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ppt/tags/tag4.xml" ContentType="application/vnd.openxmlformats-officedocument.presentationml.tags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notesSlides/notesSlide9.xml" ContentType="application/vnd.openxmlformats-officedocument.presentationml.notesSlide+xml"/>
  <Override PartName="/ppt/tags/tag6.xml" ContentType="application/vnd.openxmlformats-officedocument.presentationml.tags+xml"/>
  <Override PartName="/ppt/notesSlides/notesSlide10.xml" ContentType="application/vnd.openxmlformats-officedocument.presentationml.notesSlide+xml"/>
  <Override PartName="/ppt/tags/tag7.xml" ContentType="application/vnd.openxmlformats-officedocument.presentationml.tags+xml"/>
  <Override PartName="/ppt/notesSlides/notesSlide11.xml" ContentType="application/vnd.openxmlformats-officedocument.presentationml.notesSlide+xml"/>
  <Override PartName="/ppt/tags/tag8.xml" ContentType="application/vnd.openxmlformats-officedocument.presentationml.tags+xml"/>
  <Override PartName="/ppt/notesSlides/notesSlide12.xml" ContentType="application/vnd.openxmlformats-officedocument.presentationml.notesSlide+xml"/>
  <Override PartName="/ppt/tags/tag9.xml" ContentType="application/vnd.openxmlformats-officedocument.presentationml.tags+xml"/>
  <Override PartName="/ppt/notesSlides/notesSlide13.xml" ContentType="application/vnd.openxmlformats-officedocument.presentationml.notesSlide+xml"/>
  <Override PartName="/ppt/tags/tag10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703" r:id="rId2"/>
    <p:sldMasterId id="2147483690" r:id="rId3"/>
    <p:sldMasterId id="2147483678" r:id="rId4"/>
  </p:sldMasterIdLst>
  <p:notesMasterIdLst>
    <p:notesMasterId r:id="rId21"/>
  </p:notesMasterIdLst>
  <p:sldIdLst>
    <p:sldId id="256" r:id="rId5"/>
    <p:sldId id="491" r:id="rId6"/>
    <p:sldId id="492" r:id="rId7"/>
    <p:sldId id="494" r:id="rId8"/>
    <p:sldId id="313" r:id="rId9"/>
    <p:sldId id="493" r:id="rId10"/>
    <p:sldId id="471" r:id="rId11"/>
    <p:sldId id="316" r:id="rId12"/>
    <p:sldId id="473" r:id="rId13"/>
    <p:sldId id="331" r:id="rId14"/>
    <p:sldId id="305" r:id="rId15"/>
    <p:sldId id="308" r:id="rId16"/>
    <p:sldId id="330" r:id="rId17"/>
    <p:sldId id="457" r:id="rId18"/>
    <p:sldId id="329" r:id="rId19"/>
    <p:sldId id="362" r:id="rId2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80909" autoAdjust="0"/>
  </p:normalViewPr>
  <p:slideViewPr>
    <p:cSldViewPr snapToGrid="0">
      <p:cViewPr varScale="1">
        <p:scale>
          <a:sx n="70" d="100"/>
          <a:sy n="70" d="100"/>
        </p:scale>
        <p:origin x="1138" y="4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BA1DC-F54A-4D2A-8DC1-66B38D8B1D82}" type="datetimeFigureOut">
              <a:rPr lang="pl-PL" smtClean="0"/>
              <a:t>02.05.2020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565437-2205-4222-9429-61B109317E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2481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504036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33795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24465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73460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>
              <a:solidFill>
                <a:srgbClr val="00B050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98980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14240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2038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0996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4750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77340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7721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73363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65235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9071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337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95E0D-BBF4-44DA-9961-A837838937C2}" type="datetime1">
              <a:rPr lang="pl-PL" smtClean="0"/>
              <a:t>02.05.2020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9598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FB7A3-478B-4F15-A8BD-0B40AAA9CB42}" type="datetime1">
              <a:rPr lang="pl-PL" smtClean="0"/>
              <a:t>02.05.2020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6429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CF55-3F08-49D8-AC20-C11CA3A36448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10607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48C4B-DE2C-466A-8D86-0E88747DC56F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2135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3A9F9-9C6C-4758-BCF6-40EC9EA1E63A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3613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D9684-F7A4-4BC6-AD78-C953AF2EE4D7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27620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3155-F48B-4030-AFFB-6DCBADBC6235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0779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597D0-E0D7-462E-9FC6-3DA53273A22B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94364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7334E-021B-4385-BA08-EE72880B79BD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7847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8352C-A0BE-4FD5-AF67-C232DE14019F}" type="datetime1">
              <a:rPr lang="pl-PL" smtClean="0"/>
              <a:t>02.05.2020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87776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84076-2C2F-4680-BC06-F59BBE08FB20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7751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4122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D095A-5C8D-4C5B-A6E0-C03FB522BDAF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75114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88FF5-1020-4F81-87B5-1B8F0B226F7B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78615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B1ED4-C1B0-4EAB-B6A2-697AB2B2682A}" type="datetime1">
              <a:rPr lang="pl-PL" smtClean="0"/>
              <a:t>02.05.2020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89384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58069-1572-40DD-9428-A15CE1F26F75}" type="datetime1">
              <a:rPr lang="pl-PL" smtClean="0"/>
              <a:t>02.05.2020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03601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6ACD-803D-483B-A52A-30E94EE23083}" type="datetime1">
              <a:rPr lang="pl-PL" smtClean="0"/>
              <a:t>02.05.2020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83976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B1DAD-7E94-4BEA-BFD6-89EE528A831C}" type="datetime1">
              <a:rPr lang="pl-PL" smtClean="0"/>
              <a:t>02.05.2020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95936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2693F-BF57-4909-B9FD-6461B906EC24}" type="datetime1">
              <a:rPr lang="pl-PL" smtClean="0"/>
              <a:t>02.05.2020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68799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A284C-BCDB-4627-A345-5B915D53248A}" type="datetime1">
              <a:rPr lang="pl-PL" smtClean="0"/>
              <a:t>02.05.2020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11641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5AF4E-10F6-468D-85D8-46B368B9E1EE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95019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B6F56-406F-4189-972B-81F1DDA05163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9869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0AA44-EE30-40F5-9C04-CB60D797CB32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7772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4F9A0-4BA1-48FF-B9D1-02DBB18A19FB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841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A278-E2EE-4339-8F4C-3A5DFDED49BA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15412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F39C-7624-484C-B457-EAF6DA966B50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11628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FF17E-57F2-484F-B3FB-AE80A8878006}" type="datetime1">
              <a:rPr lang="pl-PL" smtClean="0"/>
              <a:t>02.05.2020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7340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70746-8988-4E43-84A7-CA7D98995E1D}" type="datetime1">
              <a:rPr lang="pl-PL" smtClean="0"/>
              <a:t>02.05.2020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5425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64BBE-5EAE-430E-94FF-52600A33C9E9}" type="datetime1">
              <a:rPr lang="pl-PL" smtClean="0"/>
              <a:t>02.05.2020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40771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9559-4402-4FDC-A12A-F83C12111947}" type="datetime1">
              <a:rPr lang="pl-PL" smtClean="0"/>
              <a:t>02.05.2020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36685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3DE7-074B-4A85-807F-7CB1C13FD9FF}" type="datetime1">
              <a:rPr lang="pl-PL" smtClean="0"/>
              <a:t>02.05.2020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97633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BF74-D1A9-422E-88C6-BBC84CCB83E5}" type="datetime1">
              <a:rPr lang="pl-PL" smtClean="0"/>
              <a:t>02.05.2020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56456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332CD-31BD-4067-AD3F-FA8A1438DF0B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5084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C8576-6904-4182-9642-F272A1FE933F}" type="datetime1">
              <a:rPr lang="pl-PL" smtClean="0"/>
              <a:t>02.05.2020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5860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2AFA4-2566-4AA8-AA4C-BB41294D38D4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27279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867E5-5E8F-4773-AED5-185CF825C6C6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32384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D4336-4175-4C37-A453-68A80FD82BF9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23785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E165A-FA7C-4486-A94C-BC29FCD1ACEA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28980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771C-7ED3-43F9-A42E-43A02F7CA669}" type="datetime1">
              <a:rPr lang="pl-PL" smtClean="0"/>
              <a:t>02.05.2020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85536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FC23B-EEB2-444D-836F-B154A12F85F8}" type="datetime1">
              <a:rPr lang="pl-PL" smtClean="0"/>
              <a:t>02.05.2020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3542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6CC56-BF37-4C12-9241-2F8791B63543}" type="datetime1">
              <a:rPr lang="pl-PL" smtClean="0"/>
              <a:t>02.05.2020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669582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4AF9C-F5D9-4C35-B600-557256C76328}" type="datetime1">
              <a:rPr lang="pl-PL" smtClean="0"/>
              <a:t>02.05.2020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76400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6864A-3C88-4240-A035-DDF505997C3F}" type="datetime1">
              <a:rPr lang="pl-PL" smtClean="0"/>
              <a:t>02.05.2020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77562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25ED-E983-4222-8CA9-8D128B45A8F2}" type="datetime1">
              <a:rPr lang="pl-PL" smtClean="0"/>
              <a:t>02.05.2020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8765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208B3-942A-4595-BA83-FFC8E5CBB39D}" type="datetime1">
              <a:rPr lang="pl-PL" smtClean="0"/>
              <a:t>02.05.2020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431696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E15CD-AFB5-4764-8263-DDC90A2C979F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71727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A8009-C627-4F7E-8251-F99688F8505A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6077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7E41-7A3A-4000-B834-B7CA5B1A2C3E}" type="datetime1">
              <a:rPr lang="pl-PL" smtClean="0"/>
              <a:t>02.05.2020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538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3AFCD-92A8-469A-A131-48C0AF28C1FE}" type="datetime1">
              <a:rPr lang="pl-PL" smtClean="0"/>
              <a:t>02.05.2020</a:t>
            </a:fld>
            <a:endParaRPr 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15084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2CF6-C505-4DED-A3F3-B6627972022E}" type="datetime1">
              <a:rPr lang="pl-PL" smtClean="0"/>
              <a:t>02.05.2020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4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FF6AF-2302-438C-965C-0220943494D9}" type="datetime1">
              <a:rPr lang="pl-PL" smtClean="0"/>
              <a:t>02.05.2020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8514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chemeClr val="accent1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5B05ABB-2175-4EEA-98A9-FEF085CEE672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4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04AD940-A0DA-437C-B0BE-266376A066E1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48768" y="48431"/>
            <a:ext cx="1792379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8495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702" r:id="rId18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E2195-0482-485C-B6A3-E00E25D8379E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Picture 2" descr="logo_oke_bez nazwy_3cm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1" y="48991"/>
            <a:ext cx="82867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8131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A2A28-4B7C-42D1-8E28-D6EBEF2CA7E9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343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510C6-11F8-4F30-822B-5804BCB1802A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  <p:pic>
        <p:nvPicPr>
          <p:cNvPr id="1026" name="Picture 2" descr="logo_oke_bez nazwy_3cm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82867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9410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7" Type="http://schemas.openxmlformats.org/officeDocument/2006/relationships/image" Target="../media/image3.png"/><Relationship Id="rId2" Type="http://schemas.microsoft.com/office/2007/relationships/media" Target="../media/media10.m4a"/><Relationship Id="rId1" Type="http://schemas.openxmlformats.org/officeDocument/2006/relationships/tags" Target="../tags/tag5.xml"/><Relationship Id="rId6" Type="http://schemas.openxmlformats.org/officeDocument/2006/relationships/image" Target="../media/image8.emf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7" Type="http://schemas.openxmlformats.org/officeDocument/2006/relationships/image" Target="../media/image3.png"/><Relationship Id="rId2" Type="http://schemas.microsoft.com/office/2007/relationships/media" Target="../media/media11.m4a"/><Relationship Id="rId1" Type="http://schemas.openxmlformats.org/officeDocument/2006/relationships/tags" Target="../tags/tag6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7" Type="http://schemas.openxmlformats.org/officeDocument/2006/relationships/image" Target="../media/image3.png"/><Relationship Id="rId2" Type="http://schemas.microsoft.com/office/2007/relationships/media" Target="../media/media12.m4a"/><Relationship Id="rId1" Type="http://schemas.openxmlformats.org/officeDocument/2006/relationships/tags" Target="../tags/tag7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7" Type="http://schemas.openxmlformats.org/officeDocument/2006/relationships/image" Target="../media/image3.png"/><Relationship Id="rId2" Type="http://schemas.microsoft.com/office/2007/relationships/media" Target="../media/media13.m4a"/><Relationship Id="rId1" Type="http://schemas.openxmlformats.org/officeDocument/2006/relationships/tags" Target="../tags/tag8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m4a"/><Relationship Id="rId7" Type="http://schemas.openxmlformats.org/officeDocument/2006/relationships/image" Target="../media/image3.png"/><Relationship Id="rId2" Type="http://schemas.microsoft.com/office/2007/relationships/media" Target="../media/media14.m4a"/><Relationship Id="rId1" Type="http://schemas.openxmlformats.org/officeDocument/2006/relationships/tags" Target="../tags/tag9.xml"/><Relationship Id="rId6" Type="http://schemas.openxmlformats.org/officeDocument/2006/relationships/image" Target="../media/image12.pn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m4a"/><Relationship Id="rId7" Type="http://schemas.openxmlformats.org/officeDocument/2006/relationships/image" Target="../media/image3.png"/><Relationship Id="rId2" Type="http://schemas.microsoft.com/office/2007/relationships/media" Target="../media/media15.m4a"/><Relationship Id="rId1" Type="http://schemas.openxmlformats.org/officeDocument/2006/relationships/tags" Target="../tags/tag10.xml"/><Relationship Id="rId6" Type="http://schemas.openxmlformats.org/officeDocument/2006/relationships/image" Target="../media/image13.pn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7" Type="http://schemas.openxmlformats.org/officeDocument/2006/relationships/image" Target="../media/image3.png"/><Relationship Id="rId2" Type="http://schemas.microsoft.com/office/2007/relationships/media" Target="../media/media7.m4a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7" Type="http://schemas.openxmlformats.org/officeDocument/2006/relationships/image" Target="../media/image3.png"/><Relationship Id="rId2" Type="http://schemas.microsoft.com/office/2007/relationships/media" Target="../media/media8.m4a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7" Type="http://schemas.openxmlformats.org/officeDocument/2006/relationships/image" Target="../media/image3.png"/><Relationship Id="rId2" Type="http://schemas.microsoft.com/office/2007/relationships/media" Target="../media/media9.m4a"/><Relationship Id="rId1" Type="http://schemas.openxmlformats.org/officeDocument/2006/relationships/tags" Target="../tags/tag4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>
          <a:xfrm>
            <a:off x="1511954" y="577839"/>
            <a:ext cx="876604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000" b="1" dirty="0">
                <a:solidFill>
                  <a:schemeClr val="bg1"/>
                </a:solidFill>
                <a:latin typeface="Boopee" panose="02000506020000020003" pitchFamily="2" charset="0"/>
              </a:rPr>
              <a:t>POMAGAMY UCZNIOM </a:t>
            </a:r>
            <a:br>
              <a:rPr lang="pl-PL" sz="4000" b="1" dirty="0">
                <a:solidFill>
                  <a:schemeClr val="bg1"/>
                </a:solidFill>
                <a:latin typeface="Boopee" panose="02000506020000020003" pitchFamily="2" charset="0"/>
              </a:rPr>
            </a:br>
            <a:r>
              <a:rPr lang="pl-PL" sz="4000" b="1" dirty="0">
                <a:solidFill>
                  <a:schemeClr val="bg1"/>
                </a:solidFill>
                <a:latin typeface="Boopee" panose="02000506020000020003" pitchFamily="2" charset="0"/>
              </a:rPr>
              <a:t>W Przygotowaniu SI</a:t>
            </a:r>
            <a:r>
              <a:rPr lang="pl-PL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Ę</a:t>
            </a:r>
            <a:br>
              <a:rPr lang="pl-PL" sz="4000" b="1" dirty="0">
                <a:solidFill>
                  <a:schemeClr val="bg1"/>
                </a:solidFill>
              </a:rPr>
            </a:br>
            <a:r>
              <a:rPr lang="pl-PL" sz="4000" b="1" dirty="0">
                <a:solidFill>
                  <a:schemeClr val="bg1"/>
                </a:solidFill>
                <a:latin typeface="Boopee" panose="02000506020000020003" pitchFamily="2" charset="0"/>
              </a:rPr>
              <a:t>do egzaminu </a:t>
            </a:r>
            <a:r>
              <a:rPr lang="pl-PL" sz="4000" b="1" dirty="0">
                <a:latin typeface="Boopee" panose="02000506020000020003" pitchFamily="2" charset="0"/>
              </a:rPr>
              <a:t>ósmoklasisty</a:t>
            </a:r>
            <a:br>
              <a:rPr lang="pl-PL" sz="4000" b="1" dirty="0">
                <a:latin typeface="Boopee" panose="02000506020000020003" pitchFamily="2" charset="0"/>
              </a:rPr>
            </a:br>
            <a:br>
              <a:rPr lang="pl-PL" sz="4000" b="1" dirty="0">
                <a:latin typeface="Boopee" panose="02000506020000020003" pitchFamily="2" charset="0"/>
              </a:rPr>
            </a:br>
            <a:r>
              <a:rPr lang="pl-PL" sz="4000" b="1" dirty="0">
                <a:latin typeface="Boopee" panose="02000506020000020003" pitchFamily="2" charset="0"/>
              </a:rPr>
              <a:t>matematyka</a:t>
            </a:r>
            <a:endParaRPr lang="pl-PL" sz="4000" b="1" dirty="0">
              <a:solidFill>
                <a:schemeClr val="bg1"/>
              </a:solidFill>
              <a:latin typeface="Boopee" panose="02000506020000020003" pitchFamily="2" charset="0"/>
            </a:endParaRPr>
          </a:p>
        </p:txBody>
      </p:sp>
      <p:sp>
        <p:nvSpPr>
          <p:cNvPr id="5" name="Tytuł 3"/>
          <p:cNvSpPr txBox="1">
            <a:spLocks/>
          </p:cNvSpPr>
          <p:nvPr/>
        </p:nvSpPr>
        <p:spPr>
          <a:xfrm>
            <a:off x="1712976" y="5903436"/>
            <a:ext cx="8766048" cy="738664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b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1400" b="1" dirty="0">
                <a:latin typeface="Boopee" panose="02000506020000020003" pitchFamily="2" charset="0"/>
              </a:rPr>
              <a:t>Pracownia Egzaminu Ósmoklasisty</a:t>
            </a:r>
          </a:p>
          <a:p>
            <a:pPr algn="ctr"/>
            <a:r>
              <a:rPr lang="pl-PL" sz="1400" b="1" dirty="0">
                <a:latin typeface="Boopee" panose="02000506020000020003" pitchFamily="2" charset="0"/>
              </a:rPr>
              <a:t>Okr</a:t>
            </a:r>
            <a:r>
              <a:rPr lang="pl-PL" sz="1400" b="1" dirty="0">
                <a:latin typeface="Comic Sans MS" panose="030F0702030302020204" pitchFamily="66" charset="0"/>
              </a:rPr>
              <a:t>ę</a:t>
            </a:r>
            <a:r>
              <a:rPr lang="pl-PL" sz="1400" b="1" dirty="0">
                <a:latin typeface="Boopee" panose="02000506020000020003" pitchFamily="2" charset="0"/>
              </a:rPr>
              <a:t>gowa Komisja Egzaminacyjna w Krakowie </a:t>
            </a:r>
          </a:p>
          <a:p>
            <a:pPr algn="ctr"/>
            <a:r>
              <a:rPr lang="pl-PL" sz="1400" b="1" dirty="0">
                <a:latin typeface="Boopee" panose="02000506020000020003" pitchFamily="2" charset="0"/>
              </a:rPr>
              <a:t>Kwiecień 2020 roku</a:t>
            </a:r>
          </a:p>
        </p:txBody>
      </p:sp>
      <p:sp>
        <p:nvSpPr>
          <p:cNvPr id="6" name="Tytuł 3">
            <a:extLst>
              <a:ext uri="{FF2B5EF4-FFF2-40B4-BE49-F238E27FC236}">
                <a16:creationId xmlns:a16="http://schemas.microsoft.com/office/drawing/2014/main" id="{EEFF7573-AEFB-4160-8D14-627C6179E869}"/>
              </a:ext>
            </a:extLst>
          </p:cNvPr>
          <p:cNvSpPr txBox="1">
            <a:spLocks/>
          </p:cNvSpPr>
          <p:nvPr/>
        </p:nvSpPr>
        <p:spPr>
          <a:xfrm>
            <a:off x="1390931" y="3747938"/>
            <a:ext cx="8766048" cy="523220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b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2800" b="1" dirty="0">
                <a:latin typeface="Boopee" panose="02000506020000020003" pitchFamily="2" charset="0"/>
              </a:rPr>
              <a:t>Część 1</a:t>
            </a:r>
          </a:p>
        </p:txBody>
      </p:sp>
      <p:pic>
        <p:nvPicPr>
          <p:cNvPr id="7" name="Dźwięk 6">
            <a:hlinkClick r:id="" action="ppaction://media"/>
            <a:extLst>
              <a:ext uri="{FF2B5EF4-FFF2-40B4-BE49-F238E27FC236}">
                <a16:creationId xmlns:a16="http://schemas.microsoft.com/office/drawing/2014/main" id="{A84DACF8-1FBA-46DA-A15B-940B45B561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  <p:sp>
        <p:nvSpPr>
          <p:cNvPr id="8" name="Tytuł 3">
            <a:extLst>
              <a:ext uri="{FF2B5EF4-FFF2-40B4-BE49-F238E27FC236}">
                <a16:creationId xmlns:a16="http://schemas.microsoft.com/office/drawing/2014/main" id="{329964F0-3D7C-4BAE-8503-7F1BA21996CF}"/>
              </a:ext>
            </a:extLst>
          </p:cNvPr>
          <p:cNvSpPr txBox="1">
            <a:spLocks/>
          </p:cNvSpPr>
          <p:nvPr/>
        </p:nvSpPr>
        <p:spPr>
          <a:xfrm>
            <a:off x="1390931" y="4564077"/>
            <a:ext cx="8766048" cy="523220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b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2800" b="1" dirty="0">
                <a:latin typeface="Boopee" panose="02000506020000020003" pitchFamily="2" charset="0"/>
              </a:rPr>
              <a:t>Jak korzystać z informacji</a:t>
            </a:r>
          </a:p>
        </p:txBody>
      </p:sp>
    </p:spTree>
    <p:extLst>
      <p:ext uri="{BB962C8B-B14F-4D97-AF65-F5344CB8AC3E}">
        <p14:creationId xmlns:p14="http://schemas.microsoft.com/office/powerpoint/2010/main" val="6173887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2894">
        <p15:prstTrans prst="pageCurlDouble"/>
      </p:transition>
    </mc:Choice>
    <mc:Fallback xmlns="">
      <p:transition spd="slow" advTm="3289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Obraz 4">
            <a:extLst>
              <a:ext uri="{FF2B5EF4-FFF2-40B4-BE49-F238E27FC236}">
                <a16:creationId xmlns:a16="http://schemas.microsoft.com/office/drawing/2014/main" id="{09C47073-5980-484E-85D7-8E1F973C3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899" y="1056393"/>
            <a:ext cx="8699784" cy="409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1B034824-7806-446D-BE8B-5C2391B14250}"/>
              </a:ext>
            </a:extLst>
          </p:cNvPr>
          <p:cNvCxnSpPr/>
          <p:nvPr/>
        </p:nvCxnSpPr>
        <p:spPr>
          <a:xfrm>
            <a:off x="4154433" y="1833067"/>
            <a:ext cx="2077034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BEA6A1D5-F6A2-4B14-8BEE-0D6D91DF7DEC}"/>
              </a:ext>
            </a:extLst>
          </p:cNvPr>
          <p:cNvCxnSpPr>
            <a:cxnSpLocks/>
          </p:cNvCxnSpPr>
          <p:nvPr/>
        </p:nvCxnSpPr>
        <p:spPr>
          <a:xfrm>
            <a:off x="4154433" y="3429000"/>
            <a:ext cx="2359256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ytuł 3">
            <a:extLst>
              <a:ext uri="{FF2B5EF4-FFF2-40B4-BE49-F238E27FC236}">
                <a16:creationId xmlns:a16="http://schemas.microsoft.com/office/drawing/2014/main" id="{14CEDFED-F90C-4536-96E7-BB58D72EA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5918" y="0"/>
            <a:ext cx="2478534" cy="776674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latin typeface="Boopee" panose="02000506020000020003" pitchFamily="2" charset="0"/>
              </a:rPr>
              <a:t>Przykład 4.</a:t>
            </a:r>
            <a:endParaRPr lang="pl-P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2" name="Dźwięk 1">
            <a:hlinkClick r:id="" action="ppaction://media"/>
            <a:extLst>
              <a:ext uri="{FF2B5EF4-FFF2-40B4-BE49-F238E27FC236}">
                <a16:creationId xmlns:a16="http://schemas.microsoft.com/office/drawing/2014/main" id="{E5C14A67-48C7-4668-A617-09E8498E6D6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670630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6056">
        <p15:prstTrans prst="pageCurlDouble"/>
      </p:transition>
    </mc:Choice>
    <mc:Fallback xmlns="">
      <p:transition spd="slow" advTm="2605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Obraz 1">
            <a:extLst>
              <a:ext uri="{FF2B5EF4-FFF2-40B4-BE49-F238E27FC236}">
                <a16:creationId xmlns:a16="http://schemas.microsoft.com/office/drawing/2014/main" id="{F956C802-6918-4D6E-826E-57D914D48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313" y="303454"/>
            <a:ext cx="8218411" cy="6251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rostokąt: zaokrąglone rogi 13">
            <a:extLst>
              <a:ext uri="{FF2B5EF4-FFF2-40B4-BE49-F238E27FC236}">
                <a16:creationId xmlns:a16="http://schemas.microsoft.com/office/drawing/2014/main" id="{A56B8564-6144-4686-8F3C-E6E55A3DE5E9}"/>
              </a:ext>
            </a:extLst>
          </p:cNvPr>
          <p:cNvSpPr/>
          <p:nvPr/>
        </p:nvSpPr>
        <p:spPr>
          <a:xfrm>
            <a:off x="5830251" y="270796"/>
            <a:ext cx="2478534" cy="4680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ytuł 3">
            <a:extLst>
              <a:ext uri="{FF2B5EF4-FFF2-40B4-BE49-F238E27FC236}">
                <a16:creationId xmlns:a16="http://schemas.microsoft.com/office/drawing/2014/main" id="{4D45DED0-DB0B-4B6A-A61D-D52181136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90" y="2939143"/>
            <a:ext cx="2478534" cy="776674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latin typeface="Boopee" panose="02000506020000020003" pitchFamily="2" charset="0"/>
              </a:rPr>
              <a:t>Przykład 5.</a:t>
            </a:r>
            <a:endParaRPr lang="pl-P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3" name="Dźwięk 2">
            <a:hlinkClick r:id="" action="ppaction://media"/>
            <a:extLst>
              <a:ext uri="{FF2B5EF4-FFF2-40B4-BE49-F238E27FC236}">
                <a16:creationId xmlns:a16="http://schemas.microsoft.com/office/drawing/2014/main" id="{8ADD7926-E1EE-4C33-86A8-9858473C01F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585098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6425">
        <p15:prstTrans prst="pageCurlDouble"/>
      </p:transition>
    </mc:Choice>
    <mc:Fallback xmlns="">
      <p:transition spd="slow" advTm="1642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Obraz 6">
            <a:extLst>
              <a:ext uri="{FF2B5EF4-FFF2-40B4-BE49-F238E27FC236}">
                <a16:creationId xmlns:a16="http://schemas.microsoft.com/office/drawing/2014/main" id="{E2037E5F-D7ED-473B-A267-914717A351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2" t="36104" r="12416" b="12143"/>
          <a:stretch/>
        </p:blipFill>
        <p:spPr bwMode="auto">
          <a:xfrm>
            <a:off x="3554086" y="146556"/>
            <a:ext cx="7233657" cy="6659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rostokąt: zaokrąglone rogi 8">
            <a:extLst>
              <a:ext uri="{FF2B5EF4-FFF2-40B4-BE49-F238E27FC236}">
                <a16:creationId xmlns:a16="http://schemas.microsoft.com/office/drawing/2014/main" id="{801F0CB9-7671-45FD-B9F5-AE934F1FE92B}"/>
              </a:ext>
            </a:extLst>
          </p:cNvPr>
          <p:cNvSpPr/>
          <p:nvPr/>
        </p:nvSpPr>
        <p:spPr>
          <a:xfrm>
            <a:off x="4941273" y="5118417"/>
            <a:ext cx="1008000" cy="5760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ytuł 3">
            <a:extLst>
              <a:ext uri="{FF2B5EF4-FFF2-40B4-BE49-F238E27FC236}">
                <a16:creationId xmlns:a16="http://schemas.microsoft.com/office/drawing/2014/main" id="{D3916D5A-03EB-429D-AAA0-88DFD2993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4" y="2024743"/>
            <a:ext cx="2478534" cy="776674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latin typeface="Boopee" panose="02000506020000020003" pitchFamily="2" charset="0"/>
              </a:rPr>
              <a:t>Przykład 6.</a:t>
            </a:r>
            <a:endParaRPr lang="pl-P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F6238190-4586-4A61-BAB6-00FBD94BD681}"/>
              </a:ext>
            </a:extLst>
          </p:cNvPr>
          <p:cNvCxnSpPr/>
          <p:nvPr/>
        </p:nvCxnSpPr>
        <p:spPr>
          <a:xfrm>
            <a:off x="7554686" y="6618514"/>
            <a:ext cx="2296885" cy="0"/>
          </a:xfrm>
          <a:prstGeom prst="line">
            <a:avLst/>
          </a:prstGeom>
          <a:ln w="57150">
            <a:solidFill>
              <a:srgbClr val="0070C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Dźwięk 1">
            <a:hlinkClick r:id="" action="ppaction://media"/>
            <a:extLst>
              <a:ext uri="{FF2B5EF4-FFF2-40B4-BE49-F238E27FC236}">
                <a16:creationId xmlns:a16="http://schemas.microsoft.com/office/drawing/2014/main" id="{F68BFC2F-3008-4B14-B3AA-72ABB9F26DA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28175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9458">
        <p15:prstTrans prst="pageCurlDouble"/>
      </p:transition>
    </mc:Choice>
    <mc:Fallback xmlns="">
      <p:transition spd="slow" advTm="1945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Obraz 4">
            <a:extLst>
              <a:ext uri="{FF2B5EF4-FFF2-40B4-BE49-F238E27FC236}">
                <a16:creationId xmlns:a16="http://schemas.microsoft.com/office/drawing/2014/main" id="{DEF55E55-01A5-4B36-9603-E81AF7456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322" y="151329"/>
            <a:ext cx="8473278" cy="662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D9A2DA94-2482-4252-9960-EEC7364A9F44}"/>
              </a:ext>
            </a:extLst>
          </p:cNvPr>
          <p:cNvGrpSpPr/>
          <p:nvPr/>
        </p:nvGrpSpPr>
        <p:grpSpPr>
          <a:xfrm>
            <a:off x="6096000" y="227657"/>
            <a:ext cx="4713514" cy="2711486"/>
            <a:chOff x="6096000" y="227657"/>
            <a:chExt cx="4713514" cy="2711486"/>
          </a:xfrm>
        </p:grpSpPr>
        <p:sp>
          <p:nvSpPr>
            <p:cNvPr id="8" name="Prostokąt: zaokrąglone rogi 13">
              <a:extLst>
                <a:ext uri="{FF2B5EF4-FFF2-40B4-BE49-F238E27FC236}">
                  <a16:creationId xmlns:a16="http://schemas.microsoft.com/office/drawing/2014/main" id="{4E4A6E14-1232-4185-B3BF-A303829440FD}"/>
                </a:ext>
              </a:extLst>
            </p:cNvPr>
            <p:cNvSpPr/>
            <p:nvPr/>
          </p:nvSpPr>
          <p:spPr>
            <a:xfrm>
              <a:off x="8216564" y="227657"/>
              <a:ext cx="2592950" cy="360172"/>
            </a:xfrm>
            <a:prstGeom prst="round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" name="Prostokąt: zaokrąglone rogi 13">
              <a:extLst>
                <a:ext uri="{FF2B5EF4-FFF2-40B4-BE49-F238E27FC236}">
                  <a16:creationId xmlns:a16="http://schemas.microsoft.com/office/drawing/2014/main" id="{161503BD-1724-43DA-8791-93BA9E4002C2}"/>
                </a:ext>
              </a:extLst>
            </p:cNvPr>
            <p:cNvSpPr/>
            <p:nvPr/>
          </p:nvSpPr>
          <p:spPr>
            <a:xfrm>
              <a:off x="6096000" y="1781006"/>
              <a:ext cx="1872343" cy="1158137"/>
            </a:xfrm>
            <a:prstGeom prst="round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55CBD502-0599-4943-85B3-AF1D574EC48E}"/>
              </a:ext>
            </a:extLst>
          </p:cNvPr>
          <p:cNvCxnSpPr/>
          <p:nvPr/>
        </p:nvCxnSpPr>
        <p:spPr>
          <a:xfrm>
            <a:off x="8728730" y="6115176"/>
            <a:ext cx="195260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ytuł 3">
            <a:extLst>
              <a:ext uri="{FF2B5EF4-FFF2-40B4-BE49-F238E27FC236}">
                <a16:creationId xmlns:a16="http://schemas.microsoft.com/office/drawing/2014/main" id="{46CCB1C0-D024-4025-8C53-72DF40BA5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804" y="3251200"/>
            <a:ext cx="2478534" cy="776674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latin typeface="Boopee" panose="02000506020000020003" pitchFamily="2" charset="0"/>
              </a:rPr>
              <a:t>Przykład 7.</a:t>
            </a:r>
            <a:endParaRPr lang="pl-P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3" name="Dźwięk 2">
            <a:hlinkClick r:id="" action="ppaction://media"/>
            <a:extLst>
              <a:ext uri="{FF2B5EF4-FFF2-40B4-BE49-F238E27FC236}">
                <a16:creationId xmlns:a16="http://schemas.microsoft.com/office/drawing/2014/main" id="{6BCD5D44-8A56-40FC-8783-C1E5F674594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75611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8483">
        <p15:prstTrans prst="pageCurlDouble"/>
      </p:transition>
    </mc:Choice>
    <mc:Fallback xmlns="">
      <p:transition spd="slow" advTm="2848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436DBE47-DB65-4171-8476-DBB8F0968FB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850" t="3883" r="4332" b="1995"/>
          <a:stretch/>
        </p:blipFill>
        <p:spPr>
          <a:xfrm>
            <a:off x="3205740" y="116467"/>
            <a:ext cx="6830889" cy="6671058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94253EC4-AB1F-44C9-AE8D-5AE59A4A7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40663"/>
            <a:ext cx="2478534" cy="776674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latin typeface="Boopee" panose="02000506020000020003" pitchFamily="2" charset="0"/>
              </a:rPr>
              <a:t>Przykład 8.</a:t>
            </a:r>
            <a:endParaRPr lang="pl-P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661D309D-711E-4228-BC0F-8556E685D2F4}"/>
              </a:ext>
            </a:extLst>
          </p:cNvPr>
          <p:cNvGrpSpPr/>
          <p:nvPr/>
        </p:nvGrpSpPr>
        <p:grpSpPr>
          <a:xfrm>
            <a:off x="3548743" y="5192486"/>
            <a:ext cx="6096000" cy="674914"/>
            <a:chOff x="3548743" y="5192486"/>
            <a:chExt cx="6096000" cy="674914"/>
          </a:xfrm>
        </p:grpSpPr>
        <p:cxnSp>
          <p:nvCxnSpPr>
            <p:cNvPr id="3" name="Łącznik prosty 2">
              <a:extLst>
                <a:ext uri="{FF2B5EF4-FFF2-40B4-BE49-F238E27FC236}">
                  <a16:creationId xmlns:a16="http://schemas.microsoft.com/office/drawing/2014/main" id="{E3BBF0E2-58BE-493D-826E-FCFC753C8E9B}"/>
                </a:ext>
              </a:extLst>
            </p:cNvPr>
            <p:cNvCxnSpPr/>
            <p:nvPr/>
          </p:nvCxnSpPr>
          <p:spPr>
            <a:xfrm>
              <a:off x="6096000" y="5192486"/>
              <a:ext cx="3548743" cy="0"/>
            </a:xfrm>
            <a:prstGeom prst="line">
              <a:avLst/>
            </a:prstGeom>
            <a:ln w="57150">
              <a:solidFill>
                <a:srgbClr val="FF0000">
                  <a:alpha val="6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Łącznik prosty 8">
              <a:extLst>
                <a:ext uri="{FF2B5EF4-FFF2-40B4-BE49-F238E27FC236}">
                  <a16:creationId xmlns:a16="http://schemas.microsoft.com/office/drawing/2014/main" id="{4CEA9857-4BBA-47A4-8EC9-00E7B5FDCC25}"/>
                </a:ext>
              </a:extLst>
            </p:cNvPr>
            <p:cNvCxnSpPr>
              <a:cxnSpLocks/>
            </p:cNvCxnSpPr>
            <p:nvPr/>
          </p:nvCxnSpPr>
          <p:spPr>
            <a:xfrm>
              <a:off x="3548743" y="5867400"/>
              <a:ext cx="2971800" cy="0"/>
            </a:xfrm>
            <a:prstGeom prst="line">
              <a:avLst/>
            </a:prstGeom>
            <a:ln w="57150">
              <a:solidFill>
                <a:srgbClr val="FF0000">
                  <a:alpha val="6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Dźwięk 1">
            <a:hlinkClick r:id="" action="ppaction://media"/>
            <a:extLst>
              <a:ext uri="{FF2B5EF4-FFF2-40B4-BE49-F238E27FC236}">
                <a16:creationId xmlns:a16="http://schemas.microsoft.com/office/drawing/2014/main" id="{E98629C8-2E3F-4D6E-84EF-23ACBE452F1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24761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3473">
        <p15:prstTrans prst="pageCurlDouble"/>
      </p:transition>
    </mc:Choice>
    <mc:Fallback xmlns="">
      <p:transition spd="slow" advTm="2347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Obraz 9">
            <a:extLst>
              <a:ext uri="{FF2B5EF4-FFF2-40B4-BE49-F238E27FC236}">
                <a16:creationId xmlns:a16="http://schemas.microsoft.com/office/drawing/2014/main" id="{0FA7D377-B504-45C7-B7B9-6198F464B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069" y="1421583"/>
            <a:ext cx="8868711" cy="4403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Prostokąt: zaokrąglone rogi 13">
            <a:extLst>
              <a:ext uri="{FF2B5EF4-FFF2-40B4-BE49-F238E27FC236}">
                <a16:creationId xmlns:a16="http://schemas.microsoft.com/office/drawing/2014/main" id="{12DFD38B-75C7-43DE-9857-F88E49F5DDED}"/>
              </a:ext>
            </a:extLst>
          </p:cNvPr>
          <p:cNvSpPr/>
          <p:nvPr/>
        </p:nvSpPr>
        <p:spPr>
          <a:xfrm>
            <a:off x="2297228" y="4592203"/>
            <a:ext cx="1934640" cy="84419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0135E2E9-B285-4E77-8FE6-117E1D39873A}"/>
              </a:ext>
            </a:extLst>
          </p:cNvPr>
          <p:cNvCxnSpPr/>
          <p:nvPr/>
        </p:nvCxnSpPr>
        <p:spPr>
          <a:xfrm>
            <a:off x="2035466" y="3375378"/>
            <a:ext cx="2196403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ytuł 3">
            <a:extLst>
              <a:ext uri="{FF2B5EF4-FFF2-40B4-BE49-F238E27FC236}">
                <a16:creationId xmlns:a16="http://schemas.microsoft.com/office/drawing/2014/main" id="{3EEBFC58-FBD0-46BF-9BD9-60EC670F5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6157" y="0"/>
            <a:ext cx="2478534" cy="776674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latin typeface="Boopee" panose="02000506020000020003" pitchFamily="2" charset="0"/>
              </a:rPr>
              <a:t>Przykład 9.</a:t>
            </a:r>
            <a:endParaRPr lang="pl-P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3" name="Dźwięk 2">
            <a:hlinkClick r:id="" action="ppaction://media"/>
            <a:extLst>
              <a:ext uri="{FF2B5EF4-FFF2-40B4-BE49-F238E27FC236}">
                <a16:creationId xmlns:a16="http://schemas.microsoft.com/office/drawing/2014/main" id="{A906125B-1752-4DDA-BB55-C0D42E647C4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65988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9439">
        <p15:prstTrans prst="pageCurlDouble"/>
      </p:transition>
    </mc:Choice>
    <mc:Fallback xmlns="">
      <p:transition spd="slow" advTm="2943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33EE544-1E07-422C-B7E3-0E50D54D3949}"/>
              </a:ext>
            </a:extLst>
          </p:cNvPr>
          <p:cNvSpPr txBox="1">
            <a:spLocks/>
          </p:cNvSpPr>
          <p:nvPr/>
        </p:nvSpPr>
        <p:spPr>
          <a:xfrm>
            <a:off x="1712976" y="3158774"/>
            <a:ext cx="8766048" cy="707886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ctr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4000" b="1" dirty="0">
                <a:latin typeface="Boopee" panose="02000506020000020003" pitchFamily="2" charset="0"/>
              </a:rPr>
              <a:t>Dziękujemy za uwagę</a:t>
            </a:r>
          </a:p>
        </p:txBody>
      </p:sp>
      <p:pic>
        <p:nvPicPr>
          <p:cNvPr id="2" name="Dźwięk 1">
            <a:hlinkClick r:id="" action="ppaction://media"/>
            <a:extLst>
              <a:ext uri="{FF2B5EF4-FFF2-40B4-BE49-F238E27FC236}">
                <a16:creationId xmlns:a16="http://schemas.microsoft.com/office/drawing/2014/main" id="{613AD5F7-9248-4338-A64A-62CE88DEAB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617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6043">
        <p15:prstTrans prst="pageCurlDouble"/>
      </p:transition>
    </mc:Choice>
    <mc:Fallback xmlns="">
      <p:transition spd="slow" advTm="604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044021" y="115154"/>
            <a:ext cx="99320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/>
            <a:r>
              <a:rPr lang="pl-PL" sz="3200" b="1" dirty="0">
                <a:solidFill>
                  <a:schemeClr val="bg1"/>
                </a:solidFill>
                <a:latin typeface="Boopee" panose="02000506020000020003" pitchFamily="2" charset="0"/>
              </a:rPr>
              <a:t>PROPONOWANE ETAPY ROZWIĄZYWANIA </a:t>
            </a:r>
          </a:p>
          <a:p>
            <a:pPr algn="ctr" defTabSz="685800"/>
            <a:r>
              <a:rPr lang="pl-PL" sz="3200" b="1" dirty="0">
                <a:solidFill>
                  <a:schemeClr val="bg1"/>
                </a:solidFill>
                <a:latin typeface="Boopee" panose="02000506020000020003" pitchFamily="2" charset="0"/>
              </a:rPr>
              <a:t>ZADAŃ TEKSTOWYCH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44916" y="1364811"/>
            <a:ext cx="10207788" cy="377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 defTabSz="685800" eaLnBrk="0" fontAlgn="base" hangingPunct="0">
              <a:spcBef>
                <a:spcPct val="0"/>
              </a:spcBef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pl-PL" altLang="pl-PL" sz="2000" dirty="0">
                <a:solidFill>
                  <a:prstClr val="black"/>
                </a:solidFill>
                <a:latin typeface="Century Gothic" panose="020B0502020202020204"/>
              </a:rPr>
              <a:t>przeczytaj uważnie treść zadania oraz polecenie, które masz wykonać,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04AD940-A0DA-437C-B0BE-266376A066E1}" type="slidenum">
              <a:rPr lang="pl-PL">
                <a:solidFill>
                  <a:srgbClr val="146194">
                    <a:lumMod val="50000"/>
                  </a:srgbClr>
                </a:solidFill>
                <a:latin typeface="Century Gothic" panose="020B0502020202020204"/>
              </a:rPr>
              <a:pPr defTabSz="685800"/>
              <a:t>2</a:t>
            </a:fld>
            <a:endParaRPr lang="pl-PL" dirty="0">
              <a:solidFill>
                <a:srgbClr val="146194">
                  <a:lumMod val="50000"/>
                </a:srgbClr>
              </a:solidFill>
              <a:latin typeface="Century Gothic" panose="020B0502020202020204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A631B087-C34C-41E5-9110-E8675DF8C1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805" y="4531491"/>
            <a:ext cx="7875233" cy="377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 defTabSz="685800" eaLnBrk="0" fontAlgn="base" hangingPunct="0">
              <a:spcBef>
                <a:spcPct val="0"/>
              </a:spcBef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pl-PL" altLang="pl-PL" sz="2000" dirty="0">
                <a:solidFill>
                  <a:prstClr val="black"/>
                </a:solidFill>
                <a:latin typeface="Century Gothic" panose="020B0502020202020204"/>
              </a:rPr>
              <a:t>sprawdź, czy rozwiązanie spełnia warunki zadania, 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341A3D53-7D99-4442-BEEC-396D08D23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805" y="1898914"/>
            <a:ext cx="11307245" cy="684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 defTabSz="685800" eaLnBrk="0" fontAlgn="base" hangingPunct="0">
              <a:spcBef>
                <a:spcPct val="0"/>
              </a:spcBef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pl-PL" altLang="pl-PL" sz="2000" dirty="0">
                <a:solidFill>
                  <a:prstClr val="black"/>
                </a:solidFill>
                <a:latin typeface="Century Gothic" panose="020B0502020202020204"/>
              </a:rPr>
              <a:t>znajdź związek między danymi i szukanymi, przypomnij sobie zależności, które możesz wykorzystać podczas rozwiązania zadania, 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C48C9958-E1F9-48A6-99C1-27B21AB279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805" y="2652805"/>
            <a:ext cx="11187502" cy="684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 defTabSz="685800" eaLnBrk="0" fontAlgn="base" hangingPunct="0">
              <a:spcBef>
                <a:spcPct val="0"/>
              </a:spcBef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pl-PL" altLang="pl-PL" sz="2000" dirty="0">
                <a:solidFill>
                  <a:prstClr val="black"/>
                </a:solidFill>
                <a:latin typeface="Century Gothic" panose="020B0502020202020204"/>
              </a:rPr>
              <a:t>wykonaj rysunek, wprowadź odpowiednie oznaczenia lub zapisz treść zadania w postaci wyrażenia arytmetycznego </a:t>
            </a:r>
            <a:r>
              <a:rPr lang="pl-PL" altLang="pl-PL" sz="2000" dirty="0">
                <a:solidFill>
                  <a:schemeClr val="bg1"/>
                </a:solidFill>
                <a:latin typeface="Century Gothic" panose="020B0502020202020204"/>
              </a:rPr>
              <a:t>lub </a:t>
            </a:r>
            <a:r>
              <a:rPr lang="pl-PL" altLang="pl-PL" sz="2000" dirty="0">
                <a:solidFill>
                  <a:prstClr val="black"/>
                </a:solidFill>
                <a:latin typeface="Century Gothic" panose="020B0502020202020204"/>
              </a:rPr>
              <a:t>algebraicznego, równania, itp., 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C8C16794-94FE-414D-831D-4B948A593D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916" y="3393614"/>
            <a:ext cx="7875233" cy="377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 defTabSz="685800" eaLnBrk="0" fontAlgn="base" hangingPunct="0">
              <a:spcBef>
                <a:spcPct val="0"/>
              </a:spcBef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pl-PL" altLang="pl-PL" sz="2000" dirty="0">
                <a:solidFill>
                  <a:prstClr val="black"/>
                </a:solidFill>
                <a:latin typeface="Century Gothic" panose="020B0502020202020204"/>
              </a:rPr>
              <a:t>upewnij się, czy poprawnie zinterpretowałeś treść zadania, </a:t>
            </a: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2B3E4742-0067-4404-B527-684BBF061A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805" y="3993609"/>
            <a:ext cx="7875233" cy="377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 defTabSz="685800" eaLnBrk="0" fontAlgn="base" hangingPunct="0">
              <a:spcBef>
                <a:spcPct val="0"/>
              </a:spcBef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pl-PL" altLang="pl-PL" sz="2000" dirty="0">
                <a:solidFill>
                  <a:prstClr val="black"/>
                </a:solidFill>
                <a:latin typeface="Century Gothic" panose="020B0502020202020204"/>
              </a:rPr>
              <a:t>wykonaj zapisane działania, rozwiąż równanie, 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58D0561E-FA7B-4EA4-9343-E6446080A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805" y="5562321"/>
            <a:ext cx="11187502" cy="684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 defTabSz="685800" eaLnBrk="0" fontAlgn="base" hangingPunct="0">
              <a:spcBef>
                <a:spcPct val="0"/>
              </a:spcBef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pl-PL" altLang="pl-PL" sz="2000" dirty="0">
                <a:solidFill>
                  <a:prstClr val="black"/>
                </a:solidFill>
                <a:latin typeface="Century Gothic" panose="020B0502020202020204"/>
              </a:rPr>
              <a:t>przeczytaj jeszcze raz treść polecenia, aby przekonać się, czy rozwiązanie jest kompletne i czy obliczyłeś wszystko, co należało.</a:t>
            </a: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65CBF167-43B1-4ADF-AD70-35B18EE3CA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805" y="5026643"/>
            <a:ext cx="10914608" cy="377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 defTabSz="685800" eaLnBrk="0" fontAlgn="base" hangingPunct="0">
              <a:spcBef>
                <a:spcPct val="0"/>
              </a:spcBef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pl-PL" altLang="pl-PL" sz="2000" dirty="0">
                <a:solidFill>
                  <a:prstClr val="black"/>
                </a:solidFill>
                <a:latin typeface="Century Gothic" panose="020B0502020202020204"/>
              </a:rPr>
              <a:t>przeanalizuj, czy otrzymany </a:t>
            </a:r>
            <a:r>
              <a:rPr lang="pl-PL" altLang="pl-PL" sz="2000" dirty="0">
                <a:solidFill>
                  <a:schemeClr val="bg1"/>
                </a:solidFill>
                <a:latin typeface="Century Gothic" panose="020B0502020202020204"/>
              </a:rPr>
              <a:t>wynik jest sensowny</a:t>
            </a:r>
            <a:r>
              <a:rPr lang="pl-PL" altLang="pl-PL" sz="2000" dirty="0">
                <a:solidFill>
                  <a:prstClr val="black"/>
                </a:solidFill>
                <a:latin typeface="Century Gothic" panose="020B0502020202020204"/>
              </a:rPr>
              <a:t>,</a:t>
            </a:r>
          </a:p>
        </p:txBody>
      </p:sp>
      <p:pic>
        <p:nvPicPr>
          <p:cNvPr id="12" name="Dźwięk 11">
            <a:hlinkClick r:id="" action="ppaction://media"/>
            <a:extLst>
              <a:ext uri="{FF2B5EF4-FFF2-40B4-BE49-F238E27FC236}">
                <a16:creationId xmlns:a16="http://schemas.microsoft.com/office/drawing/2014/main" id="{E5887DC3-56CA-4BC9-BA56-B3DC5171DEA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08809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2455">
        <p15:prstTrans prst="pageCurlDouble"/>
      </p:transition>
    </mc:Choice>
    <mc:Fallback xmlns="">
      <p:transition spd="slow" advTm="3245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3">
            <a:extLst>
              <a:ext uri="{FF2B5EF4-FFF2-40B4-BE49-F238E27FC236}">
                <a16:creationId xmlns:a16="http://schemas.microsoft.com/office/drawing/2014/main" id="{B62ED9D4-8813-438B-8F4F-8FCC3B5BE60C}"/>
              </a:ext>
            </a:extLst>
          </p:cNvPr>
          <p:cNvSpPr txBox="1">
            <a:spLocks/>
          </p:cNvSpPr>
          <p:nvPr/>
        </p:nvSpPr>
        <p:spPr>
          <a:xfrm>
            <a:off x="1468411" y="1677297"/>
            <a:ext cx="8766048" cy="3170099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ctr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4000" b="1" dirty="0">
                <a:latin typeface="Boopee" panose="02000506020000020003" pitchFamily="2" charset="0"/>
              </a:rPr>
              <a:t>Egzamin ósmoklasisty</a:t>
            </a:r>
          </a:p>
          <a:p>
            <a:pPr algn="ctr"/>
            <a:br>
              <a:rPr lang="pl-PL" sz="4000" b="1" dirty="0">
                <a:latin typeface="Boopee" panose="02000506020000020003" pitchFamily="2" charset="0"/>
              </a:rPr>
            </a:br>
            <a:r>
              <a:rPr lang="pl-PL" sz="4000" b="1" dirty="0">
                <a:latin typeface="Boopee" panose="02000506020000020003" pitchFamily="2" charset="0"/>
              </a:rPr>
              <a:t>z matematyki</a:t>
            </a:r>
          </a:p>
          <a:p>
            <a:pPr algn="ctr"/>
            <a:endParaRPr lang="pl-PL" sz="4000" b="1" dirty="0">
              <a:latin typeface="Boopee" panose="02000506020000020003" pitchFamily="2" charset="0"/>
            </a:endParaRPr>
          </a:p>
          <a:p>
            <a:pPr algn="ctr"/>
            <a:r>
              <a:rPr lang="pl-PL" sz="4000" b="1" dirty="0">
                <a:latin typeface="Boopee" panose="02000506020000020003" pitchFamily="2" charset="0"/>
              </a:rPr>
              <a:t>Zadania otwarte</a:t>
            </a:r>
          </a:p>
        </p:txBody>
      </p:sp>
      <p:pic>
        <p:nvPicPr>
          <p:cNvPr id="2" name="Dźwięk 1">
            <a:hlinkClick r:id="" action="ppaction://media"/>
            <a:extLst>
              <a:ext uri="{FF2B5EF4-FFF2-40B4-BE49-F238E27FC236}">
                <a16:creationId xmlns:a16="http://schemas.microsoft.com/office/drawing/2014/main" id="{2C1A4A31-A488-43C0-B1D3-D2A42A1473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847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4939">
        <p15:prstTrans prst="pageCurlDouble"/>
      </p:transition>
    </mc:Choice>
    <mc:Fallback xmlns="">
      <p:transition spd="slow" advTm="1493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AD176676-9ED5-4254-BF03-29C30BE0815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0585" y="1422929"/>
            <a:ext cx="8390425" cy="4711546"/>
          </a:xfrm>
          <a:prstGeom prst="rect">
            <a:avLst/>
          </a:prstGeom>
        </p:spPr>
      </p:pic>
      <p:sp>
        <p:nvSpPr>
          <p:cNvPr id="5" name="Tytuł 3">
            <a:extLst>
              <a:ext uri="{FF2B5EF4-FFF2-40B4-BE49-F238E27FC236}">
                <a16:creationId xmlns:a16="http://schemas.microsoft.com/office/drawing/2014/main" id="{A2D772C8-B8CF-413F-A310-AF760C71318B}"/>
              </a:ext>
            </a:extLst>
          </p:cNvPr>
          <p:cNvSpPr txBox="1">
            <a:spLocks/>
          </p:cNvSpPr>
          <p:nvPr/>
        </p:nvSpPr>
        <p:spPr>
          <a:xfrm>
            <a:off x="1592773" y="199940"/>
            <a:ext cx="8766048" cy="707886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ctr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4000" b="1" dirty="0">
                <a:latin typeface="Boopee" panose="02000506020000020003" pitchFamily="2" charset="0"/>
              </a:rPr>
              <a:t>Zadanie 16.</a:t>
            </a:r>
          </a:p>
        </p:txBody>
      </p:sp>
      <p:pic>
        <p:nvPicPr>
          <p:cNvPr id="2" name="Dźwięk 1">
            <a:hlinkClick r:id="" action="ppaction://media"/>
            <a:extLst>
              <a:ext uri="{FF2B5EF4-FFF2-40B4-BE49-F238E27FC236}">
                <a16:creationId xmlns:a16="http://schemas.microsoft.com/office/drawing/2014/main" id="{C27AFCCF-28DB-4273-90AB-9CC22C1802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067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4772">
        <p15:prstTrans prst="pageCurlDouble"/>
      </p:transition>
    </mc:Choice>
    <mc:Fallback xmlns="">
      <p:transition spd="slow" advTm="1477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88471" y="1837206"/>
            <a:ext cx="116150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400" b="1" dirty="0">
              <a:solidFill>
                <a:schemeClr val="bg1"/>
              </a:solidFill>
              <a:latin typeface="Century Gothic" panose="020B0502020202020204" pitchFamily="34" charset="0"/>
              <a:ea typeface="Cambria" panose="02040503050406030204" pitchFamily="18" charset="0"/>
            </a:endParaRPr>
          </a:p>
          <a:p>
            <a:r>
              <a:rPr lang="pl-PL" sz="2400" b="1" dirty="0">
                <a:solidFill>
                  <a:schemeClr val="bg1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2 punkty – rozwiązanie pełne – obliczenie liczby przegranych meczów (12)</a:t>
            </a:r>
          </a:p>
          <a:p>
            <a:endParaRPr lang="pl-PL" sz="2400" b="1" dirty="0">
              <a:solidFill>
                <a:schemeClr val="bg1"/>
              </a:solidFill>
              <a:latin typeface="Century Gothic" panose="020B0502020202020204" pitchFamily="34" charset="0"/>
              <a:ea typeface="Cambria" panose="02040503050406030204" pitchFamily="18" charset="0"/>
            </a:endParaRPr>
          </a:p>
          <a:p>
            <a:r>
              <a:rPr lang="pl-PL" sz="2400" b="1" dirty="0">
                <a:solidFill>
                  <a:schemeClr val="bg1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1 punkt – poprawny sposób obliczenia liczby przegranych meczów</a:t>
            </a:r>
          </a:p>
          <a:p>
            <a:r>
              <a:rPr lang="pl-PL" sz="2400" b="1" dirty="0">
                <a:solidFill>
                  <a:schemeClr val="bg1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                lub</a:t>
            </a:r>
          </a:p>
          <a:p>
            <a:r>
              <a:rPr lang="pl-PL" sz="2400" b="1" dirty="0">
                <a:solidFill>
                  <a:schemeClr val="bg1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                obliczenie liczby wszystkich rozegranych meczów (40)</a:t>
            </a:r>
          </a:p>
          <a:p>
            <a:endParaRPr lang="pl-PL" sz="2400" b="1" dirty="0">
              <a:solidFill>
                <a:schemeClr val="bg1"/>
              </a:solidFill>
              <a:latin typeface="Century Gothic" panose="020B0502020202020204" pitchFamily="34" charset="0"/>
              <a:ea typeface="Cambria" panose="02040503050406030204" pitchFamily="18" charset="0"/>
            </a:endParaRPr>
          </a:p>
          <a:p>
            <a:r>
              <a:rPr lang="pl-PL" sz="2400" b="1" dirty="0">
                <a:solidFill>
                  <a:schemeClr val="bg1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0 punktów – rozwiązanie, w którym nie dokonano istotnego postępu</a:t>
            </a:r>
          </a:p>
          <a:p>
            <a:endParaRPr lang="pl-PL" sz="2400" dirty="0">
              <a:solidFill>
                <a:schemeClr val="bg1"/>
              </a:solidFill>
              <a:latin typeface="Century Gothic" panose="020B0502020202020204" pitchFamily="34" charset="0"/>
              <a:ea typeface="Cambria" panose="02040503050406030204" pitchFamily="18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EFEA94F3-952F-415F-AE10-F06CD0D9EE83}"/>
              </a:ext>
            </a:extLst>
          </p:cNvPr>
          <p:cNvSpPr txBox="1">
            <a:spLocks/>
          </p:cNvSpPr>
          <p:nvPr/>
        </p:nvSpPr>
        <p:spPr>
          <a:xfrm>
            <a:off x="1592773" y="199940"/>
            <a:ext cx="8766048" cy="707886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ctr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4000" b="1" dirty="0">
                <a:latin typeface="Boopee" panose="02000506020000020003" pitchFamily="2" charset="0"/>
              </a:rPr>
              <a:t>zasady oceniania</a:t>
            </a:r>
          </a:p>
        </p:txBody>
      </p:sp>
      <p:pic>
        <p:nvPicPr>
          <p:cNvPr id="3" name="Dźwięk 2">
            <a:hlinkClick r:id="" action="ppaction://media"/>
            <a:extLst>
              <a:ext uri="{FF2B5EF4-FFF2-40B4-BE49-F238E27FC236}">
                <a16:creationId xmlns:a16="http://schemas.microsoft.com/office/drawing/2014/main" id="{C7239207-5A72-422E-A0E5-BDCA1F6EE7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5032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7408">
        <p15:prstTrans prst="pageCurlDouble"/>
      </p:transition>
    </mc:Choice>
    <mc:Fallback xmlns="">
      <p:transition spd="slow" advTm="2740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3">
            <a:extLst>
              <a:ext uri="{FF2B5EF4-FFF2-40B4-BE49-F238E27FC236}">
                <a16:creationId xmlns:a16="http://schemas.microsoft.com/office/drawing/2014/main" id="{9DA14601-AD1E-4383-883D-35BA3887448B}"/>
              </a:ext>
            </a:extLst>
          </p:cNvPr>
          <p:cNvSpPr txBox="1">
            <a:spLocks/>
          </p:cNvSpPr>
          <p:nvPr/>
        </p:nvSpPr>
        <p:spPr>
          <a:xfrm>
            <a:off x="1712976" y="2281964"/>
            <a:ext cx="8766048" cy="1938992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ctr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4000" b="1" dirty="0">
                <a:latin typeface="Boopee" panose="02000506020000020003" pitchFamily="2" charset="0"/>
              </a:rPr>
              <a:t>Rozwiązania uczniowskie</a:t>
            </a:r>
          </a:p>
          <a:p>
            <a:pPr algn="ctr"/>
            <a:r>
              <a:rPr lang="pl-PL" sz="4000" b="1" dirty="0">
                <a:latin typeface="Boopee" panose="02000506020000020003" pitchFamily="2" charset="0"/>
              </a:rPr>
              <a:t>Z egzaminu</a:t>
            </a:r>
          </a:p>
          <a:p>
            <a:pPr algn="ctr"/>
            <a:r>
              <a:rPr lang="pl-PL" sz="4000" b="1" dirty="0">
                <a:latin typeface="Boopee" panose="02000506020000020003" pitchFamily="2" charset="0"/>
              </a:rPr>
              <a:t>W roku 2019</a:t>
            </a:r>
          </a:p>
        </p:txBody>
      </p:sp>
      <p:pic>
        <p:nvPicPr>
          <p:cNvPr id="2" name="Dźwięk 1">
            <a:hlinkClick r:id="" action="ppaction://media"/>
            <a:extLst>
              <a:ext uri="{FF2B5EF4-FFF2-40B4-BE49-F238E27FC236}">
                <a16:creationId xmlns:a16="http://schemas.microsoft.com/office/drawing/2014/main" id="{D27855D7-8E5F-4DA4-9EFA-92B2399740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4720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9757">
        <p15:prstTrans prst="pageCurlDouble"/>
      </p:transition>
    </mc:Choice>
    <mc:Fallback xmlns="">
      <p:transition spd="slow" advTm="975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3"/>
          <p:cNvSpPr>
            <a:spLocks noGrp="1"/>
          </p:cNvSpPr>
          <p:nvPr>
            <p:ph type="title"/>
          </p:nvPr>
        </p:nvSpPr>
        <p:spPr>
          <a:xfrm>
            <a:off x="4715918" y="0"/>
            <a:ext cx="2478534" cy="776674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latin typeface="Boopee" panose="02000506020000020003" pitchFamily="2" charset="0"/>
              </a:rPr>
              <a:t>Przykład 1.</a:t>
            </a:r>
            <a:endParaRPr lang="pl-P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C43182E-74B1-42FD-8DD0-B2083E32DBC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570" r="8604"/>
          <a:stretch/>
        </p:blipFill>
        <p:spPr>
          <a:xfrm>
            <a:off x="2341825" y="1071002"/>
            <a:ext cx="7226721" cy="5571305"/>
          </a:xfrm>
          <a:prstGeom prst="rect">
            <a:avLst/>
          </a:prstGeom>
        </p:spPr>
      </p:pic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10F29808-91C8-49F3-A9BF-A81745D0ABE5}"/>
              </a:ext>
            </a:extLst>
          </p:cNvPr>
          <p:cNvCxnSpPr/>
          <p:nvPr/>
        </p:nvCxnSpPr>
        <p:spPr>
          <a:xfrm>
            <a:off x="3614862" y="3618242"/>
            <a:ext cx="11880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B2DF1EC2-2DB4-4348-8D46-DB3646274D29}"/>
              </a:ext>
            </a:extLst>
          </p:cNvPr>
          <p:cNvCxnSpPr/>
          <p:nvPr/>
        </p:nvCxnSpPr>
        <p:spPr>
          <a:xfrm>
            <a:off x="6332737" y="4191959"/>
            <a:ext cx="12240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Dźwięk 1">
            <a:hlinkClick r:id="" action="ppaction://media"/>
            <a:extLst>
              <a:ext uri="{FF2B5EF4-FFF2-40B4-BE49-F238E27FC236}">
                <a16:creationId xmlns:a16="http://schemas.microsoft.com/office/drawing/2014/main" id="{C41C9978-FAAC-46F1-89F0-CE9FA7A2D98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848551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5180">
        <p15:prstTrans prst="pageCurlDouble"/>
      </p:transition>
    </mc:Choice>
    <mc:Fallback xmlns="">
      <p:transition spd="slow" advTm="1518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Obraz 6">
            <a:extLst>
              <a:ext uri="{FF2B5EF4-FFF2-40B4-BE49-F238E27FC236}">
                <a16:creationId xmlns:a16="http://schemas.microsoft.com/office/drawing/2014/main" id="{CF951191-C827-4BE2-8FC9-578CB6D89F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20" r="18564"/>
          <a:stretch/>
        </p:blipFill>
        <p:spPr bwMode="auto">
          <a:xfrm>
            <a:off x="1580523" y="844035"/>
            <a:ext cx="9011405" cy="5342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FC0D332A-B6AC-4DB6-8B6E-209F6250FC51}"/>
              </a:ext>
            </a:extLst>
          </p:cNvPr>
          <p:cNvCxnSpPr>
            <a:cxnSpLocks/>
          </p:cNvCxnSpPr>
          <p:nvPr/>
        </p:nvCxnSpPr>
        <p:spPr>
          <a:xfrm>
            <a:off x="2370587" y="3800073"/>
            <a:ext cx="13680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C677A185-DC4F-4C3C-AEDA-677838E05F82}"/>
              </a:ext>
            </a:extLst>
          </p:cNvPr>
          <p:cNvCxnSpPr>
            <a:cxnSpLocks/>
          </p:cNvCxnSpPr>
          <p:nvPr/>
        </p:nvCxnSpPr>
        <p:spPr>
          <a:xfrm>
            <a:off x="2393166" y="5192237"/>
            <a:ext cx="33480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ytuł 3">
            <a:extLst>
              <a:ext uri="{FF2B5EF4-FFF2-40B4-BE49-F238E27FC236}">
                <a16:creationId xmlns:a16="http://schemas.microsoft.com/office/drawing/2014/main" id="{993BFF7D-D255-4FA5-AB36-BBFBD2D55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5918" y="0"/>
            <a:ext cx="2478534" cy="776674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latin typeface="Boopee" panose="02000506020000020003" pitchFamily="2" charset="0"/>
              </a:rPr>
              <a:t>Przykład 2.</a:t>
            </a:r>
            <a:endParaRPr lang="pl-P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2" name="Dźwięk 1">
            <a:hlinkClick r:id="" action="ppaction://media"/>
            <a:extLst>
              <a:ext uri="{FF2B5EF4-FFF2-40B4-BE49-F238E27FC236}">
                <a16:creationId xmlns:a16="http://schemas.microsoft.com/office/drawing/2014/main" id="{EFB89A74-7F6A-4C3F-9B5D-9CD55299CB0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227322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6267">
        <p15:prstTrans prst="pageCurlDouble"/>
      </p:transition>
    </mc:Choice>
    <mc:Fallback xmlns="">
      <p:transition spd="slow" advTm="1626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0768F9E-388C-4064-B3C0-632E89511E7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918" t="4906" b="7720"/>
          <a:stretch/>
        </p:blipFill>
        <p:spPr>
          <a:xfrm>
            <a:off x="2329543" y="937360"/>
            <a:ext cx="7532914" cy="5754557"/>
          </a:xfrm>
          <a:prstGeom prst="rect">
            <a:avLst/>
          </a:prstGeom>
        </p:spPr>
      </p:pic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DBCB9038-46AE-48EF-91AE-3C9216E36BB7}"/>
              </a:ext>
            </a:extLst>
          </p:cNvPr>
          <p:cNvCxnSpPr>
            <a:cxnSpLocks/>
          </p:cNvCxnSpPr>
          <p:nvPr/>
        </p:nvCxnSpPr>
        <p:spPr>
          <a:xfrm>
            <a:off x="4880913" y="4724555"/>
            <a:ext cx="3766376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: zaokrąglone rogi 8">
            <a:extLst>
              <a:ext uri="{FF2B5EF4-FFF2-40B4-BE49-F238E27FC236}">
                <a16:creationId xmlns:a16="http://schemas.microsoft.com/office/drawing/2014/main" id="{D823E7F0-9145-4D72-BFA7-EF3B02A626BD}"/>
              </a:ext>
            </a:extLst>
          </p:cNvPr>
          <p:cNvSpPr/>
          <p:nvPr/>
        </p:nvSpPr>
        <p:spPr>
          <a:xfrm>
            <a:off x="2915166" y="2700463"/>
            <a:ext cx="4783856" cy="93616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Tytuł 3">
            <a:extLst>
              <a:ext uri="{FF2B5EF4-FFF2-40B4-BE49-F238E27FC236}">
                <a16:creationId xmlns:a16="http://schemas.microsoft.com/office/drawing/2014/main" id="{0F3C3BF3-0610-4EAE-A915-023B46769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5918" y="0"/>
            <a:ext cx="2478534" cy="776674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latin typeface="Boopee" panose="02000506020000020003" pitchFamily="2" charset="0"/>
              </a:rPr>
              <a:t>Przykład 3.</a:t>
            </a:r>
            <a:endParaRPr lang="pl-P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2" name="Dźwięk 1">
            <a:hlinkClick r:id="" action="ppaction://media"/>
            <a:extLst>
              <a:ext uri="{FF2B5EF4-FFF2-40B4-BE49-F238E27FC236}">
                <a16:creationId xmlns:a16="http://schemas.microsoft.com/office/drawing/2014/main" id="{39E758E5-9379-49D6-81C0-4D27A950C60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35198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431">
        <p15:prstTrans prst="pageCurlDouble"/>
      </p:transition>
    </mc:Choice>
    <mc:Fallback xmlns="">
      <p:transition spd="slow" advTm="3043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|3.5|2.7|3.4|2.5|3.2|3.6|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|6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2|4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6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|8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1|6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8|3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4|7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"/>
</p:tagLst>
</file>

<file path=ppt/theme/theme1.xml><?xml version="1.0" encoding="utf-8"?>
<a:theme xmlns:a="http://schemas.openxmlformats.org/drawingml/2006/main" name="Wycinek">
  <a:themeElements>
    <a:clrScheme name="Wycinek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Wycine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ycine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2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2132</TotalTime>
  <Words>248</Words>
  <Application>Microsoft Office PowerPoint</Application>
  <PresentationFormat>Panoramiczny</PresentationFormat>
  <Paragraphs>59</Paragraphs>
  <Slides>16</Slides>
  <Notes>15</Notes>
  <HiddenSlides>0</HiddenSlides>
  <MMClips>16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4</vt:i4>
      </vt:variant>
      <vt:variant>
        <vt:lpstr>Tytuły slajdów</vt:lpstr>
      </vt:variant>
      <vt:variant>
        <vt:i4>16</vt:i4>
      </vt:variant>
    </vt:vector>
  </HeadingPairs>
  <TitlesOfParts>
    <vt:vector size="29" baseType="lpstr">
      <vt:lpstr>Arial</vt:lpstr>
      <vt:lpstr>Boopee</vt:lpstr>
      <vt:lpstr>Calibri</vt:lpstr>
      <vt:lpstr>Calibri Light</vt:lpstr>
      <vt:lpstr>Cambria</vt:lpstr>
      <vt:lpstr>Century Gothic</vt:lpstr>
      <vt:lpstr>Comic Sans MS</vt:lpstr>
      <vt:lpstr>Wingdings</vt:lpstr>
      <vt:lpstr>Wingdings 3</vt:lpstr>
      <vt:lpstr>Wycinek</vt:lpstr>
      <vt:lpstr>2_Projekt niestandardowy</vt:lpstr>
      <vt:lpstr>1_Projekt niestandardowy</vt:lpstr>
      <vt:lpstr>Projekt niestandardowy</vt:lpstr>
      <vt:lpstr>POMAGAMY UCZNIOM  W Przygotowaniu SIĘ do egzaminu ósmoklasisty  matematyka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Przykład 1.</vt:lpstr>
      <vt:lpstr>Przykład 2.</vt:lpstr>
      <vt:lpstr>Przykład 3.</vt:lpstr>
      <vt:lpstr>Przykład 4.</vt:lpstr>
      <vt:lpstr>Przykład 5.</vt:lpstr>
      <vt:lpstr>Przykład 6.</vt:lpstr>
      <vt:lpstr>Przykład 7.</vt:lpstr>
      <vt:lpstr>Przykład 8.</vt:lpstr>
      <vt:lpstr>Przykład 9.</vt:lpstr>
      <vt:lpstr>Prezentacja programu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Elżbieta Tyralska-Wojtycza</dc:creator>
  <cp:lastModifiedBy>ULA</cp:lastModifiedBy>
  <cp:revision>106</cp:revision>
  <dcterms:created xsi:type="dcterms:W3CDTF">2020-04-18T18:38:09Z</dcterms:created>
  <dcterms:modified xsi:type="dcterms:W3CDTF">2020-05-02T17:28:01Z</dcterms:modified>
</cp:coreProperties>
</file>