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5" r:id="rId9"/>
    <p:sldId id="477" r:id="rId10"/>
    <p:sldId id="478" r:id="rId11"/>
    <p:sldId id="501" r:id="rId12"/>
    <p:sldId id="479" r:id="rId13"/>
    <p:sldId id="481" r:id="rId14"/>
    <p:sldId id="500" r:id="rId15"/>
    <p:sldId id="502" r:id="rId16"/>
    <p:sldId id="503" r:id="rId17"/>
    <p:sldId id="504" r:id="rId18"/>
    <p:sldId id="505" r:id="rId19"/>
    <p:sldId id="50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01.12.2025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5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Szkolenie PZN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część pisemna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524000" y="3939386"/>
            <a:ext cx="9144000" cy="1032933"/>
          </a:xfrm>
        </p:spPr>
        <p:txBody>
          <a:bodyPr/>
          <a:lstStyle/>
          <a:p>
            <a:r>
              <a:rPr lang="pl-PL" dirty="0"/>
              <a:t>2026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1" y="136772"/>
            <a:ext cx="1855883" cy="18558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B9CF778-702D-4F20-88B2-6AD288232E21}"/>
              </a:ext>
            </a:extLst>
          </p:cNvPr>
          <p:cNvSpPr txBox="1"/>
          <p:nvPr/>
        </p:nvSpPr>
        <p:spPr>
          <a:xfrm>
            <a:off x="665018" y="1671980"/>
            <a:ext cx="1088967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 trwania części pisemnej danego zdającego rozpoczyna się z chwilą rozpoczęcia przez tego zdającego rozwiązywania zadań egzaminacyjnych i jest rejestrowany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systemie indywidualnie dla każdego zdającego.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czasie trwania części pisemnej egzaminu zawodowego zdający:</a:t>
            </a:r>
          </a:p>
          <a:p>
            <a:pPr marL="720000" indent="-36000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pracuje przy indywidualnym stanowisku egzaminacyjnym wspomaganym elektronicznie,</a:t>
            </a:r>
          </a:p>
          <a:p>
            <a:pPr marL="720000" indent="-36000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na bieżąco informowany o godzinie zakończenia części pisemnej egzaminu zawodowego oraz o czasie, jaki mu pozostał do zakończenia egzaminu,</a:t>
            </a:r>
          </a:p>
          <a:p>
            <a:pPr marL="720000" indent="-360000" algn="just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powinien opuszczać sali egzaminacyjnej.</a:t>
            </a:r>
          </a:p>
        </p:txBody>
      </p:sp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FADFE-3BCB-4B5B-A2D1-083B0685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Opuszczanie Sali w czasie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A3B1E-33FC-4376-95BC-5B6C619436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498874"/>
            <a:ext cx="10363826" cy="4994001"/>
          </a:xfrm>
        </p:spPr>
        <p:txBody>
          <a:bodyPr>
            <a:no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W szczególnie uzasadnionych przypadkach przewodniczący ZN może zezwolić zdającemu na opuszczenie sali egzaminacyjnej po zapewnieniu warunków wykluczających możliwość kontaktowania się zdającego z innymi osobami, </a:t>
            </a:r>
            <a:br>
              <a:rPr lang="pl-PL" sz="2400" dirty="0"/>
            </a:br>
            <a:r>
              <a:rPr lang="pl-PL" sz="2400" dirty="0"/>
              <a:t>z wyjątkiem osób udzielających pomocy medycznej.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W przypadku udzielenia zdającemu zgody na opuszczenie sali egzaminacyjnej  operator rejestruje w elektronicznym systemie przeprowadzania egzaminu zawodowego godzinę wyjścia zdającego oraz godzinę jego powrotu do sali egzaminacyjnej.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Czas trwania części pisemnej egzaminu zawodowego tego zdającego zostaje przedłużony o czas, jaki przebywał poza salą egzaminacyjną.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38A54FD-63AC-44B3-BB77-7AFB7CA6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0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8880" y="144614"/>
            <a:ext cx="10364451" cy="784398"/>
          </a:xfrm>
        </p:spPr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740754"/>
            <a:ext cx="10760916" cy="3522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Zdający powinni:</a:t>
            </a:r>
          </a:p>
          <a:p>
            <a:pPr marL="360000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pracować samodzielnie przestrzegając przepisów bhp,</a:t>
            </a:r>
          </a:p>
          <a:p>
            <a:pPr marL="360000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korzystać wyłącznie z materiałów, przyborów znajdujących się na stanowisku egzaminacyjnym,</a:t>
            </a:r>
          </a:p>
          <a:p>
            <a:pPr marL="360000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nie porozumiewać się między sobą,</a:t>
            </a:r>
          </a:p>
          <a:p>
            <a:pPr marL="360000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przez podniesienie ręki zgłaszać np. zakończenie egzaminu, problemy ze sprzętem.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013267-C1D8-4D74-9E01-A5D090C1FE6E}"/>
              </a:ext>
            </a:extLst>
          </p:cNvPr>
          <p:cNvSpPr txBox="1"/>
          <p:nvPr/>
        </p:nvSpPr>
        <p:spPr>
          <a:xfrm>
            <a:off x="705753" y="4024365"/>
            <a:ext cx="105675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zgłoszenia przez zdającego wcześniejszego zakończenia egzaminu PZN:</a:t>
            </a:r>
          </a:p>
          <a:p>
            <a:pPr marL="720000" indent="-360000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sprawdza na komputerze zdającego, czy zakończył on egzamin w systemie, </a:t>
            </a:r>
          </a:p>
          <a:p>
            <a:pPr marL="720000" indent="-360000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zezwala zdającemu na opuszczenie sali,</a:t>
            </a:r>
          </a:p>
          <a:p>
            <a:pPr marL="720000" indent="-360000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poleca operatorowi egzaminu zakończyć egzamin dla tego zdającego.</a:t>
            </a:r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pisemnej:‎</a:t>
            </a:r>
          </a:p>
          <a:p>
            <a:pPr marL="542925" indent="-277813">
              <a:buClr>
                <a:srgbClr val="002060"/>
              </a:buClr>
            </a:pPr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),</a:t>
            </a:r>
          </a:p>
          <a:p>
            <a:pPr marL="540000" lvl="2" indent="-288000" algn="just">
              <a:spcBef>
                <a:spcPts val="600"/>
              </a:spcBef>
              <a:buClr>
                <a:srgbClr val="002060"/>
              </a:buClr>
            </a:pPr>
            <a:r>
              <a:rPr lang="pl-PL" sz="2000" dirty="0"/>
              <a:t>wniósł lub korzysta w sali/miejscu egzaminu z urządzeń telekomunikacyjnych‎‎ lub materiałów </a:t>
            </a:r>
            <a:br>
              <a:rPr lang="pl-PL" sz="2000" dirty="0"/>
            </a:br>
            <a:r>
              <a:rPr lang="pl-PL" sz="2000" dirty="0"/>
              <a:t>i przyborów niewymienionych w informacji dyrektora CKE 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),</a:t>
            </a:r>
          </a:p>
          <a:p>
            <a:pPr marL="542925" lvl="2" indent="-271463">
              <a:spcBef>
                <a:spcPts val="600"/>
              </a:spcBef>
              <a:buClr>
                <a:srgbClr val="002060"/>
              </a:buClr>
            </a:pPr>
            <a:r>
              <a:rPr lang="pl-PL" sz="2000" dirty="0"/>
              <a:t>zakłóca prawidłowy ‎przebieg egzaminu w sposób utrudniający pracę pozostałym zdającym, </a:t>
            </a:r>
            <a:br>
              <a:rPr lang="pl-PL" sz="2000" dirty="0"/>
            </a:br>
            <a:r>
              <a:rPr lang="pl-PL" sz="2000" dirty="0"/>
              <a:t>w szczególności, gdy narusza przepisy bezpieczeństwa i higieny ‎pracy w sposób prowadzący do zagrożenia zdrowia lub 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br>
              <a:rPr lang="pl-PL" sz="2300" dirty="0"/>
            </a:br>
            <a:r>
              <a:rPr lang="pl-PL" sz="2300" dirty="0"/>
              <a:t>i unieważnia jego część pisemną</a:t>
            </a:r>
          </a:p>
          <a:p>
            <a:pPr marL="540000" indent="-288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poleca operatorowi unieważnienie egzaminu zdającego, a zdającemu opuszczenie sali/miejsca egzaminu,</a:t>
            </a:r>
          </a:p>
          <a:p>
            <a:pPr marL="540000" indent="-288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wypełnia druk Decyzja o przerwaniu i unieważnieniu …, </a:t>
            </a:r>
          </a:p>
          <a:p>
            <a:pPr marL="540000" indent="-288000">
              <a:spcBef>
                <a:spcPts val="600"/>
              </a:spcBef>
              <a:buClr>
                <a:srgbClr val="002060"/>
              </a:buClr>
            </a:pPr>
            <a:r>
              <a:rPr lang="pl-PL" dirty="0"/>
              <a:t>odnotowuje ten fakt w wykazie zdających.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09E72188-DA32-45A5-A61E-4E071818F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729810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2BF0806-8F0C-48F4-A497-53A0A9C8B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2980636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390" y="38604"/>
            <a:ext cx="10364451" cy="784398"/>
          </a:xfrm>
        </p:spPr>
        <p:txBody>
          <a:bodyPr>
            <a:normAutofit/>
          </a:bodyPr>
          <a:lstStyle/>
          <a:p>
            <a:r>
              <a:rPr lang="pl-PL" dirty="0"/>
              <a:t>Informacje w Wykazie zdających w sali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1081111" y="6492875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99933" y="445325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053358"/>
            <a:ext cx="83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877817" y="4418455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X-SG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666870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873133" y="4638550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X-SG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512587" y="4634709"/>
            <a:ext cx="58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8288370" y="5246505"/>
            <a:ext cx="141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172091" y="483137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itchFamily="34" charset="0"/>
              </a:rPr>
              <a:t>N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573799" y="2022102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977530" y="231142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23.06.2020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7041524" y="2323455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12:00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6860255" y="5045092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X-SG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0297" y="4410322"/>
            <a:ext cx="400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Kowalski        Adrian          </a:t>
            </a:r>
            <a:r>
              <a:rPr lang="pl-PL" sz="1200" dirty="0"/>
              <a:t>99101012345         N</a:t>
            </a:r>
          </a:p>
          <a:p>
            <a:r>
              <a:rPr lang="pl-PL" sz="1400" dirty="0"/>
              <a:t>Nowak          Jan               </a:t>
            </a:r>
            <a:r>
              <a:rPr lang="pl-PL" sz="1200" dirty="0"/>
              <a:t>99111112345         N</a:t>
            </a:r>
          </a:p>
          <a:p>
            <a:r>
              <a:rPr lang="pl-PL" sz="1400" dirty="0"/>
              <a:t>Iksińska         Monika          </a:t>
            </a:r>
            <a:r>
              <a:rPr lang="pl-PL" sz="1200" dirty="0"/>
              <a:t>99121212345         N</a:t>
            </a:r>
          </a:p>
          <a:p>
            <a:r>
              <a:rPr lang="pl-PL" sz="1400" dirty="0"/>
              <a:t>Wójcik          Robert           </a:t>
            </a:r>
            <a:r>
              <a:rPr lang="pl-PL" sz="1200" dirty="0"/>
              <a:t>99090912345         N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0357928" y="458867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50331" y="439712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115989" y="5079192"/>
            <a:ext cx="125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| 003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0357928" y="479461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443343" y="1050989"/>
            <a:ext cx="4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76530" y="1411458"/>
            <a:ext cx="423781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i="1" dirty="0"/>
              <a:t>Kraków, os. Szkolne 37</a:t>
            </a:r>
          </a:p>
        </p:txBody>
      </p:sp>
    </p:spTree>
    <p:extLst>
      <p:ext uri="{BB962C8B-B14F-4D97-AF65-F5344CB8AC3E}">
        <p14:creationId xmlns:p14="http://schemas.microsoft.com/office/powerpoint/2010/main" val="192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7" grpId="0"/>
      <p:bldP spid="29" grpId="0"/>
      <p:bldP spid="34" grpId="0"/>
      <p:bldP spid="23" grpId="0"/>
      <p:bldP spid="44" grpId="0"/>
      <p:bldP spid="45" grpId="0"/>
      <p:bldP spid="33" grpId="0"/>
      <p:bldP spid="4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D2C69-CB10-4C21-BA08-A1FB2AC0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Zakończenie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9A526-43D1-4892-8C5C-A60795764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102" y="1415748"/>
            <a:ext cx="10363826" cy="2842488"/>
          </a:xfrm>
        </p:spPr>
        <p:txBody>
          <a:bodyPr>
            <a:no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Przewodniczący ZN ogłasza zakończenie egzaminu, po uzyskaniu od operatora egzaminu informacji o zakończeniu egzaminu dla wszystkich zdających.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pozostają na swoich miejscach, dopóki członkowie ZN nie zezwolą im na opuszczenie sali.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w obecności członków ZN i wyłonionego spośród zdających co najmniej jednego przedstawiciela:</a:t>
            </a:r>
          </a:p>
          <a:p>
            <a:pPr marL="900000" lvl="1" indent="-360000" algn="just">
              <a:buClr>
                <a:srgbClr val="002060"/>
              </a:buClr>
            </a:pPr>
            <a:r>
              <a:rPr lang="pl-PL" dirty="0"/>
              <a:t>nadzoruje nagrywanie i sprawdzanie jakości zapisu przez operatora na nośnik plików z wynikami zdających oraz płyty DVD z zarchiwizowanym Wirtualnym Serwerem Egzaminacyjnym, </a:t>
            </a:r>
          </a:p>
          <a:p>
            <a:pPr marL="900000" lvl="1" indent="-360000" algn="just">
              <a:buClr>
                <a:srgbClr val="002060"/>
              </a:buClr>
            </a:pPr>
            <a:r>
              <a:rPr lang="pl-PL" dirty="0"/>
              <a:t>odbiera od operatora egzaminu zapisane nośniki, </a:t>
            </a:r>
          </a:p>
          <a:p>
            <a:pPr marL="900000" lvl="1" indent="-360000" algn="just">
              <a:buClr>
                <a:srgbClr val="002060"/>
              </a:buClr>
            </a:pPr>
            <a:r>
              <a:rPr lang="pl-PL" dirty="0"/>
              <a:t>opisuje płytę DVD oznaczeniem kwalifikacji, datą, godziną egzaminu i numerem sali egzaminacyjnej,</a:t>
            </a:r>
          </a:p>
          <a:p>
            <a:pPr marL="900000" lvl="1" indent="-360000" algn="just">
              <a:buClr>
                <a:srgbClr val="002060"/>
              </a:buClr>
            </a:pPr>
            <a:r>
              <a:rPr lang="pl-PL" dirty="0"/>
              <a:t>niezwłocznie przekazuje przewodniczącemu ZE nośnik USB z zaszyfrowanym plikiem z pełnymi wynikami egzaminu w formie elektronicznej.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4B007E-C1D5-4B2D-8F7F-E6FC00E5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1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D2C69-CB10-4C21-BA08-A1FB2AC0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Zakończenie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9A526-43D1-4892-8C5C-A60795764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102" y="1415747"/>
            <a:ext cx="10363826" cy="3534944"/>
          </a:xfrm>
        </p:spPr>
        <p:txBody>
          <a:bodyPr>
            <a:noAutofit/>
          </a:bodyPr>
          <a:lstStyle/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sporządza protokół przebiegu części pisemnej egzaminu zawodowego </a:t>
            </a:r>
            <a:br>
              <a:rPr lang="pl-PL" sz="2400" dirty="0"/>
            </a:br>
            <a:r>
              <a:rPr lang="pl-PL" sz="2400" dirty="0"/>
              <a:t>w danej sali egzaminacyjnej wypełniając otrzymany od przewodniczącego ZE formularz (Załącznik 6).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Protokół podpisują osoby wchodzące w skład zespołu nadzorującego. 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Do protokołu dołącza się wykaz zdających egzamin w danym dniu i godzinie </a:t>
            </a:r>
            <a:br>
              <a:rPr lang="pl-PL" sz="2400" dirty="0"/>
            </a:br>
            <a:r>
              <a:rPr lang="pl-PL" sz="2400" dirty="0"/>
              <a:t>w danej sali egzaminacyjnej.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Protokół wraz z wykazem zdających PZN przekazuje PZE.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4B007E-C1D5-4B2D-8F7F-E6FC00E5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0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CE3C1CF-5CDB-4877-A3A4-8C2BEC5A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57" y="907846"/>
            <a:ext cx="11018249" cy="784398"/>
          </a:xfrm>
        </p:spPr>
        <p:txBody>
          <a:bodyPr>
            <a:noAutofit/>
          </a:bodyPr>
          <a:lstStyle/>
          <a:p>
            <a:r>
              <a:rPr lang="pl-PL" dirty="0"/>
              <a:t>Sprawdzenie liczby poprawnie udzielonych odpowiedzi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3ECD6B-3DB1-4077-A71E-73F30BA1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8F08E83-6F8F-4FBA-BF4C-B8F17CF7B6C9}"/>
              </a:ext>
            </a:extLst>
          </p:cNvPr>
          <p:cNvSpPr/>
          <p:nvPr/>
        </p:nvSpPr>
        <p:spPr>
          <a:xfrm>
            <a:off x="484094" y="1891552"/>
            <a:ext cx="11223812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69215" indent="-360000" algn="just" eaLnBrk="0" hangingPunct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PZN informuje</a:t>
            </a:r>
            <a:r>
              <a:rPr lang="pl-PL" sz="2400" spc="2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zdających,</a:t>
            </a:r>
            <a:r>
              <a:rPr lang="pl-PL" sz="2400" spc="2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</a:t>
            </a:r>
            <a:r>
              <a:rPr lang="pl-PL" sz="2400" spc="2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wstępna</a:t>
            </a:r>
            <a:r>
              <a:rPr lang="pl-PL" sz="2400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</a:t>
            </a:r>
            <a:r>
              <a:rPr lang="pl-PL" sz="2400" spc="14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spc="1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liczbie</a:t>
            </a:r>
            <a:r>
              <a:rPr lang="pl-PL" sz="2400" spc="13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poprawnie</a:t>
            </a:r>
            <a:r>
              <a:rPr lang="pl-PL" sz="2400" spc="14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udzielonych</a:t>
            </a:r>
            <a:r>
              <a:rPr lang="pl-PL" sz="2400" spc="1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pl-PL" sz="2400" spc="14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zdającego</a:t>
            </a:r>
            <a:r>
              <a:rPr lang="pl-PL" sz="2400" spc="1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</a:t>
            </a:r>
            <a:r>
              <a:rPr lang="pl-PL" sz="2400" spc="18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pl-PL" sz="2400" b="1" u="sng" spc="1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</a:t>
            </a:r>
            <a:r>
              <a:rPr lang="pl-PL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wynikiem</a:t>
            </a:r>
            <a:r>
              <a:rPr lang="pl-PL" sz="2400" spc="-6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egzaminu.</a:t>
            </a:r>
            <a:r>
              <a:rPr lang="pl-PL" sz="2400" spc="-6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0000" marR="69215" indent="-360000" algn="just" eaLnBrk="0" hangingPunct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</a:t>
            </a:r>
            <a:r>
              <a:rPr lang="pl-PL" sz="2400" spc="-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r>
              <a:rPr lang="pl-PL" sz="2400" spc="-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400" spc="-6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części</a:t>
            </a:r>
            <a:r>
              <a:rPr lang="pl-PL" sz="2400" spc="-6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pisemnej</a:t>
            </a:r>
            <a:r>
              <a:rPr lang="pl-PL" sz="2400" spc="-6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ustala</a:t>
            </a:r>
            <a:r>
              <a:rPr lang="pl-PL" sz="2400" spc="-6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dyrektor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Okręgowej</a:t>
            </a:r>
            <a:r>
              <a:rPr lang="pl-PL" sz="2400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Komisji</a:t>
            </a:r>
            <a:r>
              <a:rPr lang="pl-PL" sz="2400" spc="-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Egzaminacyjnej</a:t>
            </a:r>
            <a:r>
              <a:rPr lang="pl-PL" sz="2400" spc="-2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pl-PL" sz="2400" spc="-4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odczytaniu</a:t>
            </a:r>
            <a:r>
              <a:rPr lang="pl-PL" sz="2400" spc="-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</a:t>
            </a:r>
            <a:r>
              <a:rPr lang="pl-PL" sz="2400" spc="-3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zapisanych</a:t>
            </a:r>
            <a:r>
              <a:rPr lang="pl-PL" sz="2400" spc="-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400" spc="-4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zarchiwizowanych</a:t>
            </a:r>
            <a:r>
              <a:rPr lang="pl-PL" sz="2400" spc="-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elektronicznym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systemie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przeprowadzania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r>
              <a:rPr lang="pl-PL" sz="2400" spc="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zawodowego,</a:t>
            </a:r>
            <a:r>
              <a:rPr lang="pl-PL" sz="2400" spc="39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l-PL" sz="2400" spc="-1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podstawie</a:t>
            </a:r>
            <a:r>
              <a:rPr lang="pl-PL" sz="2400" spc="38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zatwierdzonego</a:t>
            </a:r>
            <a:r>
              <a:rPr lang="pl-PL" sz="2400" spc="37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klucza</a:t>
            </a:r>
            <a:r>
              <a:rPr lang="pl-PL" sz="2400" spc="37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</a:t>
            </a:r>
            <a:r>
              <a:rPr lang="pl-PL" sz="2400" spc="37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pl-PL" sz="2400" spc="37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Centralną</a:t>
            </a:r>
            <a:r>
              <a:rPr lang="pl-PL" sz="2400" spc="375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Komisję </a:t>
            </a:r>
            <a:r>
              <a:rPr lang="pl-PL" sz="2400" spc="-1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Egzaminacyjną.</a:t>
            </a:r>
          </a:p>
        </p:txBody>
      </p:sp>
    </p:spTree>
    <p:extLst>
      <p:ext uri="{BB962C8B-B14F-4D97-AF65-F5344CB8AC3E}">
        <p14:creationId xmlns:p14="http://schemas.microsoft.com/office/powerpoint/2010/main" val="54810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F31F67A-9F65-41A1-88D1-9A55A228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FD00EB-DC40-4015-AA7B-59C6918F9631}"/>
              </a:ext>
            </a:extLst>
          </p:cNvPr>
          <p:cNvSpPr/>
          <p:nvPr/>
        </p:nvSpPr>
        <p:spPr>
          <a:xfrm>
            <a:off x="515470" y="1245485"/>
            <a:ext cx="11161059" cy="436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przystąpił do części pisemnej egzaminu zawodowego (w protokole i w SIOEZ zapisano jego obecność), jeżeli co najmniej:</a:t>
            </a:r>
          </a:p>
          <a:p>
            <a:pPr marL="900000" indent="-360000" algn="just">
              <a:lnSpc>
                <a:spcPct val="12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potwierdził swoją obecność podpisem na wykazie zdających,</a:t>
            </a:r>
          </a:p>
          <a:p>
            <a:pPr marL="900000" indent="-360000" algn="just">
              <a:lnSpc>
                <a:spcPct val="12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odebrał kartę identyfikacyjną z danymi do logowania się do SIOEZ,</a:t>
            </a:r>
          </a:p>
          <a:p>
            <a:pPr marL="900000" indent="-360000" algn="just">
              <a:lnSpc>
                <a:spcPct val="125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wylosował numer stanowiska lub numer ten został dla niego wylosowany,</a:t>
            </a:r>
          </a:p>
          <a:p>
            <a:pPr marL="900000" indent="-360000" algn="just">
              <a:lnSpc>
                <a:spcPct val="125000"/>
              </a:lnSpc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zalogował się do SIOEZ ASE.</a:t>
            </a:r>
          </a:p>
          <a:p>
            <a:pPr marL="360000" indent="-36000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Jeżeli zdający tylko potwierdził swoją obecność podpisem na wykazie zdających, a nie zalogował się do SIOEZ ASE – to uznaje się, że zdający ten nie przystąpił do części pisemnej egzaminu zawodowego.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79D21D-F736-44F2-980A-F8AA734CBD96}"/>
              </a:ext>
            </a:extLst>
          </p:cNvPr>
          <p:cNvSpPr txBox="1"/>
          <p:nvPr/>
        </p:nvSpPr>
        <p:spPr>
          <a:xfrm>
            <a:off x="726139" y="369455"/>
            <a:ext cx="1029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Kiedy uznaje się, że zdający przystąpił do egzaminu? </a:t>
            </a:r>
          </a:p>
        </p:txBody>
      </p:sp>
    </p:spTree>
    <p:extLst>
      <p:ext uri="{BB962C8B-B14F-4D97-AF65-F5344CB8AC3E}">
        <p14:creationId xmlns:p14="http://schemas.microsoft.com/office/powerpoint/2010/main" val="309193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F31F67A-9F65-41A1-88D1-9A55A228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79D21D-F736-44F2-980A-F8AA734CBD96}"/>
              </a:ext>
            </a:extLst>
          </p:cNvPr>
          <p:cNvSpPr txBox="1"/>
          <p:nvPr/>
        </p:nvSpPr>
        <p:spPr>
          <a:xfrm>
            <a:off x="296459" y="121688"/>
            <a:ext cx="1113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Część pisemna egzaminu z wykorzystaniem 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dostosowanych wydrukowanych arkuszy egzaminacyjnych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789938E-8A79-4C87-A376-33B13D0E0B82}"/>
              </a:ext>
            </a:extLst>
          </p:cNvPr>
          <p:cNvSpPr txBox="1"/>
          <p:nvPr/>
        </p:nvSpPr>
        <p:spPr>
          <a:xfrm>
            <a:off x="331693" y="2164407"/>
            <a:ext cx="579954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Przewodniczący ZN odbiera od PZE arkusze egzaminacyjne oraz karty odpowiedzi.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kodują karty odpowiedzi wpisując nr PESEL oraz oznaczenie kwalifikacji.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zakończeniu egzaminu członkowie ZN: </a:t>
            </a:r>
          </a:p>
          <a:p>
            <a:pPr marL="540000" indent="-2520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odbierają arkusze egzaminacyjne oraz karty odpowiedzi.</a:t>
            </a:r>
          </a:p>
          <a:p>
            <a:pPr marL="540000" indent="-25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obecności przedstawiciela zdających pakują materiały egzaminacyjne do koperty bezpiecznej,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PZN przekazuje materiały przewodniczącemu ZE.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46660BD-A1B1-43D5-A619-CC1D17719ECB}"/>
              </a:ext>
            </a:extLst>
          </p:cNvPr>
          <p:cNvSpPr/>
          <p:nvPr/>
        </p:nvSpPr>
        <p:spPr>
          <a:xfrm>
            <a:off x="640976" y="1198906"/>
            <a:ext cx="109100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Szczegółowa procedura przeprowadzania części pisemnej z wykorzystaniem dostosowanych wydrukowanych arkuszy jest opisana w rozdziale 5.7.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 o sposobie organizacji i przeprowadzania egzaminu zawodowego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023FCC5-0996-414E-9609-0946F5EB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88" y="2271641"/>
            <a:ext cx="5725553" cy="3932956"/>
          </a:xfrm>
          <a:prstGeom prst="rect">
            <a:avLst/>
          </a:prstGeom>
          <a:noFill/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D7F7E4CE-1C60-44E5-9F6A-7917E1A56B2A}"/>
              </a:ext>
            </a:extLst>
          </p:cNvPr>
          <p:cNvSpPr/>
          <p:nvPr/>
        </p:nvSpPr>
        <p:spPr>
          <a:xfrm>
            <a:off x="9421907" y="2474258"/>
            <a:ext cx="2438400" cy="5647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70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985900" y="1036515"/>
            <a:ext cx="8856476" cy="410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32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32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 egzaminu oraz ‎bezpieczeństwo i higienę pracy </a:t>
            </a:r>
            <a:br>
              <a:rPr lang="pl-PL" sz="32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32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32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32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6" y="4402162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784398"/>
          </a:xfrm>
        </p:spPr>
        <p:txBody>
          <a:bodyPr/>
          <a:lstStyle/>
          <a:p>
            <a:r>
              <a:rPr lang="pl-PL" dirty="0"/>
              <a:t>Około 30-20 minut przed egzaminem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90946" y="549606"/>
            <a:ext cx="11610108" cy="613904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ZN uczestniczy w odprawie organizowanej przez PZE.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PZN odbiera od PZE dokumentację egzaminacyjną: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karty identyfikacyjne zdających w sali egzaminacyjnej (kartka min. A5 zawierająca PESEL zdającego oraz login i hasło, zdający może kartkę wykorzystać jako brudnopis, np.  do zapisu obliczeń),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Protokół przebiegu części pisemnej egzaminu </a:t>
            </a:r>
            <a:r>
              <a:rPr lang="pl-PL" dirty="0">
                <a:solidFill>
                  <a:srgbClr val="0070C0"/>
                </a:solidFill>
              </a:rPr>
              <a:t>(wydruk z SIOEZ),</a:t>
            </a:r>
            <a:endParaRPr lang="pl-PL" dirty="0"/>
          </a:p>
          <a:p>
            <a:pPr lvl="1" algn="just">
              <a:lnSpc>
                <a:spcPct val="110000"/>
              </a:lnSpc>
            </a:pPr>
            <a:r>
              <a:rPr lang="pl-PL" dirty="0"/>
              <a:t>Wykaz zdających w sali </a:t>
            </a:r>
            <a:r>
              <a:rPr lang="pl-PL" dirty="0">
                <a:solidFill>
                  <a:srgbClr val="0070C0"/>
                </a:solidFill>
              </a:rPr>
              <a:t>(wydruk z SIOEZ),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Decyzję o przerwaniu i unieważnieniu egzaminu,</a:t>
            </a:r>
            <a:endParaRPr lang="pl-PL" dirty="0">
              <a:solidFill>
                <a:srgbClr val="0070C0"/>
              </a:solidFill>
            </a:endParaRPr>
          </a:p>
          <a:p>
            <a:pPr lvl="1" algn="just">
              <a:lnSpc>
                <a:spcPct val="110000"/>
              </a:lnSpc>
            </a:pPr>
            <a:r>
              <a:rPr lang="pl-PL" dirty="0"/>
              <a:t>identyfikatory dla ZN (z napisem członek ZN, przewodniczący ZN),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losy z numerami stanowisk egzaminacyjnych,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kartkę z imieniem i nazwiskiem PZE oraz informacją o składzie zespołu nadzorującego i ewentualnie imieniem</a:t>
            </a:r>
            <a:br>
              <a:rPr lang="pl-PL" dirty="0"/>
            </a:br>
            <a:r>
              <a:rPr lang="pl-PL" dirty="0"/>
              <a:t>i nazwiskiem obserwatora,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kartkę zawierającą informacje o osobach o specjalnych potrzebach edukacyjnych, które korzystają z wydłużonego czasu pracy (imię i nazwisko, PESEL, czas oraz powód przedłużenia czasu egzaminu),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nośnik (płyta DVD lub USB), na który po zakończonym egzaminie na danej zmianie będzie nagrany, przez operatora egzaminu, zaszyfrowany plik z wynikami egzaminu),</a:t>
            </a:r>
          </a:p>
          <a:p>
            <a:pPr lvl="1" algn="just">
              <a:lnSpc>
                <a:spcPct val="110000"/>
              </a:lnSpc>
            </a:pPr>
            <a:r>
              <a:rPr lang="pl-PL" dirty="0">
                <a:ea typeface="Calibri" panose="020F0502020204030204" pitchFamily="34" charset="0"/>
              </a:rPr>
              <a:t>płytę CD/DVD lub pendrive, lub dysk zewnętrzny</a:t>
            </a:r>
            <a:r>
              <a:rPr lang="pl-PL" dirty="0"/>
              <a:t>, na który po zakończonym egzaminie będzie nagrany zarchiwizowany Wirtualny Serwer Egzaminacyjny wraz z odpowiedziami zdających. 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62387"/>
            <a:ext cx="10364451" cy="784398"/>
          </a:xfrm>
        </p:spPr>
        <p:txBody>
          <a:bodyPr/>
          <a:lstStyle/>
          <a:p>
            <a:r>
              <a:rPr lang="pl-PL" dirty="0"/>
              <a:t>30 minut przed egzaminem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70329" y="1233313"/>
            <a:ext cx="11582400" cy="4812924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400" dirty="0"/>
              <a:t>Zdający zgłaszają się na egzamin w wyznaczonym dniu, ok.‎‎ 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i przynoszą ze sobą:</a:t>
            </a:r>
          </a:p>
          <a:p>
            <a:pPr lvl="1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dowód  tożsamości</a:t>
            </a:r>
            <a:r>
              <a:rPr lang="pl-PL" sz="2000" dirty="0"/>
              <a:t>, </a:t>
            </a:r>
            <a:r>
              <a:rPr lang="pl-PL" dirty="0"/>
              <a:t>(</a:t>
            </a:r>
            <a:r>
              <a:rPr lang="pl-PL" i="1" dirty="0"/>
              <a:t>dopuszcza się potwierdzenie tożsamości przez zdającego na podstawie cyfrowego dokumentu tożsamości ze zdjęciem, np. </a:t>
            </a:r>
            <a:r>
              <a:rPr lang="pl-PL" i="1" dirty="0" err="1"/>
              <a:t>mDowód</a:t>
            </a:r>
            <a:r>
              <a:rPr lang="pl-PL" i="1" dirty="0"/>
              <a:t>,, bez naruszenia wymogu dotyczącego niewnoszenia przez zdającego do sali egzaminacyjnej urządzenia telekomunikacyjnego i korzystania z takiego urządzenia </a:t>
            </a:r>
            <a:br>
              <a:rPr lang="pl-PL" i="1" dirty="0"/>
            </a:br>
            <a:r>
              <a:rPr lang="pl-PL" i="1" dirty="0"/>
              <a:t>w sali</a:t>
            </a:r>
            <a:r>
              <a:rPr lang="pl-PL" dirty="0"/>
              <a:t>),</a:t>
            </a:r>
          </a:p>
          <a:p>
            <a:pPr lvl="1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długopis lub pióro z czarnym atramentem</a:t>
            </a:r>
            <a:r>
              <a:rPr lang="pl-PL" sz="2000" dirty="0"/>
              <a:t>, </a:t>
            </a:r>
          </a:p>
          <a:p>
            <a:pPr lvl="1"/>
            <a:r>
              <a:rPr lang="pl-PL" sz="2000" dirty="0"/>
              <a:t>ewentualnie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przybory wymienione w komunikacie dyrektora CKE </a:t>
            </a:r>
            <a:r>
              <a:rPr lang="pl-PL" sz="2000" dirty="0"/>
              <a:t>(kalkulator prosty).</a:t>
            </a:r>
          </a:p>
          <a:p>
            <a:pPr marL="360000" lvl="1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Na egzaminie każdy zdający korzysta z własnych przyborów piśmienniczych, kalkulator.</a:t>
            </a:r>
          </a:p>
          <a:p>
            <a:pPr marL="360000" lvl="1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nie mogą pożyczać przyborów piśmienniczych, kalkulatora od innych zdających.</a:t>
            </a:r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1206495" y="1503150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20 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368983" y="1223105"/>
            <a:ext cx="11939558" cy="5343652"/>
          </a:xfrm>
        </p:spPr>
        <p:txBody>
          <a:bodyPr>
            <a:noAutofit/>
          </a:bodyPr>
          <a:lstStyle/>
          <a:p>
            <a:pPr marL="360000" lvl="1" indent="-3600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400" dirty="0"/>
              <a:t>Przewodniczący ZN lub wyznaczony przez niego członek ZN,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/>
              <a:t>: </a:t>
            </a:r>
          </a:p>
          <a:p>
            <a:pPr marL="720000" lvl="1" indent="-360000">
              <a:spcBef>
                <a:spcPts val="1200"/>
              </a:spcBef>
              <a:buClr>
                <a:srgbClr val="002060"/>
              </a:buClr>
            </a:pPr>
            <a:r>
              <a:rPr lang="pl-PL" sz="2400" dirty="0"/>
              <a:t>przypomina o zakazie wnoszenia i korzystania z: </a:t>
            </a:r>
          </a:p>
          <a:p>
            <a:pPr marL="1260000" lvl="2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000" dirty="0"/>
              <a:t>urządzeń telekomunikacyjnych (z wyjątkiem urządzenia telekomunikacyjnego wyposażonego </a:t>
            </a:r>
            <a:br>
              <a:rPr lang="pl-PL" sz="2000" dirty="0"/>
            </a:br>
            <a:r>
              <a:rPr lang="pl-PL" sz="2000" dirty="0"/>
              <a:t>w aplikację mobilną służącą do monitorowania stanu zdrowia zdającego),</a:t>
            </a:r>
          </a:p>
          <a:p>
            <a:pPr marL="1260000" lvl="1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sz="2000" dirty="0"/>
              <a:t>materiałów / przyborów, które nie zostały wymienione w informacji dyrektora CKE,</a:t>
            </a:r>
          </a:p>
          <a:p>
            <a:pPr marL="720000" lvl="1" indent="-360000">
              <a:spcBef>
                <a:spcPts val="1200"/>
              </a:spcBef>
              <a:buClr>
                <a:srgbClr val="002060"/>
              </a:buClr>
            </a:pPr>
            <a:r>
              <a:rPr lang="pl-PL" sz="2400" dirty="0"/>
              <a:t>sprawdza tożsamość zdającego i przekazuje mu kartę identyfikacyjną,</a:t>
            </a:r>
          </a:p>
          <a:p>
            <a:pPr marL="720000" lvl="1" indent="-360000">
              <a:spcBef>
                <a:spcPts val="1200"/>
              </a:spcBef>
              <a:buClr>
                <a:srgbClr val="002060"/>
              </a:buClr>
            </a:pPr>
            <a:r>
              <a:rPr lang="pl-PL" sz="2400" dirty="0"/>
              <a:t>przeprowadza losowanie miejsc / stanowisk, </a:t>
            </a:r>
          </a:p>
          <a:p>
            <a:pPr marL="720000" lvl="1" indent="-360000">
              <a:spcBef>
                <a:spcPts val="1200"/>
              </a:spcBef>
              <a:buClr>
                <a:srgbClr val="002060"/>
              </a:buClr>
            </a:pPr>
            <a:r>
              <a:rPr lang="pl-PL" sz="2400" b="1" dirty="0"/>
              <a:t>dopilnowuje, aby zdający potwierdził obecność podpisem w wykazie </a:t>
            </a:r>
            <a:br>
              <a:rPr lang="pl-PL" sz="2400" b="1" dirty="0"/>
            </a:br>
            <a:r>
              <a:rPr lang="pl-PL" sz="2400" b="1" dirty="0"/>
              <a:t>zdających w sali.</a:t>
            </a:r>
          </a:p>
          <a:p>
            <a:pPr marL="900000" lvl="2" indent="-360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66" y="1436009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469503" y="3249471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469503" y="3744165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10417066" y="1745332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11132043" y="5157775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5854E93-2099-4F9C-87BD-C06DDD96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59" y="4128100"/>
            <a:ext cx="2053506" cy="1812928"/>
          </a:xfrm>
          <a:prstGeom prst="rect">
            <a:avLst/>
          </a:prstGeom>
        </p:spPr>
      </p:pic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9" y="1027043"/>
            <a:ext cx="1385508" cy="4317306"/>
          </a:xfrm>
          <a:prstGeom prst="rect">
            <a:avLst/>
          </a:prstGeom>
          <a:noFill/>
        </p:spPr>
      </p:pic>
      <p:sp>
        <p:nvSpPr>
          <p:cNvPr id="12" name="Tytuł 2"/>
          <p:cNvSpPr>
            <a:spLocks noGrp="1"/>
          </p:cNvSpPr>
          <p:nvPr>
            <p:ph type="title"/>
          </p:nvPr>
        </p:nvSpPr>
        <p:spPr>
          <a:xfrm>
            <a:off x="372361" y="242645"/>
            <a:ext cx="10364451" cy="784398"/>
          </a:xfrm>
        </p:spPr>
        <p:txBody>
          <a:bodyPr>
            <a:normAutofit/>
          </a:bodyPr>
          <a:lstStyle/>
          <a:p>
            <a:r>
              <a:rPr lang="pl-PL" dirty="0"/>
              <a:t>Ok. 10 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391089" y="1431263"/>
            <a:ext cx="8697131" cy="2979019"/>
          </a:xfrm>
        </p:spPr>
        <p:txBody>
          <a:bodyPr>
            <a:noAutofit/>
          </a:bodyPr>
          <a:lstStyle/>
          <a:p>
            <a:pPr marL="368300" lvl="1" indent="-342900"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400" dirty="0"/>
              <a:t>Zdający zajmują wylosowane miejsca egzaminacyjne.</a:t>
            </a:r>
          </a:p>
          <a:p>
            <a:pPr marL="3683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informuje zdających o:</a:t>
            </a:r>
          </a:p>
          <a:p>
            <a:pPr marL="817563" lvl="1" indent="-334963">
              <a:buClr>
                <a:srgbClr val="002060"/>
              </a:buClr>
            </a:pPr>
            <a:r>
              <a:rPr lang="pl-PL" sz="2400" dirty="0"/>
              <a:t>przebiegu egzaminu,</a:t>
            </a:r>
          </a:p>
          <a:p>
            <a:pPr marL="817563" lvl="1" indent="-334963">
              <a:buClr>
                <a:srgbClr val="002060"/>
              </a:buClr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możliwości powiększenia czcionki, rysunków na monitorze</a:t>
            </a:r>
            <a:r>
              <a:rPr lang="pl-PL" sz="2400" dirty="0"/>
              <a:t>,</a:t>
            </a:r>
          </a:p>
          <a:p>
            <a:pPr marL="817563" lvl="1" indent="-334963">
              <a:buClr>
                <a:srgbClr val="002060"/>
              </a:buClr>
            </a:pPr>
            <a:r>
              <a:rPr lang="pl-PL" sz="2400" dirty="0"/>
              <a:t>sposobie zakończenia egzaminu,</a:t>
            </a:r>
          </a:p>
          <a:p>
            <a:pPr marL="817563" lvl="1" indent="-334963">
              <a:buClr>
                <a:srgbClr val="002060"/>
              </a:buClr>
            </a:pPr>
            <a:r>
              <a:rPr lang="pl-PL" sz="2400" dirty="0"/>
              <a:t>możliwości uzyskania informacji o wynikach egzaminu.</a:t>
            </a:r>
            <a:endParaRPr lang="pl-PL" sz="2000" dirty="0"/>
          </a:p>
          <a:p>
            <a:pPr marL="368300" indent="-3429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poleca zdającym sprawdzenie danych zawartych na otrzymanych kartach identyfikacyjnych.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1747025" y="2643774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1769954" y="2926710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17DF8E-A6E2-40AA-9EA4-F61C8651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208" y="6391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5 minut przed egzaminem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87927" y="1601122"/>
            <a:ext cx="11517745" cy="4702307"/>
          </a:xfrm>
        </p:spPr>
        <p:txBody>
          <a:bodyPr>
            <a:noAutofit/>
          </a:bodyPr>
          <a:lstStyle/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przekazuje operatorowi egzaminu:</a:t>
            </a:r>
          </a:p>
          <a:p>
            <a:pPr lvl="1" algn="just"/>
            <a:r>
              <a:rPr lang="pl-PL" dirty="0"/>
              <a:t>kartkę z imieniem i nazwiskiem PZE oraz informacją o składzie zespołu nadzorującego i ewentualnie imieniem </a:t>
            </a:r>
            <a:br>
              <a:rPr lang="pl-PL" dirty="0"/>
            </a:br>
            <a:r>
              <a:rPr lang="pl-PL" dirty="0"/>
              <a:t>i nazwiskiem obserwatora,</a:t>
            </a:r>
          </a:p>
          <a:p>
            <a:pPr lvl="1" algn="just"/>
            <a:r>
              <a:rPr lang="pl-PL" dirty="0"/>
              <a:t>kartkę zawierającą informacje o osobach o specjalnych potrzebach edukacyjnych, które korzystają z wydłużonego czasu pracy (imię i nazwisko, PESEL, czas oraz powód przedłużenia czasu egzaminu) i poleca przedłużyć czas </a:t>
            </a:r>
            <a:br>
              <a:rPr lang="pl-PL" dirty="0"/>
            </a:br>
            <a:r>
              <a:rPr lang="pl-PL" dirty="0"/>
              <a:t>w systemie zgodnie z przekazanymi informacjami,</a:t>
            </a:r>
          </a:p>
          <a:p>
            <a:pPr lvl="1" algn="just"/>
            <a:r>
              <a:rPr lang="pl-PL" dirty="0"/>
              <a:t>nośnik (płyta DVD lub USB), na który po zakończonym egzaminie na danej zmianie będzie nagrany zaszyfrowany plik z wynikami egzaminu,</a:t>
            </a:r>
          </a:p>
          <a:p>
            <a:pPr lvl="1" algn="just"/>
            <a:r>
              <a:rPr lang="pl-PL" dirty="0"/>
              <a:t>płytę DVD, na którą po zakończonym egzaminie będzie nagrany zarchiwizowany Wirtualny Serwer Egzaminacyjny.</a:t>
            </a:r>
          </a:p>
          <a:p>
            <a:pPr marL="360000" indent="-3600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dirty="0"/>
              <a:t>Po otrzymaniu od PZE, w obecności zdających, PZN przekazuje operatorowi hasło do pliku z zadaniami egzaminacyjnymi w celu odszyfrowania zadań egzaminacyjnych przygotowanych na ten egzamin.</a:t>
            </a:r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przygotowaniu egzaminu przez operatora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D6BB260-AEC6-4D2F-8122-3876182838C4}"/>
              </a:ext>
            </a:extLst>
          </p:cNvPr>
          <p:cNvSpPr txBox="1"/>
          <p:nvPr/>
        </p:nvSpPr>
        <p:spPr>
          <a:xfrm>
            <a:off x="561641" y="1283927"/>
            <a:ext cx="11480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poleca:</a:t>
            </a:r>
          </a:p>
          <a:p>
            <a:pPr marL="720000" indent="-3600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operatorowi odblokowanie możliwości logowania się zdających do systemu (aktywację egzaminu) </a:t>
            </a:r>
          </a:p>
          <a:p>
            <a:pPr marL="360000" algn="just"/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oraz</a:t>
            </a:r>
          </a:p>
          <a:p>
            <a:pPr marL="720000" indent="-3600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zdającym: </a:t>
            </a:r>
          </a:p>
          <a:p>
            <a:pPr marL="10800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zalogowanie się do systemu: wpisanie kodu dostępu (nazwa użytkownika i hasło) zawartego w karcie identyfikacyjnej,</a:t>
            </a:r>
          </a:p>
          <a:p>
            <a:pPr marL="10800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zapoznanie się z udostępnioną w systemie Instrukcją,</a:t>
            </a:r>
          </a:p>
          <a:p>
            <a:pPr marL="1080000" lvl="1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sprawdzenie poprawności funkcjonowania indywidualnych stanowisk egzaminacyjnych wspomaganych elektronicznie.</a:t>
            </a:r>
          </a:p>
          <a:p>
            <a:pPr marL="342900" lvl="5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Członkowie ZN mogą udzielać odpowiedzi wyłącznie na pytania zdających związane </a:t>
            </a:r>
            <a:b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uzyskaniem dostępu do elektronicznego systemu i rozumieniem Instrukcji.</a:t>
            </a:r>
          </a:p>
        </p:txBody>
      </p:sp>
      <p:pic>
        <p:nvPicPr>
          <p:cNvPr id="9" name="Obraz 8" descr="przewodniczący 2.png">
            <a:extLst>
              <a:ext uri="{FF2B5EF4-FFF2-40B4-BE49-F238E27FC236}">
                <a16:creationId xmlns:a16="http://schemas.microsoft.com/office/drawing/2014/main" id="{0C7BA946-9CAF-45D0-9E60-78E63F140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0" y="280316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181" y="340397"/>
            <a:ext cx="10935325" cy="784398"/>
          </a:xfrm>
        </p:spPr>
        <p:txBody>
          <a:bodyPr>
            <a:normAutofit/>
          </a:bodyPr>
          <a:lstStyle/>
          <a:p>
            <a:r>
              <a:rPr lang="pl-PL" dirty="0"/>
              <a:t>nieprawidłowości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8073" y="1237835"/>
            <a:ext cx="11247581" cy="4867129"/>
          </a:xfrm>
        </p:spPr>
        <p:txBody>
          <a:bodyPr>
            <a:noAutofit/>
          </a:bodyPr>
          <a:lstStyle/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Zdający powinni zgłosić PZN wszelkie nieprawidłowości w funkcjonowaniu stanowiska egzaminacyjnego. </a:t>
            </a:r>
          </a:p>
          <a:p>
            <a:pPr marL="360000" indent="-3600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l-PL" sz="2400" dirty="0"/>
              <a:t>PZN w przypadku stwierdzenia:</a:t>
            </a:r>
          </a:p>
          <a:p>
            <a:pPr lvl="1"/>
            <a:r>
              <a:rPr lang="pl-PL" sz="2400" dirty="0"/>
              <a:t>nieprawidłowości w funkcjonowaniu indywidualnego stanowiska egzaminacyjnego,</a:t>
            </a:r>
          </a:p>
          <a:p>
            <a:pPr lvl="1"/>
            <a:r>
              <a:rPr lang="pl-PL" sz="2400" dirty="0"/>
              <a:t>niezgodności w oznaczeniach testu pisemnego udostępnionego w systemie </a:t>
            </a:r>
          </a:p>
          <a:p>
            <a:pPr marL="0" indent="0">
              <a:buNone/>
            </a:pPr>
            <a:r>
              <a:rPr lang="pl-PL" sz="2400" dirty="0"/>
              <a:t>powiadamia o tym fakcie PZE, który podejmuje decyzję co do dalszego postępowania.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b="1" i="1" dirty="0"/>
              <a:t>Informację o nieprawidłowościach oraz o podjętych działaniach należy zamieścić się </a:t>
            </a:r>
            <a:br>
              <a:rPr lang="pl-PL" b="1" i="1" dirty="0"/>
            </a:br>
            <a:r>
              <a:rPr lang="pl-PL" b="1" i="1" dirty="0"/>
              <a:t>w protokole przebiegu części pisemnej egzaminu zawodowego w danej sali egzaminacyjnej oraz </a:t>
            </a:r>
            <a:br>
              <a:rPr lang="pl-PL" b="1" i="1" dirty="0"/>
            </a:br>
            <a:r>
              <a:rPr lang="pl-PL" b="1" i="1" dirty="0"/>
              <a:t>w protokole zbiorczym przebiegu części pisemnej egzaminu zawodowego </a:t>
            </a: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45621</TotalTime>
  <Words>1698</Words>
  <Application>Microsoft Office PowerPoint</Application>
  <PresentationFormat>Panoramiczny</PresentationFormat>
  <Paragraphs>182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Blackadder ITC</vt:lpstr>
      <vt:lpstr>Calibri</vt:lpstr>
      <vt:lpstr>Courier New</vt:lpstr>
      <vt:lpstr>Symbol</vt:lpstr>
      <vt:lpstr>Tw Cen MT</vt:lpstr>
      <vt:lpstr>Wingdings</vt:lpstr>
      <vt:lpstr>Kropla</vt:lpstr>
      <vt:lpstr>Szkolenie PZN część pisemna</vt:lpstr>
      <vt:lpstr>Prezentacja programu PowerPoint</vt:lpstr>
      <vt:lpstr>Około 30-20 minut przed egzaminem</vt:lpstr>
      <vt:lpstr>30 minut przed egzaminem</vt:lpstr>
      <vt:lpstr>Ok. 20 minut przed egzaminem</vt:lpstr>
      <vt:lpstr>Ok. 10 minut przed egzaminem</vt:lpstr>
      <vt:lpstr>Ok. 5 minut przed egzaminem</vt:lpstr>
      <vt:lpstr>Po przygotowaniu egzaminu przez operatora</vt:lpstr>
      <vt:lpstr>nieprawidłowości</vt:lpstr>
      <vt:lpstr>Po zakończeniu czynności organizacyjnych</vt:lpstr>
      <vt:lpstr>Opuszczanie Sali w czasie egzaminu</vt:lpstr>
      <vt:lpstr>Podczas egzaminu</vt:lpstr>
      <vt:lpstr>Podczas egzaminu</vt:lpstr>
      <vt:lpstr>Informacje w Wykazie zdających w sali</vt:lpstr>
      <vt:lpstr>Zakończenie egzaminu</vt:lpstr>
      <vt:lpstr>Zakończenie egzaminu</vt:lpstr>
      <vt:lpstr>Sprawdzenie liczby poprawnie udzielonych odpowiedzi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428</cp:revision>
  <cp:lastPrinted>2018-12-06T08:14:48Z</cp:lastPrinted>
  <dcterms:created xsi:type="dcterms:W3CDTF">2016-10-21T06:41:18Z</dcterms:created>
  <dcterms:modified xsi:type="dcterms:W3CDTF">2025-12-01T11:06:37Z</dcterms:modified>
</cp:coreProperties>
</file>