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24"/>
  </p:notesMasterIdLst>
  <p:sldIdLst>
    <p:sldId id="256" r:id="rId5"/>
    <p:sldId id="258" r:id="rId6"/>
    <p:sldId id="259" r:id="rId7"/>
    <p:sldId id="260" r:id="rId8"/>
    <p:sldId id="261" r:id="rId9"/>
    <p:sldId id="263" r:id="rId10"/>
    <p:sldId id="264" r:id="rId11"/>
    <p:sldId id="266" r:id="rId12"/>
    <p:sldId id="267" r:id="rId13"/>
    <p:sldId id="268" r:id="rId14"/>
    <p:sldId id="26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75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30" autoAdjust="0"/>
  </p:normalViewPr>
  <p:slideViewPr>
    <p:cSldViewPr snapToGrid="0">
      <p:cViewPr varScale="1">
        <p:scale>
          <a:sx n="84" d="100"/>
          <a:sy n="84" d="100"/>
        </p:scale>
        <p:origin x="73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pPr/>
              <a:t>2020-05-03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pPr/>
              <a:t>2020-05-03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a.pwn.pl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424543" y="-196581"/>
            <a:ext cx="11506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/>
            </a:r>
            <a:b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POMAGAMY UCZNIOM </a:t>
            </a:r>
            <a:b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W Przygotowaniu SI</a:t>
            </a:r>
            <a:r>
              <a:rPr lang="pl-PL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Ę</a:t>
            </a:r>
            <a:r>
              <a:rPr lang="pl-PL" sz="2800" b="1" dirty="0" smtClean="0">
                <a:solidFill>
                  <a:schemeClr val="bg1"/>
                </a:solidFill>
              </a:rPr>
              <a:t/>
            </a:r>
            <a:br>
              <a:rPr lang="pl-PL" sz="2800" b="1" dirty="0" smtClean="0">
                <a:solidFill>
                  <a:schemeClr val="bg1"/>
                </a:solidFill>
              </a:rPr>
            </a:br>
            <a:r>
              <a:rPr lang="pl-PL" sz="28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do egzaminu </a:t>
            </a:r>
            <a:r>
              <a:rPr lang="pl-PL" sz="2800" b="1" dirty="0" smtClean="0">
                <a:latin typeface="Boopee" panose="02000506020000020003" pitchFamily="2" charset="0"/>
              </a:rPr>
              <a:t>ósmoklasisty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/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r>
              <a:rPr lang="pl-PL" sz="2800" b="1" dirty="0" err="1" smtClean="0">
                <a:latin typeface="Boopee" panose="02000506020000020003" pitchFamily="2" charset="0"/>
              </a:rPr>
              <a:t>Repetitio</a:t>
            </a: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r>
              <a:rPr lang="pl-PL" sz="2800" b="1" dirty="0" err="1" smtClean="0">
                <a:latin typeface="Boopee" panose="02000506020000020003" pitchFamily="2" charset="0"/>
              </a:rPr>
              <a:t>est</a:t>
            </a: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r>
              <a:rPr lang="pl-PL" sz="2800" b="1" dirty="0" err="1" smtClean="0">
                <a:latin typeface="Boopee" panose="02000506020000020003" pitchFamily="2" charset="0"/>
              </a:rPr>
              <a:t>mater</a:t>
            </a: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r>
              <a:rPr lang="pl-PL" sz="2800" b="1" dirty="0" err="1" smtClean="0">
                <a:latin typeface="Boopee" panose="02000506020000020003" pitchFamily="2" charset="0"/>
              </a:rPr>
              <a:t>Studiorum</a:t>
            </a:r>
            <a:r>
              <a:rPr lang="pl-PL" sz="2800" b="1" dirty="0" smtClean="0">
                <a:latin typeface="Boopee" panose="02000506020000020003" pitchFamily="2" charset="0"/>
              </a:rPr>
              <a:t/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/powtarzanie jest matką wiedzy/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Język polski – Ćwiczenia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/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 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/>
            </a:r>
            <a:br>
              <a:rPr lang="pl-PL" sz="2800" b="1" dirty="0" smtClean="0">
                <a:latin typeface="Boopee" panose="02000506020000020003" pitchFamily="2" charset="0"/>
              </a:rPr>
            </a:br>
            <a:endParaRPr lang="pl-PL" sz="28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1371600" y="4287676"/>
            <a:ext cx="9144000" cy="1815882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Okr</a:t>
            </a:r>
            <a:r>
              <a:rPr lang="pl-PL" sz="2000" b="1" dirty="0" smtClean="0">
                <a:latin typeface="Comic Sans MS" panose="030F0702030302020204" pitchFamily="66" charset="0"/>
              </a:rPr>
              <a:t>ę</a:t>
            </a:r>
            <a:r>
              <a:rPr lang="pl-PL" sz="2800" b="1" dirty="0" smtClean="0">
                <a:latin typeface="Boopee" panose="02000506020000020003" pitchFamily="2" charset="0"/>
              </a:rPr>
              <a:t>gowa Komisja Egzaminacyjna </a:t>
            </a:r>
          </a:p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w Krakowie </a:t>
            </a:r>
          </a:p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Kwiecień 2020 roku</a:t>
            </a:r>
            <a:endParaRPr lang="pl-PL" sz="2800" b="1" dirty="0">
              <a:latin typeface="Boopee" panose="02000506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8876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9793" y="734291"/>
            <a:ext cx="11618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7.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</a:p>
          <a:p>
            <a:endParaRPr lang="pl-PL" sz="2400" i="1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Jedynie dzieci wiedzą, czego szukają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W przytoczonym fragmencie tekstu powyższa wypowiedź Małego Księcia pełni funkcję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wniosku.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tezy.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argumentu.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przesłanki.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 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Cytowane zdanie pojawia się na końcu fragmentu, stanowi więc wynik obserwacji bohatera.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Poprawna odpowiedź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49813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84909" y="886194"/>
            <a:ext cx="109866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8. (0-1)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</a:p>
          <a:p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Wypowiedź </a:t>
            </a:r>
            <a:r>
              <a:rPr lang="pl-PL" sz="2400" i="1" dirty="0" smtClean="0">
                <a:solidFill>
                  <a:schemeClr val="bg1"/>
                </a:solidFill>
              </a:rPr>
              <a:t>Jedynie dzieci wiedzą, czego szukają</a:t>
            </a:r>
            <a:r>
              <a:rPr lang="pl-PL" sz="2400" dirty="0" smtClean="0">
                <a:solidFill>
                  <a:schemeClr val="bg1"/>
                </a:solidFill>
              </a:rPr>
              <a:t> jest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 </a:t>
            </a:r>
            <a:endParaRPr lang="pl-PL" sz="2400" dirty="0" smtClean="0">
              <a:solidFill>
                <a:schemeClr val="bg1"/>
              </a:solidFill>
            </a:endParaRP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zdaniem złożonym współrzędnie.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zdaniem pojedynczym rozwiniętym.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zdaniem pojedynczym nierozwiniętym.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zdaniem złożonym podrzędnie.</a:t>
            </a:r>
          </a:p>
          <a:p>
            <a:pPr lvl="0"/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W wypowiedzi są dwa orzeczenia (wiedzą, szukają). Drugie zdanie składowe uzupełnia treść pierwszego zdania składowego.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Poprawna odpowiedź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D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32509" y="744679"/>
            <a:ext cx="1147156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9.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</a:p>
          <a:p>
            <a:endParaRPr lang="pl-PL" b="1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Sens życia – według Małego Księcia – polega na</a:t>
            </a:r>
          </a:p>
          <a:p>
            <a:endParaRPr lang="pl-PL" sz="12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A. ciągłym podróżowaniu po świecie.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gromadzeniu różnych rzeczy.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poszukiwaniu lepszych miejsc.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dostrzeganiu piękna w zwyczajności.</a:t>
            </a:r>
          </a:p>
          <a:p>
            <a:pPr lvl="0"/>
            <a:endParaRPr lang="pl-PL" sz="1200" dirty="0" smtClean="0">
              <a:solidFill>
                <a:schemeClr val="bg1"/>
              </a:solidFill>
            </a:endParaRPr>
          </a:p>
          <a:p>
            <a:r>
              <a:rPr lang="pl-PL" sz="2000" dirty="0" smtClean="0">
                <a:solidFill>
                  <a:schemeClr val="bg1"/>
                </a:solidFill>
              </a:rPr>
              <a:t> </a:t>
            </a:r>
            <a:r>
              <a:rPr lang="pl-PL" sz="2000" b="1" dirty="0" smtClean="0">
                <a:solidFill>
                  <a:schemeClr val="bg1"/>
                </a:solidFill>
              </a:rPr>
              <a:t>Wskazówka</a:t>
            </a:r>
          </a:p>
          <a:p>
            <a:r>
              <a:rPr lang="pl-PL" sz="2000" i="1" dirty="0" smtClean="0">
                <a:solidFill>
                  <a:schemeClr val="bg1"/>
                </a:solidFill>
              </a:rPr>
              <a:t>– Oni nikogo nie ścigają – odparł Zwrotniczy. – Śpią w wagonach lub ziewają. Jedynie dzieci przyciskają noski do okien. </a:t>
            </a:r>
            <a:endParaRPr lang="pl-PL" sz="2000" dirty="0" smtClean="0">
              <a:solidFill>
                <a:schemeClr val="bg1"/>
              </a:solidFill>
            </a:endParaRPr>
          </a:p>
          <a:p>
            <a:r>
              <a:rPr lang="pl-PL" sz="2000" i="1" dirty="0" smtClean="0">
                <a:solidFill>
                  <a:schemeClr val="bg1"/>
                </a:solidFill>
              </a:rPr>
              <a:t>– Jedynie dzieci wiedzą, czego szukają – odparł Mały Książę. – Poświęcają czas lalce </a:t>
            </a:r>
            <a:br>
              <a:rPr lang="pl-PL" sz="2000" i="1" dirty="0" smtClean="0">
                <a:solidFill>
                  <a:schemeClr val="bg1"/>
                </a:solidFill>
              </a:rPr>
            </a:br>
            <a:r>
              <a:rPr lang="pl-PL" sz="2000" i="1" dirty="0" smtClean="0">
                <a:solidFill>
                  <a:schemeClr val="bg1"/>
                </a:solidFill>
              </a:rPr>
              <a:t>z gałganków, która nabiera dla nich wielkiego znaczenia, i płaczą, gdy się im ją odbierze. </a:t>
            </a:r>
            <a:r>
              <a:rPr lang="pl-PL" sz="2000" dirty="0" smtClean="0">
                <a:solidFill>
                  <a:schemeClr val="bg1"/>
                </a:solidFill>
              </a:rPr>
              <a:t>Postawa dzieci, którą ceni Mały Książę, przeciwstawiona jest zachowaniu znudzonych codziennością dorosłych.</a:t>
            </a:r>
          </a:p>
          <a:p>
            <a:r>
              <a:rPr lang="pl-PL" sz="2000" b="1" dirty="0" smtClean="0">
                <a:solidFill>
                  <a:schemeClr val="bg1"/>
                </a:solidFill>
              </a:rPr>
              <a:t>Poprawna odpowiedź </a:t>
            </a:r>
          </a:p>
          <a:p>
            <a:r>
              <a:rPr lang="pl-PL" sz="2000" dirty="0" smtClean="0">
                <a:solidFill>
                  <a:schemeClr val="bg1"/>
                </a:solidFill>
              </a:rPr>
              <a:t>D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32509" y="775855"/>
            <a:ext cx="11596255" cy="5231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10.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Napisz, jaka przyczyna szczęścia została przedstawiona w wypowiedzi Małego Księcia: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i="1" dirty="0" smtClean="0">
                <a:solidFill>
                  <a:schemeClr val="bg1"/>
                </a:solidFill>
              </a:rPr>
              <a:t>Jedynie dzieci wiedzą, czego szukają. Poświęcają czas lalce z gałganków, która nabiera dla nich wielkiego znaczenia, i płaczą, gdy się im ją odbierze. 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Dzieci, w przeciwieństwie do dorosłych, cieszą się życiem, dążą do celu, nie są znudzone, nie spieszą się, okazują emocje.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Przykładowe rozwiązania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Znajomość celu życia.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Umiejętność wzruszania się.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Dostrzeganie wartości codziennych zjawisk.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74073" y="744679"/>
            <a:ext cx="113884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11.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Na podstawie informacji zawartych w tekście dokończ wyjaśnienie: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i="1" dirty="0" smtClean="0">
                <a:solidFill>
                  <a:schemeClr val="bg1"/>
                </a:solidFill>
              </a:rPr>
              <a:t>Dorosły to człowiek, który </a:t>
            </a:r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……………………………………………………………………………………………</a:t>
            </a:r>
            <a:r>
              <a:rPr lang="pl-PL" sz="2400" i="1" dirty="0" smtClean="0">
                <a:solidFill>
                  <a:schemeClr val="bg1"/>
                </a:solidFill>
              </a:rPr>
              <a:t>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Czego oni szukają?    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– Nawet człowiek prowadzący parowóz tego nie wie – odparł Zwrotniczy.[…]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– Oni nikogo nie ścigają – odparł Zwrotniczy. – Śpią w wagonach lub ziewają.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Te fragmenty tekstu wskazują charakterystyczne zachowania dorosłych. Pokazany jest w nich obraz człowieka zagubionego, znudzonego, pozbawionego celu.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Przykładowe rozwiązania</a:t>
            </a:r>
          </a:p>
          <a:p>
            <a:r>
              <a:rPr lang="pl-PL" sz="2400" i="1" dirty="0" smtClean="0">
                <a:solidFill>
                  <a:schemeClr val="bg1"/>
                </a:solidFill>
              </a:rPr>
              <a:t>Dorosły to człowiek, który </a:t>
            </a:r>
            <a:r>
              <a:rPr lang="pl-PL" sz="2400" dirty="0" smtClean="0">
                <a:solidFill>
                  <a:schemeClr val="bg1"/>
                </a:solidFill>
              </a:rPr>
              <a:t>nie wie dokąd zmierza; jest zagubiony,…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60218" y="720436"/>
            <a:ext cx="116239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12.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Odwołując się do przytoczonego fragmentu i znajomości całego tekstu, sformułuj argument, którym uzasadnisz, że Małego Księcia cechuje filozoficzne podejście do życia.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………………………………………………………………………………………..………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………………………………………………………………………………………..………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filozofia </a:t>
            </a:r>
            <a:r>
              <a:rPr lang="pl-PL" sz="2400" dirty="0" smtClean="0">
                <a:solidFill>
                  <a:schemeClr val="bg1"/>
                </a:solidFill>
              </a:rPr>
              <a:t>[gr., ‘umiłowanie mądrości’ &lt; </a:t>
            </a:r>
            <a:r>
              <a:rPr lang="pl-PL" sz="2400" i="1" dirty="0" err="1" smtClean="0">
                <a:solidFill>
                  <a:schemeClr val="bg1"/>
                </a:solidFill>
              </a:rPr>
              <a:t>philéō</a:t>
            </a:r>
            <a:r>
              <a:rPr lang="pl-PL" sz="2400" dirty="0" smtClean="0">
                <a:solidFill>
                  <a:schemeClr val="bg1"/>
                </a:solidFill>
              </a:rPr>
              <a:t> ‘miłuję’, </a:t>
            </a:r>
            <a:r>
              <a:rPr lang="pl-PL" sz="2400" i="1" dirty="0" err="1" smtClean="0">
                <a:solidFill>
                  <a:schemeClr val="bg1"/>
                </a:solidFill>
              </a:rPr>
              <a:t>sophía</a:t>
            </a:r>
            <a:r>
              <a:rPr lang="pl-PL" sz="2400" dirty="0" smtClean="0">
                <a:solidFill>
                  <a:schemeClr val="bg1"/>
                </a:solidFill>
              </a:rPr>
              <a:t> ‘mądrość’], </a:t>
            </a:r>
          </a:p>
          <a:p>
            <a:r>
              <a:rPr lang="pl-PL" sz="2400" i="1" dirty="0" smtClean="0">
                <a:solidFill>
                  <a:schemeClr val="bg1"/>
                </a:solidFill>
              </a:rPr>
              <a:t>najbardziej ogólna, fundamentalna, racjonalna i krytyczna wiedza </a:t>
            </a:r>
            <a:br>
              <a:rPr lang="pl-PL" sz="2400" i="1" dirty="0" smtClean="0">
                <a:solidFill>
                  <a:schemeClr val="bg1"/>
                </a:solidFill>
              </a:rPr>
            </a:br>
            <a:r>
              <a:rPr lang="pl-PL" sz="2400" i="1" dirty="0" smtClean="0">
                <a:solidFill>
                  <a:schemeClr val="bg1"/>
                </a:solidFill>
              </a:rPr>
              <a:t>o wszystkim, co istnieje; </a:t>
            </a:r>
            <a:r>
              <a:rPr lang="pl-PL" sz="2400" dirty="0" smtClean="0">
                <a:solidFill>
                  <a:schemeClr val="bg1"/>
                </a:solidFill>
              </a:rPr>
              <a:t>w znaczeniu źródłowym filozofia oznaczała umiłowanie mądrości, czyli nieustanne dążenie do wiedzy i poszukiwanie pewności.      </a:t>
            </a:r>
          </a:p>
          <a:p>
            <a:endParaRPr lang="pl-PL" sz="2400" b="1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Przykładowe rozwiązanie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Mały Książę zachowuje się jak filozof, ponieważ zadaje pytania, które mają mu pomóc zrozumieć obserwowane zjawiska.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599714" y="4903560"/>
            <a:ext cx="3592285" cy="669925"/>
          </a:xfrm>
        </p:spPr>
        <p:txBody>
          <a:bodyPr/>
          <a:lstStyle/>
          <a:p>
            <a:r>
              <a:rPr lang="pl-PL" dirty="0" err="1" smtClean="0">
                <a:solidFill>
                  <a:schemeClr val="bg1"/>
                </a:solidFill>
              </a:rPr>
              <a:t>Źródło:</a:t>
            </a:r>
            <a:r>
              <a:rPr lang="pl-PL" u="sng" dirty="0" err="1" smtClean="0">
                <a:solidFill>
                  <a:schemeClr val="bg1"/>
                </a:solidFill>
                <a:hlinkClick r:id="rId2"/>
              </a:rPr>
              <a:t>https</a:t>
            </a:r>
            <a:r>
              <a:rPr lang="pl-PL" u="sng" dirty="0" smtClean="0">
                <a:solidFill>
                  <a:schemeClr val="bg1"/>
                </a:solidFill>
                <a:hlinkClick r:id="rId2"/>
              </a:rPr>
              <a:t>://</a:t>
            </a:r>
            <a:r>
              <a:rPr lang="pl-PL" u="sng" dirty="0" err="1" smtClean="0">
                <a:solidFill>
                  <a:schemeClr val="bg1"/>
                </a:solidFill>
                <a:hlinkClick r:id="rId2"/>
              </a:rPr>
              <a:t>encyklopedia.pwn.pl</a:t>
            </a:r>
            <a:r>
              <a:rPr lang="pl-PL" u="sng" dirty="0" smtClean="0">
                <a:solidFill>
                  <a:schemeClr val="bg1"/>
                </a:solidFill>
                <a:hlinkClick r:id="rId2"/>
              </a:rPr>
              <a:t>/</a:t>
            </a:r>
            <a:endParaRPr lang="pl-PL" dirty="0" smtClean="0">
              <a:solidFill>
                <a:schemeClr val="bg1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74073" y="744679"/>
            <a:ext cx="115962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13. (0-2)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Na podstawie fragmentu lektury zapisz dwie różne rady, które można zamieścić w poradniku </a:t>
            </a:r>
            <a:r>
              <a:rPr lang="pl-PL" sz="2400" b="1" i="1" dirty="0" smtClean="0">
                <a:solidFill>
                  <a:schemeClr val="bg1"/>
                </a:solidFill>
              </a:rPr>
              <a:t>Jak żyć?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……………………………………………………………….………………………………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……………………………………………………………………………………………….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Celem wszelkich poradników jest udzielanie pomocnych wskazówek, informacji z jakiejś dziedziny życia. Formułując radę, warto wykorzystać 2. os. trybu rozkazującego lub czasowniki modalne typu: można, trzeba, należy. </a:t>
            </a:r>
            <a:br>
              <a:rPr lang="pl-PL" sz="2400" dirty="0" smtClean="0">
                <a:solidFill>
                  <a:schemeClr val="bg1"/>
                </a:solidFill>
              </a:rPr>
            </a:br>
            <a:r>
              <a:rPr lang="pl-PL" sz="2400" dirty="0" smtClean="0">
                <a:solidFill>
                  <a:schemeClr val="bg1"/>
                </a:solidFill>
              </a:rPr>
              <a:t>Z powyższego fragmentu wynika, że tylko dzieci wiedzą, jak dobrze żyć. Dorośli ukazani są jako ludzie pozbawieni umiejętności cieszenia się codziennością.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Przykładowe rozwiązanie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Nie niszcz w sobie zdolności do wzruszania się codziennością.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Ustal w życiu cel, do którego będziesz dążyć.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71055" y="744679"/>
            <a:ext cx="113607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14. (0-2)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Chcesz ofiarować </a:t>
            </a:r>
            <a:r>
              <a:rPr lang="pl-PL" sz="2400" b="1" i="1" dirty="0" smtClean="0">
                <a:solidFill>
                  <a:schemeClr val="bg1"/>
                </a:solidFill>
              </a:rPr>
              <a:t>Małego Księcia</a:t>
            </a:r>
            <a:r>
              <a:rPr lang="pl-PL" sz="2400" b="1" dirty="0" smtClean="0">
                <a:solidFill>
                  <a:schemeClr val="bg1"/>
                </a:solidFill>
              </a:rPr>
              <a:t> swemu koledze.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Wykorzystując informacje zawarte w przytoczonym fragmencie, zredaguj tekst dedykacji, którą zamieścisz w książce. W tekście odnieś się do treści lektury.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………………………………………………………………………………………………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………………………………………………………………….……………………..……</a:t>
            </a:r>
          </a:p>
          <a:p>
            <a:endParaRPr lang="pl-PL" sz="2400" b="1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Dedykacja to krótki tekst. Powinna zawierać nadawcę, adresata oraz  wskazywać czas jej napisania. W tym przypadku wymagane jest także powiązanie treści książki z  informacjami na temat osoby, której ją ofiarujemy.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Przykładowe rozwiązanie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Na następnym slajdzie.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48145" y="762001"/>
            <a:ext cx="109035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Drogiemu Koledze</a:t>
            </a:r>
          </a:p>
          <a:p>
            <a:pPr algn="ctr"/>
            <a:endParaRPr lang="pl-PL" sz="24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z okazji ukończenia z wynikiem celującym szkoły podstawowej</a:t>
            </a:r>
          </a:p>
          <a:p>
            <a:pPr algn="ct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ofiaruję tę książkę – „Małego Księcia” </a:t>
            </a:r>
            <a:r>
              <a:rPr lang="pl-PL" sz="2400" dirty="0" err="1" smtClean="0">
                <a:solidFill>
                  <a:schemeClr val="bg1"/>
                </a:solidFill>
                <a:latin typeface="Century Gothic" pitchFamily="34" charset="0"/>
              </a:rPr>
              <a:t>Antoine’a</a:t>
            </a:r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 de </a:t>
            </a:r>
            <a:r>
              <a:rPr lang="pl-PL" sz="2400" dirty="0" err="1" smtClean="0">
                <a:solidFill>
                  <a:schemeClr val="bg1"/>
                </a:solidFill>
                <a:latin typeface="Century Gothic" pitchFamily="34" charset="0"/>
              </a:rPr>
              <a:t>Saint-Exupery’ego</a:t>
            </a:r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.</a:t>
            </a:r>
          </a:p>
          <a:p>
            <a:pPr algn="ctr"/>
            <a:endParaRPr lang="pl-PL" sz="24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Niechaj będzie ona drogowskazem w podążaniu za marzeniami, </a:t>
            </a:r>
          </a:p>
          <a:p>
            <a:pPr algn="ct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w odkrywaniu piękna świata, w radowaniu się nie tylko z wielkich spraw, ale także czerpaniu radości z rzeczy tych codziennych. Niechaj sekret, który Lis zdradził Małemu Księciu „[…] d</a:t>
            </a:r>
            <a:r>
              <a:rPr lang="pl-PL" sz="2400" dirty="0" smtClean="0">
                <a:solidFill>
                  <a:schemeClr val="bg1"/>
                </a:solidFill>
              </a:rPr>
              <a:t>obrze widzi się tylko sercem. Najważniejsze jest niewidoczne dla oczu.”</a:t>
            </a:r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 będzie przewodnikiem </a:t>
            </a:r>
            <a:b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w Twoim życiu.</a:t>
            </a:r>
          </a:p>
          <a:p>
            <a:pPr algn="ctr"/>
            <a:endParaRPr lang="pl-PL" sz="24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Koleżanka z ławki </a:t>
            </a:r>
          </a:p>
          <a:p>
            <a:pPr algn="r"/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Ewa</a:t>
            </a:r>
          </a:p>
          <a:p>
            <a:r>
              <a:rPr lang="pl-PL" sz="2400" dirty="0" smtClean="0">
                <a:solidFill>
                  <a:schemeClr val="bg1"/>
                </a:solidFill>
                <a:latin typeface="Century Gothic" pitchFamily="34" charset="0"/>
              </a:rPr>
              <a:t>Kraków, 26 czerwca 2020 roku</a:t>
            </a:r>
            <a:endParaRPr lang="pl-PL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764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394858" y="1355543"/>
            <a:ext cx="73696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  <a:latin typeface="Boopee" panose="02000506020000020003" pitchFamily="2" charset="0"/>
              </a:rPr>
              <a:t>Powodzenia na egzaminie ósmoklasisty</a:t>
            </a:r>
          </a:p>
          <a:p>
            <a:pPr algn="ctr"/>
            <a:endParaRPr lang="pl-PL" sz="2800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Życzymy Wam wielu ciekawych prac</a:t>
            </a:r>
          </a:p>
          <a:p>
            <a:pPr algn="ctr"/>
            <a:endParaRPr lang="pl-PL" sz="2800" dirty="0" smtClean="0">
              <a:solidFill>
                <a:schemeClr val="bg1"/>
              </a:solidFill>
            </a:endParaRPr>
          </a:p>
          <a:p>
            <a:pPr algn="ctr"/>
            <a:endParaRPr lang="pl-PL" sz="2800" dirty="0" smtClean="0">
              <a:solidFill>
                <a:schemeClr val="bg1"/>
              </a:solidFill>
            </a:endParaRPr>
          </a:p>
          <a:p>
            <a:pPr algn="r"/>
            <a:r>
              <a:rPr lang="pl-PL" sz="2800" i="1" dirty="0" smtClean="0">
                <a:solidFill>
                  <a:schemeClr val="bg1"/>
                </a:solidFill>
              </a:rPr>
              <a:t>Egzaminatorzy </a:t>
            </a:r>
            <a:br>
              <a:rPr lang="pl-PL" sz="2800" i="1" dirty="0" smtClean="0">
                <a:solidFill>
                  <a:schemeClr val="bg1"/>
                </a:solidFill>
              </a:rPr>
            </a:br>
            <a:r>
              <a:rPr lang="pl-PL" sz="2800" i="1" dirty="0" smtClean="0">
                <a:solidFill>
                  <a:schemeClr val="bg1"/>
                </a:solidFill>
              </a:rPr>
              <a:t>Pracowni Egzaminu Ósmoklasisty</a:t>
            </a:r>
            <a:endParaRPr lang="pl-PL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764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29343" y="1510145"/>
            <a:ext cx="104829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W prezentacji przygotowano</a:t>
            </a:r>
            <a:r>
              <a:rPr lang="pl-PL" sz="20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:</a:t>
            </a:r>
            <a:r>
              <a:rPr lang="pl-PL" sz="2000" dirty="0" smtClean="0">
                <a:solidFill>
                  <a:schemeClr val="bg1"/>
                </a:solidFill>
                <a:latin typeface="Boopee" panose="02000506020000020003" pitchFamily="2" charset="0"/>
              </a:rPr>
              <a:t/>
            </a:r>
            <a:br>
              <a:rPr lang="pl-PL" sz="2000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dirty="0" smtClean="0">
                <a:solidFill>
                  <a:schemeClr val="bg1"/>
                </a:solidFill>
              </a:rPr>
              <a:t>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bg1"/>
                </a:solidFill>
              </a:rPr>
              <a:t>Ćwiczeniową wiązkę zadań z języka polskiego opartą na fragmencie tekstu</a:t>
            </a:r>
            <a:r>
              <a:rPr lang="pl-PL" sz="2000" dirty="0" smtClean="0">
                <a:solidFill>
                  <a:schemeClr val="bg1"/>
                </a:solidFill>
                <a:ea typeface="Times New Roman" pitchFamily="18" charset="0"/>
              </a:rPr>
              <a:t> </a:t>
            </a:r>
            <a:r>
              <a:rPr lang="pl-PL" sz="2000" dirty="0" err="1" smtClean="0">
                <a:solidFill>
                  <a:schemeClr val="bg1"/>
                </a:solidFill>
                <a:ea typeface="Times New Roman" pitchFamily="18" charset="0"/>
              </a:rPr>
              <a:t>Antoine’a</a:t>
            </a:r>
            <a:r>
              <a:rPr lang="pl-PL" sz="2000" dirty="0" smtClean="0">
                <a:solidFill>
                  <a:schemeClr val="bg1"/>
                </a:solidFill>
                <a:ea typeface="Times New Roman" pitchFamily="18" charset="0"/>
              </a:rPr>
              <a:t> de </a:t>
            </a:r>
            <a:r>
              <a:rPr lang="pl-PL" sz="2000" dirty="0" err="1" smtClean="0">
                <a:solidFill>
                  <a:schemeClr val="bg1"/>
                </a:solidFill>
                <a:ea typeface="Times New Roman" pitchFamily="18" charset="0"/>
              </a:rPr>
              <a:t>Saint-Exupèry’ego</a:t>
            </a:r>
            <a:r>
              <a:rPr lang="pl-PL" sz="2000" dirty="0" smtClean="0">
                <a:solidFill>
                  <a:schemeClr val="bg1"/>
                </a:solidFill>
                <a:ea typeface="Times New Roman" pitchFamily="18" charset="0"/>
              </a:rPr>
              <a:t>,</a:t>
            </a:r>
            <a:r>
              <a:rPr lang="pl-PL" sz="2000" i="1" dirty="0" smtClean="0">
                <a:solidFill>
                  <a:schemeClr val="bg1"/>
                </a:solidFill>
                <a:ea typeface="Times New Roman" pitchFamily="18" charset="0"/>
              </a:rPr>
              <a:t> Mały Książę</a:t>
            </a:r>
            <a:endParaRPr lang="pl-PL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bg1"/>
                </a:solidFill>
              </a:rPr>
              <a:t>Pomocne wskazówki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bg1"/>
                </a:solidFill>
              </a:rPr>
              <a:t>Poprawne odpowiedzi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00977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5686" y="-97963"/>
            <a:ext cx="11599223" cy="754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/>
            </a:r>
            <a:b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lang="pl-PL" dirty="0" smtClean="0">
                <a:solidFill>
                  <a:schemeClr val="bg1"/>
                </a:solidFill>
              </a:rPr>
              <a:t>– Dzień dobry – powiedział Mały Książę.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Dzień dobry – powiedział  Zwrotniczy.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Co ty tu robisz? – spytał Mały Książę.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Sortuję podróżnych na paczki po tysiąc sztuk – odpowiedział Zwrotniczy. – Wysyłam </a:t>
            </a:r>
          </a:p>
          <a:p>
            <a:pPr indent="182563"/>
            <a:r>
              <a:rPr lang="pl-PL" dirty="0" smtClean="0">
                <a:solidFill>
                  <a:schemeClr val="bg1"/>
                </a:solidFill>
              </a:rPr>
              <a:t>w lewo i prawo pociągi, które ich unoszą.  </a:t>
            </a:r>
          </a:p>
          <a:p>
            <a:pPr indent="182563"/>
            <a:r>
              <a:rPr lang="pl-PL" dirty="0" smtClean="0">
                <a:solidFill>
                  <a:schemeClr val="bg1"/>
                </a:solidFill>
              </a:rPr>
              <a:t>Oświetlony pociąg pospieszny, hucząc jak grzmot, zatrząsł domkiem Zwrotniczego.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Bardzo się spieszę – powiedział Mały Książę. – Czego oni szukają?  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Nawet człowiek prowadzący parowóz tego nie wie – odparł Zwrotniczy. </a:t>
            </a:r>
          </a:p>
          <a:p>
            <a:pPr marL="182563"/>
            <a:r>
              <a:rPr lang="pl-PL" dirty="0" smtClean="0">
                <a:solidFill>
                  <a:schemeClr val="bg1"/>
                </a:solidFill>
              </a:rPr>
              <a:t>I znów zagrzmiał oświetlony ekspres, pędzący w przeciwnym kierunku.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Już wracają? – spytał Mały Książę.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To nie ci sami – odpowiedział Zwrotniczy. – To wymiana.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Czy było im źle tam, gdzie byli przedtem? 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Zawsze się wydaje, że w innym miejscu będzie lepiej – powiedział Zwrotniczy. </a:t>
            </a:r>
          </a:p>
          <a:p>
            <a:pPr indent="182563"/>
            <a:r>
              <a:rPr lang="pl-PL" dirty="0" smtClean="0">
                <a:solidFill>
                  <a:schemeClr val="bg1"/>
                </a:solidFill>
              </a:rPr>
              <a:t>Znowu rozległ się grzmot trzeciego oświetlonego ekspresu.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Czy oni ścigają poprzednich podróżnych? – zapytał Mały Książę.  </a:t>
            </a:r>
          </a:p>
          <a:p>
            <a:pPr marL="182563" indent="-182563"/>
            <a:r>
              <a:rPr lang="pl-PL" dirty="0" smtClean="0">
                <a:solidFill>
                  <a:schemeClr val="bg1"/>
                </a:solidFill>
              </a:rPr>
              <a:t>– Oni nikogo nie ścigają – odparł Zwrotniczy. – Śpią w wagonach lub ziewają. Jedynie dzieci przyciskają noski do okien.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Jedynie dzieci wiedzą, czego szukają – odparł Mały Książę. – Poświęcają czas lalce </a:t>
            </a:r>
          </a:p>
          <a:p>
            <a:pPr indent="263525"/>
            <a:r>
              <a:rPr lang="pl-PL" dirty="0" smtClean="0">
                <a:solidFill>
                  <a:schemeClr val="bg1"/>
                </a:solidFill>
              </a:rPr>
              <a:t>z gałganków, która nabiera dla nich wielkiego znaczenia, i płaczą, gdy się im ją odbierze.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– Szczęśliwe – powiedział Zwrotniczy. </a:t>
            </a:r>
          </a:p>
          <a:p>
            <a:pPr algn="r"/>
            <a:r>
              <a:rPr lang="pl-PL" sz="1600" dirty="0" smtClean="0">
                <a:solidFill>
                  <a:schemeClr val="bg1"/>
                </a:solidFill>
              </a:rPr>
              <a:t>Antoine de Saint – </a:t>
            </a:r>
            <a:r>
              <a:rPr lang="pl-PL" sz="1600" dirty="0" err="1" smtClean="0">
                <a:solidFill>
                  <a:schemeClr val="bg1"/>
                </a:solidFill>
              </a:rPr>
              <a:t>Exupèry</a:t>
            </a:r>
            <a:r>
              <a:rPr lang="pl-PL" sz="1600" dirty="0" smtClean="0">
                <a:solidFill>
                  <a:schemeClr val="bg1"/>
                </a:solidFill>
              </a:rPr>
              <a:t>,</a:t>
            </a:r>
            <a:r>
              <a:rPr lang="pl-PL" sz="1600" i="1" dirty="0" smtClean="0">
                <a:solidFill>
                  <a:schemeClr val="bg1"/>
                </a:solidFill>
              </a:rPr>
              <a:t> Mały Książę</a:t>
            </a:r>
            <a:r>
              <a:rPr lang="pl-PL" sz="1600" dirty="0" smtClean="0">
                <a:solidFill>
                  <a:schemeClr val="bg1"/>
                </a:solidFill>
              </a:rPr>
              <a:t>.</a:t>
            </a:r>
          </a:p>
          <a:p>
            <a:endParaRPr lang="pl-PL" dirty="0" smtClean="0">
              <a:solidFill>
                <a:schemeClr val="bg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831325" y="164976"/>
            <a:ext cx="876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altLang="pl-PL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Fragment tekstu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33933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991560"/>
            <a:ext cx="1137458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1.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Uzupełnij zdanie. Wybierz właściwe odpowiedzi spośród podanych.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 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W powyższym fragmencie tekstu dominuje A/B, który ma na celu ukazanie C/D.</a:t>
            </a:r>
          </a:p>
          <a:p>
            <a:endParaRPr lang="pl-PL" sz="2400" dirty="0" smtClean="0">
              <a:solidFill>
                <a:schemeClr val="bg1"/>
              </a:solidFill>
            </a:endParaRP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opis                                 	C. obrazu świata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dialog                              	D. przygód bohaterów</a:t>
            </a:r>
          </a:p>
          <a:p>
            <a:pPr lvl="0"/>
            <a:endParaRPr lang="pl-PL" sz="2400" dirty="0" smtClean="0">
              <a:solidFill>
                <a:schemeClr val="bg1"/>
              </a:solidFill>
            </a:endParaRPr>
          </a:p>
          <a:p>
            <a:pPr lvl="0"/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</a:p>
          <a:p>
            <a:pPr lvl="0"/>
            <a:r>
              <a:rPr lang="pl-PL" altLang="pl-PL" sz="2400" dirty="0" smtClean="0">
                <a:solidFill>
                  <a:schemeClr val="bg1"/>
                </a:solidFill>
              </a:rPr>
              <a:t>W powyższym fragmencie bohaterowie rozmawiają, czyli prowadzą dialog. Z ich wypowiedzi dowiadujemy się, jak funkcjonuje świat dzieci i dorosłych.</a:t>
            </a:r>
          </a:p>
          <a:p>
            <a:pPr marL="342900" lvl="0" indent="-342900" eaLnBrk="0" fontAlgn="base" hangingPunct="0"/>
            <a:r>
              <a:rPr lang="pl-PL" altLang="pl-PL" sz="2400" b="1" dirty="0" smtClean="0">
                <a:solidFill>
                  <a:schemeClr val="bg1"/>
                </a:solidFill>
              </a:rPr>
              <a:t>Poprawna odpowiedź</a:t>
            </a:r>
            <a:r>
              <a:rPr lang="pl-PL" altLang="pl-PL" sz="2400" dirty="0" smtClean="0">
                <a:solidFill>
                  <a:schemeClr val="bg1"/>
                </a:solidFill>
              </a:rPr>
              <a:t>	</a:t>
            </a:r>
          </a:p>
          <a:p>
            <a:pPr marL="342900" lvl="0" indent="-342900" eaLnBrk="0" fontAlgn="base" hangingPunct="0"/>
            <a:r>
              <a:rPr lang="pl-PL" altLang="pl-PL" sz="2400" dirty="0" smtClean="0">
                <a:solidFill>
                  <a:schemeClr val="bg1"/>
                </a:solidFill>
              </a:rPr>
              <a:t>BC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47094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327" y="577337"/>
            <a:ext cx="11064833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pl-PL" altLang="pl-PL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r>
              <a:rPr lang="pl-PL" sz="2400" b="1" dirty="0" smtClean="0">
                <a:solidFill>
                  <a:schemeClr val="bg1"/>
                </a:solidFill>
                <a:ea typeface="Times New Roman"/>
              </a:rPr>
              <a:t>Zadanie 2. (0-1)</a:t>
            </a:r>
            <a:endParaRPr lang="pl-PL" sz="2400" dirty="0" smtClean="0">
              <a:solidFill>
                <a:schemeClr val="bg1"/>
              </a:solidFill>
              <a:ea typeface="Times New Roman"/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  <a:endParaRPr lang="pl-PL" sz="2400" dirty="0" smtClean="0">
              <a:solidFill>
                <a:schemeClr val="bg1"/>
              </a:solidFill>
            </a:endParaRPr>
          </a:p>
          <a:p>
            <a:endParaRPr lang="pl-PL" sz="2400" b="1" dirty="0" smtClean="0">
              <a:solidFill>
                <a:schemeClr val="bg1"/>
              </a:solidFill>
              <a:ea typeface="Times New Roman"/>
            </a:endParaRPr>
          </a:p>
          <a:p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Czynność wykonywana przez Zwrotniczego polega na</a:t>
            </a:r>
          </a:p>
          <a:p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 </a:t>
            </a:r>
          </a:p>
          <a:p>
            <a:pPr marL="342900" lvl="0" indent="-342900">
              <a:buFont typeface="+mj-lt"/>
              <a:buAutoNum type="alphaUcPeriod"/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podliczaniu.</a:t>
            </a:r>
          </a:p>
          <a:p>
            <a:pPr marL="342900" lvl="0" indent="-342900">
              <a:buFont typeface="+mj-lt"/>
              <a:buAutoNum type="alphaUcPeriod"/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porządkowaniu.</a:t>
            </a:r>
          </a:p>
          <a:p>
            <a:pPr marL="342900" lvl="0" indent="-342900">
              <a:buFont typeface="+mj-lt"/>
              <a:buAutoNum type="alphaUcPeriod"/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porównywaniu.</a:t>
            </a:r>
          </a:p>
          <a:p>
            <a:pPr marL="342900" lvl="0" indent="-342900">
              <a:buFont typeface="+mj-lt"/>
              <a:buAutoNum type="alphaUcPeriod"/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  <a:ea typeface="Times New Roman"/>
              </a:rPr>
              <a:t>przebieraniu.</a:t>
            </a:r>
          </a:p>
          <a:p>
            <a:pPr marL="342900" lvl="0" indent="-342900">
              <a:tabLst>
                <a:tab pos="457200" algn="l"/>
              </a:tabLst>
            </a:pPr>
            <a:endParaRPr lang="pl-PL" sz="2400" dirty="0" smtClean="0">
              <a:solidFill>
                <a:schemeClr val="bg1"/>
              </a:solidFill>
              <a:ea typeface="Times New Roman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pl-PL" sz="2400" b="1" dirty="0" smtClean="0">
                <a:solidFill>
                  <a:schemeClr val="bg1"/>
                </a:solidFill>
                <a:ea typeface="Times New Roman"/>
              </a:rPr>
              <a:t>Wskazówka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</a:rPr>
              <a:t>Zwrotniczy sortuje, czyli rozdziela coś na grupy lub kategorie według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pl-PL" sz="2400" dirty="0" smtClean="0">
                <a:solidFill>
                  <a:schemeClr val="bg1"/>
                </a:solidFill>
              </a:rPr>
              <a:t>określonych cech.</a:t>
            </a:r>
          </a:p>
          <a:p>
            <a:pPr marL="342900" lvl="0" indent="-342900" eaLnBrk="0" fontAlgn="base" hangingPunct="0"/>
            <a:r>
              <a:rPr lang="pl-PL" altLang="pl-PL" sz="2400" b="1" dirty="0" smtClean="0">
                <a:solidFill>
                  <a:schemeClr val="bg1"/>
                </a:solidFill>
              </a:rPr>
              <a:t>Poprawna odpowiedź </a:t>
            </a:r>
          </a:p>
          <a:p>
            <a:pPr marL="342900" lvl="0" indent="-342900" eaLnBrk="0" fontAlgn="base" hangingPunct="0"/>
            <a:r>
              <a:rPr lang="pl-PL" altLang="pl-PL" sz="2400" dirty="0" smtClean="0">
                <a:solidFill>
                  <a:schemeClr val="bg1"/>
                </a:solidFill>
              </a:rPr>
              <a:t>B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57909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68036" y="649222"/>
            <a:ext cx="11249891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Zadanie 3. (0-1)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  <a:endParaRPr lang="pl-PL" sz="2400" dirty="0" smtClean="0">
              <a:solidFill>
                <a:schemeClr val="bg1"/>
              </a:solidFill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Wędrówka podróżnych przypomina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A. podróż donikąd.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B. kosmiczną Odyseję.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C. egzotyczną eskapadę.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D. wyprawę po Złote Runo.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Wskazówka 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Podróżni nie znają celu swojej wędrówki, co wynika z fragmentu tekstu: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– Czego oni szukają? Nawet człowiek prowadzący parowóz tego nie wie – odparł Zwrotniczy.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400" b="1" dirty="0" smtClean="0">
                <a:solidFill>
                  <a:schemeClr val="bg1"/>
                </a:solidFill>
                <a:latin typeface="+mj-lt"/>
              </a:rPr>
              <a:t>Poprawna odpowiedź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A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</a:rPr>
              <a:t> 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04247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24945" y="734292"/>
            <a:ext cx="115899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4.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  <a:endParaRPr lang="pl-PL" sz="2400" dirty="0" smtClean="0">
              <a:solidFill>
                <a:schemeClr val="bg1"/>
              </a:solidFill>
            </a:endParaRPr>
          </a:p>
          <a:p>
            <a:endParaRPr lang="pl-PL" sz="2400" b="1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Zwrotniczy traktuje pasażerów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z sympatią.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przedmiotowo.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podmiotowo.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z szacunkiem.</a:t>
            </a:r>
          </a:p>
          <a:p>
            <a:pPr lvl="0"/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Sortuję podróżnych na paczki po tysiąc sztuk – odpowiedział Zwrotniczy.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Pasażerowie traktowani są jak przedmioty, towar, który trzeba gdzieś wysłać.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Poprawna odpowiedź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B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15262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57338" y="374073"/>
            <a:ext cx="1161897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Zadanie 5.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</a:p>
          <a:p>
            <a:endParaRPr lang="pl-PL" sz="2400" b="1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Świat dorosłych czytelnik poznaje dzięki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wypowiedziom narratora.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zadumie Małego Księcia nad losem dzieci.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pytaniom Małego Księcia.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czynnościom wykonywanym przez Zwrotniczego.</a:t>
            </a:r>
          </a:p>
          <a:p>
            <a:pPr lvl="0"/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Partie narracyjne w tym tekście ograniczono do minimum, wskazują tylko  osobę mówiącą. Istotą fragmentu są wypowiedzi Zwrotniczego i pytania Małego Księcia.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Poprawna odpowiedź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C</a:t>
            </a:r>
          </a:p>
          <a:p>
            <a:endParaRPr lang="pl-PL" sz="24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endParaRPr lang="pl-PL" sz="24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r>
              <a:rPr lang="pl-PL" b="1" dirty="0" smtClean="0">
                <a:solidFill>
                  <a:schemeClr val="bg1"/>
                </a:solidFill>
                <a:effectLst/>
              </a:rPr>
              <a:t/>
            </a:r>
            <a:br>
              <a:rPr lang="pl-PL" b="1" dirty="0" smtClean="0">
                <a:solidFill>
                  <a:schemeClr val="bg1"/>
                </a:solidFill>
                <a:effectLst/>
              </a:rPr>
            </a:br>
            <a:endParaRPr lang="pl-PL" b="1" dirty="0" smtClean="0">
              <a:solidFill>
                <a:schemeClr val="bg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200" dirty="0" smtClean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39212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63459" y="678873"/>
            <a:ext cx="1161897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Zadanie 6. (0-1)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Dokończ zdanie. Wybierz właściwą odpowiedź spośród podanych.</a:t>
            </a:r>
          </a:p>
          <a:p>
            <a:endParaRPr lang="pl-PL" sz="2400" b="1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W przedstawieniu dorosłych i dzieci autor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A. podkreślił podobieństwa.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B. ukazał kontrast.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C. stopniował napięcie.</a:t>
            </a:r>
          </a:p>
          <a:p>
            <a:pPr lvl="0"/>
            <a:r>
              <a:rPr lang="pl-PL" sz="2400" dirty="0" smtClean="0">
                <a:solidFill>
                  <a:schemeClr val="bg1"/>
                </a:solidFill>
              </a:rPr>
              <a:t>D. wprowadził powtórzenie.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  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b="1" dirty="0" smtClean="0">
                <a:solidFill>
                  <a:schemeClr val="bg1"/>
                </a:solidFill>
              </a:rPr>
              <a:t>Wskazówka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Śpią w wagonach lub ziewają. Jedynie dzieci przyciskają noski do okien.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i="1" dirty="0" smtClean="0">
                <a:solidFill>
                  <a:schemeClr val="bg1"/>
                </a:solidFill>
              </a:rPr>
              <a:t>Jedynie dzieci wiedzą, czego szukają (…)</a:t>
            </a: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Te fragmenty wskazują na ogromną różnicę w zachowaniu dzieci i dorosłych.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Poprawna odpowiedź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B</a:t>
            </a:r>
          </a:p>
          <a:p>
            <a:r>
              <a:rPr lang="pl-PL" sz="24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 </a:t>
            </a:r>
          </a:p>
          <a:p>
            <a:endParaRPr lang="pl-PL" sz="24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endParaRPr lang="pl-PL" sz="24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r>
              <a:rPr lang="pl-PL" sz="2400" dirty="0" smtClean="0">
                <a:solidFill>
                  <a:schemeClr val="bg1"/>
                </a:solidFill>
                <a:latin typeface="Boopee" panose="02000506020000020003" pitchFamily="2" charset="0"/>
              </a:rPr>
              <a:t/>
            </a:r>
            <a:br>
              <a:rPr lang="pl-PL" sz="2400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endParaRPr lang="pl-PL" sz="2400" dirty="0" smtClean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57598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1354</TotalTime>
  <Words>688</Words>
  <Application>Microsoft Office PowerPoint</Application>
  <PresentationFormat>Panoramiczny</PresentationFormat>
  <Paragraphs>257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19</vt:i4>
      </vt:variant>
    </vt:vector>
  </HeadingPairs>
  <TitlesOfParts>
    <vt:vector size="31" baseType="lpstr">
      <vt:lpstr>Arial</vt:lpstr>
      <vt:lpstr>Boopee</vt:lpstr>
      <vt:lpstr>Calibri</vt:lpstr>
      <vt:lpstr>Calibri Light</vt:lpstr>
      <vt:lpstr>Century Gothic</vt:lpstr>
      <vt:lpstr>Comic Sans MS</vt:lpstr>
      <vt:lpstr>Times New Roman</vt:lpstr>
      <vt:lpstr>Wingdings 3</vt:lpstr>
      <vt:lpstr>Wycinek</vt:lpstr>
      <vt:lpstr>2_Projekt niestandardowy</vt:lpstr>
      <vt:lpstr>1_Projekt niestandardowy</vt:lpstr>
      <vt:lpstr>Projekt niestandardowy</vt:lpstr>
      <vt:lpstr> POMAGAMY UCZNIOM  W Przygotowaniu SIĘ do egzaminu ósmoklasisty   Repetitio est mater Studiorum /powtarzanie jest matką wiedzy/   Język polski – Ćwiczenia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Elżbieta Tyralska-Wojtycza</cp:lastModifiedBy>
  <cp:revision>141</cp:revision>
  <dcterms:created xsi:type="dcterms:W3CDTF">2020-04-18T18:38:09Z</dcterms:created>
  <dcterms:modified xsi:type="dcterms:W3CDTF">2020-05-03T16:20:59Z</dcterms:modified>
</cp:coreProperties>
</file>