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notesMasterIdLst>
    <p:notesMasterId r:id="rId75"/>
  </p:notesMasterIdLst>
  <p:handoutMasterIdLst>
    <p:handoutMasterId r:id="rId76"/>
  </p:handoutMasterIdLst>
  <p:sldIdLst>
    <p:sldId id="260" r:id="rId2"/>
    <p:sldId id="500" r:id="rId3"/>
    <p:sldId id="336" r:id="rId4"/>
    <p:sldId id="543" r:id="rId5"/>
    <p:sldId id="544" r:id="rId6"/>
    <p:sldId id="545" r:id="rId7"/>
    <p:sldId id="534" r:id="rId8"/>
    <p:sldId id="536" r:id="rId9"/>
    <p:sldId id="537" r:id="rId10"/>
    <p:sldId id="386" r:id="rId11"/>
    <p:sldId id="538" r:id="rId12"/>
    <p:sldId id="528" r:id="rId13"/>
    <p:sldId id="558" r:id="rId14"/>
    <p:sldId id="554" r:id="rId15"/>
    <p:sldId id="555" r:id="rId16"/>
    <p:sldId id="547" r:id="rId17"/>
    <p:sldId id="549" r:id="rId18"/>
    <p:sldId id="559" r:id="rId19"/>
    <p:sldId id="465" r:id="rId20"/>
    <p:sldId id="551" r:id="rId21"/>
    <p:sldId id="399" r:id="rId22"/>
    <p:sldId id="546" r:id="rId23"/>
    <p:sldId id="502" r:id="rId24"/>
    <p:sldId id="552" r:id="rId25"/>
    <p:sldId id="286" r:id="rId26"/>
    <p:sldId id="415" r:id="rId27"/>
    <p:sldId id="567" r:id="rId28"/>
    <p:sldId id="468" r:id="rId29"/>
    <p:sldId id="467" r:id="rId30"/>
    <p:sldId id="469" r:id="rId31"/>
    <p:sldId id="529" r:id="rId32"/>
    <p:sldId id="466" r:id="rId33"/>
    <p:sldId id="470" r:id="rId34"/>
    <p:sldId id="530" r:id="rId35"/>
    <p:sldId id="531" r:id="rId36"/>
    <p:sldId id="533" r:id="rId37"/>
    <p:sldId id="471" r:id="rId38"/>
    <p:sldId id="472" r:id="rId39"/>
    <p:sldId id="488" r:id="rId40"/>
    <p:sldId id="541" r:id="rId41"/>
    <p:sldId id="542" r:id="rId42"/>
    <p:sldId id="516" r:id="rId43"/>
    <p:sldId id="517" r:id="rId44"/>
    <p:sldId id="485" r:id="rId45"/>
    <p:sldId id="484" r:id="rId46"/>
    <p:sldId id="483" r:id="rId47"/>
    <p:sldId id="561" r:id="rId48"/>
    <p:sldId id="401" r:id="rId49"/>
    <p:sldId id="520" r:id="rId50"/>
    <p:sldId id="402" r:id="rId51"/>
    <p:sldId id="403" r:id="rId52"/>
    <p:sldId id="522" r:id="rId53"/>
    <p:sldId id="523" r:id="rId54"/>
    <p:sldId id="524" r:id="rId55"/>
    <p:sldId id="323" r:id="rId56"/>
    <p:sldId id="325" r:id="rId57"/>
    <p:sldId id="374" r:id="rId58"/>
    <p:sldId id="378" r:id="rId59"/>
    <p:sldId id="381" r:id="rId60"/>
    <p:sldId id="373" r:id="rId61"/>
    <p:sldId id="568" r:id="rId62"/>
    <p:sldId id="556" r:id="rId63"/>
    <p:sldId id="569" r:id="rId64"/>
    <p:sldId id="479" r:id="rId65"/>
    <p:sldId id="553" r:id="rId66"/>
    <p:sldId id="532" r:id="rId67"/>
    <p:sldId id="566" r:id="rId68"/>
    <p:sldId id="365" r:id="rId69"/>
    <p:sldId id="539" r:id="rId70"/>
    <p:sldId id="540" r:id="rId71"/>
    <p:sldId id="563" r:id="rId72"/>
    <p:sldId id="562" r:id="rId73"/>
    <p:sldId id="565" r:id="rId74"/>
  </p:sldIdLst>
  <p:sldSz cx="12192000" cy="6858000"/>
  <p:notesSz cx="9926638" cy="1435576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99FF99"/>
    <a:srgbClr val="FFFFCC"/>
    <a:srgbClr val="FFFF99"/>
    <a:srgbClr val="99CC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3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10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4" cy="720282"/>
          </a:xfrm>
          <a:prstGeom prst="rect">
            <a:avLst/>
          </a:prstGeom>
        </p:spPr>
        <p:txBody>
          <a:bodyPr vert="horz" lIns="138732" tIns="69366" rIns="138732" bIns="69366" rtlCol="0"/>
          <a:lstStyle>
            <a:lvl1pPr algn="l">
              <a:defRPr sz="19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4" cy="720282"/>
          </a:xfrm>
          <a:prstGeom prst="rect">
            <a:avLst/>
          </a:prstGeom>
        </p:spPr>
        <p:txBody>
          <a:bodyPr vert="horz" lIns="138732" tIns="69366" rIns="138732" bIns="69366" rtlCol="0"/>
          <a:lstStyle>
            <a:lvl1pPr algn="r">
              <a:defRPr sz="1900"/>
            </a:lvl1pPr>
          </a:lstStyle>
          <a:p>
            <a:fld id="{A86C5804-197A-41C3-9DFF-1804E9C4EF15}" type="datetimeFigureOut">
              <a:rPr lang="pl-PL" smtClean="0"/>
              <a:t>30.05.2018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13635485"/>
            <a:ext cx="4301544" cy="720280"/>
          </a:xfrm>
          <a:prstGeom prst="rect">
            <a:avLst/>
          </a:prstGeom>
        </p:spPr>
        <p:txBody>
          <a:bodyPr vert="horz" lIns="138732" tIns="69366" rIns="138732" bIns="69366" rtlCol="0" anchor="b"/>
          <a:lstStyle>
            <a:lvl1pPr algn="l">
              <a:defRPr sz="19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798" y="13635485"/>
            <a:ext cx="4301544" cy="720280"/>
          </a:xfrm>
          <a:prstGeom prst="rect">
            <a:avLst/>
          </a:prstGeom>
        </p:spPr>
        <p:txBody>
          <a:bodyPr vert="horz" lIns="138732" tIns="69366" rIns="138732" bIns="69366" rtlCol="0" anchor="b"/>
          <a:lstStyle>
            <a:lvl1pPr algn="r">
              <a:defRPr sz="1900"/>
            </a:lvl1pPr>
          </a:lstStyle>
          <a:p>
            <a:fld id="{440BDA03-B223-4D5D-AFA5-75949471DC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060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4" cy="720282"/>
          </a:xfrm>
          <a:prstGeom prst="rect">
            <a:avLst/>
          </a:prstGeom>
        </p:spPr>
        <p:txBody>
          <a:bodyPr vert="horz" lIns="138732" tIns="69366" rIns="138732" bIns="69366" rtlCol="0"/>
          <a:lstStyle>
            <a:lvl1pPr algn="l">
              <a:defRPr sz="19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4" cy="720282"/>
          </a:xfrm>
          <a:prstGeom prst="rect">
            <a:avLst/>
          </a:prstGeom>
        </p:spPr>
        <p:txBody>
          <a:bodyPr vert="horz" lIns="138732" tIns="69366" rIns="138732" bIns="69366" rtlCol="0"/>
          <a:lstStyle>
            <a:lvl1pPr algn="r">
              <a:defRPr sz="1900"/>
            </a:lvl1pPr>
          </a:lstStyle>
          <a:p>
            <a:fld id="{BC713D8A-C425-4BAA-AEAD-1B3095D7BB81}" type="datetimeFigureOut">
              <a:rPr lang="pl-PL" smtClean="0"/>
              <a:t>30.05.2018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55638" y="1795463"/>
            <a:ext cx="8615362" cy="4846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32" tIns="69366" rIns="138732" bIns="69366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5" y="6908712"/>
            <a:ext cx="7941310" cy="5652582"/>
          </a:xfrm>
          <a:prstGeom prst="rect">
            <a:avLst/>
          </a:prstGeom>
        </p:spPr>
        <p:txBody>
          <a:bodyPr vert="horz" lIns="138732" tIns="69366" rIns="138732" bIns="69366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13635485"/>
            <a:ext cx="4301544" cy="720280"/>
          </a:xfrm>
          <a:prstGeom prst="rect">
            <a:avLst/>
          </a:prstGeom>
        </p:spPr>
        <p:txBody>
          <a:bodyPr vert="horz" lIns="138732" tIns="69366" rIns="138732" bIns="69366" rtlCol="0" anchor="b"/>
          <a:lstStyle>
            <a:lvl1pPr algn="l">
              <a:defRPr sz="1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798" y="13635485"/>
            <a:ext cx="4301544" cy="720280"/>
          </a:xfrm>
          <a:prstGeom prst="rect">
            <a:avLst/>
          </a:prstGeom>
        </p:spPr>
        <p:txBody>
          <a:bodyPr vert="horz" lIns="138732" tIns="69366" rIns="138732" bIns="69366" rtlCol="0" anchor="b"/>
          <a:lstStyle>
            <a:lvl1pPr algn="r">
              <a:defRPr sz="1900"/>
            </a:lvl1pPr>
          </a:lstStyle>
          <a:p>
            <a:fld id="{140D8D60-A8B1-477C-8D84-4B7B75FD85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72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723B-EE03-435E-A767-D002A6A505F2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9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686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C5740C-0B29-4EB1-8120-C00EEE7E65BD}" type="slidenum">
              <a:rPr lang="pl-PL" smtClean="0"/>
              <a:pPr/>
              <a:t>25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023311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686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C5740C-0B29-4EB1-8120-C00EEE7E65BD}" type="slidenum">
              <a:rPr lang="pl-PL" smtClean="0"/>
              <a:pPr/>
              <a:t>26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939733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686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C5740C-0B29-4EB1-8120-C00EEE7E65BD}" type="slidenum">
              <a:rPr lang="pl-PL" smtClean="0"/>
              <a:pPr/>
              <a:t>28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4151990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723B-EE03-435E-A767-D002A6A505F2}" type="slidenum">
              <a:rPr lang="pl-PL" smtClean="0"/>
              <a:pPr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609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723B-EE03-435E-A767-D002A6A505F2}" type="slidenum">
              <a:rPr lang="pl-PL" smtClean="0"/>
              <a:pPr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1428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723B-EE03-435E-A767-D002A6A505F2}" type="slidenum">
              <a:rPr lang="pl-PL" smtClean="0"/>
              <a:pPr/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5231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E754-CC83-44BD-8589-9250A5149A7D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997" y="322958"/>
            <a:ext cx="2156003" cy="55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3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3070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85850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F54D2868-2658-4884-9030-650847209FFA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8226" y="6323528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211" y="49192"/>
            <a:ext cx="1790789" cy="4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4087" y="2336931"/>
            <a:ext cx="10363826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EC26623-486B-4C28-9BC1-22C2C3A9A027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" y="6389877"/>
            <a:ext cx="1790789" cy="4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5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475" y="185880"/>
            <a:ext cx="2156003" cy="619338"/>
          </a:xfrm>
          <a:prstGeom prst="rect">
            <a:avLst/>
          </a:prstGeom>
        </p:spPr>
      </p:pic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490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6360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9548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868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868-2658-4884-9030-650847209FFA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211" y="49192"/>
            <a:ext cx="1790789" cy="4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6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2EBC-5E1D-469D-9054-9B404E04BFAF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40" y="479754"/>
            <a:ext cx="4372321" cy="125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7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3491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9393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8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wez@oke.krakow.p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mailto:wez@oke.krakow.p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6205" y="1422614"/>
            <a:ext cx="9331795" cy="2387600"/>
          </a:xfrm>
        </p:spPr>
        <p:txBody>
          <a:bodyPr>
            <a:normAutofit/>
          </a:bodyPr>
          <a:lstStyle/>
          <a:p>
            <a:pPr algn="ctr"/>
            <a:r>
              <a:rPr lang="pl-PL" sz="6600" dirty="0" smtClean="0"/>
              <a:t>Egzamin zawodowy</a:t>
            </a:r>
            <a:br>
              <a:rPr lang="pl-PL" sz="6600" dirty="0" smtClean="0"/>
            </a:br>
            <a:r>
              <a:rPr lang="pl-PL" sz="6600" dirty="0" smtClean="0"/>
              <a:t>w czerwcu-lipcu 2018 r.</a:t>
            </a:r>
            <a:endParaRPr lang="pl-PL" sz="6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57114" y="4024952"/>
            <a:ext cx="8689976" cy="1371599"/>
          </a:xfrm>
        </p:spPr>
        <p:txBody>
          <a:bodyPr/>
          <a:lstStyle/>
          <a:p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Konferencje dla dyrektorów szkół zawodowych</a:t>
            </a:r>
          </a:p>
          <a:p>
            <a:r>
              <a:rPr lang="pl-PL" i="1" dirty="0" smtClean="0"/>
              <a:t>Maj 2018 r.</a:t>
            </a:r>
            <a:endParaRPr lang="pl-PL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50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Zadania </a:t>
            </a:r>
            <a:r>
              <a:rPr lang="pl-PL" dirty="0"/>
              <a:t>dyrektora szkoły/placówki związane </a:t>
            </a:r>
            <a:br>
              <a:rPr lang="pl-PL" dirty="0"/>
            </a:br>
            <a:r>
              <a:rPr lang="pl-PL" dirty="0"/>
              <a:t>z organizacją egzaminów w czerwcu-lipcu 2018 r.</a:t>
            </a:r>
            <a:br>
              <a:rPr lang="pl-PL" dirty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2221410"/>
            <a:ext cx="10515600" cy="40292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spcBef>
                <a:spcPts val="9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pl-PL" sz="2400" dirty="0" smtClean="0">
                <a:solidFill>
                  <a:srgbClr val="002060"/>
                </a:solidFill>
              </a:rPr>
              <a:t>Złożenie </a:t>
            </a:r>
            <a:r>
              <a:rPr lang="pl-PL" sz="2400" dirty="0">
                <a:solidFill>
                  <a:srgbClr val="002060"/>
                </a:solidFill>
              </a:rPr>
              <a:t>wniosków o upoważnienie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9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pl-PL" sz="2400" dirty="0">
                <a:solidFill>
                  <a:srgbClr val="002060"/>
                </a:solidFill>
              </a:rPr>
              <a:t>Zgłoszenie zdających do egzaminu</a:t>
            </a:r>
          </a:p>
          <a:p>
            <a:pPr marL="457200" indent="-457200">
              <a:spcBef>
                <a:spcPts val="9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pl-PL" sz="2400" dirty="0">
                <a:solidFill>
                  <a:srgbClr val="002060"/>
                </a:solidFill>
              </a:rPr>
              <a:t>Zaplanowanie egzaminów (harmonogramy)</a:t>
            </a:r>
          </a:p>
          <a:p>
            <a:pPr marL="457200" indent="-457200">
              <a:spcBef>
                <a:spcPts val="9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pl-PL" sz="2400" dirty="0">
                <a:solidFill>
                  <a:srgbClr val="002060"/>
                </a:solidFill>
              </a:rPr>
              <a:t>Powołanie zespołów nadzorujących</a:t>
            </a:r>
          </a:p>
          <a:p>
            <a:pPr marL="358775" indent="-358775">
              <a:spcBef>
                <a:spcPts val="15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pl-PL" sz="2400" dirty="0" smtClean="0">
                <a:solidFill>
                  <a:srgbClr val="002060"/>
                </a:solidFill>
              </a:rPr>
              <a:t>Uzupełnienie numeru </a:t>
            </a:r>
            <a:r>
              <a:rPr lang="pl-PL" sz="2400" dirty="0">
                <a:solidFill>
                  <a:srgbClr val="002060"/>
                </a:solidFill>
              </a:rPr>
              <a:t>zaświadczenia </a:t>
            </a:r>
            <a:r>
              <a:rPr lang="pl-PL" sz="2400" dirty="0" smtClean="0">
                <a:solidFill>
                  <a:srgbClr val="002060"/>
                </a:solidFill>
              </a:rPr>
              <a:t>(w SMOK-u) dla </a:t>
            </a:r>
            <a:r>
              <a:rPr lang="pl-PL" sz="2400" dirty="0">
                <a:solidFill>
                  <a:srgbClr val="002060"/>
                </a:solidFill>
              </a:rPr>
              <a:t>absolwentów KKZ</a:t>
            </a:r>
          </a:p>
          <a:p>
            <a:pPr marL="358775" indent="-358775">
              <a:spcBef>
                <a:spcPts val="15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pl-PL" sz="2400" dirty="0">
                <a:solidFill>
                  <a:srgbClr val="002060"/>
                </a:solidFill>
              </a:rPr>
              <a:t>Odbiór naklejek w </a:t>
            </a:r>
            <a:r>
              <a:rPr lang="pl-PL" sz="2400" dirty="0" smtClean="0">
                <a:solidFill>
                  <a:srgbClr val="002060"/>
                </a:solidFill>
              </a:rPr>
              <a:t>POP</a:t>
            </a:r>
          </a:p>
          <a:p>
            <a:pPr marL="358775" indent="-358775">
              <a:spcBef>
                <a:spcPts val="15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pl-PL" sz="2400" dirty="0" smtClean="0">
                <a:solidFill>
                  <a:srgbClr val="002060"/>
                </a:solidFill>
              </a:rPr>
              <a:t>Poinformowanie zdających o terminach egzaminu</a:t>
            </a:r>
            <a:endParaRPr lang="pl-PL" sz="2400" dirty="0">
              <a:solidFill>
                <a:srgbClr val="002060"/>
              </a:solidFill>
            </a:endParaRPr>
          </a:p>
          <a:p>
            <a:pPr marL="0" indent="0">
              <a:spcBef>
                <a:spcPts val="1500"/>
              </a:spcBef>
              <a:buClr>
                <a:srgbClr val="002060"/>
              </a:buClr>
              <a:buNone/>
            </a:pPr>
            <a:endParaRPr lang="pl-PL" sz="2400" dirty="0">
              <a:solidFill>
                <a:srgbClr val="002060"/>
              </a:solidFill>
            </a:endParaRPr>
          </a:p>
        </p:txBody>
      </p:sp>
      <p:sp>
        <p:nvSpPr>
          <p:cNvPr id="7" name="Tytuł 3"/>
          <p:cNvSpPr txBox="1">
            <a:spLocks/>
          </p:cNvSpPr>
          <p:nvPr/>
        </p:nvSpPr>
        <p:spPr>
          <a:xfrm>
            <a:off x="838200" y="1690688"/>
            <a:ext cx="2928058" cy="356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pl-PL" sz="2800" dirty="0" smtClean="0">
                <a:solidFill>
                  <a:srgbClr val="FF0000"/>
                </a:solidFill>
              </a:rPr>
              <a:t>Poza nami już:</a:t>
            </a:r>
            <a:endParaRPr lang="pl-P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0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01" y="365125"/>
            <a:ext cx="4241149" cy="5960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Prostokąt zaokrąglony 7"/>
          <p:cNvSpPr/>
          <p:nvPr/>
        </p:nvSpPr>
        <p:spPr>
          <a:xfrm>
            <a:off x="458851" y="5747342"/>
            <a:ext cx="4585647" cy="7915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5318755" y="1452724"/>
            <a:ext cx="62421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Potwierdzenie przyjęcia </a:t>
            </a:r>
            <a:r>
              <a:rPr lang="pl-P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deklaracji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sz="28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Wprowadzenie </a:t>
            </a:r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systemu </a:t>
            </a:r>
            <a:r>
              <a:rPr lang="pl-P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deklaracji </a:t>
            </a:r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osób, które nie mają numeru PESEL - szkoła/organizator KKZ</a:t>
            </a:r>
          </a:p>
        </p:txBody>
      </p:sp>
    </p:spTree>
    <p:extLst>
      <p:ext uri="{BB962C8B-B14F-4D97-AF65-F5344CB8AC3E}">
        <p14:creationId xmlns:p14="http://schemas.microsoft.com/office/powerpoint/2010/main" val="18513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Poinformowanie zdających o terminie egzaminu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Gdy część pisemna/praktyczna egzaminu </a:t>
            </a: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dla uczniów/absolwentów szkoły lub absolwentów KKZ, którzy złożyli deklaracje, nie może być przeprowadzona odpowiednio w szkole lub w miejscu prowadzenia kwalifikacyjnego kursu zawodowego przez podmiot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będzie przeprowadzana w innym miejscu</a:t>
            </a: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dyrektor szkoły </a:t>
            </a: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lub podmiot prowadzący kwalifikacyjny kurs zawodowy </a:t>
            </a: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informuje</a:t>
            </a: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ucznia/absolwenta lub osobę, która ukończyła </a:t>
            </a:r>
            <a:r>
              <a:rPr lang="pl-P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KKZ, </a:t>
            </a:r>
            <a:endParaRPr lang="pl-PL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miejscu</a:t>
            </a: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przystąpienia do części pisemnej/praktycznej egzaminu zawodowego </a:t>
            </a: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 później niż na miesiąc przed </a:t>
            </a: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terminem</a:t>
            </a: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tego </a:t>
            </a:r>
            <a:r>
              <a:rPr lang="pl-P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egzaminu.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339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Edycja danych i wycofywanie deklaracji</a:t>
            </a: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368490" y="1690688"/>
            <a:ext cx="8904139" cy="4351338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  <a:buClr>
                <a:srgbClr val="002060"/>
              </a:buClr>
            </a:pPr>
            <a:r>
              <a:rPr lang="pl-PL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Kwalifikacje jednoliterowe</a:t>
            </a:r>
          </a:p>
          <a:p>
            <a:pPr marL="342900" indent="-342900">
              <a:spcBef>
                <a:spcPts val="900"/>
              </a:spcBef>
              <a:buClr>
                <a:srgbClr val="002060"/>
              </a:buClr>
            </a:pPr>
            <a:r>
              <a:rPr lang="pl-PL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usunięcie deklaracji  w SMOK-u dyrektor szkoły/organizator KKZ </a:t>
            </a:r>
          </a:p>
          <a:p>
            <a:pPr marL="342900" indent="-342900">
              <a:spcBef>
                <a:spcPts val="900"/>
              </a:spcBef>
              <a:buClr>
                <a:srgbClr val="002060"/>
              </a:buClr>
            </a:pPr>
            <a:r>
              <a:rPr lang="pl-PL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zmiana w danych osobowych:</a:t>
            </a:r>
          </a:p>
          <a:p>
            <a:pPr marL="800100" lvl="1" indent="-342900">
              <a:spcBef>
                <a:spcPts val="900"/>
              </a:spcBef>
              <a:buClr>
                <a:srgbClr val="002060"/>
              </a:buClr>
            </a:pP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dla uczniów/absolwentów – dyrektor szkoły</a:t>
            </a:r>
          </a:p>
          <a:p>
            <a:pPr marL="800100" lvl="1" indent="-342900">
              <a:spcBef>
                <a:spcPts val="900"/>
              </a:spcBef>
              <a:buClr>
                <a:srgbClr val="002060"/>
              </a:buClr>
            </a:pP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dla słuchaczy/absolwentów KKZ – </a:t>
            </a:r>
            <a: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dyrektor szkoły</a:t>
            </a:r>
            <a:endParaRPr lang="pl-PL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900"/>
              </a:spcBef>
              <a:buClr>
                <a:srgbClr val="002060"/>
              </a:buClr>
            </a:pPr>
            <a:endParaRPr lang="pl-PL" sz="2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  <a:buClr>
                <a:srgbClr val="002060"/>
              </a:buClr>
            </a:pPr>
            <a:r>
              <a:rPr lang="pl-PL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Kwalifikacje dwuliterowe – </a:t>
            </a:r>
          </a:p>
          <a:p>
            <a:pPr marL="342900" indent="-342900">
              <a:spcBef>
                <a:spcPts val="900"/>
              </a:spcBef>
              <a:buClr>
                <a:srgbClr val="002060"/>
              </a:buClr>
            </a:pPr>
            <a:r>
              <a:rPr lang="pl-PL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usunięcie deklaracji – pracownik OKE</a:t>
            </a:r>
          </a:p>
          <a:p>
            <a:pPr marL="342900" indent="-342900">
              <a:spcBef>
                <a:spcPts val="900"/>
              </a:spcBef>
              <a:buClr>
                <a:srgbClr val="002060"/>
              </a:buClr>
            </a:pPr>
            <a:r>
              <a:rPr lang="pl-PL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zmiana w danych osobowych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l-PL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pracownik OKE</a:t>
            </a:r>
          </a:p>
          <a:p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8" name="Grupa 7"/>
          <p:cNvGrpSpPr/>
          <p:nvPr/>
        </p:nvGrpSpPr>
        <p:grpSpPr>
          <a:xfrm>
            <a:off x="9026336" y="1064714"/>
            <a:ext cx="3016105" cy="3702185"/>
            <a:chOff x="5392406" y="1444734"/>
            <a:chExt cx="2014538" cy="3470791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77474" b="9119"/>
            <a:stretch/>
          </p:blipFill>
          <p:spPr>
            <a:xfrm>
              <a:off x="5392406" y="1444734"/>
              <a:ext cx="2014538" cy="347079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Prostokąt 5"/>
            <p:cNvSpPr/>
            <p:nvPr/>
          </p:nvSpPr>
          <p:spPr>
            <a:xfrm>
              <a:off x="5556912" y="1505876"/>
              <a:ext cx="1078173" cy="1774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89208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Korekta harmonogramów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5023849" cy="4351338"/>
          </a:xfrm>
        </p:spPr>
        <p:txBody>
          <a:bodyPr/>
          <a:lstStyle/>
          <a:p>
            <a:pPr marL="357188" indent="-357188">
              <a:spcBef>
                <a:spcPts val="9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orekta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harmonogramu nie może powodować zmiany zamówionych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arkuszy</a:t>
            </a:r>
          </a:p>
          <a:p>
            <a:pPr marL="357188" indent="-357188">
              <a:spcBef>
                <a:spcPts val="9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7188" indent="-357188">
              <a:spcBef>
                <a:spcPts val="9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rośbę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 zmianę należy przesłać mailem na adres: wez@oke.krakow.pl</a:t>
            </a:r>
          </a:p>
          <a:p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6" name="Symbol zastępczy zawartości 4"/>
          <p:cNvSpPr txBox="1">
            <a:spLocks/>
          </p:cNvSpPr>
          <p:nvPr/>
        </p:nvSpPr>
        <p:spPr>
          <a:xfrm>
            <a:off x="6448407" y="1236509"/>
            <a:ext cx="4324385" cy="589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none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none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Clr>
                <a:srgbClr val="002060"/>
              </a:buClr>
              <a:buFont typeface="Arial" panose="020B0604020202020204" pitchFamily="34" charset="0"/>
              <a:buNone/>
            </a:pPr>
            <a:r>
              <a:rPr lang="pl-PL" sz="2200" dirty="0" smtClean="0"/>
              <a:t>Przykład możliwej korekty</a:t>
            </a:r>
            <a:endParaRPr lang="pl-PL" sz="2200" dirty="0"/>
          </a:p>
        </p:txBody>
      </p:sp>
      <p:grpSp>
        <p:nvGrpSpPr>
          <p:cNvPr id="9" name="Grupa 8"/>
          <p:cNvGrpSpPr/>
          <p:nvPr/>
        </p:nvGrpSpPr>
        <p:grpSpPr>
          <a:xfrm>
            <a:off x="6259924" y="2169698"/>
            <a:ext cx="5145260" cy="2702503"/>
            <a:chOff x="1666357" y="2297630"/>
            <a:chExt cx="8219910" cy="4583355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46"/>
            <a:stretch/>
          </p:blipFill>
          <p:spPr>
            <a:xfrm>
              <a:off x="1666357" y="2297630"/>
              <a:ext cx="8171429" cy="4583355"/>
            </a:xfrm>
            <a:prstGeom prst="rect">
              <a:avLst/>
            </a:prstGeom>
          </p:spPr>
        </p:pic>
        <p:sp>
          <p:nvSpPr>
            <p:cNvPr id="11" name="pole tekstowe 10"/>
            <p:cNvSpPr txBox="1"/>
            <p:nvPr/>
          </p:nvSpPr>
          <p:spPr>
            <a:xfrm>
              <a:off x="7832655" y="2864455"/>
              <a:ext cx="1759213" cy="583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Nowak</a:t>
              </a:r>
              <a:endParaRPr lang="pl-PL" dirty="0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7599771" y="5122462"/>
              <a:ext cx="1992097" cy="583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Kowalski</a:t>
              </a:r>
              <a:endParaRPr lang="pl-PL" dirty="0"/>
            </a:p>
          </p:txBody>
        </p:sp>
        <p:sp>
          <p:nvSpPr>
            <p:cNvPr id="13" name="Łuk 12"/>
            <p:cNvSpPr/>
            <p:nvPr/>
          </p:nvSpPr>
          <p:spPr>
            <a:xfrm rot="2554087">
              <a:off x="6965060" y="2776890"/>
              <a:ext cx="2921207" cy="2848424"/>
            </a:xfrm>
            <a:prstGeom prst="arc">
              <a:avLst/>
            </a:prstGeom>
            <a:ln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Łuk 13"/>
            <p:cNvSpPr/>
            <p:nvPr/>
          </p:nvSpPr>
          <p:spPr>
            <a:xfrm rot="2554087">
              <a:off x="6674524" y="2776890"/>
              <a:ext cx="2921207" cy="2848424"/>
            </a:xfrm>
            <a:prstGeom prst="arc">
              <a:avLst/>
            </a:prstGeom>
            <a:ln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5" name="Łącznik prosty 14"/>
            <p:cNvCxnSpPr/>
            <p:nvPr/>
          </p:nvCxnSpPr>
          <p:spPr>
            <a:xfrm>
              <a:off x="7896382" y="5474610"/>
              <a:ext cx="97959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483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665206" y="1605782"/>
            <a:ext cx="10515600" cy="4351338"/>
          </a:xfrm>
        </p:spPr>
        <p:txBody>
          <a:bodyPr/>
          <a:lstStyle/>
          <a:p>
            <a:pPr>
              <a:spcBef>
                <a:spcPts val="9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wprowadzić numer i datę wydania zaświadczenia o ukończeniu KKZ</a:t>
            </a:r>
          </a:p>
          <a:p>
            <a:pPr>
              <a:spcBef>
                <a:spcPts val="9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usunąć osoby, które nie ukończyły </a:t>
            </a:r>
            <a:r>
              <a:rPr lang="pl-P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KKZ</a:t>
            </a:r>
          </a:p>
          <a:p>
            <a:pPr>
              <a:spcBef>
                <a:spcPts val="9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wykaz </a:t>
            </a: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absolwentów </a:t>
            </a:r>
            <a:r>
              <a:rPr lang="pl-P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wydrukować</a:t>
            </a: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podpisać i przesłać do OKE w </a:t>
            </a:r>
            <a:r>
              <a:rPr lang="pl-P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Krakowie</a:t>
            </a:r>
            <a:endParaRPr lang="pl-PL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" t="14855" r="-1113" b="-7463"/>
          <a:stretch/>
        </p:blipFill>
        <p:spPr>
          <a:xfrm>
            <a:off x="4708477" y="3707572"/>
            <a:ext cx="6905767" cy="3013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6778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  <a:buClr>
                <a:srgbClr val="002060"/>
              </a:buClr>
            </a:pPr>
            <a:r>
              <a:rPr lang="pl-PL" dirty="0" smtClean="0"/>
              <a:t>Po zakończeniu </a:t>
            </a:r>
            <a:r>
              <a:rPr lang="pl-PL" dirty="0"/>
              <a:t>KKZ należy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15</a:t>
            </a:fld>
            <a:endParaRPr lang="pl-PL"/>
          </a:p>
        </p:txBody>
      </p:sp>
      <p:pic>
        <p:nvPicPr>
          <p:cNvPr id="6" name="Obraz 5" descr="smok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37" y="3394850"/>
            <a:ext cx="875385" cy="555138"/>
          </a:xfrm>
          <a:prstGeom prst="rect">
            <a:avLst/>
          </a:prstGeom>
        </p:spPr>
      </p:pic>
      <p:sp>
        <p:nvSpPr>
          <p:cNvPr id="9" name="Elipsa 8"/>
          <p:cNvSpPr/>
          <p:nvPr/>
        </p:nvSpPr>
        <p:spPr>
          <a:xfrm>
            <a:off x="7504323" y="3801533"/>
            <a:ext cx="1010091" cy="1997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6341364" y="5859273"/>
            <a:ext cx="1011176" cy="188756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6341364" y="6099401"/>
            <a:ext cx="1011176" cy="188756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341364" y="6354841"/>
            <a:ext cx="1011176" cy="188756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7782846" y="5845467"/>
            <a:ext cx="1011176" cy="188756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7825520" y="6104456"/>
            <a:ext cx="1011176" cy="188756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7825520" y="6357639"/>
            <a:ext cx="1011176" cy="188756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9982200" y="5618530"/>
            <a:ext cx="767510" cy="216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bjaśnienie liniowe 1 18"/>
          <p:cNvSpPr/>
          <p:nvPr/>
        </p:nvSpPr>
        <p:spPr>
          <a:xfrm>
            <a:off x="9351741" y="4429787"/>
            <a:ext cx="2624101" cy="233264"/>
          </a:xfrm>
          <a:prstGeom prst="borderCallout1">
            <a:avLst>
              <a:gd name="adj1" fmla="val 48937"/>
              <a:gd name="adj2" fmla="val 353"/>
              <a:gd name="adj3" fmla="val 535289"/>
              <a:gd name="adj4" fmla="val 42601"/>
            </a:avLst>
          </a:prstGeom>
          <a:ln w="38100">
            <a:headEnd type="none"/>
            <a:tailEnd type="stealth" w="lg" len="lg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Edycja deklaracji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2617"/>
          </a:xfrm>
        </p:spPr>
        <p:txBody>
          <a:bodyPr>
            <a:normAutofit/>
          </a:bodyPr>
          <a:lstStyle/>
          <a:p>
            <a:r>
              <a:rPr lang="pl-PL" dirty="0" smtClean="0"/>
              <a:t>Odpłatność za egzamin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10878"/>
            <a:ext cx="10515600" cy="4351338"/>
          </a:xfrm>
        </p:spPr>
        <p:txBody>
          <a:bodyPr/>
          <a:lstStyle/>
          <a:p>
            <a:r>
              <a:rPr lang="pl-PL" dirty="0"/>
              <a:t>Uczniowie młodociani pracownicy </a:t>
            </a:r>
          </a:p>
          <a:p>
            <a:r>
              <a:rPr lang="pl-PL" dirty="0"/>
              <a:t>Absolwenci szkół, absolwenci KKZ przystępujący do egzaminu </a:t>
            </a:r>
            <a:br>
              <a:rPr lang="pl-PL" dirty="0"/>
            </a:br>
            <a:r>
              <a:rPr lang="pl-PL" dirty="0"/>
              <a:t>po raz trzeci i kolejny</a:t>
            </a:r>
          </a:p>
          <a:p>
            <a:r>
              <a:rPr lang="pl-PL" dirty="0" smtClean="0"/>
              <a:t>Osoby </a:t>
            </a:r>
            <a:r>
              <a:rPr lang="pl-PL" dirty="0"/>
              <a:t>przystępujące do egzaminu eksternistycznego</a:t>
            </a:r>
          </a:p>
          <a:p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16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34196"/>
            <a:ext cx="9922487" cy="3087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rostokąt zaokrąglony 5"/>
          <p:cNvSpPr/>
          <p:nvPr/>
        </p:nvSpPr>
        <p:spPr>
          <a:xfrm>
            <a:off x="8745238" y="6023269"/>
            <a:ext cx="1840028" cy="3950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7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Odpłatność za egzamin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17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3" y="843524"/>
            <a:ext cx="7911229" cy="2786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rostokąt zaokrąglony 5"/>
          <p:cNvSpPr/>
          <p:nvPr/>
        </p:nvSpPr>
        <p:spPr>
          <a:xfrm>
            <a:off x="5684452" y="2958611"/>
            <a:ext cx="1576157" cy="2876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46" y="3733674"/>
            <a:ext cx="9299887" cy="2997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Prostokąt zaokrąglony 8"/>
          <p:cNvSpPr/>
          <p:nvPr/>
        </p:nvSpPr>
        <p:spPr>
          <a:xfrm>
            <a:off x="8486386" y="6033449"/>
            <a:ext cx="1818445" cy="3310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ytuł 2"/>
          <p:cNvSpPr txBox="1">
            <a:spLocks/>
          </p:cNvSpPr>
          <p:nvPr/>
        </p:nvSpPr>
        <p:spPr>
          <a:xfrm>
            <a:off x="652849" y="65212"/>
            <a:ext cx="10515600" cy="842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Odpłatność za egzamin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246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336"/>
            <a:ext cx="9436643" cy="671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8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Zespoły nadzorujące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357188" indent="-357188"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sz="2600" dirty="0"/>
              <a:t>P</a:t>
            </a:r>
            <a:r>
              <a:rPr lang="pl-PL" sz="2600" dirty="0" smtClean="0"/>
              <a:t>owołanie ZN  do 20 maja 2018 r.</a:t>
            </a:r>
          </a:p>
          <a:p>
            <a:pPr marL="357188" indent="-357188"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sz="2600" dirty="0"/>
              <a:t>S</a:t>
            </a:r>
            <a:r>
              <a:rPr lang="pl-PL" sz="2600" dirty="0" smtClean="0"/>
              <a:t>kład  ZN określa rozporządzenie MEN z dn. 27.04.2015/18.08.2017 </a:t>
            </a:r>
            <a:r>
              <a:rPr lang="pl-PL" sz="2600" i="1" dirty="0" smtClean="0"/>
              <a:t>w sprawie szczegółowych warunków i sposobu przeprowadzania egzaminu potwierdzającego kwalifikacje w zawodzie.  </a:t>
            </a:r>
          </a:p>
          <a:p>
            <a:pPr marL="357188" indent="-357188"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pl-P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przypadku konieczności zmiany składu </a:t>
            </a:r>
            <a:r>
              <a:rPr lang="pl-P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 </a:t>
            </a:r>
            <a:r>
              <a:rPr lang="pl-P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należy sporządzić nowe powołanie </a:t>
            </a:r>
            <a:r>
              <a:rPr lang="pl-P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 i </a:t>
            </a:r>
            <a:r>
              <a:rPr lang="pl-P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dołączyć do poprzedniego jako </a:t>
            </a:r>
            <a:r>
              <a:rPr lang="pl-P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aneks.</a:t>
            </a:r>
          </a:p>
          <a:p>
            <a:pPr marL="357188" indent="-357188"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pl-PL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7188" indent="-357188"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sz="2600" dirty="0" smtClean="0"/>
              <a:t>SIOEPKZ – zmiany składu ZN można nanosić w protokole z przebiegu egzaminu.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168907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775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Zapraszamy na stronę www.oke.krakow.pl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36" y="982881"/>
            <a:ext cx="10384124" cy="573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2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65205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EGZAMINATOR – część praktyczna model </a:t>
            </a:r>
            <a:r>
              <a:rPr lang="pl-PL" b="1" dirty="0"/>
              <a:t>w</a:t>
            </a:r>
            <a:r>
              <a:rPr lang="pl-PL" dirty="0"/>
              <a:t> i </a:t>
            </a:r>
            <a:r>
              <a:rPr lang="pl-PL" b="1" dirty="0" err="1"/>
              <a:t>wk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357188" indent="-357188"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sz="2600" dirty="0" smtClean="0"/>
              <a:t>Powołany w skład ZN  jako członek.</a:t>
            </a:r>
          </a:p>
          <a:p>
            <a:pPr marL="357188" indent="-357188"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sz="2600" dirty="0" smtClean="0"/>
              <a:t>W </a:t>
            </a:r>
            <a:r>
              <a:rPr lang="pl-PL" sz="2600" dirty="0"/>
              <a:t>SMOK-u należy </a:t>
            </a:r>
            <a:r>
              <a:rPr lang="pl-PL" sz="2600" dirty="0" smtClean="0"/>
              <a:t>zaznaczyć zaangażowanie egzaminatora.</a:t>
            </a:r>
          </a:p>
          <a:p>
            <a:pPr marL="357188" indent="-357188"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sz="2600" dirty="0" smtClean="0"/>
              <a:t>W SIOEPKZ – egzaminator musi założyć konto i zgłosić dyspozycyjność.</a:t>
            </a:r>
            <a:endParaRPr lang="pl-PL" sz="2600" dirty="0"/>
          </a:p>
          <a:p>
            <a:pPr marL="0" indent="0" algn="ctr">
              <a:spcBef>
                <a:spcPts val="1800"/>
              </a:spcBef>
              <a:buClr>
                <a:srgbClr val="002060"/>
              </a:buClr>
              <a:buNone/>
            </a:pPr>
            <a:r>
              <a:rPr lang="pl-PL" sz="2600" dirty="0" smtClean="0"/>
              <a:t>Dodatkowo prosimy o wpisanie egzaminatorów do systemu UMOWY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pl-PL" sz="2600" dirty="0" smtClean="0"/>
              <a:t>  </a:t>
            </a:r>
          </a:p>
          <a:p>
            <a:pPr marL="0" indent="0" algn="ctr">
              <a:spcBef>
                <a:spcPts val="1800"/>
              </a:spcBef>
              <a:buClr>
                <a:srgbClr val="002060"/>
              </a:buClr>
              <a:buNone/>
            </a:pPr>
            <a:r>
              <a:rPr lang="pl-PL" sz="2600" dirty="0" smtClean="0"/>
              <a:t>dla egzaminatora, asystenta technicznego </a:t>
            </a:r>
            <a:r>
              <a:rPr lang="pl-PL" sz="2600" b="1" dirty="0" smtClean="0">
                <a:solidFill>
                  <a:srgbClr val="FF0000"/>
                </a:solidFill>
              </a:rPr>
              <a:t>umowy</a:t>
            </a:r>
            <a:r>
              <a:rPr lang="pl-PL" sz="2600" b="1" dirty="0" smtClean="0"/>
              <a:t> muszą być wygenerowane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pl-PL" sz="2600" dirty="0" smtClean="0"/>
              <a:t>i wydrukowane </a:t>
            </a:r>
            <a:r>
              <a:rPr lang="pl-PL" sz="2600" b="1" dirty="0" smtClean="0"/>
              <a:t>przed rozpoczęciem pracy </a:t>
            </a:r>
            <a:r>
              <a:rPr lang="pl-PL" sz="2600" dirty="0" smtClean="0"/>
              <a:t>w danym OE.</a:t>
            </a:r>
          </a:p>
          <a:p>
            <a:pPr marL="0" indent="0">
              <a:spcBef>
                <a:spcPts val="1800"/>
              </a:spcBef>
              <a:buClr>
                <a:srgbClr val="002060"/>
              </a:buClr>
              <a:buNone/>
            </a:pPr>
            <a:endParaRPr lang="pl-PL" sz="2600" dirty="0" smtClean="0"/>
          </a:p>
        </p:txBody>
      </p:sp>
    </p:spTree>
    <p:extLst>
      <p:ext uri="{BB962C8B-B14F-4D97-AF65-F5344CB8AC3E}">
        <p14:creationId xmlns:p14="http://schemas.microsoft.com/office/powerpoint/2010/main" val="165353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Naklejki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97924" y="1825625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spcBef>
                <a:spcPts val="900"/>
              </a:spcBef>
              <a:buClr>
                <a:srgbClr val="002060"/>
              </a:buClr>
              <a:buNone/>
            </a:pPr>
            <a:r>
              <a:rPr lang="pl-PL" sz="2800" dirty="0" smtClean="0">
                <a:solidFill>
                  <a:srgbClr val="FF0000"/>
                </a:solidFill>
              </a:rPr>
              <a:t>Odbiór w POP 24 maja 2018 r.  </a:t>
            </a:r>
            <a:r>
              <a:rPr lang="pl-PL" sz="2800" dirty="0" smtClean="0"/>
              <a:t>w godz. od 13.00 do 15.00</a:t>
            </a:r>
            <a:endParaRPr lang="pl-PL" sz="2800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70" y="3895511"/>
            <a:ext cx="4002088" cy="2014538"/>
          </a:xfrm>
          <a:prstGeom prst="rect">
            <a:avLst/>
          </a:prstGeom>
        </p:spPr>
      </p:pic>
      <p:sp>
        <p:nvSpPr>
          <p:cNvPr id="11" name="Symbol zastępczy zawartości 4"/>
          <p:cNvSpPr>
            <a:spLocks noGrp="1"/>
          </p:cNvSpPr>
          <p:nvPr>
            <p:ph idx="4294967295"/>
          </p:nvPr>
        </p:nvSpPr>
        <p:spPr>
          <a:xfrm>
            <a:off x="1248033" y="2402797"/>
            <a:ext cx="9372600" cy="9921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spcBef>
                <a:spcPts val="900"/>
              </a:spcBef>
              <a:buClr>
                <a:srgbClr val="002060"/>
              </a:buClr>
              <a:buNone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Należy sprawdzić kompletność naklejek </a:t>
            </a:r>
            <a:r>
              <a:rPr lang="pl-PL" sz="2800" dirty="0" smtClean="0"/>
              <a:t>– ewentualne braki zgłosić do OKE e-mailem: wez@oke.krakow.pl</a:t>
            </a:r>
            <a:endParaRPr lang="pl-PL" sz="28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58" y="3892556"/>
            <a:ext cx="4008670" cy="20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1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6989" y="636974"/>
            <a:ext cx="10515600" cy="82854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Zadania </a:t>
            </a:r>
            <a:r>
              <a:rPr lang="pl-PL" dirty="0"/>
              <a:t>dyrektora szkoły/placówki związane </a:t>
            </a:r>
            <a:br>
              <a:rPr lang="pl-PL" dirty="0"/>
            </a:br>
            <a:r>
              <a:rPr lang="pl-PL" dirty="0"/>
              <a:t>z organizacją egzaminów w czerwcu-lipcu 2018 r</a:t>
            </a:r>
            <a:r>
              <a:rPr lang="pl-PL" dirty="0" smtClean="0"/>
              <a:t>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29281" y="2406938"/>
            <a:ext cx="5822091" cy="38141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8775" indent="-358775">
              <a:spcBef>
                <a:spcPts val="15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pl-PL" sz="2400" dirty="0" smtClean="0"/>
              <a:t>Przygotowanie </a:t>
            </a:r>
            <a:r>
              <a:rPr lang="pl-PL" sz="2400" dirty="0" err="1"/>
              <a:t>sal</a:t>
            </a:r>
            <a:r>
              <a:rPr lang="pl-PL" sz="2400" dirty="0"/>
              <a:t>/miejsc </a:t>
            </a:r>
            <a:r>
              <a:rPr lang="pl-PL" sz="2400" dirty="0" smtClean="0"/>
              <a:t>egzaminu </a:t>
            </a:r>
          </a:p>
          <a:p>
            <a:pPr marL="358775" indent="-358775">
              <a:spcBef>
                <a:spcPts val="15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pl-PL" sz="2400" dirty="0" smtClean="0"/>
              <a:t>Przygotowanie wykazów zdających, druków</a:t>
            </a:r>
          </a:p>
          <a:p>
            <a:pPr marL="358775" indent="-358775">
              <a:spcBef>
                <a:spcPts val="15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pl-PL" sz="2400" dirty="0" smtClean="0"/>
              <a:t>Przeszkolenie </a:t>
            </a:r>
            <a:r>
              <a:rPr lang="pl-PL" sz="2400" dirty="0"/>
              <a:t>zespołów </a:t>
            </a:r>
            <a:r>
              <a:rPr lang="pl-PL" sz="2400" dirty="0" smtClean="0"/>
              <a:t>nadzorujących</a:t>
            </a:r>
          </a:p>
          <a:p>
            <a:pPr marL="358775" indent="-358775">
              <a:spcBef>
                <a:spcPts val="15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pl-PL" sz="2400" dirty="0"/>
              <a:t>Odebranie przesyłki z materiałami </a:t>
            </a:r>
            <a:br>
              <a:rPr lang="pl-PL" sz="2400" dirty="0"/>
            </a:br>
            <a:r>
              <a:rPr lang="pl-PL" sz="2400" dirty="0"/>
              <a:t>na egzamin</a:t>
            </a:r>
          </a:p>
          <a:p>
            <a:pPr marL="358775" indent="-358775">
              <a:spcBef>
                <a:spcPts val="1500"/>
              </a:spcBef>
              <a:buClr>
                <a:srgbClr val="002060"/>
              </a:buClr>
              <a:buFont typeface="+mj-lt"/>
              <a:buAutoNum type="arabicPeriod"/>
            </a:pPr>
            <a:endParaRPr lang="pl-PL" sz="2400" dirty="0"/>
          </a:p>
          <a:p>
            <a:pPr marL="0" indent="0">
              <a:spcBef>
                <a:spcPts val="1500"/>
              </a:spcBef>
              <a:buClr>
                <a:srgbClr val="002060"/>
              </a:buClr>
              <a:buNone/>
            </a:pPr>
            <a:endParaRPr lang="pl-PL" sz="2400" dirty="0"/>
          </a:p>
        </p:txBody>
      </p:sp>
      <p:sp>
        <p:nvSpPr>
          <p:cNvPr id="6" name="Symbol zastępczy zawartości 4"/>
          <p:cNvSpPr>
            <a:spLocks noGrp="1"/>
          </p:cNvSpPr>
          <p:nvPr>
            <p:ph idx="4294967295"/>
          </p:nvPr>
        </p:nvSpPr>
        <p:spPr>
          <a:xfrm>
            <a:off x="6630037" y="2406938"/>
            <a:ext cx="5287962" cy="45593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spcBef>
                <a:spcPts val="1800"/>
              </a:spcBef>
              <a:buClr>
                <a:srgbClr val="002060"/>
              </a:buClr>
              <a:buFont typeface="+mj-lt"/>
              <a:buAutoNum type="arabicPeriod" startAt="5"/>
            </a:pPr>
            <a:r>
              <a:rPr lang="pl-PL" sz="2400" dirty="0" smtClean="0"/>
              <a:t>Nadzorowanie </a:t>
            </a:r>
            <a:r>
              <a:rPr lang="pl-PL" sz="2400" dirty="0"/>
              <a:t>przebiegu egzaminu</a:t>
            </a:r>
          </a:p>
          <a:p>
            <a:pPr marL="457200" indent="-457200">
              <a:spcBef>
                <a:spcPts val="1800"/>
              </a:spcBef>
              <a:buClr>
                <a:srgbClr val="002060"/>
              </a:buClr>
              <a:buFont typeface="+mj-lt"/>
              <a:buAutoNum type="arabicPeriod" startAt="5"/>
            </a:pPr>
            <a:r>
              <a:rPr lang="pl-PL" sz="2400" dirty="0"/>
              <a:t>Zapakowanie i przekazanie do </a:t>
            </a:r>
            <a:r>
              <a:rPr lang="pl-PL" sz="2400" dirty="0" smtClean="0"/>
              <a:t>OKE </a:t>
            </a:r>
            <a:r>
              <a:rPr lang="pl-PL" sz="2400" dirty="0"/>
              <a:t>dokumentacji po egzaminie </a:t>
            </a:r>
            <a:endParaRPr lang="pl-PL" sz="2400" dirty="0" smtClean="0"/>
          </a:p>
          <a:p>
            <a:pPr marL="457200" indent="-457200">
              <a:spcBef>
                <a:spcPts val="1800"/>
              </a:spcBef>
              <a:buClr>
                <a:srgbClr val="002060"/>
              </a:buClr>
              <a:buFont typeface="+mj-lt"/>
              <a:buAutoNum type="arabicPeriod" startAt="5"/>
            </a:pPr>
            <a:r>
              <a:rPr lang="pl-PL" sz="2400" dirty="0" smtClean="0"/>
              <a:t>Rozliczenie egzaminów</a:t>
            </a:r>
          </a:p>
          <a:p>
            <a:pPr marL="457200" indent="-457200">
              <a:spcBef>
                <a:spcPts val="1800"/>
              </a:spcBef>
              <a:buClr>
                <a:srgbClr val="002060"/>
              </a:buClr>
              <a:buFont typeface="+mj-lt"/>
              <a:buAutoNum type="arabicPeriod" startAt="5"/>
            </a:pPr>
            <a:r>
              <a:rPr lang="pl-PL" sz="2400" dirty="0" smtClean="0"/>
              <a:t>Przekazanie zdającym świadectw/ dyplomów/ informacji </a:t>
            </a:r>
            <a:r>
              <a:rPr lang="pl-PL" sz="2400" dirty="0"/>
              <a:t>o wyniku </a:t>
            </a:r>
            <a:r>
              <a:rPr lang="pl-PL" sz="2400" dirty="0">
                <a:sym typeface="Symbol"/>
              </a:rPr>
              <a:t></a:t>
            </a:r>
            <a:r>
              <a:rPr lang="pl-PL" sz="2400" dirty="0"/>
              <a:t>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dniu ogłoszenia wyników</a:t>
            </a:r>
          </a:p>
        </p:txBody>
      </p:sp>
      <p:sp>
        <p:nvSpPr>
          <p:cNvPr id="7" name="Tytuł 3"/>
          <p:cNvSpPr txBox="1">
            <a:spLocks/>
          </p:cNvSpPr>
          <p:nvPr/>
        </p:nvSpPr>
        <p:spPr>
          <a:xfrm>
            <a:off x="529281" y="1600129"/>
            <a:ext cx="3717231" cy="672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pl-PL" sz="2800" dirty="0" smtClean="0">
                <a:solidFill>
                  <a:srgbClr val="FF0000"/>
                </a:solidFill>
              </a:rPr>
              <a:t>jeszcze przed nami:</a:t>
            </a:r>
            <a:endParaRPr lang="pl-P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1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/>
          <a:stretch/>
        </p:blipFill>
        <p:spPr>
          <a:xfrm>
            <a:off x="231445" y="1351503"/>
            <a:ext cx="11960555" cy="3628255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1713"/>
          </a:xfrm>
        </p:spPr>
        <p:txBody>
          <a:bodyPr/>
          <a:lstStyle/>
          <a:p>
            <a:r>
              <a:rPr lang="pl-PL" dirty="0" smtClean="0"/>
              <a:t>Instrukcje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Prostokąt zaokrąglony 7"/>
          <p:cNvSpPr/>
          <p:nvPr/>
        </p:nvSpPr>
        <p:spPr>
          <a:xfrm>
            <a:off x="913774" y="3560820"/>
            <a:ext cx="10987713" cy="5715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13775" y="2944624"/>
            <a:ext cx="10987713" cy="5715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zaokrąglony 9"/>
          <p:cNvSpPr/>
          <p:nvPr/>
        </p:nvSpPr>
        <p:spPr>
          <a:xfrm>
            <a:off x="898911" y="2350776"/>
            <a:ext cx="10987713" cy="5715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46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Przygotowanie </a:t>
            </a:r>
            <a:r>
              <a:rPr lang="pl-PL" sz="3600" dirty="0" err="1" smtClean="0"/>
              <a:t>sal</a:t>
            </a:r>
            <a:r>
              <a:rPr lang="pl-PL" sz="3600" dirty="0" smtClean="0"/>
              <a:t>/miejsc egzaminu</a:t>
            </a:r>
            <a:endParaRPr lang="pl-PL" sz="36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sz="2400" dirty="0" smtClean="0"/>
              <a:t>W </a:t>
            </a:r>
            <a:r>
              <a:rPr lang="pl-PL" sz="2400" dirty="0"/>
              <a:t>czasie trwania części pisemnej egzaminu zawodowego każdy zdający pracuje przy </a:t>
            </a:r>
            <a:endParaRPr lang="pl-PL" sz="2400" dirty="0" smtClean="0"/>
          </a:p>
          <a:p>
            <a:pPr lvl="1"/>
            <a:r>
              <a:rPr lang="pl-PL" sz="2400" dirty="0" smtClean="0"/>
              <a:t>osobnym stoliku (egzamin przeprowadzany z wydrukowanymi arkuszami i kartami odpowiedzi)</a:t>
            </a:r>
          </a:p>
          <a:p>
            <a:pPr lvl="1"/>
            <a:r>
              <a:rPr lang="pl-PL" sz="2400" dirty="0" smtClean="0"/>
              <a:t>indywidualnym </a:t>
            </a:r>
            <a:r>
              <a:rPr lang="pl-PL" sz="2400" dirty="0"/>
              <a:t>stanowisku egzaminacyjnym wspomaganym </a:t>
            </a:r>
            <a:r>
              <a:rPr lang="pl-PL" sz="2400" dirty="0" smtClean="0"/>
              <a:t>elektronicznie (egzamin przy komputerze).</a:t>
            </a:r>
          </a:p>
          <a:p>
            <a:r>
              <a:rPr lang="pl-PL" sz="2400" dirty="0"/>
              <a:t>W czasie trwania części praktycznej egzaminu zawodowego każdy zdający pracuje przy osobnym stanowisku </a:t>
            </a:r>
            <a:r>
              <a:rPr lang="pl-PL" sz="2400" dirty="0" smtClean="0"/>
              <a:t>egzaminacyjnym, </a:t>
            </a:r>
            <a:r>
              <a:rPr lang="pl-PL" sz="2400" dirty="0"/>
              <a:t>z wyjątkiem </a:t>
            </a:r>
            <a:r>
              <a:rPr lang="pl-PL" sz="2400" dirty="0" smtClean="0"/>
              <a:t>sytuacji, </a:t>
            </a:r>
            <a:r>
              <a:rPr lang="pl-PL" sz="2400" dirty="0"/>
              <a:t>w których zadanie </a:t>
            </a:r>
            <a:r>
              <a:rPr lang="pl-PL" sz="2400" dirty="0" smtClean="0"/>
              <a:t>przy </a:t>
            </a:r>
            <a:r>
              <a:rPr lang="pl-PL" sz="2400" dirty="0"/>
              <a:t>tym samym stanowisku egzaminacyjnym może wykonywać więcej niż jeden </a:t>
            </a:r>
            <a:r>
              <a:rPr lang="pl-PL" sz="2400" dirty="0" smtClean="0"/>
              <a:t>zdający.</a:t>
            </a:r>
          </a:p>
          <a:p>
            <a:pPr>
              <a:lnSpc>
                <a:spcPct val="150000"/>
              </a:lnSpc>
              <a:spcBef>
                <a:spcPts val="900"/>
              </a:spcBef>
              <a:buClr>
                <a:srgbClr val="002060"/>
              </a:buClr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Stanowiska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egzaminacyjne powinny być tak usytuowane, aby była zapewniona samodzielność pracy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zdających.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17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Asystent  techniczny</a:t>
            </a:r>
          </a:p>
        </p:txBody>
      </p:sp>
      <p:sp>
        <p:nvSpPr>
          <p:cNvPr id="18436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400" dirty="0" smtClean="0"/>
              <a:t>Obecność osób </a:t>
            </a:r>
            <a:r>
              <a:rPr lang="pl-PL" sz="2400" dirty="0"/>
              <a:t>przygotowujących stanowiska egzaminacyjne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 </a:t>
            </a:r>
            <a:r>
              <a:rPr lang="pl-PL" sz="2400" dirty="0"/>
              <a:t>zapewniających prawidłowe </a:t>
            </a:r>
            <a:r>
              <a:rPr lang="pl-PL" sz="2400" dirty="0" smtClean="0"/>
              <a:t>funkcjonowanie stanowisk komputerowych</a:t>
            </a:r>
            <a:r>
              <a:rPr lang="pl-PL" sz="2400" dirty="0"/>
              <a:t>,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specjalistycznego </a:t>
            </a:r>
            <a:r>
              <a:rPr lang="pl-PL" sz="2400" dirty="0"/>
              <a:t>sprzętu oraz maszyn i urządzeń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wykorzystywanych </a:t>
            </a:r>
            <a:r>
              <a:rPr lang="pl-PL" sz="2400" dirty="0"/>
              <a:t>w czasie części </a:t>
            </a:r>
            <a:r>
              <a:rPr lang="pl-PL" sz="2400" dirty="0" smtClean="0"/>
              <a:t>praktycznej, </a:t>
            </a:r>
            <a:br>
              <a:rPr lang="pl-PL" sz="2400" dirty="0" smtClean="0"/>
            </a:br>
            <a:r>
              <a:rPr lang="pl-PL" sz="2400" dirty="0" smtClean="0"/>
              <a:t>czyli </a:t>
            </a:r>
            <a:r>
              <a:rPr lang="pl-PL" sz="2400" b="1" dirty="0" smtClean="0"/>
              <a:t>obecność asystenta technicznego, </a:t>
            </a:r>
            <a:br>
              <a:rPr lang="pl-PL" sz="2400" b="1" dirty="0" smtClean="0"/>
            </a:br>
            <a:r>
              <a:rPr lang="pl-PL" sz="2400" b="1" dirty="0" smtClean="0"/>
              <a:t>zapewnia Przewodniczący Zespołu Egzaminacyjnego</a:t>
            </a:r>
            <a:r>
              <a:rPr lang="pl-PL" sz="2400" dirty="0" smtClean="0"/>
              <a:t>.</a:t>
            </a:r>
            <a:endParaRPr lang="pl-PL" sz="2400" b="1" dirty="0" smtClean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66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Asystent  techniczny</a:t>
            </a:r>
          </a:p>
        </p:txBody>
      </p:sp>
      <p:sp>
        <p:nvSpPr>
          <p:cNvPr id="18436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pl-PL" sz="2400" dirty="0"/>
              <a:t>Może to być dowolna osoba wyznaczona przez </a:t>
            </a:r>
            <a:r>
              <a:rPr lang="pl-PL" sz="2400" dirty="0" smtClean="0"/>
              <a:t>PZE.</a:t>
            </a:r>
            <a:endParaRPr lang="pl-PL" sz="2400" dirty="0"/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pl-PL" sz="2400" dirty="0"/>
              <a:t>Musi podpisać oświadczenie w sprawie zabezpieczenia materiałów i dokumentów zawierających informacje chronione przed nieuprawnionym </a:t>
            </a:r>
            <a:r>
              <a:rPr lang="pl-PL" sz="2400" dirty="0" smtClean="0"/>
              <a:t>ujawnieniem.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pl-PL" sz="2400" dirty="0" smtClean="0"/>
              <a:t>Odbiera </a:t>
            </a:r>
            <a:r>
              <a:rPr lang="pl-PL" sz="2400" dirty="0"/>
              <a:t>od PZE materiały niezbędne do przygotowania stanowisk egzaminacyjnych do wykonania zadania, w tym Wskazania /Wytyczne </a:t>
            </a:r>
            <a:r>
              <a:rPr lang="pl-PL" sz="2400" dirty="0" smtClean="0"/>
              <a:t>CKE. 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pl-PL" sz="2400" dirty="0" smtClean="0"/>
              <a:t>Odpowiada </a:t>
            </a:r>
            <a:r>
              <a:rPr lang="pl-PL" sz="2400" dirty="0"/>
              <a:t>za ochronę informacji </a:t>
            </a:r>
            <a:r>
              <a:rPr lang="pl-PL" sz="2400" dirty="0" smtClean="0"/>
              <a:t>zawartych we Wskazaniach/Wytycznych CKE.</a:t>
            </a:r>
            <a:endParaRPr lang="pl-PL" sz="24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pl-PL" sz="24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991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Wskazania do przygotowania stanowisk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SMOK-u  od 6 czerwca 2018 r.</a:t>
            </a:r>
          </a:p>
          <a:p>
            <a:pPr>
              <a:spcBef>
                <a:spcPts val="900"/>
              </a:spcBef>
              <a:buClr>
                <a:srgbClr val="002060"/>
              </a:buClr>
            </a:pPr>
            <a:r>
              <a:rPr lang="pl-PL" dirty="0" smtClean="0"/>
              <a:t>Wszelkie uwagi należy zgłaszać – tylko</a:t>
            </a:r>
            <a:r>
              <a:rPr lang="pl-PL" sz="2200" dirty="0" smtClean="0"/>
              <a:t> </a:t>
            </a:r>
            <a:r>
              <a:rPr lang="pl-PL" dirty="0" smtClean="0"/>
              <a:t>e-mail: </a:t>
            </a:r>
            <a:r>
              <a:rPr lang="pl-PL" dirty="0" smtClean="0">
                <a:hlinkClick r:id="rId2"/>
              </a:rPr>
              <a:t>wez@oke.krakow.pl</a:t>
            </a:r>
            <a:endParaRPr lang="pl-PL" sz="2200" dirty="0" smtClean="0"/>
          </a:p>
          <a:p>
            <a:pPr lvl="1">
              <a:spcBef>
                <a:spcPts val="9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dirty="0" smtClean="0"/>
              <a:t>W tytule e-maila napisać: </a:t>
            </a:r>
            <a:r>
              <a:rPr lang="pl-PL" i="1" dirty="0" smtClean="0"/>
              <a:t>wskazania z kwalifikacji ….</a:t>
            </a:r>
          </a:p>
          <a:p>
            <a:pPr lvl="1">
              <a:spcBef>
                <a:spcPts val="9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dirty="0" smtClean="0"/>
              <a:t>W treści e-maila podać:</a:t>
            </a:r>
          </a:p>
          <a:p>
            <a:pPr lvl="2">
              <a:spcBef>
                <a:spcPts val="9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dirty="0"/>
              <a:t>k</a:t>
            </a:r>
            <a:r>
              <a:rPr lang="pl-PL" dirty="0" smtClean="0"/>
              <a:t>od ośrodka egzaminacyjnego</a:t>
            </a:r>
          </a:p>
          <a:p>
            <a:pPr lvl="2">
              <a:spcBef>
                <a:spcPts val="9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dirty="0"/>
              <a:t>i</a:t>
            </a:r>
            <a:r>
              <a:rPr lang="pl-PL" dirty="0" smtClean="0"/>
              <a:t>nformację  </a:t>
            </a:r>
          </a:p>
          <a:p>
            <a:pPr lvl="2">
              <a:spcBef>
                <a:spcPts val="9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dirty="0"/>
              <a:t>i</a:t>
            </a:r>
            <a:r>
              <a:rPr lang="pl-PL" dirty="0" smtClean="0"/>
              <a:t>mię i nazwisko oraz nr telefonu do osoby zgłaszającej problem.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Asystent  techniczny</a:t>
            </a:r>
          </a:p>
        </p:txBody>
      </p:sp>
      <p:sp>
        <p:nvSpPr>
          <p:cNvPr id="18436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8"/>
            <a:ext cx="10814222" cy="4351338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Może  przebywać w sali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tylko w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przypadkach szczególnych, </a:t>
            </a:r>
            <a:r>
              <a:rPr lang="pl-PL" sz="2400" dirty="0"/>
              <a:t>w tym </a:t>
            </a:r>
            <a:r>
              <a:rPr lang="pl-PL" sz="2400" dirty="0" smtClean="0"/>
              <a:t>w </a:t>
            </a:r>
            <a:r>
              <a:rPr lang="pl-PL" sz="2400" dirty="0"/>
              <a:t>celu usunięcia </a:t>
            </a:r>
            <a:r>
              <a:rPr lang="pl-PL" sz="2400" dirty="0" smtClean="0"/>
              <a:t>awarii </a:t>
            </a:r>
            <a:r>
              <a:rPr lang="pl-PL" sz="2400" dirty="0"/>
              <a:t>sprzętu komputerowego, maszyn i urządzeń lub wykonania innych zadań, wynikających ze </a:t>
            </a:r>
            <a:r>
              <a:rPr lang="pl-PL" sz="2400" dirty="0" smtClean="0"/>
              <a:t>Wskazań/Wytycznych </a:t>
            </a:r>
            <a:r>
              <a:rPr lang="pl-PL" sz="2400" dirty="0"/>
              <a:t>CKE dla </a:t>
            </a:r>
            <a:r>
              <a:rPr lang="pl-PL" sz="2400" dirty="0" smtClean="0"/>
              <a:t>danej kwalifikacji/zadania.</a:t>
            </a:r>
            <a:endParaRPr lang="pl-PL" sz="2400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może ingerować </a:t>
            </a:r>
            <a:r>
              <a:rPr lang="pl-PL" sz="2400" dirty="0"/>
              <a:t>w wykonywanie zadań przez </a:t>
            </a:r>
            <a:r>
              <a:rPr lang="pl-PL" sz="2400" dirty="0" smtClean="0"/>
              <a:t>zdających.</a:t>
            </a:r>
            <a:endParaRPr lang="pl-PL" sz="2400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uczestniczy </a:t>
            </a:r>
            <a:r>
              <a:rPr lang="pl-PL" sz="2400" dirty="0"/>
              <a:t>w pracach zespołu </a:t>
            </a:r>
            <a:r>
              <a:rPr lang="pl-PL" sz="2400" dirty="0" smtClean="0"/>
              <a:t>nadzorującego.</a:t>
            </a:r>
            <a:endParaRPr lang="pl-PL" sz="2400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pl-PL" sz="2400" b="1" u="sng" dirty="0" smtClean="0"/>
              <a:t>Przed rozpoczęciem egzaminów </a:t>
            </a:r>
            <a:r>
              <a:rPr lang="pl-PL" sz="2400" b="1" dirty="0" smtClean="0"/>
              <a:t>może podpisać z OKE w Krakowie umowę zlecenie.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pl-PL" sz="2400" dirty="0" smtClean="0"/>
              <a:t>Wysokość wynagrodzenia jest wyliczana wg algorytmu określonego w umowie.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pl-PL" sz="2400" dirty="0" smtClean="0"/>
              <a:t>Do OKE powinien przesłać: 1 egzemplarz umowy</a:t>
            </a:r>
            <a:r>
              <a:rPr lang="pl-PL" sz="2400" dirty="0"/>
              <a:t>, oświadczenia o danych osobowych, rachunku oraz rozliczenie czasu </a:t>
            </a:r>
            <a:r>
              <a:rPr lang="pl-PL" sz="2400" dirty="0" smtClean="0"/>
              <a:t>pracy.</a:t>
            </a:r>
            <a:endParaRPr lang="pl-PL" sz="24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667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Przygotowanie dokumentacji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900"/>
              </a:spcBef>
              <a:buClr>
                <a:srgbClr val="002060"/>
              </a:buClr>
            </a:pPr>
            <a:r>
              <a:rPr lang="pl-PL" sz="2400" dirty="0"/>
              <a:t>N</a:t>
            </a:r>
            <a:r>
              <a:rPr lang="pl-PL" sz="2400" dirty="0" smtClean="0"/>
              <a:t>a </a:t>
            </a:r>
            <a:r>
              <a:rPr lang="pl-PL" sz="2400" dirty="0"/>
              <a:t>każdy egzamin należy przygotować:</a:t>
            </a:r>
          </a:p>
          <a:p>
            <a:pPr>
              <a:spcBef>
                <a:spcPts val="900"/>
              </a:spcBef>
              <a:buClr>
                <a:srgbClr val="002060"/>
              </a:buClr>
            </a:pPr>
            <a:endParaRPr lang="pl-PL" sz="2400" dirty="0" smtClean="0"/>
          </a:p>
        </p:txBody>
      </p:sp>
      <p:graphicFrame>
        <p:nvGraphicFramePr>
          <p:cNvPr id="7" name="Symbol zastępczy zawartości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16097185"/>
              </p:ext>
            </p:extLst>
          </p:nvPr>
        </p:nvGraphicFramePr>
        <p:xfrm>
          <a:off x="838200" y="2417592"/>
          <a:ext cx="10171670" cy="3397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1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5147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l-PL" sz="24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Wykaz zdających w sali (wydruk SMOK</a:t>
                      </a:r>
                      <a:r>
                        <a:rPr lang="pl-PL" sz="24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/SIOEPKZ</a:t>
                      </a:r>
                      <a:r>
                        <a:rPr lang="pl-PL" sz="24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6206" marR="96206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746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l-PL" sz="24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Lista zdających do wywieszenia przed salą (bez PESEL-i)</a:t>
                      </a:r>
                    </a:p>
                  </a:txBody>
                  <a:tcPr marL="96206" marR="96206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263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l-PL" altLang="pl-PL" sz="2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Formularz protokołu przebiegu części</a:t>
                      </a:r>
                      <a:r>
                        <a:rPr lang="pl-PL" altLang="pl-PL" sz="2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altLang="pl-PL" sz="2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pisemnej/praktycznej egzaminu w sali</a:t>
                      </a:r>
                    </a:p>
                  </a:txBody>
                  <a:tcPr marL="96206" marR="96206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263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l-PL" altLang="pl-PL" sz="2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Formularz decyzji o przerwaniu i unieważnienia egzaminu</a:t>
                      </a:r>
                    </a:p>
                  </a:txBody>
                  <a:tcPr marL="96206" marR="96206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263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l-PL" altLang="pl-PL" sz="2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Formularz oświadczenia zdającego o rezygnacji z egzaminu</a:t>
                      </a:r>
                    </a:p>
                  </a:txBody>
                  <a:tcPr marL="96206" marR="96206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073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4A7DBA"/>
                        </a:buClr>
                        <a:buSzPct val="12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l-PL" altLang="pl-PL" sz="2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Formularz opisu zdarzenia</a:t>
                      </a:r>
                    </a:p>
                  </a:txBody>
                  <a:tcPr marL="96206" marR="96206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pl-PL" dirty="0" smtClean="0"/>
              <a:t>29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029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395887"/>
            <a:ext cx="10515600" cy="41927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Wyniki egzaminów zawodowych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12224"/>
            <a:ext cx="10364451" cy="575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6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7286" y="581319"/>
            <a:ext cx="11454714" cy="1325563"/>
          </a:xfrm>
        </p:spPr>
        <p:txBody>
          <a:bodyPr>
            <a:noAutofit/>
          </a:bodyPr>
          <a:lstStyle/>
          <a:p>
            <a:r>
              <a:rPr lang="pl-PL" sz="2800" dirty="0"/>
              <a:t>Egzamin z wykorzystaniem komputera (m.in. część praktyczna model </a:t>
            </a:r>
            <a:r>
              <a:rPr lang="pl-PL" sz="2800" b="1" dirty="0" err="1"/>
              <a:t>dk</a:t>
            </a:r>
            <a:r>
              <a:rPr lang="pl-PL" sz="2800" dirty="0"/>
              <a:t> i </a:t>
            </a:r>
            <a:r>
              <a:rPr lang="pl-PL" sz="2800" b="1" dirty="0" err="1"/>
              <a:t>wk</a:t>
            </a:r>
            <a:r>
              <a:rPr lang="pl-PL" sz="2800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lvl="1">
              <a:lnSpc>
                <a:spcPct val="100000"/>
              </a:lnSpc>
              <a:spcBef>
                <a:spcPts val="1200"/>
              </a:spcBef>
              <a:tabLst>
                <a:tab pos="0" algn="l"/>
              </a:tabLst>
              <a:defRPr/>
            </a:pPr>
            <a:r>
              <a:rPr lang="pl-PL" sz="2400" dirty="0"/>
              <a:t>Komputery </a:t>
            </a:r>
            <a:r>
              <a:rPr lang="pl-PL" sz="2400" dirty="0" smtClean="0"/>
              <a:t>muszą </a:t>
            </a:r>
            <a:r>
              <a:rPr lang="pl-PL" sz="2400" dirty="0"/>
              <a:t>być odłączone od </a:t>
            </a:r>
            <a:r>
              <a:rPr lang="pl-PL" dirty="0" err="1"/>
              <a:t>i</a:t>
            </a:r>
            <a:r>
              <a:rPr lang="pl-PL" sz="2400" dirty="0" err="1" smtClean="0"/>
              <a:t>nternetu</a:t>
            </a:r>
            <a:r>
              <a:rPr lang="pl-PL" sz="2400" dirty="0" smtClean="0"/>
              <a:t> – widoczna ikona na pasku zadań.</a:t>
            </a:r>
            <a:endParaRPr lang="pl-PL" sz="2400" dirty="0"/>
          </a:p>
          <a:p>
            <a:pPr marL="228600" lvl="1">
              <a:lnSpc>
                <a:spcPct val="100000"/>
              </a:lnSpc>
              <a:spcBef>
                <a:spcPts val="1200"/>
              </a:spcBef>
              <a:tabLst>
                <a:tab pos="0" algn="l"/>
              </a:tabLst>
              <a:defRPr/>
            </a:pPr>
            <a:r>
              <a:rPr lang="pl-PL" sz="2400" dirty="0"/>
              <a:t>Wskazane jest, aby‎ nie były podłączone do sieci </a:t>
            </a:r>
            <a:r>
              <a:rPr lang="pl-PL" sz="2400" dirty="0" smtClean="0"/>
              <a:t>lokalnej. </a:t>
            </a:r>
            <a:endParaRPr lang="pl-PL" sz="2400" dirty="0"/>
          </a:p>
          <a:p>
            <a:pPr marL="228600" lvl="1">
              <a:lnSpc>
                <a:spcPct val="100000"/>
              </a:lnSpc>
              <a:spcBef>
                <a:spcPts val="1200"/>
              </a:spcBef>
              <a:tabLst>
                <a:tab pos="0" algn="l"/>
              </a:tabLst>
              <a:defRPr/>
            </a:pPr>
            <a:r>
              <a:rPr lang="pl-PL" sz="2400" dirty="0"/>
              <a:t>W sytuacji, kiedy wykorzystywana jest drukarka sieciowa, należy zablokować możliwość przesyłania plików. </a:t>
            </a:r>
          </a:p>
          <a:p>
            <a:pPr marL="228600" lvl="1">
              <a:lnSpc>
                <a:spcPct val="100000"/>
              </a:lnSpc>
              <a:spcBef>
                <a:spcPts val="1200"/>
              </a:spcBef>
              <a:tabLst>
                <a:tab pos="0" algn="l"/>
              </a:tabLst>
              <a:defRPr/>
            </a:pPr>
            <a:r>
              <a:rPr lang="pl-PL" sz="2400" dirty="0" smtClean="0"/>
              <a:t>Osoba przygotowująca stanowiska powinna </a:t>
            </a:r>
            <a:r>
              <a:rPr lang="pl-PL" sz="2400" dirty="0"/>
              <a:t>podpisać oświadczenie, że przesyłanie plików pomiędzy komputerami zostało zablokowane.</a:t>
            </a:r>
          </a:p>
          <a:p>
            <a:pPr marL="228600" lvl="1">
              <a:lnSpc>
                <a:spcPct val="100000"/>
              </a:lnSpc>
              <a:spcBef>
                <a:spcPts val="1200"/>
              </a:spcBef>
              <a:tabLst>
                <a:tab pos="0" algn="l"/>
              </a:tabLst>
              <a:defRPr/>
            </a:pPr>
            <a:r>
              <a:rPr lang="pl-PL" sz="2400" dirty="0"/>
              <a:t>Po zapoznaniu się zdających ze stanowiskiem </a:t>
            </a:r>
            <a:r>
              <a:rPr lang="pl-PL" sz="2400" dirty="0" smtClean="0"/>
              <a:t>należy sprawdzić, czy </a:t>
            </a:r>
            <a:r>
              <a:rPr lang="pl-PL" sz="2400" dirty="0"/>
              <a:t>do </a:t>
            </a:r>
            <a:r>
              <a:rPr lang="pl-PL" sz="2400" dirty="0" smtClean="0"/>
              <a:t>komputera, </a:t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złącze </a:t>
            </a:r>
            <a:r>
              <a:rPr lang="pl-PL" sz="2400" dirty="0" smtClean="0"/>
              <a:t>USB, nie </a:t>
            </a:r>
            <a:r>
              <a:rPr lang="pl-PL" sz="2400" dirty="0"/>
              <a:t>została podpięta karta sieciowa </a:t>
            </a:r>
            <a:r>
              <a:rPr lang="pl-PL" dirty="0" smtClean="0"/>
              <a:t>W</a:t>
            </a:r>
            <a:r>
              <a:rPr lang="pl-PL" sz="2400" dirty="0" smtClean="0"/>
              <a:t>i-Fi.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30</a:t>
            </a:fld>
            <a:endParaRPr lang="pl-PL"/>
          </a:p>
        </p:txBody>
      </p:sp>
      <p:sp>
        <p:nvSpPr>
          <p:cNvPr id="5" name="Tytuł 3"/>
          <p:cNvSpPr txBox="1">
            <a:spLocks/>
          </p:cNvSpPr>
          <p:nvPr/>
        </p:nvSpPr>
        <p:spPr>
          <a:xfrm>
            <a:off x="913775" y="280316"/>
            <a:ext cx="10364451" cy="784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pl-PL" sz="4000" cap="none" dirty="0" smtClean="0">
                <a:solidFill>
                  <a:schemeClr val="tx1"/>
                </a:solidFill>
                <a:latin typeface="+mj-lt"/>
                <a:cs typeface="+mj-cs"/>
              </a:rPr>
              <a:t>Wskazówki</a:t>
            </a:r>
            <a:endParaRPr lang="pl-PL" sz="4000" cap="none" dirty="0">
              <a:solidFill>
                <a:schemeClr val="tx1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221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225813"/>
            <a:ext cx="10515600" cy="4351338"/>
          </a:xfrm>
        </p:spPr>
        <p:txBody>
          <a:bodyPr>
            <a:noAutofit/>
          </a:bodyPr>
          <a:lstStyle/>
          <a:p>
            <a:pPr marL="228600" lvl="1">
              <a:spcBef>
                <a:spcPts val="1200"/>
              </a:spcBef>
              <a:tabLst>
                <a:tab pos="0" algn="l"/>
              </a:tabLst>
              <a:defRPr/>
            </a:pPr>
            <a:r>
              <a:rPr lang="pl-PL" dirty="0"/>
              <a:t>W</a:t>
            </a:r>
            <a:r>
              <a:rPr lang="pl-PL" sz="2400" dirty="0" smtClean="0"/>
              <a:t> przypadku nagrywania płyt przez zdających należy:</a:t>
            </a:r>
          </a:p>
          <a:p>
            <a:pPr marL="685800" lvl="2">
              <a:spcBef>
                <a:spcPts val="1200"/>
              </a:spcBef>
              <a:tabLst>
                <a:tab pos="0" algn="l"/>
              </a:tabLst>
              <a:defRPr/>
            </a:pPr>
            <a:r>
              <a:rPr lang="pl-PL" sz="2200" dirty="0" smtClean="0"/>
              <a:t>zapewnić </a:t>
            </a:r>
            <a:r>
              <a:rPr lang="pl-PL" sz="2200" dirty="0"/>
              <a:t>nagrywarkę na każdym stanowisku lub przenośną </a:t>
            </a:r>
            <a:r>
              <a:rPr lang="pl-PL" sz="2200" dirty="0" smtClean="0"/>
              <a:t>nagrywarkę</a:t>
            </a:r>
          </a:p>
          <a:p>
            <a:pPr marL="685800" lvl="2">
              <a:spcBef>
                <a:spcPts val="1200"/>
              </a:spcBef>
              <a:tabLst>
                <a:tab pos="0" algn="l"/>
              </a:tabLst>
              <a:defRPr/>
            </a:pPr>
            <a:r>
              <a:rPr lang="pl-PL" sz="2200" dirty="0"/>
              <a:t>p</a:t>
            </a:r>
            <a:r>
              <a:rPr lang="pl-PL" sz="2200" dirty="0" smtClean="0"/>
              <a:t>rzygotować stanowisko, na którym zdający mógłby sprawdzić nagraną płytę</a:t>
            </a:r>
          </a:p>
          <a:p>
            <a:pPr marL="685800" lvl="2">
              <a:spcBef>
                <a:spcPts val="1200"/>
              </a:spcBef>
              <a:tabLst>
                <a:tab pos="0" algn="l"/>
              </a:tabLst>
              <a:defRPr/>
            </a:pPr>
            <a:r>
              <a:rPr lang="pl-PL" sz="2200" dirty="0" smtClean="0"/>
              <a:t>zapewnić dla każdego zdającego pudełko na płytę</a:t>
            </a:r>
          </a:p>
          <a:p>
            <a:pPr marL="685800" lvl="2">
              <a:spcBef>
                <a:spcPts val="1200"/>
              </a:spcBef>
              <a:tabLst>
                <a:tab pos="0" algn="l"/>
              </a:tabLst>
              <a:defRPr/>
            </a:pPr>
            <a:r>
              <a:rPr lang="pl-PL" sz="2200" dirty="0" smtClean="0"/>
              <a:t>zadbać o odpowiednie zabezpieczenie przesyłki z pracami zdających.</a:t>
            </a:r>
          </a:p>
          <a:p>
            <a:pPr marL="0" lvl="1" indent="0">
              <a:spcBef>
                <a:spcPts val="1200"/>
              </a:spcBef>
              <a:buNone/>
              <a:tabLst>
                <a:tab pos="0" algn="l"/>
              </a:tabLst>
              <a:defRPr/>
            </a:pPr>
            <a:endParaRPr lang="pl-PL" sz="2400" dirty="0"/>
          </a:p>
          <a:p>
            <a:pPr marL="685800" lvl="2">
              <a:spcBef>
                <a:spcPts val="1200"/>
              </a:spcBef>
              <a:tabLst>
                <a:tab pos="0" algn="l"/>
              </a:tabLst>
              <a:defRPr/>
            </a:pPr>
            <a:endParaRPr lang="pl-PL" sz="2200" dirty="0" smtClean="0"/>
          </a:p>
          <a:p>
            <a:pPr marL="685800" lvl="2">
              <a:spcBef>
                <a:spcPts val="1200"/>
              </a:spcBef>
              <a:tabLst>
                <a:tab pos="0" algn="l"/>
              </a:tabLst>
              <a:defRPr/>
            </a:pPr>
            <a:endParaRPr lang="pl-PL" sz="2200" dirty="0" smtClean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31</a:t>
            </a:fld>
            <a:endParaRPr lang="pl-PL" dirty="0"/>
          </a:p>
        </p:txBody>
      </p:sp>
      <p:sp>
        <p:nvSpPr>
          <p:cNvPr id="6" name="Tytuł 3"/>
          <p:cNvSpPr txBox="1">
            <a:spLocks/>
          </p:cNvSpPr>
          <p:nvPr/>
        </p:nvSpPr>
        <p:spPr>
          <a:xfrm>
            <a:off x="913775" y="280316"/>
            <a:ext cx="10364451" cy="784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pl-PL" sz="4000" cap="none" dirty="0" smtClean="0">
                <a:solidFill>
                  <a:schemeClr val="tx1"/>
                </a:solidFill>
                <a:latin typeface="+mj-lt"/>
                <a:cs typeface="+mj-cs"/>
              </a:rPr>
              <a:t>Wskazówki</a:t>
            </a:r>
            <a:endParaRPr lang="pl-PL" sz="4000" cap="none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737286" y="581319"/>
            <a:ext cx="114547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smtClean="0"/>
              <a:t>Egzamin z wykorzystaniem komputera (m.in. część praktyczna model dk i wk)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48093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3194"/>
            <a:ext cx="11944399" cy="3461248"/>
          </a:xfrm>
          <a:prstGeom prst="rect">
            <a:avLst/>
          </a:prstGeom>
        </p:spPr>
      </p:pic>
      <p:sp>
        <p:nvSpPr>
          <p:cNvPr id="11" name="Tytuł 3"/>
          <p:cNvSpPr txBox="1">
            <a:spLocks/>
          </p:cNvSpPr>
          <p:nvPr/>
        </p:nvSpPr>
        <p:spPr>
          <a:xfrm>
            <a:off x="3057099" y="1422787"/>
            <a:ext cx="6045958" cy="784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l-PL" cap="none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PROPOZYCJA</a:t>
            </a:r>
            <a:endParaRPr lang="pl-PL" cap="none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884832" y="2925573"/>
            <a:ext cx="8743950" cy="3618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3"/>
          <p:cNvSpPr txBox="1">
            <a:spLocks/>
          </p:cNvSpPr>
          <p:nvPr/>
        </p:nvSpPr>
        <p:spPr>
          <a:xfrm>
            <a:off x="670389" y="5830849"/>
            <a:ext cx="10364451" cy="784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l-PL" sz="3600" cap="none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NA CO ZWRÓCIĆ SZCZEGÓLNĄ UWAGĘ?</a:t>
            </a:r>
            <a:endParaRPr lang="pl-PL" sz="3600" cap="none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38200" y="276277"/>
            <a:ext cx="10515600" cy="1325563"/>
          </a:xfrm>
        </p:spPr>
        <p:txBody>
          <a:bodyPr/>
          <a:lstStyle/>
          <a:p>
            <a:r>
              <a:rPr lang="pl-PL" dirty="0" smtClean="0"/>
              <a:t>Przeszkolenie </a:t>
            </a:r>
            <a:r>
              <a:rPr lang="pl-PL" dirty="0"/>
              <a:t>zespołów</a:t>
            </a:r>
            <a:r>
              <a:rPr lang="pl-PL" dirty="0" smtClean="0"/>
              <a:t> nadzorujących</a:t>
            </a:r>
            <a:endParaRPr lang="pl-PL" dirty="0"/>
          </a:p>
        </p:txBody>
      </p:sp>
      <p:sp>
        <p:nvSpPr>
          <p:cNvPr id="8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pl-PL" dirty="0" smtClean="0"/>
              <a:t>32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148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Ok. 30 </a:t>
            </a:r>
            <a:r>
              <a:rPr lang="pl-PL" dirty="0"/>
              <a:t>minut przed egzaminem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spcBef>
                <a:spcPts val="1200"/>
              </a:spcBef>
              <a:buNone/>
            </a:pPr>
            <a:r>
              <a:rPr lang="pl-PL" sz="2400" dirty="0" smtClean="0"/>
              <a:t>Przewodniczący ZN lub </a:t>
            </a:r>
            <a:r>
              <a:rPr lang="pl-PL" sz="2400" dirty="0"/>
              <a:t>wyznaczony </a:t>
            </a:r>
            <a:r>
              <a:rPr lang="pl-PL" sz="2400" dirty="0" smtClean="0"/>
              <a:t>przez niego członek ZN </a:t>
            </a:r>
            <a:r>
              <a:rPr lang="pl-PL" sz="2400" b="1" dirty="0" smtClean="0"/>
              <a:t>przed salą egzaminacyjną: </a:t>
            </a:r>
            <a:endParaRPr lang="pl-PL" sz="2400" b="1" dirty="0"/>
          </a:p>
          <a:p>
            <a:pPr marL="185738" lvl="1" indent="-185738">
              <a:spcBef>
                <a:spcPts val="1200"/>
              </a:spcBef>
            </a:pPr>
            <a:r>
              <a:rPr lang="pl-PL" sz="2400" b="1" dirty="0"/>
              <a:t>przypomina o zakazie wnoszenia i korzystania z</a:t>
            </a:r>
            <a:r>
              <a:rPr lang="pl-PL" sz="2400" dirty="0"/>
              <a:t>: </a:t>
            </a:r>
          </a:p>
          <a:p>
            <a:pPr marL="449263" lvl="2" indent="-192088">
              <a:spcBef>
                <a:spcPts val="600"/>
              </a:spcBef>
            </a:pPr>
            <a:r>
              <a:rPr lang="pl-PL" sz="2400" dirty="0"/>
              <a:t>urządzeń telekomunikacyjnych </a:t>
            </a:r>
          </a:p>
          <a:p>
            <a:pPr marL="449263" lvl="2" indent="-192088">
              <a:spcBef>
                <a:spcPts val="600"/>
              </a:spcBef>
            </a:pPr>
            <a:r>
              <a:rPr lang="pl-PL" sz="2400" dirty="0"/>
              <a:t> materiałów / przyborów, które nie zostały wymienione</a:t>
            </a:r>
            <a:br>
              <a:rPr lang="pl-PL" sz="2400" dirty="0"/>
            </a:br>
            <a:r>
              <a:rPr lang="pl-PL" sz="2400" dirty="0"/>
              <a:t>w informacji dyrektora </a:t>
            </a:r>
            <a:r>
              <a:rPr lang="pl-PL" sz="2400" dirty="0" smtClean="0"/>
              <a:t>CKE</a:t>
            </a:r>
            <a:endParaRPr lang="pl-PL" sz="2400" dirty="0"/>
          </a:p>
          <a:p>
            <a:pPr marL="185738" lvl="1" indent="-185738">
              <a:spcBef>
                <a:spcPts val="1200"/>
              </a:spcBef>
            </a:pPr>
            <a:r>
              <a:rPr lang="pl-PL" sz="2400" dirty="0"/>
              <a:t>sprawdza tożsamość zdających i  </a:t>
            </a:r>
            <a:r>
              <a:rPr lang="pl-PL" sz="2400" b="1" dirty="0"/>
              <a:t>przekazuje </a:t>
            </a:r>
            <a:r>
              <a:rPr lang="pl-PL" sz="2400" b="1" dirty="0" smtClean="0"/>
              <a:t>im </a:t>
            </a:r>
            <a:r>
              <a:rPr lang="pl-PL" sz="2400" b="1" dirty="0"/>
              <a:t>naklejki </a:t>
            </a:r>
          </a:p>
          <a:p>
            <a:pPr marL="185738" lvl="1" indent="-185738">
              <a:spcBef>
                <a:spcPts val="1200"/>
              </a:spcBef>
            </a:pPr>
            <a:r>
              <a:rPr lang="pl-PL" sz="2400" dirty="0"/>
              <a:t>przeprowadza losowanie miejsc / stanowisk </a:t>
            </a:r>
          </a:p>
          <a:p>
            <a:pPr marL="185738" lvl="1" indent="-185738">
              <a:spcBef>
                <a:spcPts val="1200"/>
              </a:spcBef>
            </a:pPr>
            <a:r>
              <a:rPr lang="pl-PL" sz="2400" dirty="0" smtClean="0"/>
              <a:t>dopilnowuje, aby zdający potwierdził obecność </a:t>
            </a:r>
            <a:br>
              <a:rPr lang="pl-PL" sz="2400" dirty="0" smtClean="0"/>
            </a:br>
            <a:r>
              <a:rPr lang="pl-PL" sz="2400" dirty="0" smtClean="0"/>
              <a:t>podpisem w wykazie zdających w sali.</a:t>
            </a: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  <p:pic>
        <p:nvPicPr>
          <p:cNvPr id="2050" name="Picture 2" descr="D:\@Passport_Gosia\Konferencje\Prezentacje\Wiosna_2014\Rysunki\Kalejdoskop\drzw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2024845"/>
            <a:ext cx="2188634" cy="5141675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0069794" y="3825046"/>
            <a:ext cx="490702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r>
              <a:rPr lang="pl-PL" sz="1200" dirty="0"/>
              <a:t>Sala 5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0069794" y="4257092"/>
            <a:ext cx="59820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pl-PL" sz="900" dirty="0"/>
              <a:t>Lista zdających</a:t>
            </a:r>
          </a:p>
        </p:txBody>
      </p:sp>
      <p:grpSp>
        <p:nvGrpSpPr>
          <p:cNvPr id="11" name="Grupa 10"/>
          <p:cNvGrpSpPr/>
          <p:nvPr/>
        </p:nvGrpSpPr>
        <p:grpSpPr>
          <a:xfrm flipH="1">
            <a:off x="9172589" y="2561265"/>
            <a:ext cx="528290" cy="805681"/>
            <a:chOff x="755576" y="476672"/>
            <a:chExt cx="720080" cy="1196752"/>
          </a:xfrm>
        </p:grpSpPr>
        <p:pic>
          <p:nvPicPr>
            <p:cNvPr id="12" name="Picture 2" descr="\\ike\WEZ_PWOE\tymczasowe\gosia\Rysunki_25_03_2013\ręka do gór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6672"/>
              <a:ext cx="720080" cy="1196752"/>
            </a:xfrm>
            <a:prstGeom prst="rect">
              <a:avLst/>
            </a:prstGeom>
            <a:noFill/>
          </p:spPr>
        </p:pic>
        <p:sp>
          <p:nvSpPr>
            <p:cNvPr id="13" name="pole tekstowe 12"/>
            <p:cNvSpPr txBox="1"/>
            <p:nvPr/>
          </p:nvSpPr>
          <p:spPr>
            <a:xfrm>
              <a:off x="899591" y="904156"/>
              <a:ext cx="324037" cy="54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</a:p>
          </p:txBody>
        </p:sp>
      </p:grpSp>
      <p:grpSp>
        <p:nvGrpSpPr>
          <p:cNvPr id="14" name="Grupa 13"/>
          <p:cNvGrpSpPr/>
          <p:nvPr/>
        </p:nvGrpSpPr>
        <p:grpSpPr>
          <a:xfrm flipH="1">
            <a:off x="8644299" y="2740454"/>
            <a:ext cx="528290" cy="805681"/>
            <a:chOff x="755576" y="476672"/>
            <a:chExt cx="720080" cy="1196752"/>
          </a:xfrm>
        </p:grpSpPr>
        <p:pic>
          <p:nvPicPr>
            <p:cNvPr id="15" name="Picture 2" descr="\\ike\WEZ_PWOE\tymczasowe\gosia\Rysunki_25_03_2013\ręka do gór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6672"/>
              <a:ext cx="720080" cy="1196752"/>
            </a:xfrm>
            <a:prstGeom prst="rect">
              <a:avLst/>
            </a:prstGeom>
            <a:noFill/>
          </p:spPr>
        </p:pic>
        <p:sp>
          <p:nvSpPr>
            <p:cNvPr id="16" name="pole tekstowe 15"/>
            <p:cNvSpPr txBox="1"/>
            <p:nvPr/>
          </p:nvSpPr>
          <p:spPr>
            <a:xfrm>
              <a:off x="899591" y="904156"/>
              <a:ext cx="324037" cy="54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849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236" y="292854"/>
            <a:ext cx="4511655" cy="6379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25" y="292854"/>
            <a:ext cx="4511656" cy="6379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6315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35</a:t>
            </a:fld>
            <a:endParaRPr lang="pl-PL" dirty="0"/>
          </a:p>
        </p:txBody>
      </p:sp>
      <p:pic>
        <p:nvPicPr>
          <p:cNvPr id="33" name="Obraz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4" y="1064714"/>
            <a:ext cx="5323688" cy="75274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29064"/>
            <a:ext cx="5818430" cy="6104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55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Kodowanie Karty odpowiedzi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7758221" y="2524505"/>
            <a:ext cx="151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 0 1</a:t>
            </a: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7479957" y="3279249"/>
            <a:ext cx="97691" cy="1010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8" name="Łącznik prosty ze strzałką 27"/>
          <p:cNvCxnSpPr/>
          <p:nvPr/>
        </p:nvCxnSpPr>
        <p:spPr>
          <a:xfrm>
            <a:off x="1892264" y="2181726"/>
            <a:ext cx="4921185" cy="527445"/>
          </a:xfrm>
          <a:prstGeom prst="straightConnector1">
            <a:avLst/>
          </a:prstGeom>
          <a:ln w="47625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>
            <a:off x="1216879" y="2322242"/>
            <a:ext cx="6225488" cy="1007545"/>
          </a:xfrm>
          <a:prstGeom prst="straightConnector1">
            <a:avLst/>
          </a:prstGeom>
          <a:ln w="47625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27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597"/>
            <a:ext cx="5818430" cy="6104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72520"/>
            <a:ext cx="10515600" cy="1325563"/>
          </a:xfrm>
        </p:spPr>
        <p:txBody>
          <a:bodyPr/>
          <a:lstStyle/>
          <a:p>
            <a:r>
              <a:rPr lang="pl-PL" dirty="0" smtClean="0"/>
              <a:t>Kodowanie Karty odpowiedzi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36</a:t>
            </a:fld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7109596" y="7297477"/>
            <a:ext cx="936104" cy="25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1476113" y="2699970"/>
            <a:ext cx="151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U  0 1</a:t>
            </a: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Obraz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60" y="1302597"/>
            <a:ext cx="6646845" cy="9398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Prostokąt 13"/>
          <p:cNvSpPr/>
          <p:nvPr/>
        </p:nvSpPr>
        <p:spPr>
          <a:xfrm>
            <a:off x="1392070" y="3439236"/>
            <a:ext cx="97691" cy="1010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8" name="Łącznik prosty ze strzałką 27"/>
          <p:cNvCxnSpPr/>
          <p:nvPr/>
        </p:nvCxnSpPr>
        <p:spPr>
          <a:xfrm flipH="1">
            <a:off x="2388359" y="2462087"/>
            <a:ext cx="4172862" cy="422549"/>
          </a:xfrm>
          <a:prstGeom prst="straightConnector1">
            <a:avLst/>
          </a:prstGeom>
          <a:ln w="47625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 flipH="1">
            <a:off x="1489761" y="2709171"/>
            <a:ext cx="5071460" cy="669633"/>
          </a:xfrm>
          <a:prstGeom prst="straightConnector1">
            <a:avLst/>
          </a:prstGeom>
          <a:ln w="47625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79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30" y="1276481"/>
            <a:ext cx="10058400" cy="429977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18246"/>
            <a:ext cx="10515600" cy="1325563"/>
          </a:xfrm>
        </p:spPr>
        <p:txBody>
          <a:bodyPr/>
          <a:lstStyle/>
          <a:p>
            <a:r>
              <a:rPr lang="pl-PL" dirty="0" smtClean="0"/>
              <a:t>Poprawianie pomyłek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37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8004212" y="3825044"/>
            <a:ext cx="972108" cy="25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3693402" y="2476945"/>
            <a:ext cx="3732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8 </a:t>
            </a:r>
            <a:r>
              <a:rPr lang="pl-PL" sz="2800" b="1" dirty="0" smtClean="0"/>
              <a:t> 6  </a:t>
            </a:r>
            <a:r>
              <a:rPr lang="pl-PL" sz="2800" b="1" dirty="0"/>
              <a:t>0 2 </a:t>
            </a:r>
            <a:r>
              <a:rPr lang="pl-PL" sz="2800" b="1" dirty="0" smtClean="0"/>
              <a:t>2 </a:t>
            </a:r>
            <a:r>
              <a:rPr lang="pl-PL" sz="2800" b="1" dirty="0"/>
              <a:t>4 1  0 1 5 </a:t>
            </a:r>
            <a:r>
              <a:rPr lang="pl-PL" sz="2800" b="1" dirty="0" smtClean="0"/>
              <a:t> 9</a:t>
            </a:r>
            <a:endParaRPr lang="pl-PL" sz="28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9868109" y="2499743"/>
            <a:ext cx="1070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0  0  1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694095" y="3144945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S     0  1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395700" y="3717033"/>
            <a:ext cx="9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 0  1</a:t>
            </a:r>
          </a:p>
        </p:txBody>
      </p:sp>
      <p:pic>
        <p:nvPicPr>
          <p:cNvPr id="10" name="Picture 2" descr="karta_odpowiedzi2ako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6720" y="3321638"/>
            <a:ext cx="2874059" cy="104411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9" name="Prostokąt 18"/>
          <p:cNvSpPr/>
          <p:nvPr/>
        </p:nvSpPr>
        <p:spPr>
          <a:xfrm>
            <a:off x="7109596" y="7297477"/>
            <a:ext cx="936104" cy="25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0" name="Łącznik prosty 19"/>
          <p:cNvCxnSpPr/>
          <p:nvPr/>
        </p:nvCxnSpPr>
        <p:spPr>
          <a:xfrm>
            <a:off x="3867085" y="2745793"/>
            <a:ext cx="3126387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3693402" y="2152207"/>
            <a:ext cx="3583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8 6  0 2  2  4  1  0 1  5  7</a:t>
            </a:r>
          </a:p>
        </p:txBody>
      </p:sp>
      <p:cxnSp>
        <p:nvCxnSpPr>
          <p:cNvPr id="22" name="Łącznik prosty 21"/>
          <p:cNvCxnSpPr/>
          <p:nvPr/>
        </p:nvCxnSpPr>
        <p:spPr>
          <a:xfrm>
            <a:off x="4716628" y="3385561"/>
            <a:ext cx="936104" cy="4646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6069288" y="3181772"/>
            <a:ext cx="120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S .  0 2</a:t>
            </a:r>
          </a:p>
        </p:txBody>
      </p:sp>
      <p:cxnSp>
        <p:nvCxnSpPr>
          <p:cNvPr id="18" name="Łącznik prosty 17"/>
          <p:cNvCxnSpPr/>
          <p:nvPr/>
        </p:nvCxnSpPr>
        <p:spPr>
          <a:xfrm>
            <a:off x="7277100" y="3825044"/>
            <a:ext cx="3126387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>
            <a:off x="7277100" y="4365754"/>
            <a:ext cx="3126387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7124688" y="4574524"/>
            <a:ext cx="3583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8 6  0 2  2  4  1  0 1  5  </a:t>
            </a:r>
            <a:r>
              <a:rPr lang="pl-PL" sz="2400" b="1" dirty="0" smtClean="0"/>
              <a:t>9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327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3" grpId="0"/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6640" y="3014657"/>
            <a:ext cx="7085959" cy="3304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5934" y="144836"/>
            <a:ext cx="11044881" cy="1325563"/>
          </a:xfrm>
        </p:spPr>
        <p:txBody>
          <a:bodyPr>
            <a:normAutofit/>
          </a:bodyPr>
          <a:lstStyle/>
          <a:p>
            <a:r>
              <a:rPr lang="pl-PL" sz="3200" b="1" dirty="0"/>
              <a:t>C</a:t>
            </a:r>
            <a:r>
              <a:rPr lang="pl-PL" sz="3200" b="1" dirty="0" smtClean="0"/>
              <a:t>zęść </a:t>
            </a:r>
            <a:r>
              <a:rPr lang="pl-PL" sz="3200" b="1" dirty="0"/>
              <a:t>praktyczna </a:t>
            </a:r>
            <a:r>
              <a:rPr lang="pl-PL" sz="3200" b="1" dirty="0" smtClean="0"/>
              <a:t>model </a:t>
            </a:r>
            <a:r>
              <a:rPr lang="pl-PL" sz="3200" dirty="0"/>
              <a:t>w</a:t>
            </a:r>
            <a:r>
              <a:rPr lang="pl-PL" sz="3200" b="1" dirty="0"/>
              <a:t> i </a:t>
            </a:r>
            <a:r>
              <a:rPr lang="pl-PL" sz="3200" dirty="0" err="1" smtClean="0"/>
              <a:t>wk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dirty="0" smtClean="0"/>
              <a:t>Po </a:t>
            </a:r>
            <a:r>
              <a:rPr lang="pl-PL" sz="3200" dirty="0"/>
              <a:t>zakodowaniu Kart </a:t>
            </a:r>
            <a:r>
              <a:rPr lang="pl-PL" sz="3200" dirty="0" smtClean="0"/>
              <a:t>oceny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5934" y="1366684"/>
            <a:ext cx="1089786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 smtClean="0"/>
              <a:t>Przewodniczący </a:t>
            </a:r>
            <a:r>
              <a:rPr lang="pl-PL" sz="2000" dirty="0"/>
              <a:t>ZN:</a:t>
            </a:r>
          </a:p>
          <a:p>
            <a:r>
              <a:rPr lang="pl-PL" sz="2000" dirty="0"/>
              <a:t>zbiera od zdających Karty </a:t>
            </a:r>
            <a:r>
              <a:rPr lang="pl-PL" sz="2000" dirty="0" smtClean="0"/>
              <a:t>oceny i sprawdza  </a:t>
            </a:r>
            <a:r>
              <a:rPr lang="pl-PL" sz="2000" dirty="0"/>
              <a:t>poprawność kodowania</a:t>
            </a:r>
          </a:p>
          <a:p>
            <a:r>
              <a:rPr lang="pl-PL" sz="2000" dirty="0"/>
              <a:t>przekazuje egzaminatorom </a:t>
            </a:r>
            <a:r>
              <a:rPr lang="pl-PL" sz="2000" dirty="0" smtClean="0"/>
              <a:t>Zasady </a:t>
            </a:r>
            <a:r>
              <a:rPr lang="pl-PL" sz="2000" dirty="0"/>
              <a:t>oceniania oraz zakodowane  Karty oceny</a:t>
            </a:r>
          </a:p>
          <a:p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poleca egzaminatorom wypełnienie pierwszej strony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oceniania i sprawdza poprawność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wpisów.</a:t>
            </a:r>
            <a:endParaRPr lang="pl-PL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CD506AE-BC8D-47B2-B8EB-BB270348506E}" type="slidenum">
              <a:rPr lang="pl-PL" smtClean="0"/>
              <a:pPr>
                <a:defRPr/>
              </a:pPr>
              <a:t>38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34954" r="10553" b="6297"/>
          <a:stretch/>
        </p:blipFill>
        <p:spPr>
          <a:xfrm>
            <a:off x="455934" y="3094074"/>
            <a:ext cx="7188841" cy="3574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002" y="1008881"/>
            <a:ext cx="3095289" cy="1370181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4760080" y="1125415"/>
            <a:ext cx="7431920" cy="3908940"/>
            <a:chOff x="4760080" y="1125415"/>
            <a:chExt cx="7431920" cy="3908940"/>
          </a:xfrm>
        </p:grpSpPr>
        <p:sp>
          <p:nvSpPr>
            <p:cNvPr id="16" name="Elipsa 15"/>
            <p:cNvSpPr/>
            <p:nvPr/>
          </p:nvSpPr>
          <p:spPr>
            <a:xfrm>
              <a:off x="9483969" y="1125415"/>
              <a:ext cx="2708031" cy="56855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Elipsa 16"/>
            <p:cNvSpPr/>
            <p:nvPr/>
          </p:nvSpPr>
          <p:spPr>
            <a:xfrm>
              <a:off x="4760080" y="4465799"/>
              <a:ext cx="2708031" cy="56855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9" name="Łącznik prosty ze strzałką 18"/>
            <p:cNvCxnSpPr/>
            <p:nvPr/>
          </p:nvCxnSpPr>
          <p:spPr>
            <a:xfrm flipH="1">
              <a:off x="6346862" y="1547446"/>
              <a:ext cx="3137107" cy="279009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895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08" y="926253"/>
            <a:ext cx="11239668" cy="5397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4943" y="-75528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Informacje</a:t>
            </a:r>
            <a:r>
              <a:rPr lang="pl-PL" dirty="0" smtClean="0"/>
              <a:t> w Wykazie zdających w sali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39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920008" y="4683922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Blackadder ITC" panose="04020505051007020D02" pitchFamily="82" charset="0"/>
              </a:rPr>
              <a:t>Kowalski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5022247" y="5415829"/>
            <a:ext cx="831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Blackadder ITC" panose="04020505051007020D02" pitchFamily="82" charset="0"/>
              </a:rPr>
              <a:t>Wójcik</a:t>
            </a:r>
            <a:endParaRPr lang="pl-PL" sz="1600" dirty="0">
              <a:latin typeface="Blackadder ITC" panose="04020505051007020D02" pitchFamily="82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7144228" y="4649119"/>
            <a:ext cx="704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5863620" y="4666270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Blackadder ITC" panose="04020505051007020D02" pitchFamily="82" charset="0"/>
              </a:rPr>
              <a:t>Kowalski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4985443" y="4922248"/>
            <a:ext cx="999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Blackadder ITC" panose="04020505051007020D02" pitchFamily="82" charset="0"/>
              </a:rPr>
              <a:t>Nowak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5840297" y="5422153"/>
            <a:ext cx="120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Blackadder ITC" panose="04020505051007020D02" pitchFamily="82" charset="0"/>
              </a:rPr>
              <a:t>Wójcik</a:t>
            </a:r>
            <a:endParaRPr lang="pl-PL" sz="1600" dirty="0">
              <a:latin typeface="Blackadder ITC" panose="04020505051007020D02" pitchFamily="82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7139544" y="4918642"/>
            <a:ext cx="704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5851289" y="4913542"/>
            <a:ext cx="999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Blackadder ITC" panose="04020505051007020D02" pitchFamily="82" charset="0"/>
              </a:rPr>
              <a:t>Nowak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11009361" y="4644259"/>
            <a:ext cx="58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 smtClean="0">
                <a:latin typeface="Arial" pitchFamily="34" charset="0"/>
                <a:cs typeface="Arial" pitchFamily="34" charset="0"/>
                <a:sym typeface="Symbol"/>
              </a:rPr>
              <a:t></a:t>
            </a:r>
            <a:endParaRPr lang="pl-PL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bjaśnienie prostokątne 35"/>
          <p:cNvSpPr/>
          <p:nvPr/>
        </p:nvSpPr>
        <p:spPr>
          <a:xfrm>
            <a:off x="5518357" y="6081038"/>
            <a:ext cx="2336805" cy="723889"/>
          </a:xfrm>
          <a:prstGeom prst="wedgeRectCallout">
            <a:avLst>
              <a:gd name="adj1" fmla="val -4818"/>
              <a:gd name="adj2" fmla="val -1175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dla części 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pisemnej/ praktycznej model d rubryka 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pozostaje pusta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5213281" y="5160896"/>
            <a:ext cx="405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 Black" pitchFamily="34" charset="0"/>
              </a:rPr>
              <a:t>N</a:t>
            </a:r>
            <a:endParaRPr lang="pl-PL" sz="1600" dirty="0">
              <a:latin typeface="Arial Black" pitchFamily="34" charset="0"/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7776754" y="880703"/>
            <a:ext cx="32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2</a:t>
            </a:r>
            <a:endParaRPr lang="pl-PL" i="1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5005943" y="1172125"/>
            <a:ext cx="213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01.07.2018</a:t>
            </a:r>
            <a:endParaRPr lang="pl-PL" i="1" dirty="0"/>
          </a:p>
        </p:txBody>
      </p:sp>
      <p:sp>
        <p:nvSpPr>
          <p:cNvPr id="43" name="pole tekstowe 42"/>
          <p:cNvSpPr txBox="1"/>
          <p:nvPr/>
        </p:nvSpPr>
        <p:spPr>
          <a:xfrm>
            <a:off x="7139544" y="1200131"/>
            <a:ext cx="82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12.00</a:t>
            </a:r>
            <a:endParaRPr lang="pl-PL" i="1" dirty="0"/>
          </a:p>
        </p:txBody>
      </p:sp>
      <p:sp>
        <p:nvSpPr>
          <p:cNvPr id="44" name="pole tekstowe 43"/>
          <p:cNvSpPr txBox="1"/>
          <p:nvPr/>
        </p:nvSpPr>
        <p:spPr>
          <a:xfrm>
            <a:off x="7139543" y="5415801"/>
            <a:ext cx="704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45" name="pole tekstowe 44"/>
          <p:cNvSpPr txBox="1"/>
          <p:nvPr/>
        </p:nvSpPr>
        <p:spPr>
          <a:xfrm>
            <a:off x="11000483" y="4901711"/>
            <a:ext cx="58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 smtClean="0">
                <a:latin typeface="Arial" pitchFamily="34" charset="0"/>
                <a:cs typeface="Arial" pitchFamily="34" charset="0"/>
                <a:sym typeface="Symbol"/>
              </a:rPr>
              <a:t></a:t>
            </a:r>
            <a:endParaRPr lang="pl-PL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pole tekstowe 45"/>
          <p:cNvSpPr txBox="1"/>
          <p:nvPr/>
        </p:nvSpPr>
        <p:spPr>
          <a:xfrm>
            <a:off x="7935426" y="5413275"/>
            <a:ext cx="120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Blackadder ITC" panose="04020505051007020D02" pitchFamily="82" charset="0"/>
              </a:rPr>
              <a:t>Wójcik</a:t>
            </a:r>
            <a:endParaRPr lang="pl-PL" sz="1600" dirty="0">
              <a:latin typeface="Blackadder ITC" panose="04020505051007020D02" pitchFamily="82" charset="0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10977323" y="5110179"/>
            <a:ext cx="58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 smtClean="0">
                <a:latin typeface="Arial" pitchFamily="34" charset="0"/>
                <a:cs typeface="Arial" pitchFamily="34" charset="0"/>
                <a:sym typeface="Symbol"/>
              </a:rPr>
              <a:t></a:t>
            </a:r>
            <a:endParaRPr lang="pl-PL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76221" y="4622287"/>
            <a:ext cx="4006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Kowalski        Adrian         </a:t>
            </a:r>
            <a:r>
              <a:rPr lang="pl-PL" sz="1100" dirty="0" smtClean="0"/>
              <a:t>99101012345         N</a:t>
            </a:r>
          </a:p>
          <a:p>
            <a:r>
              <a:rPr lang="pl-PL" sz="1600" dirty="0" smtClean="0"/>
              <a:t>Nowak          Jan              </a:t>
            </a:r>
            <a:r>
              <a:rPr lang="pl-PL" sz="1100" dirty="0" smtClean="0"/>
              <a:t>99111112345          N</a:t>
            </a:r>
          </a:p>
          <a:p>
            <a:r>
              <a:rPr lang="pl-PL" sz="1600" dirty="0" smtClean="0"/>
              <a:t>Iksińska         Monika        </a:t>
            </a:r>
            <a:r>
              <a:rPr lang="pl-PL" sz="1100" dirty="0" smtClean="0"/>
              <a:t>99121212345          N</a:t>
            </a:r>
          </a:p>
          <a:p>
            <a:r>
              <a:rPr lang="pl-PL" sz="1600" dirty="0" smtClean="0"/>
              <a:t>Wójcik          Robert         </a:t>
            </a:r>
            <a:r>
              <a:rPr lang="pl-PL" sz="1100" dirty="0" smtClean="0"/>
              <a:t>99090912345          N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21376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066800"/>
            <a:ext cx="8636000" cy="5753100"/>
          </a:xfrm>
          <a:prstGeom prst="rect">
            <a:avLst/>
          </a:prstGeom>
        </p:spPr>
      </p:pic>
      <p:pic>
        <p:nvPicPr>
          <p:cNvPr id="16" name="Obraz 1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1066800"/>
            <a:ext cx="8636000" cy="5753100"/>
          </a:xfrm>
          <a:prstGeom prst="rect">
            <a:avLst/>
          </a:prstGeom>
        </p:spPr>
      </p:pic>
      <p:pic>
        <p:nvPicPr>
          <p:cNvPr id="4" name="Obraz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0" y="1066800"/>
            <a:ext cx="8636000" cy="5753100"/>
          </a:xfrm>
          <a:prstGeom prst="rect">
            <a:avLst/>
          </a:prstGeom>
        </p:spPr>
      </p:pic>
      <p:pic>
        <p:nvPicPr>
          <p:cNvPr id="5" name="Obraz 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778000" y="1066800"/>
            <a:ext cx="8636000" cy="5753100"/>
          </a:xfrm>
          <a:prstGeom prst="rect">
            <a:avLst/>
          </a:prstGeom>
        </p:spPr>
      </p:pic>
      <p:pic>
        <p:nvPicPr>
          <p:cNvPr id="6" name="Obraz 5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778000" y="1066800"/>
            <a:ext cx="8636000" cy="57531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559496" y="44624"/>
            <a:ext cx="200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woj. lubelskie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2841375" y="3202314"/>
            <a:ext cx="4334280" cy="370702"/>
            <a:chOff x="1317375" y="3202314"/>
            <a:chExt cx="4334280" cy="370702"/>
          </a:xfrm>
        </p:grpSpPr>
        <p:sp>
          <p:nvSpPr>
            <p:cNvPr id="23" name="Prostokąt 22"/>
            <p:cNvSpPr/>
            <p:nvPr/>
          </p:nvSpPr>
          <p:spPr>
            <a:xfrm>
              <a:off x="1317375" y="3202314"/>
              <a:ext cx="719615" cy="370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b="1" dirty="0"/>
                <a:t>91,8%</a:t>
              </a:r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4932040" y="3202314"/>
              <a:ext cx="719615" cy="370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b="1" dirty="0"/>
                <a:t>88,1%</a:t>
              </a:r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3131840" y="3202314"/>
              <a:ext cx="1152128" cy="370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b="1" dirty="0">
                  <a:solidFill>
                    <a:schemeClr val="tx2">
                      <a:lumMod val="50000"/>
                    </a:schemeClr>
                  </a:solidFill>
                </a:rPr>
                <a:t>frekwencja</a:t>
              </a:r>
            </a:p>
          </p:txBody>
        </p:sp>
      </p:grpSp>
      <p:grpSp>
        <p:nvGrpSpPr>
          <p:cNvPr id="26" name="Grupa 25"/>
          <p:cNvGrpSpPr/>
          <p:nvPr/>
        </p:nvGrpSpPr>
        <p:grpSpPr>
          <a:xfrm>
            <a:off x="3531159" y="4354442"/>
            <a:ext cx="4292569" cy="370702"/>
            <a:chOff x="2007158" y="4354442"/>
            <a:chExt cx="4292569" cy="370702"/>
          </a:xfrm>
        </p:grpSpPr>
        <p:sp>
          <p:nvSpPr>
            <p:cNvPr id="27" name="Prostokąt 26"/>
            <p:cNvSpPr/>
            <p:nvPr/>
          </p:nvSpPr>
          <p:spPr>
            <a:xfrm>
              <a:off x="5580112" y="4354442"/>
              <a:ext cx="719615" cy="370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b="1" dirty="0"/>
                <a:t>73,6%</a:t>
              </a:r>
            </a:p>
          </p:txBody>
        </p:sp>
        <p:sp>
          <p:nvSpPr>
            <p:cNvPr id="28" name="Prostokąt 27"/>
            <p:cNvSpPr/>
            <p:nvPr/>
          </p:nvSpPr>
          <p:spPr>
            <a:xfrm>
              <a:off x="2007158" y="4354442"/>
              <a:ext cx="719615" cy="370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b="1" dirty="0"/>
                <a:t>84,1%</a:t>
              </a:r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3131840" y="4354442"/>
              <a:ext cx="1152128" cy="370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b="1" dirty="0">
                  <a:solidFill>
                    <a:schemeClr val="tx2">
                      <a:lumMod val="50000"/>
                    </a:schemeClr>
                  </a:solidFill>
                </a:rPr>
                <a:t>zdawalność</a:t>
              </a:r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492353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002060"/>
                </a:solidFill>
              </a:rPr>
              <a:t>Wyniki ogólne egzaminu w sesji styczeń 2018 r.</a:t>
            </a:r>
            <a:br>
              <a:rPr lang="pl-PL" sz="3600" dirty="0" smtClean="0">
                <a:solidFill>
                  <a:srgbClr val="002060"/>
                </a:solidFill>
              </a:rPr>
            </a:b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313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7794" y="-79224"/>
            <a:ext cx="8132806" cy="1325563"/>
          </a:xfrm>
        </p:spPr>
        <p:txBody>
          <a:bodyPr>
            <a:normAutofit/>
          </a:bodyPr>
          <a:lstStyle/>
          <a:p>
            <a:r>
              <a:rPr lang="pl-PL" dirty="0"/>
              <a:t>Podczas egzaminu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794" y="1096577"/>
            <a:ext cx="10515600" cy="525977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2400" dirty="0"/>
              <a:t>W </a:t>
            </a:r>
            <a:r>
              <a:rPr lang="pl-PL" sz="2400" dirty="0" smtClean="0"/>
              <a:t>przypadku </a:t>
            </a:r>
            <a:r>
              <a:rPr lang="pl-PL" sz="2400" dirty="0"/>
              <a:t>gdy zdający podczas części pisemnej/praktycznej:‎</a:t>
            </a:r>
          </a:p>
          <a:p>
            <a:pPr marL="542925" indent="-277813">
              <a:lnSpc>
                <a:spcPct val="100000"/>
              </a:lnSpc>
            </a:pPr>
            <a:r>
              <a:rPr lang="pl-PL" sz="2000" dirty="0"/>
              <a:t>niesamodzielnie wykonuje zadanie egzaminacyjne </a:t>
            </a:r>
            <a:r>
              <a:rPr lang="pl-PL" sz="2000" dirty="0" smtClean="0"/>
              <a:t>(</a:t>
            </a:r>
            <a:r>
              <a:rPr lang="pl-PL" sz="2000" dirty="0">
                <a:solidFill>
                  <a:srgbClr val="C00000"/>
                </a:solidFill>
              </a:rPr>
              <a:t>a</a:t>
            </a:r>
            <a:r>
              <a:rPr lang="pl-PL" sz="2000" dirty="0" smtClean="0">
                <a:solidFill>
                  <a:srgbClr val="C00000"/>
                </a:solidFill>
              </a:rPr>
              <a:t>rt.44zzzp </a:t>
            </a:r>
            <a:r>
              <a:rPr lang="pl-PL" sz="2000" dirty="0">
                <a:solidFill>
                  <a:srgbClr val="C00000"/>
                </a:solidFill>
              </a:rPr>
              <a:t>pkt</a:t>
            </a:r>
            <a:r>
              <a:rPr lang="pl-PL" sz="2000" dirty="0" smtClean="0">
                <a:solidFill>
                  <a:srgbClr val="C00000"/>
                </a:solidFill>
              </a:rPr>
              <a:t>. 1</a:t>
            </a:r>
            <a:r>
              <a:rPr lang="pl-PL" sz="2000" dirty="0"/>
              <a:t>)</a:t>
            </a:r>
          </a:p>
          <a:p>
            <a:pPr marL="542925" lvl="2" indent="-271463" algn="just">
              <a:lnSpc>
                <a:spcPct val="100000"/>
              </a:lnSpc>
              <a:spcBef>
                <a:spcPts val="600"/>
              </a:spcBef>
            </a:pPr>
            <a:r>
              <a:rPr lang="pl-PL" dirty="0" smtClean="0"/>
              <a:t>wniósł </a:t>
            </a:r>
            <a:r>
              <a:rPr lang="pl-PL" dirty="0"/>
              <a:t>lub korzysta w sali/miejscu  egzaminu z urządzeń telekomunikacyjnych‎‎ lub materiałów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przyborów niewymienionych </a:t>
            </a:r>
            <a:r>
              <a:rPr lang="pl-PL" dirty="0" smtClean="0"/>
              <a:t>w </a:t>
            </a:r>
            <a:r>
              <a:rPr lang="pl-PL" dirty="0"/>
              <a:t>informacji dyrektora </a:t>
            </a:r>
            <a:r>
              <a:rPr lang="pl-PL" dirty="0" smtClean="0"/>
              <a:t>CKE (</a:t>
            </a:r>
            <a:r>
              <a:rPr lang="pl-PL" dirty="0">
                <a:solidFill>
                  <a:srgbClr val="C00000"/>
                </a:solidFill>
              </a:rPr>
              <a:t>a</a:t>
            </a:r>
            <a:r>
              <a:rPr lang="pl-PL" dirty="0" smtClean="0">
                <a:solidFill>
                  <a:srgbClr val="C00000"/>
                </a:solidFill>
              </a:rPr>
              <a:t>rt.44zzzp </a:t>
            </a:r>
            <a:r>
              <a:rPr lang="pl-PL" dirty="0">
                <a:solidFill>
                  <a:srgbClr val="C00000"/>
                </a:solidFill>
              </a:rPr>
              <a:t>pkt</a:t>
            </a:r>
            <a:r>
              <a:rPr lang="pl-PL" dirty="0" smtClean="0">
                <a:solidFill>
                  <a:srgbClr val="C00000"/>
                </a:solidFill>
              </a:rPr>
              <a:t>. 2</a:t>
            </a:r>
            <a:r>
              <a:rPr lang="pl-PL" dirty="0"/>
              <a:t>)</a:t>
            </a:r>
          </a:p>
          <a:p>
            <a:pPr marL="542925" lvl="2" indent="-271463">
              <a:lnSpc>
                <a:spcPct val="100000"/>
              </a:lnSpc>
              <a:spcBef>
                <a:spcPts val="600"/>
              </a:spcBef>
            </a:pPr>
            <a:r>
              <a:rPr lang="pl-PL" dirty="0" smtClean="0"/>
              <a:t>zakłóca </a:t>
            </a:r>
            <a:r>
              <a:rPr lang="pl-PL" dirty="0"/>
              <a:t>prawidłowy ‎przebieg egzaminu </a:t>
            </a:r>
            <a:r>
              <a:rPr lang="pl-PL" dirty="0" smtClean="0"/>
              <a:t>w </a:t>
            </a:r>
            <a:r>
              <a:rPr lang="pl-PL" dirty="0"/>
              <a:t>sposób utrudniający pracę pozostałym </a:t>
            </a:r>
            <a:r>
              <a:rPr lang="pl-PL" dirty="0" smtClean="0"/>
              <a:t>zdającym, </a:t>
            </a:r>
            <a:br>
              <a:rPr lang="pl-PL" dirty="0" smtClean="0"/>
            </a:br>
            <a:r>
              <a:rPr lang="pl-PL" dirty="0" smtClean="0"/>
              <a:t>w szczególności gdy narusza przepisy bezpieczeństwa i higieny ‎pracy w sposób prowadzący do zagrożenia zdrowia lub </a:t>
            </a:r>
            <a:r>
              <a:rPr lang="pl-PL" dirty="0"/>
              <a:t>życia </a:t>
            </a:r>
            <a:r>
              <a:rPr lang="pl-PL" dirty="0" smtClean="0"/>
              <a:t>(</a:t>
            </a:r>
            <a:r>
              <a:rPr lang="pl-PL" dirty="0">
                <a:solidFill>
                  <a:srgbClr val="C00000"/>
                </a:solidFill>
              </a:rPr>
              <a:t>a</a:t>
            </a:r>
            <a:r>
              <a:rPr lang="pl-PL" dirty="0" smtClean="0">
                <a:solidFill>
                  <a:srgbClr val="C00000"/>
                </a:solidFill>
              </a:rPr>
              <a:t>rt.44zzzp </a:t>
            </a:r>
            <a:r>
              <a:rPr lang="pl-PL" dirty="0">
                <a:solidFill>
                  <a:srgbClr val="C00000"/>
                </a:solidFill>
              </a:rPr>
              <a:t>pkt</a:t>
            </a:r>
            <a:r>
              <a:rPr lang="pl-PL" dirty="0" smtClean="0">
                <a:solidFill>
                  <a:srgbClr val="C00000"/>
                </a:solidFill>
              </a:rPr>
              <a:t>. 3</a:t>
            </a:r>
            <a:r>
              <a:rPr lang="pl-PL" dirty="0"/>
              <a:t>)</a:t>
            </a:r>
          </a:p>
          <a:p>
            <a:pPr marL="92075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2400" b="1" dirty="0"/>
              <a:t>przewodniczący ZN kontaktuje się z PZE</a:t>
            </a:r>
            <a:r>
              <a:rPr lang="pl-PL" sz="2400" dirty="0"/>
              <a:t>, który przerywa zdającemu egzamin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 </a:t>
            </a:r>
            <a:r>
              <a:rPr lang="pl-PL" sz="2400" dirty="0"/>
              <a:t>unieważnia jego część pisemną/praktyczną</a:t>
            </a:r>
          </a:p>
          <a:p>
            <a:pPr marL="357188" indent="-265113">
              <a:lnSpc>
                <a:spcPct val="100000"/>
              </a:lnSpc>
              <a:spcBef>
                <a:spcPts val="600"/>
              </a:spcBef>
            </a:pPr>
            <a:r>
              <a:rPr lang="pl-PL" sz="2400" dirty="0"/>
              <a:t>odbiera od zdającego Arkusz egzaminacyjny, Kartę odpowiedzi/oceny </a:t>
            </a:r>
            <a:br>
              <a:rPr lang="pl-PL" sz="2400" dirty="0"/>
            </a:br>
            <a:r>
              <a:rPr lang="pl-PL" sz="2400" dirty="0"/>
              <a:t>i ewentualne wydruki </a:t>
            </a:r>
            <a:r>
              <a:rPr lang="pl-PL" sz="2400" dirty="0" smtClean="0"/>
              <a:t>oraz </a:t>
            </a:r>
            <a:r>
              <a:rPr lang="pl-PL" sz="2400" dirty="0"/>
              <a:t>poleca opuszczenie sali/miejsca egzaminu</a:t>
            </a:r>
          </a:p>
          <a:p>
            <a:pPr marL="357188" indent="-265113">
              <a:lnSpc>
                <a:spcPct val="100000"/>
              </a:lnSpc>
              <a:spcBef>
                <a:spcPts val="600"/>
              </a:spcBef>
            </a:pPr>
            <a:r>
              <a:rPr lang="pl-PL" sz="2400" dirty="0"/>
              <a:t>wypełnia druk Decyzja o przerwaniu i </a:t>
            </a:r>
            <a:r>
              <a:rPr lang="pl-PL" sz="2400" dirty="0" smtClean="0"/>
              <a:t>unieważnieniu…, </a:t>
            </a:r>
            <a:r>
              <a:rPr lang="pl-PL" sz="2400" dirty="0"/>
              <a:t>do którego dołącza dokumentację zdającego </a:t>
            </a:r>
          </a:p>
          <a:p>
            <a:pPr marL="357188" indent="-265113">
              <a:lnSpc>
                <a:spcPct val="100000"/>
              </a:lnSpc>
              <a:spcBef>
                <a:spcPts val="600"/>
              </a:spcBef>
            </a:pPr>
            <a:r>
              <a:rPr lang="pl-PL" sz="2400" dirty="0"/>
              <a:t>odnotowuje ten fakt w wykazie </a:t>
            </a:r>
            <a:r>
              <a:rPr lang="pl-PL" sz="2400" dirty="0" smtClean="0"/>
              <a:t>zdających.</a:t>
            </a:r>
            <a:endParaRPr lang="pl-PL" sz="2400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67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08" y="926253"/>
            <a:ext cx="11239668" cy="5397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1723" y="-213926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Informacje</a:t>
            </a:r>
            <a:r>
              <a:rPr lang="pl-PL" dirty="0" smtClean="0"/>
              <a:t> w Wykazie zdających w sali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41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920008" y="4683922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Blackadder ITC" panose="04020505051007020D02" pitchFamily="82" charset="0"/>
              </a:rPr>
              <a:t>Kowalski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5022247" y="5415829"/>
            <a:ext cx="831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Blackadder ITC" panose="04020505051007020D02" pitchFamily="82" charset="0"/>
              </a:rPr>
              <a:t>Wójcik</a:t>
            </a:r>
            <a:endParaRPr lang="pl-PL" sz="1600" dirty="0">
              <a:latin typeface="Blackadder ITC" panose="04020505051007020D02" pitchFamily="82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7144228" y="4649119"/>
            <a:ext cx="704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5863620" y="4666270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Blackadder ITC" panose="04020505051007020D02" pitchFamily="82" charset="0"/>
              </a:rPr>
              <a:t>Kowalski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4985443" y="4922248"/>
            <a:ext cx="999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Blackadder ITC" panose="04020505051007020D02" pitchFamily="82" charset="0"/>
              </a:rPr>
              <a:t>Nowak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5840297" y="5422153"/>
            <a:ext cx="120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Blackadder ITC" panose="04020505051007020D02" pitchFamily="82" charset="0"/>
              </a:rPr>
              <a:t>Wójcik</a:t>
            </a:r>
            <a:endParaRPr lang="pl-PL" sz="1600" dirty="0">
              <a:latin typeface="Blackadder ITC" panose="04020505051007020D02" pitchFamily="82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7139544" y="4918642"/>
            <a:ext cx="704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5851289" y="4913542"/>
            <a:ext cx="999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Blackadder ITC" panose="04020505051007020D02" pitchFamily="82" charset="0"/>
              </a:rPr>
              <a:t>Nowak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10146256" y="4647350"/>
            <a:ext cx="58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>
                <a:latin typeface="Arial" pitchFamily="34" charset="0"/>
                <a:cs typeface="Arial" pitchFamily="34" charset="0"/>
              </a:rPr>
              <a:t>tak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11009361" y="4644259"/>
            <a:ext cx="58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 smtClean="0">
                <a:latin typeface="Arial" pitchFamily="34" charset="0"/>
                <a:cs typeface="Arial" pitchFamily="34" charset="0"/>
                <a:sym typeface="Symbol"/>
              </a:rPr>
              <a:t></a:t>
            </a:r>
            <a:endParaRPr lang="pl-PL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8751489" y="4906559"/>
            <a:ext cx="58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7483981" y="5609830"/>
            <a:ext cx="1717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>
                <a:solidFill>
                  <a:schemeClr val="accent1"/>
                </a:solidFill>
                <a:latin typeface="Blackadder ITC" panose="04020505051007020D02" pitchFamily="82" charset="0"/>
              </a:rPr>
              <a:t>Wojciszko</a:t>
            </a:r>
            <a:r>
              <a:rPr lang="pl-PL" sz="1600" dirty="0">
                <a:solidFill>
                  <a:schemeClr val="accent1"/>
                </a:solidFill>
                <a:latin typeface="Blackadder ITC" panose="04020505051007020D02" pitchFamily="82" charset="0"/>
              </a:rPr>
              <a:t> Piotr</a:t>
            </a:r>
          </a:p>
          <a:p>
            <a:r>
              <a:rPr lang="pl-PL" sz="1600" dirty="0">
                <a:solidFill>
                  <a:schemeClr val="accent1"/>
                </a:solidFill>
                <a:latin typeface="Blackadder ITC" panose="04020505051007020D02" pitchFamily="82" charset="0"/>
              </a:rPr>
              <a:t>Teresa </a:t>
            </a:r>
            <a:r>
              <a:rPr lang="pl-PL" sz="1600" dirty="0" err="1">
                <a:solidFill>
                  <a:schemeClr val="accent1"/>
                </a:solidFill>
                <a:latin typeface="Blackadder ITC" panose="04020505051007020D02" pitchFamily="82" charset="0"/>
              </a:rPr>
              <a:t>Jantarsko</a:t>
            </a:r>
            <a:endParaRPr lang="pl-PL" sz="1600" dirty="0">
              <a:solidFill>
                <a:schemeClr val="accent1"/>
              </a:solidFill>
              <a:latin typeface="Blackadder ITC" panose="04020505051007020D02" pitchFamily="82" charset="0"/>
            </a:endParaRPr>
          </a:p>
          <a:p>
            <a:endParaRPr lang="pl-PL" sz="1600" dirty="0">
              <a:solidFill>
                <a:schemeClr val="accent1"/>
              </a:solidFill>
              <a:latin typeface="Blackadder ITC" panose="04020505051007020D02" pitchFamily="82" charset="0"/>
            </a:endParaRPr>
          </a:p>
        </p:txBody>
      </p:sp>
      <p:sp>
        <p:nvSpPr>
          <p:cNvPr id="36" name="Objaśnienie prostokątne 35"/>
          <p:cNvSpPr/>
          <p:nvPr/>
        </p:nvSpPr>
        <p:spPr>
          <a:xfrm>
            <a:off x="5518357" y="6081038"/>
            <a:ext cx="2336805" cy="723889"/>
          </a:xfrm>
          <a:prstGeom prst="wedgeRectCallout">
            <a:avLst>
              <a:gd name="adj1" fmla="val -4818"/>
              <a:gd name="adj2" fmla="val -1175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dla części 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pisemnej/ praktycznej model d rubryka 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pozostaje pusta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5213281" y="5160896"/>
            <a:ext cx="405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 Black" pitchFamily="34" charset="0"/>
              </a:rPr>
              <a:t>N</a:t>
            </a:r>
            <a:endParaRPr lang="pl-PL" sz="1600" dirty="0">
              <a:latin typeface="Arial Black" pitchFamily="34" charset="0"/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7776754" y="880703"/>
            <a:ext cx="32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2</a:t>
            </a:r>
            <a:endParaRPr lang="pl-PL" i="1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5005943" y="1172125"/>
            <a:ext cx="213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11.01.2018</a:t>
            </a:r>
            <a:endParaRPr lang="pl-PL" i="1" dirty="0"/>
          </a:p>
        </p:txBody>
      </p:sp>
      <p:sp>
        <p:nvSpPr>
          <p:cNvPr id="43" name="pole tekstowe 42"/>
          <p:cNvSpPr txBox="1"/>
          <p:nvPr/>
        </p:nvSpPr>
        <p:spPr>
          <a:xfrm>
            <a:off x="7139544" y="1200131"/>
            <a:ext cx="82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12.00</a:t>
            </a:r>
            <a:endParaRPr lang="pl-PL" i="1" dirty="0"/>
          </a:p>
        </p:txBody>
      </p:sp>
      <p:sp>
        <p:nvSpPr>
          <p:cNvPr id="44" name="pole tekstowe 43"/>
          <p:cNvSpPr txBox="1"/>
          <p:nvPr/>
        </p:nvSpPr>
        <p:spPr>
          <a:xfrm>
            <a:off x="7139543" y="5415801"/>
            <a:ext cx="704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45" name="pole tekstowe 44"/>
          <p:cNvSpPr txBox="1"/>
          <p:nvPr/>
        </p:nvSpPr>
        <p:spPr>
          <a:xfrm>
            <a:off x="11000483" y="4901711"/>
            <a:ext cx="58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 smtClean="0">
                <a:latin typeface="Arial" pitchFamily="34" charset="0"/>
                <a:cs typeface="Arial" pitchFamily="34" charset="0"/>
                <a:sym typeface="Symbol"/>
              </a:rPr>
              <a:t></a:t>
            </a:r>
            <a:endParaRPr lang="pl-PL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pole tekstowe 45"/>
          <p:cNvSpPr txBox="1"/>
          <p:nvPr/>
        </p:nvSpPr>
        <p:spPr>
          <a:xfrm>
            <a:off x="7935426" y="5413275"/>
            <a:ext cx="120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Blackadder ITC" panose="04020505051007020D02" pitchFamily="82" charset="0"/>
              </a:rPr>
              <a:t>Wójcik</a:t>
            </a:r>
            <a:endParaRPr lang="pl-PL" sz="1600" dirty="0">
              <a:latin typeface="Blackadder ITC" panose="04020505051007020D02" pitchFamily="82" charset="0"/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10982729" y="5372486"/>
            <a:ext cx="862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14:20</a:t>
            </a:r>
            <a:endParaRPr lang="pl-PL" sz="1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10977323" y="5110179"/>
            <a:ext cx="58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 smtClean="0">
                <a:latin typeface="Arial" pitchFamily="34" charset="0"/>
                <a:cs typeface="Arial" pitchFamily="34" charset="0"/>
                <a:sym typeface="Symbol"/>
              </a:rPr>
              <a:t></a:t>
            </a:r>
            <a:endParaRPr lang="pl-PL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913775" y="4608034"/>
            <a:ext cx="4006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Kowalski        Adrian         </a:t>
            </a:r>
            <a:r>
              <a:rPr lang="pl-PL" sz="1100" dirty="0" smtClean="0"/>
              <a:t>99101012345         N</a:t>
            </a:r>
          </a:p>
          <a:p>
            <a:r>
              <a:rPr lang="pl-PL" sz="1600" dirty="0" smtClean="0"/>
              <a:t>Nowak          Jan              </a:t>
            </a:r>
            <a:r>
              <a:rPr lang="pl-PL" sz="1100" dirty="0" smtClean="0"/>
              <a:t>99111112345          N</a:t>
            </a:r>
          </a:p>
          <a:p>
            <a:r>
              <a:rPr lang="pl-PL" sz="1600" dirty="0" smtClean="0"/>
              <a:t>Iksińska         Monika        </a:t>
            </a:r>
            <a:r>
              <a:rPr lang="pl-PL" sz="1100" dirty="0" smtClean="0"/>
              <a:t>99121212345          N</a:t>
            </a:r>
          </a:p>
          <a:p>
            <a:r>
              <a:rPr lang="pl-PL" sz="1600" dirty="0" smtClean="0"/>
              <a:t>Wójcik          Robert         </a:t>
            </a:r>
            <a:r>
              <a:rPr lang="pl-PL" sz="1100" dirty="0" smtClean="0"/>
              <a:t>99090912345          N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61531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23" grpId="0"/>
      <p:bldP spid="45" grpId="0"/>
      <p:bldP spid="48" grpId="0"/>
      <p:bldP spid="3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323" y="144299"/>
            <a:ext cx="10515600" cy="971281"/>
          </a:xfrm>
        </p:spPr>
        <p:txBody>
          <a:bodyPr/>
          <a:lstStyle/>
          <a:p>
            <a:r>
              <a:rPr lang="pl-PL" dirty="0" smtClean="0"/>
              <a:t>model </a:t>
            </a:r>
            <a:r>
              <a:rPr lang="pl-PL" b="1" dirty="0" err="1" smtClean="0"/>
              <a:t>dk</a:t>
            </a:r>
            <a:r>
              <a:rPr lang="pl-PL" dirty="0" smtClean="0"/>
              <a:t> – rezultaty są na wydrukach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42</a:t>
            </a:fld>
            <a:endParaRPr lang="en-US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43" y="1449394"/>
            <a:ext cx="10871820" cy="5177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Prostokąt zaokrąglony 9"/>
          <p:cNvSpPr/>
          <p:nvPr/>
        </p:nvSpPr>
        <p:spPr>
          <a:xfrm>
            <a:off x="6816671" y="2784144"/>
            <a:ext cx="2852382" cy="464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9787617" y="2784144"/>
            <a:ext cx="1587791" cy="464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zaokrąglony 11"/>
          <p:cNvSpPr/>
          <p:nvPr/>
        </p:nvSpPr>
        <p:spPr>
          <a:xfrm>
            <a:off x="913775" y="3073094"/>
            <a:ext cx="1587791" cy="464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zaokrąglony 16"/>
          <p:cNvSpPr/>
          <p:nvPr/>
        </p:nvSpPr>
        <p:spPr>
          <a:xfrm>
            <a:off x="9225642" y="4716344"/>
            <a:ext cx="2149766" cy="464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zaokrąglony 17"/>
          <p:cNvSpPr/>
          <p:nvPr/>
        </p:nvSpPr>
        <p:spPr>
          <a:xfrm>
            <a:off x="793743" y="5084133"/>
            <a:ext cx="1567320" cy="3886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2698793" y="994692"/>
            <a:ext cx="6794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Na ostatniej stronie arkusza znajduje się tabela</a:t>
            </a:r>
            <a:endParaRPr lang="pl-PL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43</a:t>
            </a:fld>
            <a:endParaRPr lang="en-US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6" y="1349380"/>
            <a:ext cx="10944854" cy="5156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rostokąt zaokrąglony 5"/>
          <p:cNvSpPr/>
          <p:nvPr/>
        </p:nvSpPr>
        <p:spPr>
          <a:xfrm>
            <a:off x="913775" y="2999922"/>
            <a:ext cx="6141493" cy="464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698793" y="994692"/>
            <a:ext cx="6794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Na ostatniej stronie arkusza znajduje się tabela</a:t>
            </a:r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09323" y="144299"/>
            <a:ext cx="10515600" cy="971281"/>
          </a:xfrm>
        </p:spPr>
        <p:txBody>
          <a:bodyPr/>
          <a:lstStyle/>
          <a:p>
            <a:r>
              <a:rPr lang="pl-PL" dirty="0" smtClean="0"/>
              <a:t>model </a:t>
            </a:r>
            <a:r>
              <a:rPr lang="pl-PL" b="1" dirty="0" err="1" smtClean="0"/>
              <a:t>dk</a:t>
            </a:r>
            <a:r>
              <a:rPr lang="pl-PL" dirty="0" smtClean="0"/>
              <a:t> – rezultaty nagrane są na płycie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989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185997"/>
              </p:ext>
            </p:extLst>
          </p:nvPr>
        </p:nvGraphicFramePr>
        <p:xfrm>
          <a:off x="756806" y="1876676"/>
          <a:ext cx="10903527" cy="4403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7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3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77109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Bezpieczna koperta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2000" b="0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Arkusze egzaminacyjne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20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 włożonymi do środka </a:t>
                      </a:r>
                      <a:br>
                        <a:rPr lang="pl-PL" sz="20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pl-PL" sz="20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Kartami oceny i </a:t>
                      </a:r>
                      <a:r>
                        <a:rPr lang="pl-PL" sz="20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wszystkimi</a:t>
                      </a:r>
                      <a:r>
                        <a:rPr lang="pl-PL" sz="20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20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rezultatami 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kumimoji="0"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Kopertę w sali zakleja </a:t>
                      </a:r>
                      <a:r>
                        <a:rPr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PZN</a:t>
                      </a:r>
                      <a:r>
                        <a:rPr kumimoji="0"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w obecności członków ZN </a:t>
                      </a:r>
                    </a:p>
                    <a:p>
                      <a:pPr marL="0" indent="0" algn="l"/>
                      <a:r>
                        <a:rPr kumimoji="0"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 </a:t>
                      </a:r>
                      <a:r>
                        <a:rPr kumimoji="0" lang="pl-PL" sz="1800" b="1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przedstawiciela</a:t>
                      </a:r>
                      <a:r>
                        <a:rPr kumimoji="0"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pl-PL" sz="1800" b="1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zdających</a:t>
                      </a:r>
                      <a:endParaRPr lang="pl-PL" sz="18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37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Niewykorzystane Arkusze egzaminacyjne</a:t>
                      </a: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Zamiast wkładać</a:t>
                      </a: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koperty</a:t>
                      </a: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można banderolować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5861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 lub skoroszyt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Wykaz zdających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Protokół przebiegu</a:t>
                      </a: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egzaminu w sali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ewentualnie inne dokumenty, np.: oświadczenie o rezygnacji zdającego/decyzja o unieważnieniu  wraz z Arkuszem egzaminacyjnym </a:t>
                      </a:r>
                      <a:b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Kartą oceny zdającego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Font typeface="Wingdings" panose="05000000000000000000" pitchFamily="2" charset="2"/>
                        <a:buChar char="§"/>
                      </a:pPr>
                      <a:endParaRPr kumimoji="0" lang="pl-PL" sz="1800" b="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838200" y="6380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Pakowanie materiałów egzaminacyjnych w sali </a:t>
            </a:r>
            <a:r>
              <a:rPr lang="pl-PL" dirty="0" smtClean="0"/>
              <a:t>/miejscu</a:t>
            </a:r>
            <a:br>
              <a:rPr lang="pl-PL" dirty="0" smtClean="0"/>
            </a:br>
            <a:r>
              <a:rPr lang="pl-PL" dirty="0" smtClean="0"/>
              <a:t>– </a:t>
            </a:r>
            <a:r>
              <a:rPr lang="pl-PL" dirty="0"/>
              <a:t>część praktyczna </a:t>
            </a:r>
            <a:r>
              <a:rPr lang="pl-PL" dirty="0">
                <a:solidFill>
                  <a:srgbClr val="C00000"/>
                </a:solidFill>
              </a:rPr>
              <a:t>model </a:t>
            </a:r>
            <a:r>
              <a:rPr lang="pl-PL" b="1" dirty="0">
                <a:solidFill>
                  <a:srgbClr val="C00000"/>
                </a:solidFill>
              </a:rPr>
              <a:t>d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>
                <a:solidFill>
                  <a:srgbClr val="C00000"/>
                </a:solidFill>
              </a:rPr>
              <a:t>i </a:t>
            </a:r>
            <a:r>
              <a:rPr lang="pl-PL" b="1" dirty="0" err="1">
                <a:solidFill>
                  <a:srgbClr val="C00000"/>
                </a:solidFill>
              </a:rPr>
              <a:t>d</a:t>
            </a:r>
            <a:r>
              <a:rPr lang="pl-PL" b="1" dirty="0" err="1" smtClean="0">
                <a:solidFill>
                  <a:srgbClr val="C00000"/>
                </a:solidFill>
              </a:rPr>
              <a:t>k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0" y="2098585"/>
            <a:ext cx="10515600" cy="435133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44</a:t>
            </a:fld>
            <a:endParaRPr lang="pl-PL"/>
          </a:p>
        </p:txBody>
      </p:sp>
      <p:sp>
        <p:nvSpPr>
          <p:cNvPr id="12" name="Symbol zastępczy zawartości 4"/>
          <p:cNvSpPr txBox="1">
            <a:spLocks/>
          </p:cNvSpPr>
          <p:nvPr/>
        </p:nvSpPr>
        <p:spPr>
          <a:xfrm>
            <a:off x="1776414" y="3795623"/>
            <a:ext cx="8137525" cy="1223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1938" indent="-261938">
              <a:buClr>
                <a:schemeClr val="tx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pl-PL" sz="2400" dirty="0">
              <a:latin typeface="+mj-lt"/>
            </a:endParaRPr>
          </a:p>
        </p:txBody>
      </p:sp>
      <p:grpSp>
        <p:nvGrpSpPr>
          <p:cNvPr id="40991" name="Grupa 5"/>
          <p:cNvGrpSpPr>
            <a:grpSpLocks/>
          </p:cNvGrpSpPr>
          <p:nvPr/>
        </p:nvGrpSpPr>
        <p:grpSpPr bwMode="auto">
          <a:xfrm>
            <a:off x="976209" y="2174986"/>
            <a:ext cx="2001304" cy="992790"/>
            <a:chOff x="-2484276" y="621178"/>
            <a:chExt cx="4968552" cy="2895096"/>
          </a:xfrm>
        </p:grpSpPr>
        <p:pic>
          <p:nvPicPr>
            <p:cNvPr id="41018" name="Picture 2" descr="C:\Users\mbednarek\Desktop\Szkolenie PZNC\Rys\koperta bez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84276" y="621178"/>
              <a:ext cx="4968552" cy="289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19" name="Grupa 20"/>
            <p:cNvGrpSpPr>
              <a:grpSpLocks/>
            </p:cNvGrpSpPr>
            <p:nvPr/>
          </p:nvGrpSpPr>
          <p:grpSpPr bwMode="auto">
            <a:xfrm>
              <a:off x="-1331100" y="1088563"/>
              <a:ext cx="3561503" cy="1944216"/>
              <a:chOff x="4499992" y="1412776"/>
              <a:chExt cx="4341252" cy="1743878"/>
            </a:xfrm>
          </p:grpSpPr>
          <p:sp>
            <p:nvSpPr>
              <p:cNvPr id="20" name="Prostokąt 19"/>
              <p:cNvSpPr/>
              <p:nvPr/>
            </p:nvSpPr>
            <p:spPr>
              <a:xfrm>
                <a:off x="4501465" y="1412167"/>
                <a:ext cx="4102267" cy="16812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19" name="Prostokąt 18"/>
              <p:cNvSpPr/>
              <p:nvPr/>
            </p:nvSpPr>
            <p:spPr>
              <a:xfrm>
                <a:off x="6014450" y="2205152"/>
                <a:ext cx="2448128" cy="5751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pic>
            <p:nvPicPr>
              <p:cNvPr id="4102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1412776"/>
                <a:ext cx="4341252" cy="174387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7" name="Prostokąt 26"/>
          <p:cNvSpPr/>
          <p:nvPr/>
        </p:nvSpPr>
        <p:spPr>
          <a:xfrm rot="19695217">
            <a:off x="1405208" y="2444342"/>
            <a:ext cx="1271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zakleić</a:t>
            </a:r>
          </a:p>
        </p:txBody>
      </p:sp>
      <p:grpSp>
        <p:nvGrpSpPr>
          <p:cNvPr id="41007" name="Grupa 31"/>
          <p:cNvGrpSpPr>
            <a:grpSpLocks/>
          </p:cNvGrpSpPr>
          <p:nvPr/>
        </p:nvGrpSpPr>
        <p:grpSpPr bwMode="auto">
          <a:xfrm>
            <a:off x="956411" y="4653525"/>
            <a:ext cx="1192545" cy="1243868"/>
            <a:chOff x="4556458" y="2220511"/>
            <a:chExt cx="1885108" cy="2231567"/>
          </a:xfrm>
        </p:grpSpPr>
        <p:grpSp>
          <p:nvGrpSpPr>
            <p:cNvPr id="41012" name="Group 70"/>
            <p:cNvGrpSpPr>
              <a:grpSpLocks/>
            </p:cNvGrpSpPr>
            <p:nvPr/>
          </p:nvGrpSpPr>
          <p:grpSpPr bwMode="auto">
            <a:xfrm>
              <a:off x="5167647" y="3409554"/>
              <a:ext cx="828675" cy="677863"/>
              <a:chOff x="3696" y="3362"/>
              <a:chExt cx="522" cy="427"/>
            </a:xfrm>
          </p:grpSpPr>
          <p:sp>
            <p:nvSpPr>
              <p:cNvPr id="37" name="AutoShape 20"/>
              <p:cNvSpPr>
                <a:spLocks noChangeArrowheads="1"/>
              </p:cNvSpPr>
              <p:nvPr/>
            </p:nvSpPr>
            <p:spPr bwMode="auto">
              <a:xfrm rot="2627017">
                <a:off x="3696" y="3521"/>
                <a:ext cx="336" cy="144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D00000"/>
              </a:solidFill>
              <a:ln w="9525">
                <a:solidFill>
                  <a:srgbClr val="D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auto">
              <a:xfrm>
                <a:off x="3901" y="3362"/>
                <a:ext cx="317" cy="427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l-PL" sz="2400">
                    <a:solidFill>
                      <a:srgbClr val="D00000"/>
                    </a:solidFill>
                    <a:latin typeface="+mj-lt"/>
                  </a:rPr>
                  <a:t>4</a:t>
                </a:r>
              </a:p>
            </p:txBody>
          </p:sp>
        </p:grpSp>
        <p:pic>
          <p:nvPicPr>
            <p:cNvPr id="41013" name="Picture 66" descr="skoroszy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458" y="2220511"/>
              <a:ext cx="1885108" cy="223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67"/>
            <p:cNvSpPr txBox="1">
              <a:spLocks noChangeArrowheads="1"/>
            </p:cNvSpPr>
            <p:nvPr/>
          </p:nvSpPr>
          <p:spPr bwMode="auto">
            <a:xfrm>
              <a:off x="4826228" y="2293515"/>
              <a:ext cx="1455112" cy="21534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 smtClean="0">
                  <a:latin typeface="+mj-lt"/>
                </a:rPr>
                <a:t>Wykaz</a:t>
              </a:r>
            </a:p>
            <a:p>
              <a:pPr>
                <a:buClr>
                  <a:srgbClr val="0000FA"/>
                </a:buClr>
                <a:defRPr/>
              </a:pPr>
              <a:r>
                <a:rPr lang="pl-PL" sz="1200" dirty="0" smtClean="0">
                  <a:latin typeface="+mj-lt"/>
                </a:rPr>
                <a:t>zdających </a:t>
              </a:r>
              <a:endParaRPr lang="pl-PL" sz="1200" dirty="0">
                <a:latin typeface="+mj-lt"/>
              </a:endParaRPr>
            </a:p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Protokół przebiegu </a:t>
              </a:r>
              <a:r>
                <a:rPr lang="pl-PL" sz="1200" dirty="0" smtClean="0">
                  <a:latin typeface="+mj-lt"/>
                </a:rPr>
                <a:t>egzaminu</a:t>
              </a:r>
              <a:endParaRPr lang="pl-PL" sz="1200" dirty="0">
                <a:latin typeface="+mj-lt"/>
              </a:endParaRPr>
            </a:p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 smtClean="0">
                  <a:latin typeface="+mj-lt"/>
                </a:rPr>
                <a:t>In </a:t>
              </a:r>
              <a:r>
                <a:rPr lang="pl-PL" sz="1200" dirty="0" err="1" smtClean="0">
                  <a:latin typeface="+mj-lt"/>
                </a:rPr>
                <a:t>umenty</a:t>
              </a:r>
              <a:endParaRPr lang="pl-PL" sz="1000" dirty="0">
                <a:latin typeface="+mj-lt"/>
              </a:endParaRPr>
            </a:p>
          </p:txBody>
        </p:sp>
        <p:sp>
          <p:nvSpPr>
            <p:cNvPr id="36" name="Rectangle 68"/>
            <p:cNvSpPr>
              <a:spLocks noChangeArrowheads="1"/>
            </p:cNvSpPr>
            <p:nvPr/>
          </p:nvSpPr>
          <p:spPr bwMode="auto">
            <a:xfrm>
              <a:off x="4738756" y="2292352"/>
              <a:ext cx="1630055" cy="1990990"/>
            </a:xfrm>
            <a:prstGeom prst="rect">
              <a:avLst/>
            </a:prstGeom>
            <a:solidFill>
              <a:srgbClr val="FFFFFF">
                <a:alpha val="58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 sz="1000" dirty="0">
                <a:latin typeface="+mj-lt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1228995" y="3466086"/>
            <a:ext cx="1272497" cy="792410"/>
            <a:chOff x="4912658" y="2105694"/>
            <a:chExt cx="1385888" cy="966788"/>
          </a:xfrm>
        </p:grpSpPr>
        <p:pic>
          <p:nvPicPr>
            <p:cNvPr id="34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4912658" y="2105694"/>
              <a:ext cx="1385888" cy="96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Obraz 39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33019" y="2326161"/>
              <a:ext cx="695995" cy="476641"/>
            </a:xfrm>
            <a:prstGeom prst="rect">
              <a:avLst/>
            </a:prstGeom>
          </p:spPr>
        </p:pic>
      </p:grpSp>
      <p:grpSp>
        <p:nvGrpSpPr>
          <p:cNvPr id="40962" name="Grupa 22"/>
          <p:cNvGrpSpPr>
            <a:grpSpLocks/>
          </p:cNvGrpSpPr>
          <p:nvPr/>
        </p:nvGrpSpPr>
        <p:grpSpPr bwMode="auto">
          <a:xfrm>
            <a:off x="1490055" y="5079418"/>
            <a:ext cx="1775373" cy="909515"/>
            <a:chOff x="7015463" y="2630751"/>
            <a:chExt cx="1386468" cy="967304"/>
          </a:xfrm>
        </p:grpSpPr>
        <p:pic>
          <p:nvPicPr>
            <p:cNvPr id="41023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7015463" y="2630751"/>
              <a:ext cx="1386468" cy="96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pole tekstowe 46"/>
            <p:cNvSpPr txBox="1"/>
            <p:nvPr/>
          </p:nvSpPr>
          <p:spPr>
            <a:xfrm>
              <a:off x="7090592" y="2867388"/>
              <a:ext cx="1056357" cy="402438"/>
            </a:xfrm>
            <a:prstGeom prst="rect">
              <a:avLst/>
            </a:prstGeom>
            <a:solidFill>
              <a:schemeClr val="bg1"/>
            </a:solidFill>
          </p:spPr>
          <p:txBody>
            <a:bodyPr lIns="0" rIns="0">
              <a:spAutoFit/>
            </a:bodyPr>
            <a:lstStyle/>
            <a:p>
              <a:pPr algn="ctr">
                <a:defRPr/>
              </a:pPr>
              <a:r>
                <a:rPr lang="pl-PL" sz="1200">
                  <a:latin typeface="+mj-lt"/>
                </a:rPr>
                <a:t>kod OE </a:t>
              </a:r>
              <a:endParaRPr lang="pl-PL" sz="1200" dirty="0">
                <a:latin typeface="+mj-lt"/>
              </a:endParaRPr>
            </a:p>
            <a:p>
              <a:pPr algn="ctr">
                <a:defRPr/>
              </a:pPr>
              <a:r>
                <a:rPr lang="pl-PL" sz="1200" dirty="0">
                  <a:latin typeface="+mj-lt"/>
                </a:rPr>
                <a:t>dokumentacja</a:t>
              </a:r>
            </a:p>
          </p:txBody>
        </p:sp>
      </p:grpSp>
      <p:sp>
        <p:nvSpPr>
          <p:cNvPr id="4" name="Prostokąt 3"/>
          <p:cNvSpPr/>
          <p:nvPr/>
        </p:nvSpPr>
        <p:spPr>
          <a:xfrm rot="19686711">
            <a:off x="1646500" y="5257236"/>
            <a:ext cx="17123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Nie zaklejać</a:t>
            </a:r>
          </a:p>
        </p:txBody>
      </p:sp>
    </p:spTree>
    <p:extLst>
      <p:ext uri="{BB962C8B-B14F-4D97-AF65-F5344CB8AC3E}">
        <p14:creationId xmlns:p14="http://schemas.microsoft.com/office/powerpoint/2010/main" val="230208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801521"/>
              </p:ext>
            </p:extLst>
          </p:nvPr>
        </p:nvGraphicFramePr>
        <p:xfrm>
          <a:off x="756806" y="1876676"/>
          <a:ext cx="10903527" cy="4403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7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3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77109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Bezpieczna koperta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Pogrupowane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wypełnione Karty oceny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Zasady oceniania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Arkusze egzaminacyjne</a:t>
                      </a:r>
                      <a:r>
                        <a:rPr kumimoji="0" lang="pl-PL" sz="18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/>
                      </a:r>
                      <a:br>
                        <a:rPr kumimoji="0" lang="pl-PL" sz="18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kumimoji="0" lang="pl-PL" sz="18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 ewentualnymi dokumentami 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kumimoji="0"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Kopertę w sali / miejscu egzaminu zakleja </a:t>
                      </a:r>
                      <a:r>
                        <a:rPr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PZN</a:t>
                      </a:r>
                      <a:r>
                        <a:rPr kumimoji="0"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w obecności członków ZN 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37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Niewykorzystane Arkusze egzaminacyjne</a:t>
                      </a:r>
                    </a:p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Niewykorzystane Zasady oceniania</a:t>
                      </a: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Zamiast wkładać</a:t>
                      </a: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koperty</a:t>
                      </a: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można banderolować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5861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 lub skoroszyt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Wykaz zdających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Protokół przebiegu</a:t>
                      </a: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egzaminu w Sali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ewentualnie inne dokumenty, np.: oświadczenie o rezygnacji zdającego/decyzja o unieważnieniu  wraz z Arkuszem egzaminacyjnym </a:t>
                      </a:r>
                      <a:b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Kartą oceny zdającego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Font typeface="Wingdings" panose="05000000000000000000" pitchFamily="2" charset="2"/>
                        <a:buChar char="§"/>
                      </a:pPr>
                      <a:endParaRPr kumimoji="0" lang="pl-PL" sz="1800" b="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838200" y="6380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Pakowanie materiałów egzaminacyjnych w sali </a:t>
            </a:r>
            <a:r>
              <a:rPr lang="pl-PL" dirty="0" smtClean="0"/>
              <a:t>/miejscu</a:t>
            </a:r>
            <a:br>
              <a:rPr lang="pl-PL" dirty="0" smtClean="0"/>
            </a:br>
            <a:r>
              <a:rPr lang="pl-PL" dirty="0" smtClean="0"/>
              <a:t>– </a:t>
            </a:r>
            <a:r>
              <a:rPr lang="pl-PL" dirty="0"/>
              <a:t>część praktyczna </a:t>
            </a:r>
            <a:r>
              <a:rPr lang="pl-PL" dirty="0">
                <a:solidFill>
                  <a:srgbClr val="C00000"/>
                </a:solidFill>
              </a:rPr>
              <a:t>model </a:t>
            </a:r>
            <a:r>
              <a:rPr lang="pl-PL" b="1" dirty="0">
                <a:solidFill>
                  <a:srgbClr val="C00000"/>
                </a:solidFill>
              </a:rPr>
              <a:t>w</a:t>
            </a:r>
            <a:r>
              <a:rPr lang="pl-PL" dirty="0">
                <a:solidFill>
                  <a:srgbClr val="C00000"/>
                </a:solidFill>
              </a:rPr>
              <a:t> i </a:t>
            </a:r>
            <a:r>
              <a:rPr lang="pl-PL" b="1" dirty="0" err="1" smtClean="0">
                <a:solidFill>
                  <a:srgbClr val="C00000"/>
                </a:solidFill>
              </a:rPr>
              <a:t>wk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0" y="2098585"/>
            <a:ext cx="10515600" cy="435133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45</a:t>
            </a:fld>
            <a:endParaRPr lang="pl-PL"/>
          </a:p>
        </p:txBody>
      </p:sp>
      <p:sp>
        <p:nvSpPr>
          <p:cNvPr id="12" name="Symbol zastępczy zawartości 4"/>
          <p:cNvSpPr txBox="1">
            <a:spLocks/>
          </p:cNvSpPr>
          <p:nvPr/>
        </p:nvSpPr>
        <p:spPr>
          <a:xfrm>
            <a:off x="1776414" y="3795623"/>
            <a:ext cx="8137525" cy="1223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1938" indent="-261938">
              <a:buClr>
                <a:schemeClr val="tx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pl-PL" sz="2400" dirty="0">
              <a:latin typeface="+mj-lt"/>
            </a:endParaRPr>
          </a:p>
        </p:txBody>
      </p:sp>
      <p:grpSp>
        <p:nvGrpSpPr>
          <p:cNvPr id="40991" name="Grupa 5"/>
          <p:cNvGrpSpPr>
            <a:grpSpLocks/>
          </p:cNvGrpSpPr>
          <p:nvPr/>
        </p:nvGrpSpPr>
        <p:grpSpPr bwMode="auto">
          <a:xfrm>
            <a:off x="976209" y="2174986"/>
            <a:ext cx="2001304" cy="992790"/>
            <a:chOff x="-2484276" y="621178"/>
            <a:chExt cx="4968552" cy="2895096"/>
          </a:xfrm>
        </p:grpSpPr>
        <p:pic>
          <p:nvPicPr>
            <p:cNvPr id="41018" name="Picture 2" descr="C:\Users\mbednarek\Desktop\Szkolenie PZNC\Rys\koperta bez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84276" y="621178"/>
              <a:ext cx="4968552" cy="289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19" name="Grupa 20"/>
            <p:cNvGrpSpPr>
              <a:grpSpLocks/>
            </p:cNvGrpSpPr>
            <p:nvPr/>
          </p:nvGrpSpPr>
          <p:grpSpPr bwMode="auto">
            <a:xfrm>
              <a:off x="-1331100" y="1088563"/>
              <a:ext cx="3561503" cy="1944216"/>
              <a:chOff x="4499992" y="1412776"/>
              <a:chExt cx="4341252" cy="1743878"/>
            </a:xfrm>
          </p:grpSpPr>
          <p:sp>
            <p:nvSpPr>
              <p:cNvPr id="20" name="Prostokąt 19"/>
              <p:cNvSpPr/>
              <p:nvPr/>
            </p:nvSpPr>
            <p:spPr>
              <a:xfrm>
                <a:off x="4501465" y="1412167"/>
                <a:ext cx="4102267" cy="16812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19" name="Prostokąt 18"/>
              <p:cNvSpPr/>
              <p:nvPr/>
            </p:nvSpPr>
            <p:spPr>
              <a:xfrm>
                <a:off x="6014450" y="2205152"/>
                <a:ext cx="2448128" cy="5751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pic>
            <p:nvPicPr>
              <p:cNvPr id="4102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1412776"/>
                <a:ext cx="4341252" cy="174387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7" name="Prostokąt 26"/>
          <p:cNvSpPr/>
          <p:nvPr/>
        </p:nvSpPr>
        <p:spPr>
          <a:xfrm rot="19695217">
            <a:off x="1405208" y="2444342"/>
            <a:ext cx="1271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zakleić</a:t>
            </a:r>
          </a:p>
        </p:txBody>
      </p:sp>
      <p:grpSp>
        <p:nvGrpSpPr>
          <p:cNvPr id="41007" name="Grupa 31"/>
          <p:cNvGrpSpPr>
            <a:grpSpLocks/>
          </p:cNvGrpSpPr>
          <p:nvPr/>
        </p:nvGrpSpPr>
        <p:grpSpPr bwMode="auto">
          <a:xfrm>
            <a:off x="907058" y="4652296"/>
            <a:ext cx="1192545" cy="1243868"/>
            <a:chOff x="4556458" y="2220511"/>
            <a:chExt cx="1885108" cy="2231567"/>
          </a:xfrm>
        </p:grpSpPr>
        <p:grpSp>
          <p:nvGrpSpPr>
            <p:cNvPr id="41012" name="Group 70"/>
            <p:cNvGrpSpPr>
              <a:grpSpLocks/>
            </p:cNvGrpSpPr>
            <p:nvPr/>
          </p:nvGrpSpPr>
          <p:grpSpPr bwMode="auto">
            <a:xfrm>
              <a:off x="5167647" y="3409554"/>
              <a:ext cx="828675" cy="677863"/>
              <a:chOff x="3696" y="3362"/>
              <a:chExt cx="522" cy="427"/>
            </a:xfrm>
          </p:grpSpPr>
          <p:sp>
            <p:nvSpPr>
              <p:cNvPr id="37" name="AutoShape 20"/>
              <p:cNvSpPr>
                <a:spLocks noChangeArrowheads="1"/>
              </p:cNvSpPr>
              <p:nvPr/>
            </p:nvSpPr>
            <p:spPr bwMode="auto">
              <a:xfrm rot="2627017">
                <a:off x="3696" y="3521"/>
                <a:ext cx="336" cy="144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D00000"/>
              </a:solidFill>
              <a:ln w="9525">
                <a:solidFill>
                  <a:srgbClr val="D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auto">
              <a:xfrm>
                <a:off x="3901" y="3362"/>
                <a:ext cx="317" cy="427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l-PL" sz="2400">
                    <a:solidFill>
                      <a:srgbClr val="D00000"/>
                    </a:solidFill>
                    <a:latin typeface="+mj-lt"/>
                  </a:rPr>
                  <a:t>4</a:t>
                </a:r>
              </a:p>
            </p:txBody>
          </p:sp>
        </p:grpSp>
        <p:pic>
          <p:nvPicPr>
            <p:cNvPr id="41013" name="Picture 66" descr="skoroszy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458" y="2220511"/>
              <a:ext cx="1885108" cy="223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67"/>
            <p:cNvSpPr txBox="1">
              <a:spLocks noChangeArrowheads="1"/>
            </p:cNvSpPr>
            <p:nvPr/>
          </p:nvSpPr>
          <p:spPr bwMode="auto">
            <a:xfrm>
              <a:off x="4826228" y="2293515"/>
              <a:ext cx="1455112" cy="21534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 smtClean="0">
                  <a:latin typeface="+mj-lt"/>
                </a:rPr>
                <a:t>Wykaz</a:t>
              </a:r>
            </a:p>
            <a:p>
              <a:pPr>
                <a:buClr>
                  <a:srgbClr val="0000FA"/>
                </a:buClr>
                <a:defRPr/>
              </a:pPr>
              <a:r>
                <a:rPr lang="pl-PL" sz="1200" dirty="0" smtClean="0">
                  <a:latin typeface="+mj-lt"/>
                </a:rPr>
                <a:t>zdających </a:t>
              </a:r>
              <a:endParaRPr lang="pl-PL" sz="1200" dirty="0">
                <a:latin typeface="+mj-lt"/>
              </a:endParaRPr>
            </a:p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Protokół przebiegu </a:t>
              </a:r>
              <a:r>
                <a:rPr lang="pl-PL" sz="1200" dirty="0" smtClean="0">
                  <a:latin typeface="+mj-lt"/>
                </a:rPr>
                <a:t>egzaminu</a:t>
              </a:r>
              <a:endParaRPr lang="pl-PL" sz="1200" dirty="0">
                <a:latin typeface="+mj-lt"/>
              </a:endParaRPr>
            </a:p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 smtClean="0">
                  <a:latin typeface="+mj-lt"/>
                </a:rPr>
                <a:t>In </a:t>
              </a:r>
              <a:r>
                <a:rPr lang="pl-PL" sz="1200" dirty="0" err="1" smtClean="0">
                  <a:latin typeface="+mj-lt"/>
                </a:rPr>
                <a:t>umenty</a:t>
              </a:r>
              <a:endParaRPr lang="pl-PL" sz="1000" dirty="0">
                <a:latin typeface="+mj-lt"/>
              </a:endParaRPr>
            </a:p>
          </p:txBody>
        </p:sp>
        <p:sp>
          <p:nvSpPr>
            <p:cNvPr id="36" name="Rectangle 68"/>
            <p:cNvSpPr>
              <a:spLocks noChangeArrowheads="1"/>
            </p:cNvSpPr>
            <p:nvPr/>
          </p:nvSpPr>
          <p:spPr bwMode="auto">
            <a:xfrm>
              <a:off x="4738756" y="2292352"/>
              <a:ext cx="1630055" cy="1990990"/>
            </a:xfrm>
            <a:prstGeom prst="rect">
              <a:avLst/>
            </a:prstGeom>
            <a:solidFill>
              <a:srgbClr val="FFFFFF">
                <a:alpha val="58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 sz="1000" dirty="0">
                <a:latin typeface="+mj-lt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1304901" y="3443041"/>
            <a:ext cx="1272497" cy="792410"/>
            <a:chOff x="4912658" y="2105694"/>
            <a:chExt cx="1385888" cy="966788"/>
          </a:xfrm>
        </p:grpSpPr>
        <p:pic>
          <p:nvPicPr>
            <p:cNvPr id="34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4912658" y="2105694"/>
              <a:ext cx="1385888" cy="96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Obraz 39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33019" y="2326161"/>
              <a:ext cx="695995" cy="476641"/>
            </a:xfrm>
            <a:prstGeom prst="rect">
              <a:avLst/>
            </a:prstGeom>
          </p:spPr>
        </p:pic>
      </p:grpSp>
      <p:grpSp>
        <p:nvGrpSpPr>
          <p:cNvPr id="40962" name="Grupa 22"/>
          <p:cNvGrpSpPr>
            <a:grpSpLocks/>
          </p:cNvGrpSpPr>
          <p:nvPr/>
        </p:nvGrpSpPr>
        <p:grpSpPr bwMode="auto">
          <a:xfrm>
            <a:off x="1440702" y="5078189"/>
            <a:ext cx="1775373" cy="909515"/>
            <a:chOff x="7015463" y="2630751"/>
            <a:chExt cx="1386468" cy="967304"/>
          </a:xfrm>
        </p:grpSpPr>
        <p:pic>
          <p:nvPicPr>
            <p:cNvPr id="41023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7015463" y="2630751"/>
              <a:ext cx="1386468" cy="96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pole tekstowe 46"/>
            <p:cNvSpPr txBox="1"/>
            <p:nvPr/>
          </p:nvSpPr>
          <p:spPr>
            <a:xfrm>
              <a:off x="7090592" y="2867388"/>
              <a:ext cx="1056357" cy="402438"/>
            </a:xfrm>
            <a:prstGeom prst="rect">
              <a:avLst/>
            </a:prstGeom>
            <a:solidFill>
              <a:schemeClr val="bg1"/>
            </a:solidFill>
          </p:spPr>
          <p:txBody>
            <a:bodyPr lIns="0" rIns="0">
              <a:spAutoFit/>
            </a:bodyPr>
            <a:lstStyle/>
            <a:p>
              <a:pPr algn="ctr">
                <a:defRPr/>
              </a:pPr>
              <a:r>
                <a:rPr lang="pl-PL" sz="1200">
                  <a:latin typeface="+mj-lt"/>
                </a:rPr>
                <a:t>kod OE </a:t>
              </a:r>
              <a:endParaRPr lang="pl-PL" sz="1200" dirty="0">
                <a:latin typeface="+mj-lt"/>
              </a:endParaRPr>
            </a:p>
            <a:p>
              <a:pPr algn="ctr">
                <a:defRPr/>
              </a:pPr>
              <a:r>
                <a:rPr lang="pl-PL" sz="1200" dirty="0">
                  <a:latin typeface="+mj-lt"/>
                </a:rPr>
                <a:t>dokumentacja</a:t>
              </a:r>
            </a:p>
          </p:txBody>
        </p:sp>
      </p:grpSp>
      <p:sp>
        <p:nvSpPr>
          <p:cNvPr id="4" name="Prostokąt 3"/>
          <p:cNvSpPr/>
          <p:nvPr/>
        </p:nvSpPr>
        <p:spPr>
          <a:xfrm rot="19686711">
            <a:off x="1597147" y="5256007"/>
            <a:ext cx="17123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Nie zaklejać</a:t>
            </a:r>
          </a:p>
        </p:txBody>
      </p:sp>
    </p:spTree>
    <p:extLst>
      <p:ext uri="{BB962C8B-B14F-4D97-AF65-F5344CB8AC3E}">
        <p14:creationId xmlns:p14="http://schemas.microsoft.com/office/powerpoint/2010/main" val="145270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601702"/>
              </p:ext>
            </p:extLst>
          </p:nvPr>
        </p:nvGraphicFramePr>
        <p:xfrm>
          <a:off x="606681" y="2165991"/>
          <a:ext cx="10903527" cy="4403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7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3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77109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Bezpieczna koperta z odciętym rogiem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2000" b="0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Karty oceny – </a:t>
                      </a:r>
                      <a:r>
                        <a:rPr lang="pl-PL" sz="2000" b="0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każda kwalifikacja </a:t>
                      </a:r>
                      <a:br>
                        <a:rPr lang="pl-PL" sz="2000" b="0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pl-PL" sz="2000" b="0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 </a:t>
                      </a:r>
                      <a:r>
                        <a:rPr lang="pl-PL" sz="20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oddzielnej kopercie</a:t>
                      </a:r>
                      <a:r>
                        <a:rPr lang="pl-PL" sz="2000" b="0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bezpiecznej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kumimoji="0"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Kopertę w sali zakleja </a:t>
                      </a:r>
                      <a:r>
                        <a:rPr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PZN</a:t>
                      </a:r>
                      <a:r>
                        <a:rPr kumimoji="0"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w obecności członków ZN </a:t>
                      </a:r>
                    </a:p>
                    <a:p>
                      <a:pPr marL="0" indent="0" algn="l"/>
                      <a:r>
                        <a:rPr kumimoji="0"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 </a:t>
                      </a:r>
                      <a:r>
                        <a:rPr kumimoji="0" lang="pl-PL" sz="1800" b="1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przedstawiciela</a:t>
                      </a:r>
                      <a:r>
                        <a:rPr kumimoji="0"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pl-PL" sz="1800" b="1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zdających</a:t>
                      </a:r>
                      <a:endParaRPr lang="pl-PL" sz="18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37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Niewykorzystane Arkusze egzaminacyjne</a:t>
                      </a: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Zamiast wkładać</a:t>
                      </a: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koperty</a:t>
                      </a: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można banderolować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5861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Wykaz zdających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Protokół przebiegu</a:t>
                      </a: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egzaminu w sali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ewentualnie inne dokumenty, np.: oświadczenie o rezygnacji zdającego/decyzja o unieważnieniu  wraz z Arkuszem egzaminacyjnym </a:t>
                      </a:r>
                      <a:b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Kartą oceny zdającego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Font typeface="Wingdings" panose="05000000000000000000" pitchFamily="2" charset="2"/>
                        <a:buChar char="§"/>
                      </a:pPr>
                      <a:endParaRPr kumimoji="0" lang="pl-PL" sz="1800" b="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838200" y="61078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Pakowanie materiałów egzaminacyjnych w sali </a:t>
            </a:r>
            <a:r>
              <a:rPr lang="pl-PL" dirty="0" smtClean="0"/>
              <a:t>/miejscu</a:t>
            </a:r>
            <a:br>
              <a:rPr lang="pl-PL" dirty="0" smtClean="0"/>
            </a:br>
            <a:r>
              <a:rPr lang="pl-PL" dirty="0" smtClean="0">
                <a:solidFill>
                  <a:srgbClr val="C00000"/>
                </a:solidFill>
              </a:rPr>
              <a:t>część pisemna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600" y="6465534"/>
            <a:ext cx="2743200" cy="365125"/>
          </a:xfrm>
        </p:spPr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46</a:t>
            </a:fld>
            <a:endParaRPr lang="pl-PL"/>
          </a:p>
        </p:txBody>
      </p:sp>
      <p:sp>
        <p:nvSpPr>
          <p:cNvPr id="12" name="Symbol zastępczy zawartości 4"/>
          <p:cNvSpPr txBox="1">
            <a:spLocks/>
          </p:cNvSpPr>
          <p:nvPr/>
        </p:nvSpPr>
        <p:spPr>
          <a:xfrm>
            <a:off x="1721823" y="4035863"/>
            <a:ext cx="8137525" cy="1223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1938" indent="-261938">
              <a:buClr>
                <a:schemeClr val="tx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pl-PL" sz="2400" dirty="0">
              <a:latin typeface="+mj-lt"/>
            </a:endParaRPr>
          </a:p>
        </p:txBody>
      </p:sp>
      <p:grpSp>
        <p:nvGrpSpPr>
          <p:cNvPr id="40991" name="Grupa 5"/>
          <p:cNvGrpSpPr>
            <a:grpSpLocks/>
          </p:cNvGrpSpPr>
          <p:nvPr/>
        </p:nvGrpSpPr>
        <p:grpSpPr bwMode="auto">
          <a:xfrm>
            <a:off x="921618" y="2415226"/>
            <a:ext cx="2001304" cy="992790"/>
            <a:chOff x="-2484276" y="621178"/>
            <a:chExt cx="4968552" cy="2895096"/>
          </a:xfrm>
        </p:grpSpPr>
        <p:pic>
          <p:nvPicPr>
            <p:cNvPr id="41018" name="Picture 2" descr="C:\Users\mbednarek\Desktop\Szkolenie PZNC\Rys\koperta bez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84276" y="621178"/>
              <a:ext cx="4968552" cy="289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19" name="Grupa 20"/>
            <p:cNvGrpSpPr>
              <a:grpSpLocks/>
            </p:cNvGrpSpPr>
            <p:nvPr/>
          </p:nvGrpSpPr>
          <p:grpSpPr bwMode="auto">
            <a:xfrm>
              <a:off x="-1331100" y="1088563"/>
              <a:ext cx="3561503" cy="1944216"/>
              <a:chOff x="4499992" y="1412776"/>
              <a:chExt cx="4341252" cy="1743878"/>
            </a:xfrm>
          </p:grpSpPr>
          <p:sp>
            <p:nvSpPr>
              <p:cNvPr id="20" name="Prostokąt 19"/>
              <p:cNvSpPr/>
              <p:nvPr/>
            </p:nvSpPr>
            <p:spPr>
              <a:xfrm>
                <a:off x="4501465" y="1412167"/>
                <a:ext cx="4102267" cy="16812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19" name="Prostokąt 18"/>
              <p:cNvSpPr/>
              <p:nvPr/>
            </p:nvSpPr>
            <p:spPr>
              <a:xfrm>
                <a:off x="6014450" y="2205152"/>
                <a:ext cx="2448128" cy="5751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pic>
            <p:nvPicPr>
              <p:cNvPr id="4102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1412776"/>
                <a:ext cx="4341252" cy="174387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7" name="Prostokąt 26"/>
          <p:cNvSpPr/>
          <p:nvPr/>
        </p:nvSpPr>
        <p:spPr>
          <a:xfrm rot="19695217">
            <a:off x="1350617" y="2684582"/>
            <a:ext cx="1271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zakleić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1174404" y="3706326"/>
            <a:ext cx="1272497" cy="792410"/>
            <a:chOff x="4912658" y="2105694"/>
            <a:chExt cx="1385888" cy="966788"/>
          </a:xfrm>
        </p:grpSpPr>
        <p:pic>
          <p:nvPicPr>
            <p:cNvPr id="34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4912658" y="2105694"/>
              <a:ext cx="1385888" cy="96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Obraz 39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33019" y="2326161"/>
              <a:ext cx="695995" cy="476641"/>
            </a:xfrm>
            <a:prstGeom prst="rect">
              <a:avLst/>
            </a:prstGeom>
          </p:spPr>
        </p:pic>
      </p:grpSp>
      <p:grpSp>
        <p:nvGrpSpPr>
          <p:cNvPr id="40962" name="Grupa 22"/>
          <p:cNvGrpSpPr>
            <a:grpSpLocks/>
          </p:cNvGrpSpPr>
          <p:nvPr/>
        </p:nvGrpSpPr>
        <p:grpSpPr bwMode="auto">
          <a:xfrm>
            <a:off x="1174404" y="5314150"/>
            <a:ext cx="1775373" cy="909515"/>
            <a:chOff x="7015463" y="2630751"/>
            <a:chExt cx="1386468" cy="967304"/>
          </a:xfrm>
        </p:grpSpPr>
        <p:pic>
          <p:nvPicPr>
            <p:cNvPr id="41023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7015463" y="2630751"/>
              <a:ext cx="1386468" cy="96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pole tekstowe 46"/>
            <p:cNvSpPr txBox="1"/>
            <p:nvPr/>
          </p:nvSpPr>
          <p:spPr>
            <a:xfrm>
              <a:off x="7090592" y="2867388"/>
              <a:ext cx="1056357" cy="402438"/>
            </a:xfrm>
            <a:prstGeom prst="rect">
              <a:avLst/>
            </a:prstGeom>
            <a:solidFill>
              <a:schemeClr val="bg1"/>
            </a:solidFill>
          </p:spPr>
          <p:txBody>
            <a:bodyPr lIns="0" rIns="0">
              <a:spAutoFit/>
            </a:bodyPr>
            <a:lstStyle/>
            <a:p>
              <a:pPr algn="ctr">
                <a:defRPr/>
              </a:pPr>
              <a:r>
                <a:rPr lang="pl-PL" sz="1200">
                  <a:latin typeface="+mj-lt"/>
                </a:rPr>
                <a:t>kod OE </a:t>
              </a:r>
              <a:endParaRPr lang="pl-PL" sz="1200" dirty="0">
                <a:latin typeface="+mj-lt"/>
              </a:endParaRPr>
            </a:p>
            <a:p>
              <a:pPr algn="ctr">
                <a:defRPr/>
              </a:pPr>
              <a:r>
                <a:rPr lang="pl-PL" sz="1200" dirty="0">
                  <a:latin typeface="+mj-lt"/>
                </a:rPr>
                <a:t>dokumentacja</a:t>
              </a:r>
            </a:p>
          </p:txBody>
        </p:sp>
      </p:grpSp>
      <p:sp>
        <p:nvSpPr>
          <p:cNvPr id="4" name="Prostokąt 3"/>
          <p:cNvSpPr/>
          <p:nvPr/>
        </p:nvSpPr>
        <p:spPr>
          <a:xfrm rot="19686711">
            <a:off x="1377445" y="5495014"/>
            <a:ext cx="17123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Nie zaklejać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2291047" y="1656975"/>
            <a:ext cx="8746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002060"/>
                </a:solidFill>
              </a:rPr>
              <a:t>Arkusze egzaminacyjne zdający zabierają ze sobą po egzaminie</a:t>
            </a:r>
            <a:endParaRPr lang="pl-P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4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3194"/>
            <a:ext cx="11944399" cy="3461248"/>
          </a:xfrm>
          <a:prstGeom prst="rect">
            <a:avLst/>
          </a:prstGeom>
        </p:spPr>
      </p:pic>
      <p:sp>
        <p:nvSpPr>
          <p:cNvPr id="12" name="Prostokąt zaokrąglony 11"/>
          <p:cNvSpPr/>
          <p:nvPr/>
        </p:nvSpPr>
        <p:spPr>
          <a:xfrm>
            <a:off x="884832" y="2925573"/>
            <a:ext cx="8743950" cy="3618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38200" y="478532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Przeszkolenie zespołów nadzorujących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034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089120"/>
              </p:ext>
            </p:extLst>
          </p:nvPr>
        </p:nvGraphicFramePr>
        <p:xfrm>
          <a:off x="464024" y="2382777"/>
          <a:ext cx="11177516" cy="435591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2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5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1982">
                <a:tc>
                  <a:txBody>
                    <a:bodyPr/>
                    <a:lstStyle/>
                    <a:p>
                      <a:pPr algn="l"/>
                      <a:r>
                        <a:rPr lang="pl-PL" sz="2800" dirty="0" smtClean="0"/>
                        <a:t>Część egzaminu</a:t>
                      </a:r>
                      <a:endParaRPr lang="pl-PL" sz="28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800" dirty="0" smtClean="0"/>
                        <a:t>Termin dostawy</a:t>
                      </a:r>
                      <a:endParaRPr lang="pl-PL" sz="28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732"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pisemna </a:t>
                      </a:r>
                      <a:br>
                        <a:rPr lang="pl-PL" sz="2800" dirty="0" smtClean="0"/>
                      </a:br>
                      <a:r>
                        <a:rPr lang="pl-PL" sz="2800" dirty="0" smtClean="0"/>
                        <a:t>z wykorzystaniem arkuszy</a:t>
                      </a:r>
                      <a:endParaRPr lang="pl-PL" sz="2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 smtClean="0"/>
                        <a:t>w dniu egzaminu </a:t>
                      </a:r>
                      <a:br>
                        <a:rPr lang="pl-PL" sz="2800" dirty="0" smtClean="0"/>
                      </a:br>
                      <a:r>
                        <a:rPr lang="pl-PL" sz="2800" dirty="0" smtClean="0"/>
                        <a:t>w godz. 6.30 – 9.00</a:t>
                      </a:r>
                      <a:endParaRPr lang="pl-PL" sz="28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534"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praktyczna - model d</a:t>
                      </a:r>
                      <a:endParaRPr lang="pl-PL" sz="2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800" dirty="0" smtClean="0"/>
                        <a:t>w dniu egzaminu </a:t>
                      </a:r>
                      <a:br>
                        <a:rPr lang="pl-PL" sz="2800" dirty="0" smtClean="0"/>
                      </a:br>
                      <a:r>
                        <a:rPr lang="pl-PL" sz="2800" dirty="0" smtClean="0"/>
                        <a:t>w godz. 6.30 – 7.30 gdy egzamin od 9.00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godz. </a:t>
                      </a:r>
                      <a:r>
                        <a:rPr lang="pl-PL" sz="2800" dirty="0" smtClean="0"/>
                        <a:t>6.30 – 9.00 gdy egzamin od 13.00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6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 smtClean="0"/>
                        <a:t>praktyczna - model </a:t>
                      </a:r>
                      <a:r>
                        <a:rPr lang="pl-PL" sz="2800" dirty="0" err="1" smtClean="0"/>
                        <a:t>dk</a:t>
                      </a:r>
                      <a:r>
                        <a:rPr lang="pl-PL" sz="2800" dirty="0" smtClean="0"/>
                        <a:t>,</a:t>
                      </a:r>
                      <a:r>
                        <a:rPr lang="pl-PL" sz="2800" baseline="0" dirty="0" smtClean="0"/>
                        <a:t> w, </a:t>
                      </a:r>
                      <a:r>
                        <a:rPr lang="pl-PL" sz="2800" baseline="0" dirty="0" err="1" smtClean="0"/>
                        <a:t>wk</a:t>
                      </a:r>
                      <a:endParaRPr lang="pl-PL" sz="28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2800" kern="1200" dirty="0" smtClean="0"/>
                        <a:t>najpóźniej w dniu</a:t>
                      </a:r>
                    </a:p>
                    <a:p>
                      <a:r>
                        <a:rPr lang="pl-PL" sz="2800" kern="1200" dirty="0" smtClean="0"/>
                        <a:t>poprzedzającym egzamin</a:t>
                      </a:r>
                    </a:p>
                    <a:p>
                      <a:r>
                        <a:rPr lang="pl-PL" sz="2800" dirty="0" smtClean="0"/>
                        <a:t>w godz. 8.00 – 12.00</a:t>
                      </a:r>
                      <a:endParaRPr lang="pl-PL" sz="2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ytuł 3"/>
          <p:cNvSpPr txBox="1">
            <a:spLocks/>
          </p:cNvSpPr>
          <p:nvPr/>
        </p:nvSpPr>
        <p:spPr>
          <a:xfrm>
            <a:off x="847347" y="1704867"/>
            <a:ext cx="10364451" cy="657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l-PL" dirty="0" smtClean="0"/>
              <a:t>TERMINY DOSTAW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9201" y="707987"/>
            <a:ext cx="10515600" cy="1325563"/>
          </a:xfrm>
        </p:spPr>
        <p:txBody>
          <a:bodyPr/>
          <a:lstStyle/>
          <a:p>
            <a:r>
              <a:rPr lang="pl-PL" dirty="0"/>
              <a:t>Odebranie przesyłki z materiałami na egzamin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328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Odebranie przesyłki z materiałami na </a:t>
            </a:r>
            <a:r>
              <a:rPr lang="pl-PL" dirty="0" smtClean="0">
                <a:solidFill>
                  <a:srgbClr val="002060"/>
                </a:solidFill>
              </a:rPr>
              <a:t>egzamin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838200" y="1578882"/>
            <a:ext cx="10515600" cy="493803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dirty="0">
                <a:solidFill>
                  <a:srgbClr val="002060"/>
                </a:solidFill>
              </a:rPr>
              <a:t>P</a:t>
            </a:r>
            <a:r>
              <a:rPr lang="pl-PL" dirty="0" smtClean="0">
                <a:solidFill>
                  <a:srgbClr val="002060"/>
                </a:solidFill>
              </a:rPr>
              <a:t>rzesyłkę </a:t>
            </a:r>
            <a:r>
              <a:rPr lang="pl-PL" dirty="0">
                <a:solidFill>
                  <a:srgbClr val="002060"/>
                </a:solidFill>
              </a:rPr>
              <a:t>odbiera przewodniczący ZE lub pisemnie upoważniony przez niego zastępca </a:t>
            </a:r>
            <a:r>
              <a:rPr lang="pl-PL" dirty="0" smtClean="0">
                <a:solidFill>
                  <a:srgbClr val="002060"/>
                </a:solidFill>
              </a:rPr>
              <a:t>PZE, </a:t>
            </a:r>
            <a:r>
              <a:rPr lang="pl-PL" dirty="0">
                <a:solidFill>
                  <a:srgbClr val="002060"/>
                </a:solidFill>
              </a:rPr>
              <a:t>lub członek ZE (przygotować upoważnienia</a:t>
            </a:r>
            <a:r>
              <a:rPr lang="pl-PL" dirty="0" smtClean="0">
                <a:solidFill>
                  <a:srgbClr val="002060"/>
                </a:solidFill>
              </a:rPr>
              <a:t>).</a:t>
            </a:r>
            <a:endParaRPr lang="pl-PL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dirty="0">
                <a:solidFill>
                  <a:srgbClr val="002060"/>
                </a:solidFill>
              </a:rPr>
              <a:t>P</a:t>
            </a:r>
            <a:r>
              <a:rPr lang="pl-PL" dirty="0" smtClean="0">
                <a:solidFill>
                  <a:srgbClr val="002060"/>
                </a:solidFill>
              </a:rPr>
              <a:t>odczas </a:t>
            </a:r>
            <a:r>
              <a:rPr lang="pl-PL" dirty="0">
                <a:solidFill>
                  <a:srgbClr val="002060"/>
                </a:solidFill>
              </a:rPr>
              <a:t>odbioru należy sprawdzić:</a:t>
            </a:r>
          </a:p>
          <a:p>
            <a:pPr marL="450850" indent="-342900">
              <a:lnSpc>
                <a:spcPct val="120000"/>
              </a:lnSpc>
              <a:spcBef>
                <a:spcPts val="1800"/>
              </a:spcBef>
              <a:buFont typeface="Calibri" panose="020F0502020204030204" pitchFamily="34" charset="0"/>
              <a:buChar char="‐"/>
            </a:pPr>
            <a:r>
              <a:rPr lang="pl-PL" dirty="0">
                <a:solidFill>
                  <a:srgbClr val="002060"/>
                </a:solidFill>
              </a:rPr>
              <a:t>czy przesyłka nie została naruszona</a:t>
            </a:r>
          </a:p>
          <a:p>
            <a:pPr marL="450850" indent="-342900">
              <a:lnSpc>
                <a:spcPct val="120000"/>
              </a:lnSpc>
              <a:spcBef>
                <a:spcPts val="1800"/>
              </a:spcBef>
              <a:buFont typeface="Calibri" panose="020F0502020204030204" pitchFamily="34" charset="0"/>
              <a:buChar char="‐"/>
            </a:pPr>
            <a:r>
              <a:rPr lang="pl-PL" dirty="0">
                <a:solidFill>
                  <a:srgbClr val="002060"/>
                </a:solidFill>
              </a:rPr>
              <a:t>czy zawartość przesyłki jest zgodna ze specyfikacją zamieszczoną w paczce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(w przypadku rozbieżności należy skontaktować się z dystrybutorem – nr telefonu zamieszczony jest na przesyłce)</a:t>
            </a:r>
          </a:p>
          <a:p>
            <a:pPr marL="450850" indent="-342900">
              <a:lnSpc>
                <a:spcPct val="120000"/>
              </a:lnSpc>
              <a:spcBef>
                <a:spcPts val="1800"/>
              </a:spcBef>
              <a:buFont typeface="Calibri" panose="020F0502020204030204" pitchFamily="34" charset="0"/>
              <a:buChar char="‐"/>
            </a:pPr>
            <a:r>
              <a:rPr lang="pl-PL" dirty="0">
                <a:solidFill>
                  <a:srgbClr val="002060"/>
                </a:solidFill>
              </a:rPr>
              <a:t>czy zawartość przesyłki jest zgodna z zapotrzebowaniem (w przypadku rozbieżności należy skontaktować się z OKE – e-mail: wez@oke.krakow.pl) </a:t>
            </a:r>
          </a:p>
          <a:p>
            <a:pPr marL="265113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pl-PL" dirty="0">
                <a:solidFill>
                  <a:srgbClr val="002060"/>
                </a:solidFill>
              </a:rPr>
              <a:t>a następnie zabezpieczyć pakiety z materiałami egzaminacyjnymi przed nieuprawnionym </a:t>
            </a:r>
            <a:r>
              <a:rPr lang="pl-PL" dirty="0" smtClean="0">
                <a:solidFill>
                  <a:srgbClr val="002060"/>
                </a:solidFill>
              </a:rPr>
              <a:t>ujawnieniem.</a:t>
            </a:r>
            <a:endParaRPr lang="pl-PL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7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066800"/>
            <a:ext cx="8636000" cy="5753100"/>
          </a:xfrm>
          <a:prstGeom prst="rect">
            <a:avLst/>
          </a:prstGeom>
        </p:spPr>
      </p:pic>
      <p:pic>
        <p:nvPicPr>
          <p:cNvPr id="3" name="Obraz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1066800"/>
            <a:ext cx="8636000" cy="5753100"/>
          </a:xfrm>
          <a:prstGeom prst="rect">
            <a:avLst/>
          </a:prstGeom>
        </p:spPr>
      </p:pic>
      <p:pic>
        <p:nvPicPr>
          <p:cNvPr id="4" name="Obraz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0" y="1066800"/>
            <a:ext cx="8636000" cy="5753100"/>
          </a:xfrm>
          <a:prstGeom prst="rect">
            <a:avLst/>
          </a:prstGeom>
        </p:spPr>
      </p:pic>
      <p:pic>
        <p:nvPicPr>
          <p:cNvPr id="5" name="Obraz 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778000" y="1066800"/>
            <a:ext cx="8636000" cy="5753100"/>
          </a:xfrm>
          <a:prstGeom prst="rect">
            <a:avLst/>
          </a:prstGeom>
        </p:spPr>
      </p:pic>
      <p:pic>
        <p:nvPicPr>
          <p:cNvPr id="6" name="Obraz 5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778000" y="1066800"/>
            <a:ext cx="8636000" cy="57531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559496" y="44624"/>
            <a:ext cx="200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woj. małopolskie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2841375" y="3202314"/>
            <a:ext cx="4334280" cy="370702"/>
            <a:chOff x="1317375" y="3202314"/>
            <a:chExt cx="4334280" cy="370702"/>
          </a:xfrm>
        </p:grpSpPr>
        <p:sp>
          <p:nvSpPr>
            <p:cNvPr id="10" name="Prostokąt 9"/>
            <p:cNvSpPr/>
            <p:nvPr/>
          </p:nvSpPr>
          <p:spPr>
            <a:xfrm>
              <a:off x="1317375" y="3202314"/>
              <a:ext cx="719615" cy="370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b="1" dirty="0"/>
                <a:t>94,3%</a:t>
              </a: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4932040" y="3202314"/>
              <a:ext cx="719615" cy="370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b="1" dirty="0"/>
                <a:t>92,2%</a:t>
              </a: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3131840" y="3202314"/>
              <a:ext cx="1152128" cy="370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b="1" dirty="0">
                  <a:solidFill>
                    <a:schemeClr val="tx2">
                      <a:lumMod val="50000"/>
                    </a:schemeClr>
                  </a:solidFill>
                </a:rPr>
                <a:t>frekwencja</a:t>
              </a: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3531159" y="4354442"/>
            <a:ext cx="4292569" cy="370702"/>
            <a:chOff x="2007158" y="4354442"/>
            <a:chExt cx="4292569" cy="370702"/>
          </a:xfrm>
        </p:grpSpPr>
        <p:sp>
          <p:nvSpPr>
            <p:cNvPr id="14" name="Prostokąt 13"/>
            <p:cNvSpPr/>
            <p:nvPr/>
          </p:nvSpPr>
          <p:spPr>
            <a:xfrm>
              <a:off x="5580112" y="4354442"/>
              <a:ext cx="719615" cy="370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b="1" dirty="0"/>
                <a:t>80,8%</a:t>
              </a: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2007158" y="4354442"/>
              <a:ext cx="719615" cy="370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b="1" dirty="0"/>
                <a:t>91,3%</a:t>
              </a: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3131840" y="4354442"/>
              <a:ext cx="1152128" cy="370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b="1" dirty="0">
                  <a:solidFill>
                    <a:schemeClr val="tx2">
                      <a:lumMod val="50000"/>
                    </a:schemeClr>
                  </a:solidFill>
                </a:rPr>
                <a:t>zdawalność</a:t>
              </a:r>
            </a:p>
          </p:txBody>
        </p:sp>
      </p:grpSp>
      <p:sp>
        <p:nvSpPr>
          <p:cNvPr id="18" name="Symbol zastępczy zawartości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Tytuł 1"/>
          <p:cNvSpPr>
            <a:spLocks noGrp="1"/>
          </p:cNvSpPr>
          <p:nvPr>
            <p:ph type="title"/>
          </p:nvPr>
        </p:nvSpPr>
        <p:spPr>
          <a:xfrm>
            <a:off x="838200" y="492353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002060"/>
                </a:solidFill>
              </a:rPr>
              <a:t>Wyniki ogólne egzaminu w sesji styczeń 2018 r.</a:t>
            </a:r>
            <a:br>
              <a:rPr lang="pl-PL" sz="3600" dirty="0" smtClean="0">
                <a:solidFill>
                  <a:srgbClr val="002060"/>
                </a:solidFill>
              </a:rPr>
            </a:b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4801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5824" y="500062"/>
            <a:ext cx="10515600" cy="1325563"/>
          </a:xfrm>
        </p:spPr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Nadzorowanie przebiegu egzaminu</a:t>
            </a:r>
            <a:r>
              <a:rPr lang="pl-PL" cap="none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pl-PL" cap="none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9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sz="2200" dirty="0" smtClean="0">
                <a:solidFill>
                  <a:srgbClr val="002060"/>
                </a:solidFill>
              </a:rPr>
              <a:t>Spóźnieni na egzamin mogą przystąpić do egzaminu, jeżeli w sali trwają jeszcze czynności organizacyjne.</a:t>
            </a:r>
          </a:p>
          <a:p>
            <a:pPr>
              <a:spcBef>
                <a:spcPts val="9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sz="2200" dirty="0" smtClean="0">
                <a:solidFill>
                  <a:srgbClr val="002060"/>
                </a:solidFill>
              </a:rPr>
              <a:t>PZE unieważnia zarówno część pisemną, jak i praktyczną egzaminu. </a:t>
            </a:r>
          </a:p>
          <a:p>
            <a:pPr>
              <a:spcBef>
                <a:spcPts val="9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sz="2200" dirty="0" smtClean="0">
                <a:solidFill>
                  <a:srgbClr val="002060"/>
                </a:solidFill>
              </a:rPr>
              <a:t>PZE zgłasza </a:t>
            </a:r>
            <a:r>
              <a:rPr lang="pl-PL" sz="2200" dirty="0">
                <a:solidFill>
                  <a:srgbClr val="002060"/>
                </a:solidFill>
              </a:rPr>
              <a:t>do OKE zakłócenia przebiegu egzaminu </a:t>
            </a:r>
            <a:r>
              <a:rPr lang="pl-PL" sz="2200" dirty="0" smtClean="0">
                <a:solidFill>
                  <a:srgbClr val="002060"/>
                </a:solidFill>
              </a:rPr>
              <a:t>– tylko </a:t>
            </a:r>
            <a:r>
              <a:rPr lang="pl-PL" sz="2200" dirty="0">
                <a:solidFill>
                  <a:srgbClr val="002060"/>
                </a:solidFill>
              </a:rPr>
              <a:t>e-mail: </a:t>
            </a:r>
            <a:r>
              <a:rPr lang="pl-PL" sz="2200" dirty="0">
                <a:solidFill>
                  <a:srgbClr val="002060"/>
                </a:solidFill>
                <a:hlinkClick r:id="rId2"/>
              </a:rPr>
              <a:t>wez@oke.krakow.pl</a:t>
            </a:r>
            <a:r>
              <a:rPr lang="pl-PL" sz="2200" dirty="0">
                <a:solidFill>
                  <a:srgbClr val="002060"/>
                </a:solidFill>
              </a:rPr>
              <a:t> zawierający:</a:t>
            </a:r>
          </a:p>
          <a:p>
            <a:pPr lvl="1">
              <a:spcBef>
                <a:spcPts val="9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rgbClr val="002060"/>
                </a:solidFill>
              </a:rPr>
              <a:t>k</a:t>
            </a:r>
            <a:r>
              <a:rPr lang="pl-PL" sz="2000" b="1" dirty="0" smtClean="0">
                <a:solidFill>
                  <a:srgbClr val="002060"/>
                </a:solidFill>
              </a:rPr>
              <a:t>od </a:t>
            </a:r>
            <a:r>
              <a:rPr lang="pl-PL" sz="2000" b="1" dirty="0">
                <a:solidFill>
                  <a:srgbClr val="002060"/>
                </a:solidFill>
              </a:rPr>
              <a:t>ośrodka egzaminacyjnego</a:t>
            </a:r>
          </a:p>
          <a:p>
            <a:pPr lvl="1">
              <a:spcBef>
                <a:spcPts val="9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rgbClr val="002060"/>
                </a:solidFill>
              </a:rPr>
              <a:t>i</a:t>
            </a:r>
            <a:r>
              <a:rPr lang="pl-PL" sz="2000" b="1" dirty="0" smtClean="0">
                <a:solidFill>
                  <a:srgbClr val="002060"/>
                </a:solidFill>
              </a:rPr>
              <a:t>nformację</a:t>
            </a:r>
            <a:endParaRPr lang="pl-PL" sz="2000" b="1" dirty="0">
              <a:solidFill>
                <a:srgbClr val="002060"/>
              </a:solidFill>
            </a:endParaRPr>
          </a:p>
          <a:p>
            <a:pPr lvl="1">
              <a:spcBef>
                <a:spcPts val="9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rgbClr val="002060"/>
                </a:solidFill>
              </a:rPr>
              <a:t>imię i nazwisko </a:t>
            </a:r>
            <a:r>
              <a:rPr lang="pl-PL" sz="2000" b="1" dirty="0" smtClean="0">
                <a:solidFill>
                  <a:srgbClr val="002060"/>
                </a:solidFill>
              </a:rPr>
              <a:t>oraz nr telefonu do osoby </a:t>
            </a:r>
            <a:r>
              <a:rPr lang="pl-PL" sz="2000" b="1" dirty="0">
                <a:solidFill>
                  <a:srgbClr val="002060"/>
                </a:solidFill>
              </a:rPr>
              <a:t>pełniącej funkcję </a:t>
            </a:r>
            <a:r>
              <a:rPr lang="pl-PL" sz="2000" b="1" dirty="0" smtClean="0">
                <a:solidFill>
                  <a:srgbClr val="002060"/>
                </a:solidFill>
              </a:rPr>
              <a:t>PZE.</a:t>
            </a:r>
            <a:endParaRPr lang="pl-PL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9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46315" y="1216026"/>
            <a:ext cx="11281228" cy="5504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900"/>
              </a:spcBef>
              <a:buClr>
                <a:srgbClr val="002060"/>
              </a:buClr>
              <a:buNone/>
            </a:pPr>
            <a:r>
              <a:rPr lang="pl-PL" sz="2800" dirty="0" smtClean="0"/>
              <a:t>oddać w POP –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czerwca 2018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godz. od 13.00 do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17.00 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2000" dirty="0" smtClean="0"/>
              <a:t>zaklejone </a:t>
            </a:r>
            <a:r>
              <a:rPr lang="pl-PL" sz="2000" dirty="0"/>
              <a:t>koperty bezpieczne z Kartami odpowiedzi zdających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2000" dirty="0"/>
              <a:t>niezaklejoną kopertę z dokumentacją z przebiegu części pisemnej zawierającą:</a:t>
            </a:r>
          </a:p>
          <a:p>
            <a:pPr marL="528638" lvl="1" indent="-342900">
              <a:lnSpc>
                <a:spcPct val="110000"/>
              </a:lnSpc>
              <a:spcBef>
                <a:spcPts val="0"/>
              </a:spcBef>
            </a:pPr>
            <a:r>
              <a:rPr lang="pl-PL" sz="2000" dirty="0"/>
              <a:t>oryginały wykazów zdających w salach </a:t>
            </a:r>
          </a:p>
          <a:p>
            <a:pPr marL="528638" lvl="1" indent="-342900">
              <a:lnSpc>
                <a:spcPct val="110000"/>
              </a:lnSpc>
              <a:spcBef>
                <a:spcPts val="0"/>
              </a:spcBef>
            </a:pPr>
            <a:r>
              <a:rPr lang="pl-PL" sz="2000" dirty="0"/>
              <a:t>1 egzemplarz protokołu zbiorczego  (wydruk </a:t>
            </a:r>
            <a:r>
              <a:rPr lang="pl-PL" sz="2000" dirty="0" smtClean="0"/>
              <a:t>ze </a:t>
            </a:r>
            <a:r>
              <a:rPr lang="pl-PL" sz="2000" dirty="0"/>
              <a:t>SMOK-a) </a:t>
            </a:r>
          </a:p>
          <a:p>
            <a:pPr marL="528638" lvl="1" indent="-342900">
              <a:lnSpc>
                <a:spcPct val="110000"/>
              </a:lnSpc>
              <a:spcBef>
                <a:spcPts val="0"/>
              </a:spcBef>
            </a:pPr>
            <a:r>
              <a:rPr lang="pl-PL" sz="2000" dirty="0"/>
              <a:t>oryginały  protokołów przebiegu części pisemnej  egzaminu w sali </a:t>
            </a:r>
          </a:p>
          <a:p>
            <a:pPr marL="528638" lvl="1" indent="-342900">
              <a:lnSpc>
                <a:spcPct val="110000"/>
              </a:lnSpc>
              <a:spcBef>
                <a:spcPts val="0"/>
              </a:spcBef>
            </a:pPr>
            <a:r>
              <a:rPr lang="pl-PL" sz="2000" dirty="0" smtClean="0"/>
              <a:t>specyfikację </a:t>
            </a:r>
            <a:r>
              <a:rPr lang="pl-PL" sz="2000" dirty="0"/>
              <a:t>dostawy</a:t>
            </a:r>
          </a:p>
          <a:p>
            <a:pPr marL="185738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2000" dirty="0"/>
              <a:t>oraz jeśli są:</a:t>
            </a:r>
          </a:p>
          <a:p>
            <a:pPr marL="357188" lvl="1" indent="-171450">
              <a:lnSpc>
                <a:spcPct val="110000"/>
              </a:lnSpc>
              <a:spcBef>
                <a:spcPts val="0"/>
              </a:spcBef>
            </a:pPr>
            <a:r>
              <a:rPr lang="pl-PL" sz="2000" dirty="0"/>
              <a:t>poświadczone za zgodność  z oryginałem kopie zaświadczeń stwierdzających uzyskanie tytułu laureata, finalisty olimpiady</a:t>
            </a:r>
          </a:p>
          <a:p>
            <a:pPr marL="357188" lvl="1" indent="-171450">
              <a:lnSpc>
                <a:spcPct val="110000"/>
              </a:lnSpc>
              <a:spcBef>
                <a:spcPts val="0"/>
              </a:spcBef>
            </a:pPr>
            <a:r>
              <a:rPr lang="pl-PL" sz="2000" dirty="0"/>
              <a:t>oryginał arkusza obserwacji (jeśli był obserwator)</a:t>
            </a:r>
          </a:p>
          <a:p>
            <a:pPr marL="357188" lvl="1" indent="-171450">
              <a:lnSpc>
                <a:spcPct val="110000"/>
              </a:lnSpc>
              <a:spcBef>
                <a:spcPts val="0"/>
              </a:spcBef>
            </a:pPr>
            <a:r>
              <a:rPr lang="pl-PL" sz="2000" dirty="0"/>
              <a:t>oryginały decyzji o przerwaniu i unieważnieniu etapu egzaminu wraz z </a:t>
            </a:r>
            <a:r>
              <a:rPr lang="pl-PL" sz="2000"/>
              <a:t>unieważnionymi </a:t>
            </a:r>
            <a:r>
              <a:rPr lang="pl-PL" sz="2000" smtClean="0"/>
              <a:t>kartami </a:t>
            </a:r>
            <a:r>
              <a:rPr lang="pl-PL" sz="2000" dirty="0"/>
              <a:t>odpowiedzi i arkuszami</a:t>
            </a:r>
          </a:p>
          <a:p>
            <a:pPr marL="300038" indent="-3429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2000" dirty="0"/>
              <a:t>niewykorzystane koperty bezpieczne i arkusze egzaminacyjne</a:t>
            </a:r>
          </a:p>
          <a:p>
            <a:pPr marL="300038" indent="-3429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2000" dirty="0"/>
              <a:t>specyfikację zawartości przesyłki</a:t>
            </a:r>
          </a:p>
          <a:p>
            <a:pPr marL="457200" indent="-457200">
              <a:spcBef>
                <a:spcPts val="900"/>
              </a:spcBef>
              <a:buClr>
                <a:srgbClr val="002060"/>
              </a:buClr>
              <a:buFont typeface="+mj-lt"/>
              <a:buAutoNum type="arabicPeriod"/>
            </a:pPr>
            <a:endParaRPr lang="pl-PL" sz="22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62428" y="20977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n w="0"/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Zapakowanie i przekazanie prac i dokumentacji</a:t>
            </a:r>
            <a:br>
              <a:rPr lang="pl-PL" dirty="0" smtClean="0">
                <a:ln w="0"/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ln w="0"/>
                <a:solidFill>
                  <a:srgbClr val="002060"/>
                </a:solidFill>
                <a:effectLst/>
              </a:rPr>
              <a:t>część pisemna z arkuszami</a:t>
            </a:r>
            <a:r>
              <a:rPr lang="pl-PL" dirty="0">
                <a:ln w="0"/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>
                <a:ln w="0"/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083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707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spcBef>
                <a:spcPts val="900"/>
              </a:spcBef>
              <a:buClr>
                <a:srgbClr val="002060"/>
              </a:buClr>
              <a:buNone/>
            </a:pP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każdej zmianie</a:t>
            </a:r>
            <a:r>
              <a:rPr lang="pl-PL" sz="3600" dirty="0"/>
              <a:t> </a:t>
            </a:r>
            <a:r>
              <a:rPr lang="pl-PL" sz="2800" dirty="0"/>
              <a:t>pliki z wynikami </a:t>
            </a:r>
            <a:r>
              <a:rPr lang="pl-PL" sz="2800" dirty="0" smtClean="0"/>
              <a:t>przesłać do </a:t>
            </a:r>
            <a:r>
              <a:rPr lang="pl-PL" sz="2800" dirty="0"/>
              <a:t>OKE na adres </a:t>
            </a:r>
            <a:r>
              <a:rPr lang="pl-PL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wez.sesja18.06@oke.krakow.pl</a:t>
            </a:r>
          </a:p>
        </p:txBody>
      </p:sp>
      <p:sp>
        <p:nvSpPr>
          <p:cNvPr id="6" name="Tytuł 2"/>
          <p:cNvSpPr>
            <a:spLocks noGrp="1"/>
          </p:cNvSpPr>
          <p:nvPr>
            <p:ph type="title"/>
          </p:nvPr>
        </p:nvSpPr>
        <p:spPr>
          <a:xfrm>
            <a:off x="562428" y="653143"/>
            <a:ext cx="10515600" cy="882196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n w="0"/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Zapakowanie i przekazanie prac i dokumentacji</a:t>
            </a:r>
            <a:br>
              <a:rPr lang="pl-PL" dirty="0" smtClean="0">
                <a:ln w="0"/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ln w="0"/>
                <a:solidFill>
                  <a:srgbClr val="002060"/>
                </a:solidFill>
                <a:effectLst/>
              </a:rPr>
              <a:t>część pisemnej przy komputerze</a:t>
            </a:r>
            <a:r>
              <a:rPr lang="pl-PL" dirty="0">
                <a:ln w="0"/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>
                <a:ln w="0"/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62428" y="5438903"/>
            <a:ext cx="11513458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  <a:buClr>
                <a:srgbClr val="002060"/>
              </a:buClr>
            </a:pPr>
            <a:r>
              <a:rPr lang="pl-PL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Możliwe jest zorganizowanie szkolenia </a:t>
            </a: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Krakowie,  </a:t>
            </a:r>
          </a:p>
          <a:p>
            <a:pPr algn="ctr">
              <a:spcBef>
                <a:spcPts val="900"/>
              </a:spcBef>
              <a:buClr>
                <a:srgbClr val="002060"/>
              </a:buClr>
            </a:pPr>
            <a:r>
              <a:rPr lang="pl-PL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4 czerwca należy przesłać zgłoszenie.</a:t>
            </a:r>
            <a:endParaRPr lang="pl-PL" sz="2400" dirty="0">
              <a:solidFill>
                <a:srgbClr val="002060"/>
              </a:solidFill>
            </a:endParaRPr>
          </a:p>
        </p:txBody>
      </p:sp>
      <p:sp>
        <p:nvSpPr>
          <p:cNvPr id="8" name="Symbol zastępczy zawartości 4"/>
          <p:cNvSpPr txBox="1">
            <a:spLocks/>
          </p:cNvSpPr>
          <p:nvPr/>
        </p:nvSpPr>
        <p:spPr>
          <a:xfrm>
            <a:off x="562428" y="3193143"/>
            <a:ext cx="10515600" cy="1843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Clr>
                <a:srgbClr val="002060"/>
              </a:buClr>
              <a:buFont typeface="Arial" panose="020B0604020202020204" pitchFamily="34" charset="0"/>
              <a:buNone/>
            </a:pP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Błędy:</a:t>
            </a:r>
          </a:p>
          <a:p>
            <a:pPr marL="536575">
              <a:spcBef>
                <a:spcPts val="900"/>
              </a:spcBef>
              <a:buClr>
                <a:srgbClr val="002060"/>
              </a:buClr>
            </a:pP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pomylone pliki, np. przesłana 2 razy ta sama zmiana, </a:t>
            </a:r>
          </a:p>
          <a:p>
            <a:pPr marL="536575">
              <a:spcBef>
                <a:spcPts val="900"/>
              </a:spcBef>
              <a:buClr>
                <a:srgbClr val="002060"/>
              </a:buClr>
            </a:pP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przesyłanie pustych plików</a:t>
            </a:r>
          </a:p>
        </p:txBody>
      </p:sp>
    </p:spTree>
    <p:extLst>
      <p:ext uri="{BB962C8B-B14F-4D97-AF65-F5344CB8AC3E}">
        <p14:creationId xmlns:p14="http://schemas.microsoft.com/office/powerpoint/2010/main" val="19933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None/>
            </a:pPr>
            <a:r>
              <a:rPr lang="pl-PL" b="1" u="sng" dirty="0"/>
              <a:t>N</a:t>
            </a:r>
            <a:r>
              <a:rPr lang="pl-PL" sz="2800" b="1" u="sng" dirty="0" smtClean="0"/>
              <a:t>iezwłocznie</a:t>
            </a:r>
            <a:r>
              <a:rPr lang="pl-PL" sz="2800" b="1" dirty="0" smtClean="0"/>
              <a:t> </a:t>
            </a:r>
            <a:r>
              <a:rPr lang="pl-PL" sz="2800" b="1" dirty="0"/>
              <a:t>po zakończeniu części praktycznej z danej </a:t>
            </a:r>
            <a:r>
              <a:rPr lang="pl-PL" sz="2800" b="1" dirty="0" smtClean="0"/>
              <a:t>kwalifikacji</a:t>
            </a:r>
            <a:r>
              <a:rPr lang="pl-PL" sz="2800" dirty="0" smtClean="0"/>
              <a:t> </a:t>
            </a:r>
            <a:br>
              <a:rPr lang="pl-PL" sz="2800" dirty="0" smtClean="0"/>
            </a:br>
            <a:r>
              <a:rPr lang="pl-PL" sz="2800" dirty="0" smtClean="0"/>
              <a:t>należy </a:t>
            </a:r>
            <a:r>
              <a:rPr lang="pl-PL" sz="2800" dirty="0"/>
              <a:t>przesłać do OKE (POCZTEX</a:t>
            </a:r>
            <a:r>
              <a:rPr lang="pl-PL" sz="2800" dirty="0" smtClean="0"/>
              <a:t>):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2400" dirty="0"/>
              <a:t>k</a:t>
            </a:r>
            <a:r>
              <a:rPr lang="pl-PL" sz="2400" dirty="0" smtClean="0"/>
              <a:t>operty </a:t>
            </a:r>
            <a:r>
              <a:rPr lang="pl-PL" sz="2400" dirty="0"/>
              <a:t>bezpieczne z pracami egzaminacyjnymi zdających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2400" dirty="0"/>
              <a:t>d</a:t>
            </a:r>
            <a:r>
              <a:rPr lang="pl-PL" sz="2400" dirty="0" smtClean="0"/>
              <a:t>okumentację </a:t>
            </a:r>
            <a:r>
              <a:rPr lang="pl-PL" sz="2400" dirty="0"/>
              <a:t>z przebiegu egzaminu, </a:t>
            </a:r>
            <a:br>
              <a:rPr lang="pl-PL" sz="2400" dirty="0"/>
            </a:br>
            <a:r>
              <a:rPr lang="pl-PL" sz="2400" dirty="0" smtClean="0"/>
              <a:t>uporządkowaną </a:t>
            </a:r>
            <a:r>
              <a:rPr lang="pl-PL" sz="2400" dirty="0"/>
              <a:t>chronologicznie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2400" dirty="0"/>
              <a:t>n</a:t>
            </a:r>
            <a:r>
              <a:rPr lang="pl-PL" sz="2400" dirty="0" smtClean="0"/>
              <a:t>iewykorzystane </a:t>
            </a:r>
            <a:r>
              <a:rPr lang="pl-PL" sz="2400" dirty="0"/>
              <a:t>zestawy egzaminacyjne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2400" dirty="0"/>
              <a:t>s</a:t>
            </a:r>
            <a:r>
              <a:rPr lang="pl-PL" sz="2400" dirty="0" smtClean="0"/>
              <a:t>pecyfikację </a:t>
            </a:r>
            <a:r>
              <a:rPr lang="pl-PL" sz="2400" dirty="0"/>
              <a:t>dostawy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2400" dirty="0"/>
              <a:t>s</a:t>
            </a:r>
            <a:r>
              <a:rPr lang="pl-PL" sz="2400" dirty="0" smtClean="0"/>
              <a:t>pecyfikację </a:t>
            </a:r>
            <a:r>
              <a:rPr lang="pl-PL" sz="2400" dirty="0"/>
              <a:t>zawartości </a:t>
            </a:r>
            <a:r>
              <a:rPr lang="pl-PL" sz="2400" dirty="0" smtClean="0"/>
              <a:t>przesyłki.</a:t>
            </a:r>
            <a:endParaRPr lang="pl-PL" sz="2400" dirty="0"/>
          </a:p>
          <a:p>
            <a:pPr marL="0" indent="0">
              <a:spcBef>
                <a:spcPct val="0"/>
              </a:spcBef>
              <a:spcAft>
                <a:spcPts val="1200"/>
              </a:spcAft>
              <a:buClrTx/>
              <a:buNone/>
            </a:pPr>
            <a:endParaRPr lang="pl-PL" sz="3200" dirty="0"/>
          </a:p>
        </p:txBody>
      </p:sp>
      <p:grpSp>
        <p:nvGrpSpPr>
          <p:cNvPr id="4" name="Grupa 3"/>
          <p:cNvGrpSpPr/>
          <p:nvPr/>
        </p:nvGrpSpPr>
        <p:grpSpPr>
          <a:xfrm>
            <a:off x="8886093" y="3236074"/>
            <a:ext cx="2665058" cy="2509634"/>
            <a:chOff x="6281739" y="1605463"/>
            <a:chExt cx="2386012" cy="2666357"/>
          </a:xfrm>
        </p:grpSpPr>
        <p:grpSp>
          <p:nvGrpSpPr>
            <p:cNvPr id="6" name="Grupa 81"/>
            <p:cNvGrpSpPr>
              <a:grpSpLocks/>
            </p:cNvGrpSpPr>
            <p:nvPr/>
          </p:nvGrpSpPr>
          <p:grpSpPr bwMode="auto">
            <a:xfrm>
              <a:off x="6499225" y="1992170"/>
              <a:ext cx="1800225" cy="2279650"/>
              <a:chOff x="5292080" y="1697586"/>
              <a:chExt cx="1619672" cy="2592288"/>
            </a:xfrm>
          </p:grpSpPr>
          <p:sp>
            <p:nvSpPr>
              <p:cNvPr id="10" name="Prostokąt 9"/>
              <p:cNvSpPr/>
              <p:nvPr/>
            </p:nvSpPr>
            <p:spPr>
              <a:xfrm rot="16200000">
                <a:off x="4769351" y="2220315"/>
                <a:ext cx="2592288" cy="1546830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11" name="pole tekstowe 10"/>
              <p:cNvSpPr txBox="1"/>
              <p:nvPr/>
            </p:nvSpPr>
            <p:spPr>
              <a:xfrm>
                <a:off x="5327788" y="1697586"/>
                <a:ext cx="1583964" cy="72352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pl-PL" sz="1700" dirty="0">
                    <a:latin typeface="+mj-lt"/>
                  </a:rPr>
                  <a:t>Niewykorzystane koperty bezpieczne</a:t>
                </a:r>
              </a:p>
            </p:txBody>
          </p:sp>
        </p:grpSp>
        <p:sp>
          <p:nvSpPr>
            <p:cNvPr id="7" name="Sześcian 6"/>
            <p:cNvSpPr/>
            <p:nvPr/>
          </p:nvSpPr>
          <p:spPr>
            <a:xfrm>
              <a:off x="6281739" y="1605463"/>
              <a:ext cx="2386012" cy="2666357"/>
            </a:xfrm>
            <a:prstGeom prst="cube">
              <a:avLst>
                <a:gd name="adj" fmla="val 11544"/>
              </a:avLst>
            </a:prstGeom>
            <a:solidFill>
              <a:srgbClr val="D68F00"/>
            </a:solidFill>
            <a:ln>
              <a:solidFill>
                <a:srgbClr val="D6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latin typeface="+mj-lt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6399195" y="2185191"/>
              <a:ext cx="1744663" cy="9599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l-PL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OKE w Krakowie</a:t>
              </a:r>
            </a:p>
            <a:p>
              <a:pPr algn="ctr">
                <a:defRPr/>
              </a:pPr>
              <a:r>
                <a:rPr lang="pl-PL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WEZ</a:t>
              </a:r>
            </a:p>
            <a:p>
              <a:pPr algn="ctr">
                <a:defRPr/>
              </a:pPr>
              <a:r>
                <a:rPr lang="pl-PL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os. Szkolne 37</a:t>
              </a:r>
            </a:p>
            <a:p>
              <a:pPr algn="ctr">
                <a:defRPr/>
              </a:pPr>
              <a:r>
                <a:rPr lang="pl-PL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31-978 Kraków</a:t>
              </a:r>
            </a:p>
          </p:txBody>
        </p:sp>
      </p:grpSp>
      <p:sp>
        <p:nvSpPr>
          <p:cNvPr id="13" name="Tytuł 2"/>
          <p:cNvSpPr>
            <a:spLocks noGrp="1"/>
          </p:cNvSpPr>
          <p:nvPr>
            <p:ph type="title"/>
          </p:nvPr>
        </p:nvSpPr>
        <p:spPr>
          <a:xfrm>
            <a:off x="562428" y="653143"/>
            <a:ext cx="10515600" cy="882196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n w="0"/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Zapakowanie i przekazanie prac i dokumentacji</a:t>
            </a:r>
            <a:br>
              <a:rPr lang="pl-PL" dirty="0" smtClean="0">
                <a:ln w="0"/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ln w="0"/>
                <a:solidFill>
                  <a:srgbClr val="002060"/>
                </a:solidFill>
                <a:effectLst/>
              </a:rPr>
              <a:t>część praktyczna</a:t>
            </a:r>
            <a:r>
              <a:rPr lang="pl-PL" dirty="0">
                <a:ln w="0"/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>
                <a:ln w="0"/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432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732441"/>
            <a:ext cx="10515600" cy="590931"/>
          </a:xfrm>
        </p:spPr>
        <p:txBody>
          <a:bodyPr wrap="square">
            <a:spAutoFit/>
          </a:bodyPr>
          <a:lstStyle/>
          <a:p>
            <a:pPr defTabSz="457200"/>
            <a:r>
              <a:rPr lang="pl-PL" sz="3600" dirty="0">
                <a:ln w="0"/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Rozliczenie egzaminów</a:t>
            </a: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400" dirty="0" smtClean="0">
                <a:solidFill>
                  <a:srgbClr val="002060"/>
                </a:solidFill>
              </a:rPr>
              <a:t>Umowy są do pobrania w SMOK-u. </a:t>
            </a:r>
          </a:p>
          <a:p>
            <a:pPr>
              <a:lnSpc>
                <a:spcPct val="100000"/>
              </a:lnSpc>
            </a:pPr>
            <a:r>
              <a:rPr lang="pl-PL" sz="2400" dirty="0" smtClean="0">
                <a:solidFill>
                  <a:srgbClr val="002060"/>
                </a:solidFill>
              </a:rPr>
              <a:t>Należy je uzupełnić, wydrukować w 2 egzemplarzach i przesłać do OKE.</a:t>
            </a:r>
          </a:p>
          <a:p>
            <a:pPr>
              <a:lnSpc>
                <a:spcPct val="100000"/>
              </a:lnSpc>
            </a:pPr>
            <a:r>
              <a:rPr lang="pl-PL" sz="2400" dirty="0" smtClean="0">
                <a:solidFill>
                  <a:srgbClr val="002060"/>
                </a:solidFill>
              </a:rPr>
              <a:t>Jedna umowa dla kwalifikacji jedno- i dwuliterowych.</a:t>
            </a:r>
            <a:endParaRPr lang="pl-PL" sz="24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pl-PL" sz="24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2400" dirty="0" smtClean="0">
                <a:solidFill>
                  <a:srgbClr val="002060"/>
                </a:solidFill>
              </a:rPr>
              <a:t>Rozliczenia </a:t>
            </a:r>
            <a:r>
              <a:rPr lang="pl-PL" sz="2400" dirty="0">
                <a:solidFill>
                  <a:srgbClr val="002060"/>
                </a:solidFill>
              </a:rPr>
              <a:t>należy przesłać do OKE </a:t>
            </a:r>
            <a:br>
              <a:rPr lang="pl-PL" sz="2400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w terminie do 14 dni po zakończeniu pracy ośrodka </a:t>
            </a:r>
            <a:r>
              <a:rPr lang="pl-PL" sz="2400" dirty="0" smtClean="0">
                <a:solidFill>
                  <a:srgbClr val="002060"/>
                </a:solidFill>
              </a:rPr>
              <a:t>egzaminacyjnego.</a:t>
            </a:r>
            <a:endParaRPr lang="pl-PL" sz="24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pl-PL" sz="2400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6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n w="0"/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Rozliczenie noclegów egzaminatorów</a:t>
            </a:r>
            <a:endParaRPr lang="pl-PL" sz="3600" dirty="0">
              <a:ln w="0"/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5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641599"/>
            <a:ext cx="10515600" cy="3535363"/>
          </a:xfrm>
        </p:spPr>
        <p:txBody>
          <a:bodyPr>
            <a:normAutofit/>
          </a:bodyPr>
          <a:lstStyle/>
          <a:p>
            <a:r>
              <a:rPr altLang="pl-PL" sz="24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Je</a:t>
            </a:r>
            <a:r>
              <a:rPr lang="pl-PL" altLang="pl-PL" sz="24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że</a:t>
            </a:r>
            <a:r>
              <a:rPr altLang="pl-PL" sz="24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li </a:t>
            </a:r>
            <a:r>
              <a:rPr altLang="pl-PL" sz="24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cena za dobę &gt; </a:t>
            </a:r>
            <a:r>
              <a:rPr lang="pl-PL" altLang="pl-PL" sz="24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8</a:t>
            </a:r>
            <a:r>
              <a:rPr altLang="pl-PL" sz="24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0</a:t>
            </a:r>
            <a:r>
              <a:rPr lang="pl-PL" altLang="pl-PL" sz="24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 </a:t>
            </a:r>
            <a:r>
              <a:rPr altLang="pl-PL" sz="2400" dirty="0" err="1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zł</a:t>
            </a:r>
            <a:r>
              <a:rPr altLang="pl-PL" sz="24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 </a:t>
            </a:r>
            <a:r>
              <a:rPr altLang="pl-PL" sz="24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– konieczna zgoda dyrektora OKE w </a:t>
            </a:r>
            <a:r>
              <a:rPr altLang="pl-PL" sz="2400" dirty="0" err="1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Krakowie</a:t>
            </a:r>
            <a:r>
              <a:rPr lang="pl-PL" altLang="pl-PL" sz="24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.</a:t>
            </a:r>
            <a:endParaRPr altLang="pl-PL" sz="2400" dirty="0">
              <a:effectLst>
                <a:glow rad="63500">
                  <a:schemeClr val="bg1">
                    <a:alpha val="32000"/>
                  </a:schemeClr>
                </a:glow>
              </a:effectLst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55</a:t>
            </a:fld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624598"/>
              </p:ext>
            </p:extLst>
          </p:nvPr>
        </p:nvGraphicFramePr>
        <p:xfrm>
          <a:off x="1445359" y="3402856"/>
          <a:ext cx="9301281" cy="2433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9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99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1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0136">
                <a:tc gridSpan="7">
                  <a:txBody>
                    <a:bodyPr/>
                    <a:lstStyle/>
                    <a:p>
                      <a:pPr algn="l"/>
                      <a:r>
                        <a:rPr lang="pl-PL" sz="1800" b="0" dirty="0" smtClean="0">
                          <a:solidFill>
                            <a:srgbClr val="002060"/>
                          </a:solidFill>
                        </a:rPr>
                        <a:t>Druk dostępny na stronie OKE w Krakowie</a:t>
                      </a:r>
                      <a:endParaRPr lang="pl-PL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T="45741" marB="457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239"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002060"/>
                          </a:solidFill>
                        </a:rPr>
                        <a:t>Lp.</a:t>
                      </a:r>
                      <a:endParaRPr lang="pl-PL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41" marB="45741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002060"/>
                          </a:solidFill>
                        </a:rPr>
                        <a:t>Imię i nazwisko egzaminatora</a:t>
                      </a:r>
                      <a:endParaRPr lang="pl-PL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41" marB="45741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solidFill>
                            <a:srgbClr val="002060"/>
                          </a:solidFill>
                        </a:rPr>
                        <a:t>Terminy egzaminowania</a:t>
                      </a:r>
                    </a:p>
                    <a:p>
                      <a:pPr algn="l"/>
                      <a:r>
                        <a:rPr lang="pl-PL" sz="1800" dirty="0" smtClean="0">
                          <a:solidFill>
                            <a:srgbClr val="002060"/>
                          </a:solidFill>
                        </a:rPr>
                        <a:t>w OE</a:t>
                      </a:r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41" marB="45741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002060"/>
                          </a:solidFill>
                        </a:rPr>
                        <a:t>Liczba noclegów</a:t>
                      </a:r>
                      <a:endParaRPr lang="pl-PL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41" marB="45741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002060"/>
                          </a:solidFill>
                        </a:rPr>
                        <a:t>Cena za</a:t>
                      </a:r>
                      <a:r>
                        <a:rPr lang="pl-PL" sz="1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br>
                        <a:rPr lang="pl-PL" sz="1800" b="1" baseline="0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800" b="1" baseline="0" dirty="0" smtClean="0">
                          <a:solidFill>
                            <a:srgbClr val="002060"/>
                          </a:solidFill>
                        </a:rPr>
                        <a:t>dobę</a:t>
                      </a:r>
                      <a:endParaRPr lang="pl-PL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41" marB="45741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002060"/>
                          </a:solidFill>
                        </a:rPr>
                        <a:t>Koszt noclegów razem</a:t>
                      </a:r>
                      <a:endParaRPr lang="pl-PL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41" marB="45741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972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002060"/>
                          </a:solidFill>
                        </a:rPr>
                        <a:t>od</a:t>
                      </a:r>
                      <a:endParaRPr lang="pl-PL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41" marB="45741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002060"/>
                          </a:solidFill>
                        </a:rPr>
                        <a:t>do</a:t>
                      </a:r>
                      <a:endParaRPr lang="pl-PL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41" marB="45741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972">
                <a:tc>
                  <a:txBody>
                    <a:bodyPr/>
                    <a:lstStyle/>
                    <a:p>
                      <a:endParaRPr lang="pl-PL" sz="1800">
                        <a:solidFill>
                          <a:srgbClr val="002060"/>
                        </a:solidFill>
                      </a:endParaRPr>
                    </a:p>
                  </a:txBody>
                  <a:tcPr marT="45741" marB="45741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>
                        <a:solidFill>
                          <a:srgbClr val="002060"/>
                        </a:solidFill>
                      </a:endParaRPr>
                    </a:p>
                  </a:txBody>
                  <a:tcPr marT="45741" marB="45741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>
                        <a:solidFill>
                          <a:srgbClr val="002060"/>
                        </a:solidFill>
                      </a:endParaRPr>
                    </a:p>
                  </a:txBody>
                  <a:tcPr marT="45741" marB="45741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>
                        <a:solidFill>
                          <a:srgbClr val="002060"/>
                        </a:solidFill>
                      </a:endParaRPr>
                    </a:p>
                  </a:txBody>
                  <a:tcPr marT="45741" marB="45741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41" marB="45741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41" marB="45741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41" marB="45741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972"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41" marB="45741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>
                        <a:solidFill>
                          <a:srgbClr val="002060"/>
                        </a:solidFill>
                      </a:endParaRPr>
                    </a:p>
                  </a:txBody>
                  <a:tcPr marT="45741" marB="45741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>
                        <a:solidFill>
                          <a:srgbClr val="002060"/>
                        </a:solidFill>
                      </a:endParaRPr>
                    </a:p>
                  </a:txBody>
                  <a:tcPr marT="45741" marB="45741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>
                        <a:solidFill>
                          <a:srgbClr val="002060"/>
                        </a:solidFill>
                      </a:endParaRPr>
                    </a:p>
                  </a:txBody>
                  <a:tcPr marT="45741" marB="45741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>
                        <a:solidFill>
                          <a:srgbClr val="002060"/>
                        </a:solidFill>
                      </a:endParaRPr>
                    </a:p>
                  </a:txBody>
                  <a:tcPr marT="45741" marB="45741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41" marB="45741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41" marB="45741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ymbol zastępczy zawartości 2"/>
          <p:cNvSpPr txBox="1">
            <a:spLocks/>
          </p:cNvSpPr>
          <p:nvPr/>
        </p:nvSpPr>
        <p:spPr>
          <a:xfrm>
            <a:off x="838200" y="1404914"/>
            <a:ext cx="10291417" cy="10782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none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none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l-PL" altLang="pl-PL" sz="24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Faktura za nocleg może być wystawiona na OKE bezpośrednio przez hotel/bursę.</a:t>
            </a:r>
          </a:p>
          <a:p>
            <a:r>
              <a:rPr lang="pl-PL" altLang="pl-PL" sz="24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Do faktury musi być dołączone rozliczenie noclegów wypełnione i podpisane przez PZE.</a:t>
            </a:r>
            <a:endParaRPr lang="pl-PL" altLang="pl-PL" sz="2400" dirty="0">
              <a:effectLst>
                <a:glow rad="63500">
                  <a:schemeClr val="bg1">
                    <a:alpha val="32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168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ln w="0"/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Rozliczenie kosztów surowców/materiałów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41110" y="1525979"/>
            <a:ext cx="11709779" cy="4995081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defRPr/>
            </a:pPr>
            <a:r>
              <a:rPr lang="pl-PL" sz="2600" dirty="0" smtClean="0"/>
              <a:t>Należy </a:t>
            </a:r>
            <a:r>
              <a:rPr lang="pl-PL" sz="2600" dirty="0"/>
              <a:t>przesłać </a:t>
            </a:r>
            <a:r>
              <a:rPr lang="pl-PL" sz="2600" b="1" dirty="0"/>
              <a:t>niezwłocznie</a:t>
            </a:r>
            <a:r>
              <a:rPr lang="pl-PL" sz="2600" dirty="0"/>
              <a:t> po zakończeniu egzaminów w danej </a:t>
            </a:r>
            <a:r>
              <a:rPr lang="pl-PL" sz="2600" dirty="0" smtClean="0"/>
              <a:t>sesji.</a:t>
            </a:r>
            <a:endParaRPr lang="pl-PL" sz="2600" dirty="0"/>
          </a:p>
          <a:p>
            <a:pPr>
              <a:lnSpc>
                <a:spcPct val="110000"/>
              </a:lnSpc>
              <a:defRPr/>
            </a:pPr>
            <a:r>
              <a:rPr lang="pl-PL" sz="2600" dirty="0" smtClean="0"/>
              <a:t>Rozliczane są </a:t>
            </a:r>
            <a:r>
              <a:rPr lang="pl-P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tylko materiały </a:t>
            </a:r>
            <a:r>
              <a:rPr lang="pl-PL" sz="2600" dirty="0" smtClean="0"/>
              <a:t>wymienione we wskazaniach do przygotowania stanowisk.</a:t>
            </a:r>
            <a:endParaRPr sz="2600" dirty="0" smtClean="0"/>
          </a:p>
          <a:p>
            <a:pPr>
              <a:lnSpc>
                <a:spcPct val="110000"/>
              </a:lnSpc>
              <a:defRPr/>
            </a:pPr>
            <a:r>
              <a:rPr sz="2600" dirty="0" smtClean="0"/>
              <a:t>Niezbędne </a:t>
            </a:r>
            <a:r>
              <a:rPr sz="2600" dirty="0"/>
              <a:t>dokumenty</a:t>
            </a:r>
            <a:r>
              <a:rPr sz="2600" dirty="0" smtClean="0"/>
              <a:t>:</a:t>
            </a:r>
          </a:p>
          <a:p>
            <a:pPr lvl="1" indent="-473075">
              <a:lnSpc>
                <a:spcPct val="110000"/>
              </a:lnSpc>
              <a:defRPr/>
            </a:pPr>
            <a:r>
              <a:rPr lang="pl-PL" sz="2400" dirty="0"/>
              <a:t>faktura/rachunek (może być zbiorczy ze wszystkich kwalifikacji) wystawiony przez OE na </a:t>
            </a:r>
            <a:r>
              <a:rPr lang="pl-PL" sz="2600" dirty="0"/>
              <a:t/>
            </a:r>
            <a:br>
              <a:rPr lang="pl-PL" sz="2600" dirty="0"/>
            </a:br>
            <a:r>
              <a:rPr lang="pl-PL" sz="2600" i="1" dirty="0"/>
              <a:t>OKE w Krakowie, 31-978 Kraków, os. Szkolne 37</a:t>
            </a:r>
          </a:p>
          <a:p>
            <a:pPr marL="1062038" lvl="1" indent="-342900">
              <a:lnSpc>
                <a:spcPct val="110000"/>
              </a:lnSpc>
              <a:defRPr/>
            </a:pPr>
            <a:r>
              <a:rPr lang="pl-PL" altLang="pl-PL" sz="2200" dirty="0"/>
              <a:t>Na fakturze/rachunku należy </a:t>
            </a:r>
            <a:r>
              <a:rPr lang="pl-PL" altLang="pl-PL" sz="2200" dirty="0" smtClean="0"/>
              <a:t>wpisać:</a:t>
            </a:r>
            <a:endParaRPr lang="pl-PL" altLang="pl-PL" sz="2200" dirty="0"/>
          </a:p>
          <a:p>
            <a:pPr marL="1160463" lvl="1" indent="0">
              <a:lnSpc>
                <a:spcPct val="140000"/>
              </a:lnSpc>
              <a:buNone/>
              <a:defRPr/>
            </a:pP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„Materiały zużyte na egzaminie potwierdzającym kwalifikacje w zawodzie </a:t>
            </a:r>
            <a:b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OE ............................ , w kwalifikacjach ........................................ zgodnie z umową nr .................. </a:t>
            </a:r>
          </a:p>
          <a:p>
            <a:pPr lvl="1" indent="-473075">
              <a:lnSpc>
                <a:spcPct val="110000"/>
              </a:lnSpc>
              <a:defRPr/>
            </a:pPr>
            <a:r>
              <a:rPr lang="pl-PL" sz="2400" dirty="0" smtClean="0"/>
              <a:t>Załączniki:</a:t>
            </a:r>
          </a:p>
          <a:p>
            <a:pPr marL="900113" lvl="2" indent="-180975">
              <a:lnSpc>
                <a:spcPct val="110000"/>
              </a:lnSpc>
              <a:defRPr/>
            </a:pPr>
            <a:r>
              <a:rPr lang="pl-PL" sz="2200" dirty="0" smtClean="0"/>
              <a:t>Potwierdzone </a:t>
            </a:r>
            <a:r>
              <a:rPr lang="pl-PL" sz="2200" dirty="0"/>
              <a:t>za zgodność z oryginałem kopie dowodów zakupu materiałów (rachunki, faktury)</a:t>
            </a:r>
          </a:p>
          <a:p>
            <a:pPr marL="900113" lvl="2" indent="-180975">
              <a:lnSpc>
                <a:spcPct val="110000"/>
              </a:lnSpc>
              <a:defRPr/>
            </a:pPr>
            <a:r>
              <a:rPr lang="pl-PL" sz="2200" dirty="0"/>
              <a:t>R</a:t>
            </a:r>
            <a:r>
              <a:rPr lang="pl-PL" sz="2200" dirty="0" smtClean="0"/>
              <a:t>ozliczenia </a:t>
            </a:r>
            <a:r>
              <a:rPr lang="pl-PL" sz="2200" dirty="0"/>
              <a:t>poniesionych kosztów (osobno dla każdej kwalifikacji)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56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273488" y="4709319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[kod ośrodka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896969" y="4709319"/>
            <a:ext cx="263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oznaczenia kwalifikacji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604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796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n w="0"/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WYDAWANIE DYPLOMÓW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57</a:t>
            </a:fld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83" y="348556"/>
            <a:ext cx="1280271" cy="1841152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2134225" y="1194008"/>
            <a:ext cx="8268731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Dla absolwentów szkół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którzy w danym roku szkolnym ukończyli szkołę i potwierdzili wszystkie kwalifikacje w danym zawodzie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82053" y="2466372"/>
            <a:ext cx="11627893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OKE wydaje dyplomy potwierdzające kwalifikacje zawodowe wraz ze świadectwem potwierdzającym ostatnią kwalifikację w zawodzie, jeżeli dyrektor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szkoły, </a:t>
            </a: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 ciągu 7 dni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 zakończenia zajęć </a:t>
            </a:r>
            <a:r>
              <a:rPr lang="pl-PL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dydaktyczno-wychowawczych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złoży do OKE wniosek zawierający listę osób, które ukończyły </a:t>
            </a:r>
            <a:r>
              <a:rPr lang="pl-PL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szkołę. </a:t>
            </a:r>
          </a:p>
          <a:p>
            <a:pPr algn="ctr">
              <a:lnSpc>
                <a:spcPct val="120000"/>
              </a:lnSpc>
            </a:pPr>
            <a:endParaRPr lang="pl-PL" sz="2800" dirty="0" smtClean="0"/>
          </a:p>
        </p:txBody>
      </p:sp>
      <p:sp>
        <p:nvSpPr>
          <p:cNvPr id="6" name="Prostokąt 5"/>
          <p:cNvSpPr/>
          <p:nvPr/>
        </p:nvSpPr>
        <p:spPr>
          <a:xfrm>
            <a:off x="758283" y="4621555"/>
            <a:ext cx="1097879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niosek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zawierający listę osób, które ukończyły </a:t>
            </a: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szkołę,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należy </a:t>
            </a: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przesłać 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pl-PL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29.06.2018 </a:t>
            </a:r>
            <a:r>
              <a:rPr lang="pl-P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r. </a:t>
            </a:r>
          </a:p>
        </p:txBody>
      </p:sp>
    </p:spTree>
    <p:extLst>
      <p:ext uri="{BB962C8B-B14F-4D97-AF65-F5344CB8AC3E}">
        <p14:creationId xmlns:p14="http://schemas.microsoft.com/office/powerpoint/2010/main" val="136271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58</a:t>
            </a:fld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090" y="1065146"/>
            <a:ext cx="1280271" cy="184115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913775" y="1200892"/>
            <a:ext cx="9744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Dla pozostałych osób,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w tym: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absolwentów szkół,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którzy nie potwierdzili wszystkich kwalifikacji w trakcie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nauki lub zdawali egzamin poprawkowy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absolwentów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kwalifikacyjnych kursów zawodowych</a:t>
            </a:r>
          </a:p>
        </p:txBody>
      </p:sp>
      <p:sp>
        <p:nvSpPr>
          <p:cNvPr id="7" name="Prostokąt 6"/>
          <p:cNvSpPr/>
          <p:nvPr/>
        </p:nvSpPr>
        <p:spPr>
          <a:xfrm>
            <a:off x="913775" y="3183752"/>
            <a:ext cx="9744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OKE wydaje dyplom </a:t>
            </a:r>
            <a:r>
              <a:rPr lang="pl-PL" sz="2800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wniosek</a:t>
            </a:r>
            <a:r>
              <a:rPr lang="pl-P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zdającego przesłany do </a:t>
            </a:r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OKE </a:t>
            </a:r>
            <a:r>
              <a:rPr lang="pl-P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wraz </a:t>
            </a:r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 świadectwem potwierdzającym poziom wykształcenia </a:t>
            </a:r>
            <a:r>
              <a:rPr lang="pl-PL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ogólnego. </a:t>
            </a:r>
            <a:endParaRPr lang="pl-PL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" t="-1377" r="391" b="75930"/>
          <a:stretch/>
        </p:blipFill>
        <p:spPr>
          <a:xfrm>
            <a:off x="1922462" y="4551059"/>
            <a:ext cx="6770964" cy="979299"/>
          </a:xfrm>
          <a:prstGeom prst="rect">
            <a:avLst/>
          </a:prstGeom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838200" y="1796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n w="0"/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WYDAWANIE DYPLOMÓW</a:t>
            </a:r>
          </a:p>
        </p:txBody>
      </p:sp>
    </p:spTree>
    <p:extLst>
      <p:ext uri="{BB962C8B-B14F-4D97-AF65-F5344CB8AC3E}">
        <p14:creationId xmlns:p14="http://schemas.microsoft.com/office/powerpoint/2010/main" val="404058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59</a:t>
            </a:fld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15" y="104708"/>
            <a:ext cx="10868018" cy="6583945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792315" y="1775792"/>
            <a:ext cx="2109911" cy="2852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4138490" y="5764696"/>
            <a:ext cx="6304223" cy="3909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3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066800"/>
            <a:ext cx="8636000" cy="5753100"/>
          </a:xfrm>
          <a:prstGeom prst="rect">
            <a:avLst/>
          </a:prstGeom>
        </p:spPr>
      </p:pic>
      <p:pic>
        <p:nvPicPr>
          <p:cNvPr id="3" name="Obraz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1066800"/>
            <a:ext cx="8636000" cy="5753100"/>
          </a:xfrm>
          <a:prstGeom prst="rect">
            <a:avLst/>
          </a:prstGeom>
        </p:spPr>
      </p:pic>
      <p:pic>
        <p:nvPicPr>
          <p:cNvPr id="4" name="Obraz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0" y="1066800"/>
            <a:ext cx="8636000" cy="5753100"/>
          </a:xfrm>
          <a:prstGeom prst="rect">
            <a:avLst/>
          </a:prstGeom>
        </p:spPr>
      </p:pic>
      <p:pic>
        <p:nvPicPr>
          <p:cNvPr id="5" name="Obraz 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778000" y="1066800"/>
            <a:ext cx="8636000" cy="5753100"/>
          </a:xfrm>
          <a:prstGeom prst="rect">
            <a:avLst/>
          </a:prstGeom>
        </p:spPr>
      </p:pic>
      <p:pic>
        <p:nvPicPr>
          <p:cNvPr id="6" name="Obraz 5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778000" y="1066800"/>
            <a:ext cx="8636000" cy="57531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559496" y="44624"/>
            <a:ext cx="200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woj. podkarpackie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2841375" y="3202314"/>
            <a:ext cx="4334280" cy="370702"/>
            <a:chOff x="1317375" y="3202314"/>
            <a:chExt cx="4334280" cy="370702"/>
          </a:xfrm>
        </p:grpSpPr>
        <p:sp>
          <p:nvSpPr>
            <p:cNvPr id="10" name="Prostokąt 9"/>
            <p:cNvSpPr/>
            <p:nvPr/>
          </p:nvSpPr>
          <p:spPr>
            <a:xfrm>
              <a:off x="1317375" y="3202314"/>
              <a:ext cx="719615" cy="370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b="1" dirty="0"/>
                <a:t>93,8%</a:t>
              </a: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4932040" y="3202314"/>
              <a:ext cx="719615" cy="370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b="1" dirty="0"/>
                <a:t>90,8%</a:t>
              </a: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3131840" y="3202314"/>
              <a:ext cx="1152128" cy="370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b="1" dirty="0">
                  <a:solidFill>
                    <a:schemeClr val="tx2">
                      <a:lumMod val="50000"/>
                    </a:schemeClr>
                  </a:solidFill>
                </a:rPr>
                <a:t>frekwencja</a:t>
              </a: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3531159" y="4354442"/>
            <a:ext cx="4292569" cy="370702"/>
            <a:chOff x="2007158" y="4354442"/>
            <a:chExt cx="4292569" cy="370702"/>
          </a:xfrm>
        </p:grpSpPr>
        <p:sp>
          <p:nvSpPr>
            <p:cNvPr id="14" name="Prostokąt 13"/>
            <p:cNvSpPr/>
            <p:nvPr/>
          </p:nvSpPr>
          <p:spPr>
            <a:xfrm>
              <a:off x="5580112" y="4354442"/>
              <a:ext cx="719615" cy="370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b="1" dirty="0"/>
                <a:t>75,3%</a:t>
              </a: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2007158" y="4354442"/>
              <a:ext cx="719615" cy="370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b="1" dirty="0"/>
                <a:t>88,0%</a:t>
              </a: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3131840" y="4354442"/>
              <a:ext cx="1152128" cy="370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b="1" dirty="0">
                  <a:solidFill>
                    <a:schemeClr val="tx2">
                      <a:lumMod val="50000"/>
                    </a:schemeClr>
                  </a:solidFill>
                </a:rPr>
                <a:t>zdawalność</a:t>
              </a:r>
            </a:p>
          </p:txBody>
        </p:sp>
      </p:grpSp>
      <p:sp>
        <p:nvSpPr>
          <p:cNvPr id="18" name="Symbol zastępczy zawartości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Tytuł 1"/>
          <p:cNvSpPr>
            <a:spLocks noGrp="1"/>
          </p:cNvSpPr>
          <p:nvPr>
            <p:ph type="title"/>
          </p:nvPr>
        </p:nvSpPr>
        <p:spPr>
          <a:xfrm>
            <a:off x="838200" y="492353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002060"/>
                </a:solidFill>
              </a:rPr>
              <a:t>Wyniki ogólne egzaminu w sesji styczeń 2018 r.</a:t>
            </a:r>
            <a:br>
              <a:rPr lang="pl-PL" sz="3600" dirty="0" smtClean="0">
                <a:solidFill>
                  <a:srgbClr val="002060"/>
                </a:solidFill>
              </a:rPr>
            </a:b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28839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dirty="0"/>
              <a:t>Po otrzymaniu wyników </a:t>
            </a:r>
            <a:r>
              <a:rPr lang="pl-PL" dirty="0" smtClean="0"/>
              <a:t>zdający </a:t>
            </a:r>
            <a:r>
              <a:rPr lang="pl-PL" dirty="0"/>
              <a:t>ma </a:t>
            </a:r>
            <a:r>
              <a:rPr lang="pl-PL" dirty="0" smtClean="0"/>
              <a:t>prawo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60</a:t>
            </a:fld>
            <a:endParaRPr lang="en-US" dirty="0"/>
          </a:p>
        </p:txBody>
      </p:sp>
      <p:sp>
        <p:nvSpPr>
          <p:cNvPr id="5" name="Prostokąt 4"/>
          <p:cNvSpPr/>
          <p:nvPr/>
        </p:nvSpPr>
        <p:spPr>
          <a:xfrm>
            <a:off x="913775" y="1690688"/>
            <a:ext cx="10530512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wglądu </a:t>
            </a:r>
            <a:r>
              <a:rPr lang="pl-PL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sprawdzonej i ocenionej pracy egzaminacyjnej,</a:t>
            </a:r>
            <a:br>
              <a:rPr lang="pl-PL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 miejscu i czasie wskazanym przez dyrektora </a:t>
            </a:r>
            <a:r>
              <a:rPr lang="pl-PL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OKE, w </a:t>
            </a:r>
            <a:r>
              <a:rPr lang="pl-PL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terminie 6 miesięcy od dnia ogłoszenia wyników</a:t>
            </a:r>
          </a:p>
        </p:txBody>
      </p:sp>
      <p:sp>
        <p:nvSpPr>
          <p:cNvPr id="6" name="Prostokąt 5"/>
          <p:cNvSpPr/>
          <p:nvPr/>
        </p:nvSpPr>
        <p:spPr>
          <a:xfrm>
            <a:off x="913775" y="3122110"/>
            <a:ext cx="1053051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złożyć </a:t>
            </a:r>
            <a:r>
              <a:rPr lang="pl-PL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dyrektora </a:t>
            </a:r>
            <a:r>
              <a:rPr lang="pl-PL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OKE  </a:t>
            </a:r>
            <a:r>
              <a:rPr lang="pl-PL" sz="2200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uzasadniony</a:t>
            </a:r>
            <a:r>
              <a:rPr lang="pl-PL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wniosek </a:t>
            </a:r>
            <a:r>
              <a:rPr lang="pl-PL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weryfikację sumy punktów w </a:t>
            </a:r>
            <a:r>
              <a:rPr lang="pl-PL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terminie</a:t>
            </a:r>
            <a:br>
              <a:rPr lang="pl-PL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pl-PL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dni roboczych od dnia dokonania wglądu</a:t>
            </a:r>
          </a:p>
        </p:txBody>
      </p:sp>
      <p:sp>
        <p:nvSpPr>
          <p:cNvPr id="7" name="Prostokąt 6"/>
          <p:cNvSpPr/>
          <p:nvPr/>
        </p:nvSpPr>
        <p:spPr>
          <a:xfrm>
            <a:off x="913775" y="4315776"/>
            <a:ext cx="10530512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wnieść </a:t>
            </a:r>
            <a:r>
              <a:rPr lang="pl-PL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Kolegium Arbitrażu Egzaminacyjnego </a:t>
            </a:r>
            <a:r>
              <a:rPr lang="pl-PL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odwołanie </a:t>
            </a:r>
            <a:r>
              <a:rPr lang="pl-PL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wyniku weryfikacji sumy punktów </a:t>
            </a:r>
            <a:r>
              <a:rPr lang="pl-PL" sz="22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części pisemnej egzaminu</a:t>
            </a:r>
            <a:r>
              <a:rPr lang="pl-PL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potwierdzającego kwalifikacje w zawodzie, </a:t>
            </a:r>
            <a:r>
              <a:rPr lang="pl-PL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lang="pl-PL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pośrednictwem dyrektora </a:t>
            </a:r>
            <a:r>
              <a:rPr lang="pl-PL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OKE, </a:t>
            </a:r>
            <a:r>
              <a:rPr lang="pl-PL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terminie 7 dni </a:t>
            </a:r>
            <a:r>
              <a:rPr lang="pl-PL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pl-PL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dnia otrzymania informacji o wyniku weryfikacji sumy </a:t>
            </a:r>
            <a:r>
              <a:rPr lang="pl-PL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punktów.</a:t>
            </a:r>
            <a:endParaRPr lang="pl-PL" sz="2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Niepubliczne szkoły policealne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7028" y="1626679"/>
            <a:ext cx="11117941" cy="177391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 smtClean="0"/>
              <a:t>Zaświadczenie o uzyskaniu przez ucznia szkoły dyplomu potwierdzającego kwalifikacje zawodowe wydawane jest na wniosek organu prowadzącego </a:t>
            </a:r>
            <a:r>
              <a:rPr lang="pl-PL" sz="2000" dirty="0" smtClean="0"/>
              <a:t>(art. 26 ust. 5 ustawy z dn. 27.10.2017 r. o finansowaniu zadań oświatowych)</a:t>
            </a:r>
          </a:p>
          <a:p>
            <a:pPr>
              <a:lnSpc>
                <a:spcPct val="100000"/>
              </a:lnSpc>
            </a:pP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37028" y="4380756"/>
            <a:ext cx="11117941" cy="1684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dirty="0" smtClean="0"/>
              <a:t>Zaświadczenie o uzyskaniu przez słuchacza KKZ świadectwa potwierdzającego kwalifikacje w zawodzie w zakresie danej kwalifikacji wydawane jest na wniosek organu prowadzącego </a:t>
            </a:r>
            <a:br>
              <a:rPr lang="pl-PL" dirty="0" smtClean="0"/>
            </a:br>
            <a:r>
              <a:rPr lang="pl-PL" sz="2000" dirty="0" smtClean="0"/>
              <a:t>(art. 31 ust. 1 pkt 3 ustawy z dn. 27.10.2017 r. o finansowaniu zadań oświatowych)</a:t>
            </a:r>
          </a:p>
          <a:p>
            <a:pPr>
              <a:lnSpc>
                <a:spcPct val="100000"/>
              </a:lnSpc>
            </a:pPr>
            <a:endParaRPr lang="pl-PL" sz="2000" dirty="0" smtClean="0"/>
          </a:p>
          <a:p>
            <a:pPr>
              <a:lnSpc>
                <a:spcPct val="100000"/>
              </a:lnSpc>
            </a:pPr>
            <a:endParaRPr lang="pl-PL" sz="20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693057" y="31608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err="1" smtClean="0"/>
              <a:t>Niesamorządowe</a:t>
            </a:r>
            <a:r>
              <a:rPr lang="pl-PL" dirty="0" smtClean="0"/>
              <a:t> szkoły prowadzące KKZ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996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62</a:t>
            </a:fld>
            <a:endParaRPr lang="en-US" dirty="0"/>
          </a:p>
        </p:txBody>
      </p:sp>
      <p:sp>
        <p:nvSpPr>
          <p:cNvPr id="2" name="Prostokąt 1"/>
          <p:cNvSpPr/>
          <p:nvPr/>
        </p:nvSpPr>
        <p:spPr>
          <a:xfrm>
            <a:off x="5564333" y="48462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460362"/>
              </p:ext>
            </p:extLst>
          </p:nvPr>
        </p:nvGraphicFramePr>
        <p:xfrm>
          <a:off x="334580" y="1436914"/>
          <a:ext cx="11522839" cy="4665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27935">
                  <a:extLst>
                    <a:ext uri="{9D8B030D-6E8A-4147-A177-3AD203B41FA5}">
                      <a16:colId xmlns:a16="http://schemas.microsoft.com/office/drawing/2014/main" val="640182320"/>
                    </a:ext>
                  </a:extLst>
                </a:gridCol>
                <a:gridCol w="5594904">
                  <a:extLst>
                    <a:ext uri="{9D8B030D-6E8A-4147-A177-3AD203B41FA5}">
                      <a16:colId xmlns:a16="http://schemas.microsoft.com/office/drawing/2014/main" val="279956315"/>
                    </a:ext>
                  </a:extLst>
                </a:gridCol>
              </a:tblGrid>
              <a:tr h="920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 smtClean="0"/>
                        <a:t>Kwalifikacje jednoliterowe (np. A.36)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 smtClean="0"/>
                        <a:t>Kwalifikacje dwuliterowe (np. AU.36)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436139"/>
                  </a:ext>
                </a:extLst>
              </a:tr>
              <a:tr h="920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Rozporządzenie MEN z dnia </a:t>
                      </a:r>
                      <a:r>
                        <a:rPr lang="pl-PL" b="1" dirty="0" smtClean="0"/>
                        <a:t>07 lutego 2012 r. </a:t>
                      </a:r>
                      <a:r>
                        <a:rPr lang="pl-PL" dirty="0" smtClean="0"/>
                        <a:t>w sprawie podstawy programowej kształcenia w zawodach (z </a:t>
                      </a:r>
                      <a:r>
                        <a:rPr lang="pl-PL" dirty="0" err="1" smtClean="0"/>
                        <a:t>późn</a:t>
                      </a:r>
                      <a:r>
                        <a:rPr lang="pl-PL" dirty="0" smtClean="0"/>
                        <a:t>. zm.)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Rozporządzenie MEN z dnia </a:t>
                      </a:r>
                      <a:r>
                        <a:rPr lang="pl-PL" sz="1800" b="1" kern="1200" dirty="0" smtClean="0"/>
                        <a:t>31 marca 2017</a:t>
                      </a:r>
                      <a:r>
                        <a:rPr lang="pl-PL" b="1" dirty="0" smtClean="0"/>
                        <a:t> r. </a:t>
                      </a:r>
                      <a:r>
                        <a:rPr lang="pl-PL" dirty="0" smtClean="0"/>
                        <a:t>w sprawie podstawy programowej kształcenia w zawodach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453210"/>
                  </a:ext>
                </a:extLst>
              </a:tr>
              <a:tr h="920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Rozporządzenie MEN z dnia </a:t>
                      </a:r>
                      <a:r>
                        <a:rPr lang="pl-PL" b="1" dirty="0" smtClean="0"/>
                        <a:t>13 grudnia 2016 r. </a:t>
                      </a:r>
                      <a:r>
                        <a:rPr lang="pl-PL" dirty="0" smtClean="0"/>
                        <a:t>w sprawie klasyfikacji zawodów szkolnictwa zawodowego</a:t>
                      </a:r>
                      <a:r>
                        <a:rPr lang="pl-PL" baseline="0" dirty="0" smtClean="0"/>
                        <a:t> </a:t>
                      </a:r>
                      <a:endParaRPr lang="pl-PL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Rozporządzenie MEN z dnia </a:t>
                      </a:r>
                      <a:r>
                        <a:rPr lang="pl-PL" b="1" dirty="0" smtClean="0"/>
                        <a:t>13 marca 2017 r. </a:t>
                      </a:r>
                      <a:r>
                        <a:rPr lang="pl-PL" dirty="0" smtClean="0"/>
                        <a:t>w sprawie klasyfikacji zawodów szkolnictwa zawodowego</a:t>
                      </a:r>
                      <a:endParaRPr lang="pl-PL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290723"/>
                  </a:ext>
                </a:extLst>
              </a:tr>
              <a:tr h="14508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dirty="0" smtClean="0"/>
                        <a:t>Rozporządzenie MEN z dnia </a:t>
                      </a:r>
                      <a:r>
                        <a:rPr lang="pl-PL" b="1" dirty="0" smtClean="0"/>
                        <a:t>14 maja 2015 r. </a:t>
                      </a:r>
                      <a:r>
                        <a:rPr lang="pl-PL" dirty="0" smtClean="0"/>
                        <a:t>w sprawie szczegółowych warunków i sposobu przeprowadzania egzaminu potwierdzającego kwalifikacje w zawodzie</a:t>
                      </a:r>
                      <a:endParaRPr lang="pl-P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Rozporządzenie MEN z dnia </a:t>
                      </a:r>
                      <a:r>
                        <a:rPr lang="pl-PL" b="1" dirty="0" smtClean="0"/>
                        <a:t>18 sierpnia 2017 r. </a:t>
                      </a:r>
                      <a:r>
                        <a:rPr lang="pl-PL" dirty="0" smtClean="0"/>
                        <a:t>w sprawie szczegółowych warunków i sposobu przeprowadzania egzaminu potwierdzającego kwalifikacje w zawodzie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578500"/>
                  </a:ext>
                </a:extLst>
              </a:tr>
              <a:tr h="452627"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i="0" dirty="0" smtClean="0"/>
                        <a:t>Rozporządzenie  MEN z dnia 26 kwietnia 2018 r. w sprawie świadectw, dyplomów państwowych i innych druków szkolnych</a:t>
                      </a:r>
                      <a:endParaRPr lang="pl-PL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562766"/>
                  </a:ext>
                </a:extLst>
              </a:tr>
            </a:tbl>
          </a:graphicData>
        </a:graphic>
      </p:graphicFrame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261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Świadectwa/dyplomy dla obcokrajowców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825625"/>
            <a:ext cx="10243782" cy="4351338"/>
          </a:xfrm>
        </p:spPr>
        <p:txBody>
          <a:bodyPr/>
          <a:lstStyle/>
          <a:p>
            <a:r>
              <a:rPr lang="pl-PL" dirty="0"/>
              <a:t>W przypadku braku </a:t>
            </a:r>
            <a:r>
              <a:rPr lang="pl-PL" dirty="0" smtClean="0"/>
              <a:t>PESEL-u </a:t>
            </a:r>
            <a:r>
              <a:rPr lang="pl-PL" dirty="0"/>
              <a:t>należy wpisać: </a:t>
            </a:r>
            <a:r>
              <a:rPr lang="pl-PL" b="1" dirty="0" smtClean="0"/>
              <a:t>nazwę</a:t>
            </a:r>
            <a:r>
              <a:rPr lang="pl-PL" dirty="0" smtClean="0"/>
              <a:t> </a:t>
            </a:r>
            <a:r>
              <a:rPr lang="pl-PL" dirty="0"/>
              <a:t>i numer innego dokumentu potwierdzającego </a:t>
            </a:r>
            <a:r>
              <a:rPr lang="pl-PL" dirty="0" smtClean="0"/>
              <a:t>tożsamość.</a:t>
            </a:r>
          </a:p>
          <a:p>
            <a:endParaRPr lang="pl-PL" dirty="0"/>
          </a:p>
          <a:p>
            <a:r>
              <a:rPr lang="pl-PL" dirty="0" smtClean="0"/>
              <a:t>Uzupełnienie informacji </a:t>
            </a:r>
            <a:r>
              <a:rPr lang="pl-PL" dirty="0"/>
              <a:t>w </a:t>
            </a:r>
            <a:r>
              <a:rPr lang="pl-PL" dirty="0" smtClean="0"/>
              <a:t>SMOK-u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63</a:t>
            </a:fld>
            <a:endParaRPr lang="en-US" dirty="0"/>
          </a:p>
        </p:txBody>
      </p:sp>
      <p:grpSp>
        <p:nvGrpSpPr>
          <p:cNvPr id="10" name="Grupa 9"/>
          <p:cNvGrpSpPr/>
          <p:nvPr/>
        </p:nvGrpSpPr>
        <p:grpSpPr>
          <a:xfrm>
            <a:off x="5712754" y="3882598"/>
            <a:ext cx="5369228" cy="2429302"/>
            <a:chOff x="5712754" y="3882598"/>
            <a:chExt cx="5369228" cy="2429302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5" b="18349"/>
            <a:stretch/>
          </p:blipFill>
          <p:spPr>
            <a:xfrm>
              <a:off x="5712754" y="3882598"/>
              <a:ext cx="5369228" cy="24293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Prostokąt 5"/>
            <p:cNvSpPr/>
            <p:nvPr/>
          </p:nvSpPr>
          <p:spPr>
            <a:xfrm>
              <a:off x="9695329" y="3882598"/>
              <a:ext cx="719418" cy="2758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 zaokrąglony 7"/>
            <p:cNvSpPr/>
            <p:nvPr/>
          </p:nvSpPr>
          <p:spPr>
            <a:xfrm>
              <a:off x="7779124" y="5520018"/>
              <a:ext cx="369794" cy="4571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rostokąt zaokrąglony 8"/>
            <p:cNvSpPr/>
            <p:nvPr/>
          </p:nvSpPr>
          <p:spPr>
            <a:xfrm>
              <a:off x="5911102" y="4820771"/>
              <a:ext cx="772085" cy="4571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24448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38200" y="846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Harmonogram wprowadzania reformy</a:t>
            </a:r>
            <a:endParaRPr lang="pl-P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64</a:t>
            </a:fld>
            <a:endParaRPr lang="en-US" dirty="0"/>
          </a:p>
        </p:txBody>
      </p:sp>
      <p:sp>
        <p:nvSpPr>
          <p:cNvPr id="5" name="Prostokąt 4"/>
          <p:cNvSpPr/>
          <p:nvPr/>
        </p:nvSpPr>
        <p:spPr>
          <a:xfrm>
            <a:off x="485218" y="4526687"/>
            <a:ext cx="6882233" cy="3313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002060"/>
                </a:solidFill>
              </a:rPr>
              <a:t>Kształcenie wg PP z 2012 r.  - kwalifikacje jednoliterowe (np. A.61)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85217" y="5078101"/>
            <a:ext cx="6882234" cy="331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Kształcenie wg PP z 2017 r.  - kwalifikacje dwuliterowe (np. AU.61)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85217" y="5795167"/>
            <a:ext cx="924661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/>
              <a:t>Egzaminy</a:t>
            </a:r>
            <a:r>
              <a:rPr lang="pl-PL" b="1" dirty="0" smtClean="0"/>
              <a:t> eksternistyczne </a:t>
            </a:r>
            <a:r>
              <a:rPr lang="pl-PL" dirty="0"/>
              <a:t>zawodowe wg PP z 2012 r. są przeprowadzane </a:t>
            </a:r>
            <a:r>
              <a:rPr lang="pl-PL" b="1" dirty="0"/>
              <a:t>do 2025 r.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764496"/>
              </p:ext>
            </p:extLst>
          </p:nvPr>
        </p:nvGraphicFramePr>
        <p:xfrm>
          <a:off x="753794" y="1099365"/>
          <a:ext cx="10412194" cy="2723468"/>
        </p:xfrm>
        <a:graphic>
          <a:graphicData uri="http://schemas.openxmlformats.org/drawingml/2006/table">
            <a:tbl>
              <a:tblPr/>
              <a:tblGrid>
                <a:gridCol w="800938">
                  <a:extLst>
                    <a:ext uri="{9D8B030D-6E8A-4147-A177-3AD203B41FA5}">
                      <a16:colId xmlns:a16="http://schemas.microsoft.com/office/drawing/2014/main" val="188987812"/>
                    </a:ext>
                  </a:extLst>
                </a:gridCol>
                <a:gridCol w="800938">
                  <a:extLst>
                    <a:ext uri="{9D8B030D-6E8A-4147-A177-3AD203B41FA5}">
                      <a16:colId xmlns:a16="http://schemas.microsoft.com/office/drawing/2014/main" val="3622613347"/>
                    </a:ext>
                  </a:extLst>
                </a:gridCol>
                <a:gridCol w="800938">
                  <a:extLst>
                    <a:ext uri="{9D8B030D-6E8A-4147-A177-3AD203B41FA5}">
                      <a16:colId xmlns:a16="http://schemas.microsoft.com/office/drawing/2014/main" val="185242656"/>
                    </a:ext>
                  </a:extLst>
                </a:gridCol>
                <a:gridCol w="800938">
                  <a:extLst>
                    <a:ext uri="{9D8B030D-6E8A-4147-A177-3AD203B41FA5}">
                      <a16:colId xmlns:a16="http://schemas.microsoft.com/office/drawing/2014/main" val="3116474118"/>
                    </a:ext>
                  </a:extLst>
                </a:gridCol>
                <a:gridCol w="800938">
                  <a:extLst>
                    <a:ext uri="{9D8B030D-6E8A-4147-A177-3AD203B41FA5}">
                      <a16:colId xmlns:a16="http://schemas.microsoft.com/office/drawing/2014/main" val="3530963704"/>
                    </a:ext>
                  </a:extLst>
                </a:gridCol>
                <a:gridCol w="800938">
                  <a:extLst>
                    <a:ext uri="{9D8B030D-6E8A-4147-A177-3AD203B41FA5}">
                      <a16:colId xmlns:a16="http://schemas.microsoft.com/office/drawing/2014/main" val="2937421209"/>
                    </a:ext>
                  </a:extLst>
                </a:gridCol>
                <a:gridCol w="800938">
                  <a:extLst>
                    <a:ext uri="{9D8B030D-6E8A-4147-A177-3AD203B41FA5}">
                      <a16:colId xmlns:a16="http://schemas.microsoft.com/office/drawing/2014/main" val="1372051410"/>
                    </a:ext>
                  </a:extLst>
                </a:gridCol>
                <a:gridCol w="800938">
                  <a:extLst>
                    <a:ext uri="{9D8B030D-6E8A-4147-A177-3AD203B41FA5}">
                      <a16:colId xmlns:a16="http://schemas.microsoft.com/office/drawing/2014/main" val="3814453158"/>
                    </a:ext>
                  </a:extLst>
                </a:gridCol>
                <a:gridCol w="800938">
                  <a:extLst>
                    <a:ext uri="{9D8B030D-6E8A-4147-A177-3AD203B41FA5}">
                      <a16:colId xmlns:a16="http://schemas.microsoft.com/office/drawing/2014/main" val="1596702803"/>
                    </a:ext>
                  </a:extLst>
                </a:gridCol>
                <a:gridCol w="800938">
                  <a:extLst>
                    <a:ext uri="{9D8B030D-6E8A-4147-A177-3AD203B41FA5}">
                      <a16:colId xmlns:a16="http://schemas.microsoft.com/office/drawing/2014/main" val="3242681163"/>
                    </a:ext>
                  </a:extLst>
                </a:gridCol>
                <a:gridCol w="800938">
                  <a:extLst>
                    <a:ext uri="{9D8B030D-6E8A-4147-A177-3AD203B41FA5}">
                      <a16:colId xmlns:a16="http://schemas.microsoft.com/office/drawing/2014/main" val="773590430"/>
                    </a:ext>
                  </a:extLst>
                </a:gridCol>
                <a:gridCol w="800938">
                  <a:extLst>
                    <a:ext uri="{9D8B030D-6E8A-4147-A177-3AD203B41FA5}">
                      <a16:colId xmlns:a16="http://schemas.microsoft.com/office/drawing/2014/main" val="3127300669"/>
                    </a:ext>
                  </a:extLst>
                </a:gridCol>
                <a:gridCol w="800938">
                  <a:extLst>
                    <a:ext uri="{9D8B030D-6E8A-4147-A177-3AD203B41FA5}">
                      <a16:colId xmlns:a16="http://schemas.microsoft.com/office/drawing/2014/main" val="2275441795"/>
                    </a:ext>
                  </a:extLst>
                </a:gridCol>
              </a:tblGrid>
              <a:tr h="44123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2018/2019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2019/2020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580586"/>
                  </a:ext>
                </a:extLst>
              </a:tr>
              <a:tr h="4564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164545"/>
                  </a:ext>
                </a:extLst>
              </a:tr>
              <a:tr h="45644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kl.4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kl.4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kl.4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643448"/>
                  </a:ext>
                </a:extLst>
              </a:tr>
              <a:tr h="4564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kl.3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ZSZ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kl.3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kl.3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ZSZ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kl.3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kl.3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kl.3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383442"/>
                  </a:ext>
                </a:extLst>
              </a:tr>
              <a:tr h="4564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kl.2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ZSZ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kl.2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kl.2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kl.2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kl.2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kl.2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KKZ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kl.2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kl.2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kl.2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KKZ do 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31.12.19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146475"/>
                  </a:ext>
                </a:extLst>
              </a:tr>
              <a:tr h="4564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kl.1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kl.1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kl.1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KKZ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kl.1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kl.1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kl.1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KKZ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od </a:t>
                      </a:r>
                      <a:r>
                        <a:rPr lang="pl-PL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1.09.18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kl.1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kl.1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kl.1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kl.1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KKZ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779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8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17136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pl-PL" dirty="0"/>
              <a:t>Kształcenie na kwalifikacyjnych kursach zawodowych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65</a:t>
            </a:fld>
            <a:endParaRPr lang="en-US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037230" y="2142699"/>
            <a:ext cx="102409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>
              <a:solidFill>
                <a:srgbClr val="002060"/>
              </a:solidFill>
            </a:endParaRPr>
          </a:p>
          <a:p>
            <a:pPr marL="355600" indent="-355600">
              <a:buAutoNum type="arabicPeriod"/>
            </a:pPr>
            <a:r>
              <a:rPr lang="pl-PL" sz="2400" dirty="0" smtClean="0">
                <a:solidFill>
                  <a:srgbClr val="002060"/>
                </a:solidFill>
              </a:rPr>
              <a:t>Zgodnie z podstawą </a:t>
            </a:r>
            <a:r>
              <a:rPr lang="pl-PL" sz="2400" dirty="0">
                <a:solidFill>
                  <a:srgbClr val="002060"/>
                </a:solidFill>
              </a:rPr>
              <a:t>programową kształcenia w </a:t>
            </a:r>
            <a:r>
              <a:rPr lang="pl-PL" sz="2400" dirty="0" smtClean="0">
                <a:solidFill>
                  <a:srgbClr val="002060"/>
                </a:solidFill>
              </a:rPr>
              <a:t>zawodach z </a:t>
            </a:r>
            <a:r>
              <a:rPr lang="pl-PL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r</a:t>
            </a:r>
            <a:r>
              <a:rPr lang="pl-PL" sz="2400" dirty="0" smtClean="0">
                <a:solidFill>
                  <a:srgbClr val="002060"/>
                </a:solidFill>
              </a:rPr>
              <a:t>. </a:t>
            </a:r>
            <a:br>
              <a:rPr lang="pl-PL" sz="2400" dirty="0" smtClean="0">
                <a:solidFill>
                  <a:srgbClr val="002060"/>
                </a:solidFill>
              </a:rPr>
            </a:br>
            <a:r>
              <a:rPr lang="pl-PL" sz="2400" dirty="0" smtClean="0">
                <a:solidFill>
                  <a:srgbClr val="002060"/>
                </a:solidFill>
              </a:rPr>
              <a:t>odbywa </a:t>
            </a:r>
            <a:r>
              <a:rPr lang="pl-PL" sz="2400" dirty="0">
                <a:solidFill>
                  <a:srgbClr val="002060"/>
                </a:solidFill>
              </a:rPr>
              <a:t>się </a:t>
            </a: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dnia 31 grudnia 2019 r</a:t>
            </a:r>
            <a:r>
              <a:rPr lang="pl-PL" sz="2400" dirty="0" smtClean="0">
                <a:solidFill>
                  <a:srgbClr val="002060"/>
                </a:solidFill>
              </a:rPr>
              <a:t>.</a:t>
            </a:r>
          </a:p>
          <a:p>
            <a:pPr marL="355600" indent="-355600">
              <a:buAutoNum type="arabicPeriod"/>
            </a:pPr>
            <a:endParaRPr lang="pl-PL" sz="2400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>
                <a:solidFill>
                  <a:srgbClr val="002060"/>
                </a:solidFill>
              </a:rPr>
              <a:t>Zgodnie z podstawą </a:t>
            </a:r>
            <a:r>
              <a:rPr lang="pl-PL" sz="2400" dirty="0">
                <a:solidFill>
                  <a:srgbClr val="002060"/>
                </a:solidFill>
              </a:rPr>
              <a:t>programową kształcenia w </a:t>
            </a:r>
            <a:r>
              <a:rPr lang="pl-PL" sz="2400" dirty="0" smtClean="0">
                <a:solidFill>
                  <a:srgbClr val="002060"/>
                </a:solidFill>
              </a:rPr>
              <a:t>zawodach z </a:t>
            </a:r>
            <a:r>
              <a:rPr lang="pl-PL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r</a:t>
            </a:r>
            <a:r>
              <a:rPr lang="pl-PL" sz="2400" dirty="0" smtClean="0">
                <a:solidFill>
                  <a:srgbClr val="002060"/>
                </a:solidFill>
              </a:rPr>
              <a:t>.  </a:t>
            </a:r>
            <a:r>
              <a:rPr lang="pl-PL" sz="2400" dirty="0">
                <a:solidFill>
                  <a:srgbClr val="002060"/>
                </a:solidFill>
              </a:rPr>
              <a:t>odbywa się </a:t>
            </a: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dnia 1 września 2018 r</a:t>
            </a:r>
            <a:r>
              <a:rPr lang="pl-PL" sz="2400" dirty="0" smtClean="0">
                <a:solidFill>
                  <a:srgbClr val="002060"/>
                </a:solidFill>
              </a:rPr>
              <a:t>.</a:t>
            </a:r>
            <a:r>
              <a:rPr lang="pl-PL" sz="2400" b="1" dirty="0">
                <a:solidFill>
                  <a:srgbClr val="002060"/>
                </a:solidFill>
              </a:rPr>
              <a:t> </a:t>
            </a:r>
            <a:endParaRPr lang="pl-PL" sz="2400" b="1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2400" b="1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2400" b="1" dirty="0" smtClean="0">
              <a:solidFill>
                <a:srgbClr val="002060"/>
              </a:solidFill>
            </a:endParaRPr>
          </a:p>
          <a:p>
            <a:r>
              <a:rPr lang="pl-PL" sz="2400" b="1" dirty="0" smtClean="0">
                <a:solidFill>
                  <a:srgbClr val="002060"/>
                </a:solidFill>
              </a:rPr>
              <a:t>Art</a:t>
            </a:r>
            <a:r>
              <a:rPr lang="pl-PL" sz="2400" b="1" dirty="0">
                <a:solidFill>
                  <a:srgbClr val="002060"/>
                </a:solidFill>
              </a:rPr>
              <a:t>. </a:t>
            </a:r>
            <a:r>
              <a:rPr lang="pl-PL" sz="2400" b="1" dirty="0" smtClean="0">
                <a:solidFill>
                  <a:srgbClr val="002060"/>
                </a:solidFill>
              </a:rPr>
              <a:t>290 </a:t>
            </a:r>
            <a:r>
              <a:rPr lang="pl-PL" sz="2400" b="1" dirty="0">
                <a:solidFill>
                  <a:srgbClr val="002060"/>
                </a:solidFill>
              </a:rPr>
              <a:t>ustawy Przepisy wprowadzające ustawę </a:t>
            </a:r>
            <a:r>
              <a:rPr lang="pl-PL" sz="2400" b="1" dirty="0" smtClean="0">
                <a:solidFill>
                  <a:srgbClr val="002060"/>
                </a:solidFill>
              </a:rPr>
              <a:t>– </a:t>
            </a:r>
            <a:r>
              <a:rPr lang="pl-PL" sz="2400" b="1" dirty="0">
                <a:solidFill>
                  <a:srgbClr val="002060"/>
                </a:solidFill>
              </a:rPr>
              <a:t>Prawo oświatowe</a:t>
            </a:r>
          </a:p>
          <a:p>
            <a:pPr marL="457200" indent="-457200">
              <a:buFont typeface="+mj-lt"/>
              <a:buAutoNum type="arabicPeriod"/>
            </a:pPr>
            <a:endParaRPr lang="pl-P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13973" y="1555249"/>
            <a:ext cx="2732314" cy="7694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SIOEPKZ</a:t>
            </a:r>
            <a:endParaRPr lang="pl-PL" sz="4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66</a:t>
            </a:fld>
            <a:endParaRPr lang="en-US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042391" y="2656947"/>
            <a:ext cx="6029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Dla kwalifikacji dwuliterowych </a:t>
            </a:r>
            <a:br>
              <a:rPr lang="pl-PL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kształcenie wg PP z 2017 r.</a:t>
            </a:r>
            <a:r>
              <a:rPr lang="pl-PL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centralny 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Każdy użytkownik powinien mieć swoje </a:t>
            </a:r>
            <a:r>
              <a:rPr lang="pl-PL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konto</a:t>
            </a:r>
            <a:endParaRPr lang="pl-PL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809" y="1379839"/>
            <a:ext cx="1473289" cy="1272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913774" y="1540322"/>
            <a:ext cx="5021708" cy="784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l-PL" sz="4000" b="1" dirty="0" smtClean="0">
                <a:solidFill>
                  <a:srgbClr val="00B050"/>
                </a:solidFill>
              </a:rPr>
              <a:t>smok</a:t>
            </a:r>
            <a:endParaRPr lang="pl-PL" sz="4000" b="1" dirty="0">
              <a:solidFill>
                <a:srgbClr val="00B050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01" y="1134595"/>
            <a:ext cx="1493261" cy="144417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669251" y="2652576"/>
            <a:ext cx="551075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Dla kwalifikacji jednoliterowych </a:t>
            </a:r>
            <a:br>
              <a:rPr lang="pl-PL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kształcenie wg PP z 2012 r.</a:t>
            </a:r>
            <a:r>
              <a:rPr lang="pl-PL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w OKE w Krakowie</a:t>
            </a:r>
          </a:p>
        </p:txBody>
      </p:sp>
    </p:spTree>
    <p:extLst>
      <p:ext uri="{BB962C8B-B14F-4D97-AF65-F5344CB8AC3E}">
        <p14:creationId xmlns:p14="http://schemas.microsoft.com/office/powerpoint/2010/main" val="36190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cap="none" dirty="0" smtClean="0">
                <a:latin typeface="+mn-lt"/>
                <a:ea typeface="+mn-ea"/>
                <a:cs typeface="+mn-cs"/>
              </a:rPr>
              <a:t>Nie </a:t>
            </a:r>
            <a:r>
              <a:rPr lang="pl-PL" sz="2800" cap="none" dirty="0">
                <a:latin typeface="+mn-lt"/>
                <a:ea typeface="+mn-ea"/>
                <a:cs typeface="+mn-cs"/>
              </a:rPr>
              <a:t>później niż do 20 sierpnia 2018 r</a:t>
            </a:r>
            <a:r>
              <a:rPr lang="pl-PL" sz="2800" cap="none" dirty="0" smtClean="0">
                <a:latin typeface="+mn-lt"/>
                <a:ea typeface="+mn-ea"/>
                <a:cs typeface="+mn-cs"/>
              </a:rPr>
              <a:t>.</a:t>
            </a:r>
            <a:br>
              <a:rPr lang="pl-PL" sz="2800" cap="none" dirty="0" smtClean="0">
                <a:latin typeface="+mn-lt"/>
                <a:ea typeface="+mn-ea"/>
                <a:cs typeface="+mn-cs"/>
              </a:rPr>
            </a:br>
            <a:r>
              <a:rPr lang="pl-PL" sz="2800" cap="none" dirty="0" smtClean="0">
                <a:latin typeface="+mn-lt"/>
                <a:ea typeface="+mn-ea"/>
                <a:cs typeface="+mn-cs"/>
              </a:rPr>
              <a:t>zostanie ogłoszony komunikat dyrektora CKE w sprawie harmonogramu przeprowadzania egzaminu zawodowego w roku szkolnym 2018/2019</a:t>
            </a:r>
            <a:endParaRPr lang="pl-PL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67</a:t>
            </a:fld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77" y="2120027"/>
            <a:ext cx="7694366" cy="419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7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555288"/>
              </p:ext>
            </p:extLst>
          </p:nvPr>
        </p:nvGraphicFramePr>
        <p:xfrm>
          <a:off x="5390864" y="943678"/>
          <a:ext cx="6414448" cy="5770880"/>
        </p:xfrm>
        <a:graphic>
          <a:graphicData uri="http://schemas.openxmlformats.org/drawingml/2006/table">
            <a:tbl>
              <a:tblPr/>
              <a:tblGrid>
                <a:gridCol w="6414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9148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Podstawy prawne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Opis egzaminu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Przygotowania do egzaminu zawodowego 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Przeprowadzenie egzaminu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  <a:defRPr/>
                      </a:pP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Postępowanie w sytuacjach szczególnych 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Postępowanie PZE po egzaminie (pakowanie i przekazywanie materiałów egzaminacyjnych do OKE)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Unieważnienia egzaminu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  <a:defRPr/>
                      </a:pP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Ustalanie i ogłaszanie wyników egzaminu oraz wydawanie świadectw i dyplomów potwierdzających kwalifikacje zawodowe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  <a:defRPr/>
                      </a:pP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Zasady</a:t>
                      </a: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w</a:t>
                      </a: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glądów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  <a:defRPr/>
                      </a:pP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Informacja dla zdającego (ucznia/słuchacza, absolwenta szkoły, osoby uczęszczającej na KKZ, osoby, która ukończyła KKZ, eksterna, osoby dorosłej – uczestnika przygotowania zawodowego dorosłych)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  <a:defRPr/>
                      </a:pP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Terminarz działań związanych z przygotowaniem i przeprowadzeniem egzaminów zawodowych w 2019 r. 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  <a:defRPr/>
                      </a:pP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Załączniki</a:t>
                      </a:r>
                    </a:p>
                  </a:txBody>
                  <a:tcPr marL="14080" marR="140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68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6" y="943678"/>
            <a:ext cx="4277971" cy="5744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Prostokąt 7"/>
          <p:cNvSpPr/>
          <p:nvPr/>
        </p:nvSpPr>
        <p:spPr>
          <a:xfrm>
            <a:off x="583342" y="255475"/>
            <a:ext cx="4111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pl-PL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pl-PL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września </a:t>
            </a:r>
            <a:r>
              <a:rPr lang="pl-PL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 r.</a:t>
            </a:r>
            <a:endParaRPr lang="pl-PL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281114" y="47091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SPIS TREŚCI: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641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1086" y="128556"/>
            <a:ext cx="11872686" cy="1325563"/>
          </a:xfrm>
        </p:spPr>
        <p:txBody>
          <a:bodyPr>
            <a:noAutofit/>
          </a:bodyPr>
          <a:lstStyle/>
          <a:p>
            <a:r>
              <a:rPr lang="pl-PL" sz="3200" dirty="0"/>
              <a:t>Informacja o sposobie organizacji i przeprowadzania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egzaminu potwierdzającego </a:t>
            </a:r>
            <a:r>
              <a:rPr lang="pl-PL" sz="3200" dirty="0"/>
              <a:t>kwalifikacje w zawodzie zawiera: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69</a:t>
            </a:fld>
            <a:endParaRPr lang="en-US" dirty="0"/>
          </a:p>
        </p:txBody>
      </p:sp>
      <p:sp>
        <p:nvSpPr>
          <p:cNvPr id="5" name="Prostokąt 4"/>
          <p:cNvSpPr/>
          <p:nvPr/>
        </p:nvSpPr>
        <p:spPr>
          <a:xfrm>
            <a:off x="551086" y="1409424"/>
            <a:ext cx="111313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/>
            <a:r>
              <a:rPr lang="pl-PL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2.5. </a:t>
            </a:r>
            <a:r>
              <a:rPr lang="pl-PL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Godziny rozpoczęcia części pisemnej </a:t>
            </a:r>
            <a:r>
              <a:rPr lang="pl-PL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i praktycznej egzaminu, model (forma) i czas trwania części praktycznej egzaminu zgodnie z klasyfikacja zawodów z 2016 r. </a:t>
            </a:r>
            <a:r>
              <a:rPr lang="pl-PL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i podstawą programową kształcenia </a:t>
            </a:r>
            <a:br>
              <a:rPr lang="pl-PL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w zawodach z 2012 r.</a:t>
            </a:r>
            <a:r>
              <a:rPr lang="pl-PL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	</a:t>
            </a:r>
          </a:p>
          <a:p>
            <a:pPr marL="450850" indent="-450850"/>
            <a:r>
              <a:rPr lang="pl-PL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2.6. Godziny rozpoczęcia części egzaminu, model (forma) i czas trwania części praktycznej egzaminu zgodnie z klasyfikacją zawodów z 2017 r. </a:t>
            </a:r>
            <a:r>
              <a:rPr lang="pl-PL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i podstawą programową kształcenia w zawodach z 2017 r. 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420" y="3236403"/>
            <a:ext cx="6255180" cy="3479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534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38454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 smtClean="0"/>
              <a:t>Składanie deklaracji</a:t>
            </a:r>
            <a:br>
              <a:rPr lang="pl-PL" dirty="0" smtClean="0"/>
            </a:br>
            <a:r>
              <a:rPr lang="pl-PL" sz="2000" b="1" dirty="0" smtClean="0">
                <a:solidFill>
                  <a:srgbClr val="002060"/>
                </a:solidFill>
              </a:rPr>
              <a:t>§  4. </a:t>
            </a:r>
            <a:r>
              <a:rPr lang="pl-PL" sz="2000" dirty="0"/>
              <a:t>R</a:t>
            </a:r>
            <a:r>
              <a:rPr lang="pl-PL" sz="2000" dirty="0" smtClean="0"/>
              <a:t>ozporządzenia </a:t>
            </a:r>
            <a:r>
              <a:rPr lang="pl-PL" sz="2000" dirty="0"/>
              <a:t>MEN </a:t>
            </a:r>
            <a:r>
              <a:rPr lang="pl-PL" sz="2000" dirty="0" smtClean="0"/>
              <a:t>w </a:t>
            </a:r>
            <a:r>
              <a:rPr lang="pl-PL" sz="2000" dirty="0"/>
              <a:t>sprawie szczegółowych warunków i sposobu przeprowadzania egzaminu potwierdzającego kwalifikacje w </a:t>
            </a:r>
            <a:r>
              <a:rPr lang="pl-PL" sz="2000" dirty="0" smtClean="0"/>
              <a:t>zawodzie</a:t>
            </a:r>
            <a:endParaRPr lang="pl-PL" sz="20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b="1" dirty="0" smtClean="0">
                <a:solidFill>
                  <a:srgbClr val="002060"/>
                </a:solidFill>
              </a:rPr>
              <a:t> </a:t>
            </a:r>
            <a:r>
              <a:rPr lang="pl-P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  Uczeń, absolwent, osoba, która ukończyła kwalifikacyjny kurs </a:t>
            </a:r>
            <a:r>
              <a:rPr lang="pl-P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zawodowy </a:t>
            </a:r>
            <a:r>
              <a:rPr lang="pl-PL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składają </a:t>
            </a: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deklarację nie później niż na 4 miesiące przed terminem egzaminu </a:t>
            </a: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zawodowego.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przypadku ponownego przystępowania do egzaminu zawodowego </a:t>
            </a: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przez zdającego, który nie zdał tego egzaminu, deklarację składa się, z zachowaniem terminu, o którym mowa w ust. 10, </a:t>
            </a: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otrzymaniu informacji o wynikach egzaminu </a:t>
            </a:r>
            <a:r>
              <a:rPr lang="pl-PL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zawodowego</a:t>
            </a:r>
            <a:r>
              <a:rPr lang="pl-P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14.  Jeżeli zdający, o którym mowa w ust. 13, otrzymał informację o wynikach egzaminu </a:t>
            </a:r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zawodowego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(…)  po upływie terminu, o którym mowa w ust. 10, składa deklarację w terminie 7 dni od dnia otrzymania tej informacji</a:t>
            </a:r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4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70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38"/>
          <a:stretch/>
        </p:blipFill>
        <p:spPr>
          <a:xfrm>
            <a:off x="2229351" y="3421002"/>
            <a:ext cx="7146877" cy="3262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551086" y="224092"/>
            <a:ext cx="11872686" cy="1325563"/>
          </a:xfrm>
        </p:spPr>
        <p:txBody>
          <a:bodyPr>
            <a:noAutofit/>
          </a:bodyPr>
          <a:lstStyle/>
          <a:p>
            <a:r>
              <a:rPr lang="pl-PL" sz="3200" dirty="0"/>
              <a:t>Informacja o sposobie organizacji i przeprowadzania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egzaminu potwierdzającego </a:t>
            </a:r>
            <a:r>
              <a:rPr lang="pl-PL" sz="3200" dirty="0"/>
              <a:t>kwalifikacje w zawodzie zawiera: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51086" y="1518608"/>
            <a:ext cx="111313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/>
            <a:r>
              <a:rPr lang="pl-PL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2.5. </a:t>
            </a:r>
            <a:r>
              <a:rPr lang="pl-PL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Godziny rozpoczęcia części </a:t>
            </a:r>
            <a:r>
              <a:rPr lang="pl-PL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pisemnej i </a:t>
            </a:r>
            <a:r>
              <a:rPr lang="pl-PL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praktycznej egzaminu, model (forma) i czas trwania </a:t>
            </a:r>
            <a:r>
              <a:rPr lang="pl-PL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części</a:t>
            </a:r>
            <a:r>
              <a:rPr lang="pl-PL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pl-PL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praktycznej egzaminu zgodnie z klasyfikacja zawodów z 2016 r. i </a:t>
            </a:r>
            <a:r>
              <a:rPr lang="pl-PL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podstawą programową kształcenia w zawodach z 2012 r.	</a:t>
            </a:r>
          </a:p>
          <a:p>
            <a:pPr marL="450850" indent="-450850"/>
            <a:r>
              <a:rPr lang="pl-PL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2.6. Godziny rozpoczęcia części egzaminu, model (forma) i czas trwania części praktycznej egzaminu zgodnie z klasyfikacją zawodów z 2017 r. i </a:t>
            </a:r>
            <a:r>
              <a:rPr lang="pl-PL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podstawą programową kształcenia w zawodach z 2017 r</a:t>
            </a:r>
            <a:r>
              <a:rPr lang="pl-PL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. </a:t>
            </a:r>
            <a:endParaRPr lang="pl-PL" sz="20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9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71</a:t>
            </a:fld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9"/>
          <a:stretch/>
        </p:blipFill>
        <p:spPr>
          <a:xfrm>
            <a:off x="838200" y="828941"/>
            <a:ext cx="10152860" cy="570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6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72</a:t>
            </a:fld>
            <a:endParaRPr lang="en-US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4168"/>
            <a:ext cx="8662172" cy="581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9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617191" y="2422739"/>
            <a:ext cx="5736609" cy="1261705"/>
          </a:xfrm>
        </p:spPr>
        <p:txBody>
          <a:bodyPr>
            <a:normAutofit/>
          </a:bodyPr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73</a:t>
            </a:fld>
            <a:endParaRPr lang="en-US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968991" y="3419806"/>
            <a:ext cx="5854890" cy="8954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pl-PL" sz="2400" dirty="0" smtClean="0"/>
              <a:t>Telefony do </a:t>
            </a:r>
            <a:r>
              <a:rPr lang="pl-PL" sz="2400" dirty="0" err="1" smtClean="0"/>
              <a:t>weZ</a:t>
            </a:r>
            <a:endParaRPr lang="pl-PL" sz="2400" dirty="0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968991" y="4353636"/>
            <a:ext cx="9735403" cy="23678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none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none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pl-PL" sz="1800" dirty="0" smtClean="0"/>
              <a:t>12 68 32 128 – pomoc techniczna systemu SMOK, praca w zespołach egzaminatorów</a:t>
            </a:r>
          </a:p>
          <a:p>
            <a:pPr>
              <a:spcBef>
                <a:spcPts val="600"/>
              </a:spcBef>
            </a:pPr>
            <a:r>
              <a:rPr lang="pl-PL" sz="1800" dirty="0" smtClean="0"/>
              <a:t>12 68 32 181 – rozliczenia umów z egzaminatorami i asystentami technicznymi</a:t>
            </a:r>
          </a:p>
          <a:p>
            <a:pPr>
              <a:spcBef>
                <a:spcPts val="600"/>
              </a:spcBef>
            </a:pPr>
            <a:r>
              <a:rPr lang="pl-PL" sz="1800" dirty="0" smtClean="0"/>
              <a:t>12 68 32 183/192 – wglądy, rozliczenia z ośrodkami egzaminacyjnymi (materiały/noclegi)</a:t>
            </a:r>
          </a:p>
          <a:p>
            <a:pPr>
              <a:spcBef>
                <a:spcPts val="600"/>
              </a:spcBef>
            </a:pPr>
            <a:r>
              <a:rPr lang="pl-PL" sz="1800" dirty="0" smtClean="0"/>
              <a:t>12 68 32 188 – zgłoszenia zdających (egzamin z kwalifikacji i egzamin eksternistyczny)</a:t>
            </a:r>
          </a:p>
          <a:p>
            <a:pPr>
              <a:spcBef>
                <a:spcPts val="600"/>
              </a:spcBef>
            </a:pPr>
            <a:r>
              <a:rPr lang="pl-PL" sz="1800" dirty="0" smtClean="0"/>
              <a:t>12 68 32 189 – upoważnienia, przekierowania zdających, harmonogramy</a:t>
            </a:r>
          </a:p>
          <a:p>
            <a:pPr>
              <a:spcBef>
                <a:spcPts val="600"/>
              </a:spcBef>
            </a:pPr>
            <a:r>
              <a:rPr lang="pl-PL" sz="1800" dirty="0" smtClean="0"/>
              <a:t>12 68 32 195 – wnioski o wydanie dyplomów</a:t>
            </a:r>
          </a:p>
          <a:p>
            <a:pPr>
              <a:spcBef>
                <a:spcPts val="600"/>
              </a:spcBef>
            </a:pPr>
            <a:endParaRPr lang="pl-PL" sz="1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87104" y="1146218"/>
            <a:ext cx="60186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i="1" dirty="0"/>
              <a:t>Nie myśl o problemach, bo nie ma problemów. </a:t>
            </a:r>
            <a:endParaRPr lang="pl-PL" sz="2400" i="1" dirty="0" smtClean="0"/>
          </a:p>
          <a:p>
            <a:pPr algn="r"/>
            <a:r>
              <a:rPr lang="pl-PL" sz="2400" i="1" dirty="0" smtClean="0"/>
              <a:t>Są </a:t>
            </a:r>
            <a:r>
              <a:rPr lang="pl-PL" sz="2400" i="1" dirty="0"/>
              <a:t>tylko sytuacje rozwiązywalne</a:t>
            </a:r>
            <a:r>
              <a:rPr lang="pl-PL" sz="2400" i="1" dirty="0" smtClean="0"/>
              <a:t>.</a:t>
            </a:r>
          </a:p>
          <a:p>
            <a:pPr algn="r"/>
            <a:endParaRPr lang="pl-PL" sz="2400" i="1" dirty="0" smtClean="0"/>
          </a:p>
          <a:p>
            <a:pPr algn="r"/>
            <a:endParaRPr lang="pl-PL" sz="2400" i="1" dirty="0"/>
          </a:p>
          <a:p>
            <a:pPr algn="r"/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89941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642788" y="1643215"/>
          <a:ext cx="7560001" cy="4679998"/>
        </p:xfrm>
        <a:graphic>
          <a:graphicData uri="http://schemas.openxmlformats.org/drawingml/2006/table">
            <a:tbl>
              <a:tblPr/>
              <a:tblGrid>
                <a:gridCol w="1485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9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9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9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3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93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93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4237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Liczba zgłoszonych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Liczba </a:t>
                      </a:r>
                      <a:r>
                        <a:rPr lang="pl-PL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kwalifi-kacji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zdających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113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ABSZ</a:t>
                      </a:r>
                    </a:p>
                  </a:txBody>
                  <a:tcPr marL="9525" marR="9525" marT="9525" marB="36000" anchor="b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AKKZ</a:t>
                      </a:r>
                    </a:p>
                  </a:txBody>
                  <a:tcPr marL="9525" marR="9525" marT="9525" marB="3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EKST</a:t>
                      </a:r>
                    </a:p>
                  </a:txBody>
                  <a:tcPr marL="9525" marR="9525" marT="9525" marB="3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UCSZ</a:t>
                      </a:r>
                    </a:p>
                  </a:txBody>
                  <a:tcPr marL="9525" marR="9525" marT="9525" marB="3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Razem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z arkusza-mi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przy </a:t>
                      </a:r>
                      <a:r>
                        <a:rPr lang="pl-PL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kompu</a:t>
                      </a:r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-terze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6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lubelskie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1 309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15 640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17 517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6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2 270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22 900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25 648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6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podkarpackie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15 714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16 782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16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OKE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1 341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4 281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54 254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59 947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" name="Picture 17" descr="C:\Documents and Settings\kblaszczyk\Pulpit\ludzik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07" y="2107543"/>
            <a:ext cx="467971" cy="4324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9" descr="C:\Documents and Settings\kblaszczyk\Pulpit\ludzik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4784" y="2097712"/>
            <a:ext cx="488812" cy="4538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1" descr="C:\Documents and Settings\kblaszczyk\Pulpit\ludzik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351" y="2107543"/>
            <a:ext cx="467971" cy="43388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upa 19"/>
          <p:cNvGrpSpPr/>
          <p:nvPr/>
        </p:nvGrpSpPr>
        <p:grpSpPr>
          <a:xfrm>
            <a:off x="2326019" y="2097711"/>
            <a:ext cx="390741" cy="425428"/>
            <a:chOff x="293133" y="1473968"/>
            <a:chExt cx="671034" cy="612080"/>
          </a:xfrm>
        </p:grpSpPr>
        <p:sp>
          <p:nvSpPr>
            <p:cNvPr id="21" name="Owal 86"/>
            <p:cNvSpPr/>
            <p:nvPr/>
          </p:nvSpPr>
          <p:spPr>
            <a:xfrm>
              <a:off x="293133" y="1473968"/>
              <a:ext cx="671034" cy="612080"/>
            </a:xfrm>
            <a:prstGeom prst="ellipse">
              <a:avLst/>
            </a:prstGeom>
            <a:solidFill>
              <a:srgbClr val="FB195F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22" name="Obraz 21" descr="uczen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04" y="1617754"/>
              <a:ext cx="283438" cy="332272"/>
            </a:xfrm>
            <a:prstGeom prst="rect">
              <a:avLst/>
            </a:prstGeom>
          </p:spPr>
        </p:pic>
      </p:grp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25" name="Tytuł 1"/>
          <p:cNvSpPr txBox="1">
            <a:spLocks/>
          </p:cNvSpPr>
          <p:nvPr/>
        </p:nvSpPr>
        <p:spPr>
          <a:xfrm>
            <a:off x="2430684" y="181996"/>
            <a:ext cx="7330633" cy="784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002060"/>
                </a:solidFill>
                <a:latin typeface="+mn-lt"/>
              </a:rPr>
              <a:t>Zdający na egzaminie – CZĘŚĆ PISEMNA</a:t>
            </a:r>
          </a:p>
          <a:p>
            <a:pPr>
              <a:spcBef>
                <a:spcPts val="600"/>
              </a:spcBef>
            </a:pPr>
            <a:r>
              <a:rPr lang="pl-PL" sz="2400" dirty="0" smtClean="0">
                <a:solidFill>
                  <a:srgbClr val="002060"/>
                </a:solidFill>
                <a:latin typeface="+mn-lt"/>
              </a:rPr>
              <a:t>SESJA CZERWIEC – LIPIEC 2018 R.</a:t>
            </a:r>
            <a:endParaRPr lang="pl-PL" sz="24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/>
          </p:nvPr>
        </p:nvGraphicFramePr>
        <p:xfrm>
          <a:off x="8257360" y="1643215"/>
          <a:ext cx="3240000" cy="4680231"/>
        </p:xfrm>
        <a:graphic>
          <a:graphicData uri="http://schemas.openxmlformats.org/drawingml/2006/table">
            <a:tbl>
              <a:tblPr/>
              <a:tblGrid>
                <a:gridCol w="81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82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Liczba </a:t>
                      </a:r>
                      <a:r>
                        <a:rPr lang="pl-PL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zgłoszo-nych</a:t>
                      </a:r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UCSZ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Liczba </a:t>
                      </a:r>
                      <a:r>
                        <a:rPr lang="pl-PL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kwalifi-kacji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zdających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170">
                <a:tc vMerge="1">
                  <a:txBody>
                    <a:bodyPr/>
                    <a:lstStyle/>
                    <a:p>
                      <a:pPr algn="ctr" fontAlgn="ctr"/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3600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z arkusza-mi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przy </a:t>
                      </a:r>
                      <a:r>
                        <a:rPr lang="pl-PL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kompu</a:t>
                      </a:r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-terze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9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1 978</a:t>
                      </a:r>
                      <a:endParaRPr lang="pl-PL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9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1 667</a:t>
                      </a:r>
                      <a:endParaRPr lang="pl-PL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9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1 204</a:t>
                      </a:r>
                      <a:endParaRPr lang="pl-PL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09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4 849</a:t>
                      </a:r>
                      <a:endParaRPr lang="pl-PL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544494" y="1112314"/>
            <a:ext cx="400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2060"/>
                </a:solidFill>
              </a:rPr>
              <a:t>Kształcenie wg podstawy programowej:</a:t>
            </a:r>
            <a:endParaRPr lang="pl-PL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669676" y="1100765"/>
            <a:ext cx="1277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C00000"/>
                </a:solidFill>
              </a:rPr>
              <a:t>2012 r.</a:t>
            </a:r>
            <a:endParaRPr lang="pl-PL" sz="2800" b="1" dirty="0">
              <a:solidFill>
                <a:srgbClr val="C0000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0041196" y="1076217"/>
            <a:ext cx="1232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>2017 r.</a:t>
            </a:r>
            <a:endParaRPr lang="pl-P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8222760" y="1172340"/>
            <a:ext cx="14850" cy="5328000"/>
          </a:xfrm>
          <a:prstGeom prst="line">
            <a:avLst/>
          </a:prstGeom>
          <a:ln w="635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0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642788" y="1641600"/>
          <a:ext cx="7560001" cy="4679998"/>
        </p:xfrm>
        <a:graphic>
          <a:graphicData uri="http://schemas.openxmlformats.org/drawingml/2006/table">
            <a:tbl>
              <a:tblPr/>
              <a:tblGrid>
                <a:gridCol w="1485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9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9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9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3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93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93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4237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Liczba zgłoszonych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Liczba </a:t>
                      </a:r>
                      <a:r>
                        <a:rPr lang="pl-PL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kwalifi-kacji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zdających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113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ABSZ</a:t>
                      </a:r>
                    </a:p>
                  </a:txBody>
                  <a:tcPr marL="9525" marR="9525" marT="9525" marB="3600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AKKZ</a:t>
                      </a:r>
                    </a:p>
                  </a:txBody>
                  <a:tcPr marL="9525" marR="9525" marT="9525" marB="3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EKST</a:t>
                      </a:r>
                    </a:p>
                  </a:txBody>
                  <a:tcPr marL="9525" marR="9525" marT="9525" marB="3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UCSZ</a:t>
                      </a:r>
                    </a:p>
                  </a:txBody>
                  <a:tcPr marL="9525" marR="9525" marT="9525" marB="3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Razem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model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 i DK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model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 i WK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6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lubelskie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1 293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16 539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18 706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6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1 536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24 657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26 982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6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podkarpackie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16 949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18 408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16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OKE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2 345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3 534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58 145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64 096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" name="Picture 17" descr="C:\Documents and Settings\kblaszczyk\Pulpit\ludzik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07" y="2121009"/>
            <a:ext cx="467971" cy="4324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9" descr="C:\Documents and Settings\kblaszczyk\Pulpit\ludzik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4784" y="2111178"/>
            <a:ext cx="488812" cy="4538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1" descr="C:\Documents and Settings\kblaszczyk\Pulpit\ludzik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351" y="2121009"/>
            <a:ext cx="467971" cy="43388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upa 19"/>
          <p:cNvGrpSpPr/>
          <p:nvPr/>
        </p:nvGrpSpPr>
        <p:grpSpPr>
          <a:xfrm>
            <a:off x="2326019" y="2111177"/>
            <a:ext cx="390741" cy="425428"/>
            <a:chOff x="293133" y="1473968"/>
            <a:chExt cx="671034" cy="612080"/>
          </a:xfrm>
        </p:grpSpPr>
        <p:sp>
          <p:nvSpPr>
            <p:cNvPr id="21" name="Owal 86"/>
            <p:cNvSpPr/>
            <p:nvPr/>
          </p:nvSpPr>
          <p:spPr>
            <a:xfrm>
              <a:off x="293133" y="1473968"/>
              <a:ext cx="671034" cy="612080"/>
            </a:xfrm>
            <a:prstGeom prst="ellipse">
              <a:avLst/>
            </a:prstGeom>
            <a:solidFill>
              <a:srgbClr val="FB195F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22" name="Obraz 21" descr="uczen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04" y="1617754"/>
              <a:ext cx="283438" cy="332272"/>
            </a:xfrm>
            <a:prstGeom prst="rect">
              <a:avLst/>
            </a:prstGeom>
          </p:spPr>
        </p:pic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25" name="Tytuł 1"/>
          <p:cNvSpPr txBox="1">
            <a:spLocks/>
          </p:cNvSpPr>
          <p:nvPr/>
        </p:nvSpPr>
        <p:spPr>
          <a:xfrm>
            <a:off x="2430684" y="181996"/>
            <a:ext cx="7330633" cy="784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002060"/>
                </a:solidFill>
                <a:latin typeface="+mn-lt"/>
              </a:rPr>
              <a:t>Zdający na egzaminie – CZĘŚĆ PRAKTYCZNA</a:t>
            </a:r>
          </a:p>
          <a:p>
            <a:pPr>
              <a:spcBef>
                <a:spcPts val="600"/>
              </a:spcBef>
            </a:pPr>
            <a:r>
              <a:rPr lang="pl-PL" sz="2400" dirty="0" smtClean="0">
                <a:solidFill>
                  <a:srgbClr val="002060"/>
                </a:solidFill>
                <a:latin typeface="+mn-lt"/>
              </a:rPr>
              <a:t>SESJA CZERWIEC – LIPIEC 2018 R.</a:t>
            </a:r>
            <a:endParaRPr lang="pl-PL" sz="24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/>
          </p:nvPr>
        </p:nvGraphicFramePr>
        <p:xfrm>
          <a:off x="8257360" y="1641600"/>
          <a:ext cx="3240000" cy="4680231"/>
        </p:xfrm>
        <a:graphic>
          <a:graphicData uri="http://schemas.openxmlformats.org/drawingml/2006/table">
            <a:tbl>
              <a:tblPr/>
              <a:tblGrid>
                <a:gridCol w="81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82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Liczba </a:t>
                      </a:r>
                      <a:r>
                        <a:rPr lang="pl-PL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zgłoszo-nych</a:t>
                      </a:r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UCSZ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Liczba </a:t>
                      </a:r>
                      <a:r>
                        <a:rPr lang="pl-PL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kwalifi-kacji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zdających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170">
                <a:tc vMerge="1">
                  <a:txBody>
                    <a:bodyPr/>
                    <a:lstStyle/>
                    <a:p>
                      <a:pPr algn="ctr" fontAlgn="ctr"/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3600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model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 i DK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model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 i WK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9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1 980</a:t>
                      </a:r>
                      <a:endParaRPr lang="pl-PL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9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1 667</a:t>
                      </a:r>
                      <a:endParaRPr lang="pl-PL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9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1 206</a:t>
                      </a:r>
                      <a:endParaRPr lang="pl-PL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09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4 853</a:t>
                      </a:r>
                      <a:endParaRPr lang="pl-PL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544494" y="1112314"/>
            <a:ext cx="400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2060"/>
                </a:solidFill>
              </a:rPr>
              <a:t>Kształcenie wg podstawy programowej:</a:t>
            </a:r>
            <a:endParaRPr lang="pl-PL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669676" y="1100765"/>
            <a:ext cx="1277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C00000"/>
                </a:solidFill>
              </a:rPr>
              <a:t>2012 r.</a:t>
            </a:r>
            <a:endParaRPr lang="pl-PL" sz="2800" b="1" dirty="0">
              <a:solidFill>
                <a:srgbClr val="C0000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0041196" y="1076217"/>
            <a:ext cx="1232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>2017 r.</a:t>
            </a:r>
            <a:endParaRPr lang="pl-P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5" name="Łącznik prosty 14"/>
          <p:cNvCxnSpPr/>
          <p:nvPr/>
        </p:nvCxnSpPr>
        <p:spPr>
          <a:xfrm>
            <a:off x="8222760" y="1172340"/>
            <a:ext cx="14850" cy="5328000"/>
          </a:xfrm>
          <a:prstGeom prst="line">
            <a:avLst/>
          </a:prstGeom>
          <a:ln w="635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54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58773</TotalTime>
  <Words>3127</Words>
  <Application>Microsoft Office PowerPoint</Application>
  <PresentationFormat>Panoramiczny</PresentationFormat>
  <Paragraphs>745</Paragraphs>
  <Slides>73</Slides>
  <Notes>7</Notes>
  <HiddenSlides>2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73</vt:i4>
      </vt:variant>
    </vt:vector>
  </HeadingPairs>
  <TitlesOfParts>
    <vt:vector size="82" baseType="lpstr">
      <vt:lpstr>Arial</vt:lpstr>
      <vt:lpstr>Arial Black</vt:lpstr>
      <vt:lpstr>Blackadder ITC</vt:lpstr>
      <vt:lpstr>Calibri</vt:lpstr>
      <vt:lpstr>Calibri Light</vt:lpstr>
      <vt:lpstr>Symbol</vt:lpstr>
      <vt:lpstr>Times New Roman</vt:lpstr>
      <vt:lpstr>Wingdings</vt:lpstr>
      <vt:lpstr>Motyw pakietu Office</vt:lpstr>
      <vt:lpstr>Egzamin zawodowy w czerwcu-lipcu 2018 r.</vt:lpstr>
      <vt:lpstr>Zapraszamy na stronę www.oke.krakow.pl</vt:lpstr>
      <vt:lpstr>Wyniki egzaminów zawodowych</vt:lpstr>
      <vt:lpstr>Wyniki ogólne egzaminu w sesji styczeń 2018 r. </vt:lpstr>
      <vt:lpstr>Wyniki ogólne egzaminu w sesji styczeń 2018 r. </vt:lpstr>
      <vt:lpstr>Wyniki ogólne egzaminu w sesji styczeń 2018 r. </vt:lpstr>
      <vt:lpstr>Składanie deklaracji §  4. Rozporządzenia MEN w sprawie szczegółowych warunków i sposobu przeprowadzania egzaminu potwierdzającego kwalifikacje w zawodzie</vt:lpstr>
      <vt:lpstr>Prezentacja programu PowerPoint</vt:lpstr>
      <vt:lpstr>Prezentacja programu PowerPoint</vt:lpstr>
      <vt:lpstr>Zadania dyrektora szkoły/placówki związane  z organizacją egzaminów w czerwcu-lipcu 2018 r. </vt:lpstr>
      <vt:lpstr>Prezentacja programu PowerPoint</vt:lpstr>
      <vt:lpstr>Poinformowanie zdających o terminie egzaminu</vt:lpstr>
      <vt:lpstr>Edycja danych i wycofywanie deklaracji</vt:lpstr>
      <vt:lpstr>Korekta harmonogramów</vt:lpstr>
      <vt:lpstr>Po zakończeniu KKZ należy</vt:lpstr>
      <vt:lpstr>Odpłatność za egzamin</vt:lpstr>
      <vt:lpstr>Odpłatność za egzamin</vt:lpstr>
      <vt:lpstr>Prezentacja programu PowerPoint</vt:lpstr>
      <vt:lpstr>Zespoły nadzorujące</vt:lpstr>
      <vt:lpstr>EGZAMINATOR – część praktyczna model w i wk</vt:lpstr>
      <vt:lpstr>Naklejki</vt:lpstr>
      <vt:lpstr>Zadania dyrektora szkoły/placówki związane  z organizacją egzaminów w czerwcu-lipcu 2018 r. </vt:lpstr>
      <vt:lpstr>Instrukcje</vt:lpstr>
      <vt:lpstr>Przygotowanie sal/miejsc egzaminu</vt:lpstr>
      <vt:lpstr>Asystent  techniczny</vt:lpstr>
      <vt:lpstr>Asystent  techniczny</vt:lpstr>
      <vt:lpstr>Wskazania do przygotowania stanowisk</vt:lpstr>
      <vt:lpstr>Asystent  techniczny</vt:lpstr>
      <vt:lpstr>Przygotowanie dokumentacji</vt:lpstr>
      <vt:lpstr>Egzamin z wykorzystaniem komputera (m.in. część praktyczna model dk i wk)</vt:lpstr>
      <vt:lpstr>Prezentacja programu PowerPoint</vt:lpstr>
      <vt:lpstr>Przeszkolenie zespołów nadzorujących</vt:lpstr>
      <vt:lpstr>Ok. 30 minut przed egzaminem</vt:lpstr>
      <vt:lpstr>Prezentacja programu PowerPoint</vt:lpstr>
      <vt:lpstr>Kodowanie Karty odpowiedzi</vt:lpstr>
      <vt:lpstr>Kodowanie Karty odpowiedzi</vt:lpstr>
      <vt:lpstr>Poprawianie pomyłek</vt:lpstr>
      <vt:lpstr>Część praktyczna model w i wk Po zakodowaniu Kart oceny</vt:lpstr>
      <vt:lpstr>Informacje w Wykazie zdających w sali</vt:lpstr>
      <vt:lpstr>Podczas egzaminu</vt:lpstr>
      <vt:lpstr>Informacje w Wykazie zdających w sali</vt:lpstr>
      <vt:lpstr>model dk – rezultaty są na wydrukach </vt:lpstr>
      <vt:lpstr>model dk – rezultaty nagrane są na płycie </vt:lpstr>
      <vt:lpstr>Pakowanie materiałów egzaminacyjnych w sali /miejscu – część praktyczna model d i dk</vt:lpstr>
      <vt:lpstr>Pakowanie materiałów egzaminacyjnych w sali /miejscu – część praktyczna model w i wk</vt:lpstr>
      <vt:lpstr>Pakowanie materiałów egzaminacyjnych w sali /miejscu część pisemna</vt:lpstr>
      <vt:lpstr>Przeszkolenie zespołów nadzorujących</vt:lpstr>
      <vt:lpstr>Odebranie przesyłki z materiałami na egzamin </vt:lpstr>
      <vt:lpstr>Odebranie przesyłki z materiałami na egzamin</vt:lpstr>
      <vt:lpstr>Nadzorowanie przebiegu egzaminu </vt:lpstr>
      <vt:lpstr>Zapakowanie i przekazanie prac i dokumentacji część pisemna z arkuszami </vt:lpstr>
      <vt:lpstr>Zapakowanie i przekazanie prac i dokumentacji część pisemnej przy komputerze </vt:lpstr>
      <vt:lpstr>Zapakowanie i przekazanie prac i dokumentacji część praktyczna </vt:lpstr>
      <vt:lpstr>Rozliczenie egzaminów</vt:lpstr>
      <vt:lpstr>Rozliczenie noclegów egzaminatorów</vt:lpstr>
      <vt:lpstr>Rozliczenie kosztów surowców/materiałów</vt:lpstr>
      <vt:lpstr>WYDAWANIE DYPLOMÓW</vt:lpstr>
      <vt:lpstr>WYDAWANIE DYPLOMÓW</vt:lpstr>
      <vt:lpstr>Prezentacja programu PowerPoint</vt:lpstr>
      <vt:lpstr>Po otrzymaniu wyników zdający ma prawo</vt:lpstr>
      <vt:lpstr>Niepubliczne szkoły policealne</vt:lpstr>
      <vt:lpstr>Prezentacja programu PowerPoint</vt:lpstr>
      <vt:lpstr>Świadectwa/dyplomy dla obcokrajowców</vt:lpstr>
      <vt:lpstr>Harmonogram wprowadzania reformy</vt:lpstr>
      <vt:lpstr>Kształcenie na kwalifikacyjnych kursach zawodowych</vt:lpstr>
      <vt:lpstr>SIOEPKZ</vt:lpstr>
      <vt:lpstr>Nie później niż do 20 sierpnia 2018 r. zostanie ogłoszony komunikat dyrektora CKE w sprawie harmonogramu przeprowadzania egzaminu zawodowego w roku szkolnym 2018/2019</vt:lpstr>
      <vt:lpstr>Prezentacja programu PowerPoint</vt:lpstr>
      <vt:lpstr>Informacja o sposobie organizacji i przeprowadzania  egzaminu potwierdzającego kwalifikacje w zawodzie zawiera:</vt:lpstr>
      <vt:lpstr>Informacja o sposobie organizacji i przeprowadzania  egzaminu potwierdzającego kwalifikacje w zawodzie zawiera:</vt:lpstr>
      <vt:lpstr>Prezentacja programu PowerPoint</vt:lpstr>
      <vt:lpstr>Prezentacja programu PowerPoint</vt:lpstr>
      <vt:lpstr>Dziękuję za uwagę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OKE Kr</dc:creator>
  <cp:lastModifiedBy>Elżbieta Araminowicz</cp:lastModifiedBy>
  <cp:revision>632</cp:revision>
  <cp:lastPrinted>2017-04-24T07:40:39Z</cp:lastPrinted>
  <dcterms:created xsi:type="dcterms:W3CDTF">2016-10-21T06:41:18Z</dcterms:created>
  <dcterms:modified xsi:type="dcterms:W3CDTF">2018-05-30T10:53:05Z</dcterms:modified>
</cp:coreProperties>
</file>