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284" r:id="rId3"/>
    <p:sldId id="283" r:id="rId4"/>
    <p:sldId id="287" r:id="rId5"/>
    <p:sldId id="295" r:id="rId6"/>
    <p:sldId id="1096" r:id="rId7"/>
    <p:sldId id="1093" r:id="rId8"/>
    <p:sldId id="1116" r:id="rId9"/>
    <p:sldId id="1097" r:id="rId10"/>
    <p:sldId id="296" r:id="rId11"/>
    <p:sldId id="1104" r:id="rId12"/>
    <p:sldId id="1094" r:id="rId13"/>
    <p:sldId id="1095" r:id="rId14"/>
    <p:sldId id="1108" r:id="rId15"/>
    <p:sldId id="1110" r:id="rId16"/>
    <p:sldId id="297" r:id="rId17"/>
    <p:sldId id="268" r:id="rId18"/>
    <p:sldId id="1089" r:id="rId19"/>
    <p:sldId id="1090" r:id="rId20"/>
    <p:sldId id="1092" r:id="rId21"/>
    <p:sldId id="1105" r:id="rId22"/>
    <p:sldId id="1113" r:id="rId23"/>
    <p:sldId id="1100" r:id="rId24"/>
    <p:sldId id="1112" r:id="rId25"/>
    <p:sldId id="1111" r:id="rId26"/>
    <p:sldId id="274" r:id="rId27"/>
    <p:sldId id="278" r:id="rId28"/>
    <p:sldId id="276" r:id="rId29"/>
    <p:sldId id="286" r:id="rId30"/>
    <p:sldId id="294" r:id="rId31"/>
    <p:sldId id="292" r:id="rId32"/>
    <p:sldId id="290" r:id="rId33"/>
    <p:sldId id="291" r:id="rId34"/>
    <p:sldId id="379" r:id="rId35"/>
    <p:sldId id="1126" r:id="rId36"/>
    <p:sldId id="1127" r:id="rId37"/>
    <p:sldId id="1156" r:id="rId38"/>
    <p:sldId id="1129" r:id="rId39"/>
    <p:sldId id="1130" r:id="rId40"/>
    <p:sldId id="1131" r:id="rId41"/>
    <p:sldId id="1132" r:id="rId42"/>
    <p:sldId id="1133" r:id="rId43"/>
    <p:sldId id="1134" r:id="rId44"/>
    <p:sldId id="1135" r:id="rId45"/>
    <p:sldId id="1136" r:id="rId46"/>
    <p:sldId id="1137" r:id="rId47"/>
    <p:sldId id="1138" r:id="rId48"/>
    <p:sldId id="1139" r:id="rId49"/>
    <p:sldId id="1153" r:id="rId50"/>
    <p:sldId id="1154" r:id="rId51"/>
    <p:sldId id="1141" r:id="rId52"/>
    <p:sldId id="1142" r:id="rId53"/>
    <p:sldId id="1143" r:id="rId54"/>
    <p:sldId id="1144" r:id="rId55"/>
    <p:sldId id="1145" r:id="rId56"/>
    <p:sldId id="1146" r:id="rId57"/>
    <p:sldId id="1147" r:id="rId58"/>
    <p:sldId id="1148" r:id="rId59"/>
    <p:sldId id="1149" r:id="rId60"/>
    <p:sldId id="1152" r:id="rId61"/>
    <p:sldId id="1150" r:id="rId62"/>
    <p:sldId id="1151" r:id="rId63"/>
    <p:sldId id="373" r:id="rId64"/>
    <p:sldId id="1124" r:id="rId65"/>
    <p:sldId id="1125" r:id="rId66"/>
    <p:sldId id="1157" r:id="rId67"/>
    <p:sldId id="1119" r:id="rId68"/>
    <p:sldId id="1120" r:id="rId69"/>
    <p:sldId id="1121" r:id="rId70"/>
    <p:sldId id="1122" r:id="rId71"/>
    <p:sldId id="1155" r:id="rId7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8F"/>
    <a:srgbClr val="002D60"/>
    <a:srgbClr val="1D53A3"/>
    <a:srgbClr val="6F9FE5"/>
    <a:srgbClr val="8DA70B"/>
    <a:srgbClr val="6D9B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74" autoAdjust="0"/>
    <p:restoredTop sz="94852" autoAdjust="0"/>
  </p:normalViewPr>
  <p:slideViewPr>
    <p:cSldViewPr snapToGrid="0">
      <p:cViewPr varScale="1">
        <p:scale>
          <a:sx n="150" d="100"/>
          <a:sy n="150" d="100"/>
        </p:scale>
        <p:origin x="408" y="480"/>
      </p:cViewPr>
      <p:guideLst/>
    </p:cSldViewPr>
  </p:slideViewPr>
  <p:outlineViewPr>
    <p:cViewPr>
      <p:scale>
        <a:sx n="33" d="100"/>
        <a:sy n="33" d="100"/>
      </p:scale>
      <p:origin x="0" y="-16157"/>
    </p:cViewPr>
  </p:outlineViewPr>
  <p:notesTextViewPr>
    <p:cViewPr>
      <p:scale>
        <a:sx n="1" d="1"/>
        <a:sy n="1" d="1"/>
      </p:scale>
      <p:origin x="0" y="0"/>
    </p:cViewPr>
  </p:notesTextViewPr>
  <p:sorterViewPr>
    <p:cViewPr>
      <p:scale>
        <a:sx n="100" d="100"/>
        <a:sy n="100" d="100"/>
      </p:scale>
      <p:origin x="0" y="-1444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8BA668-DCEE-CE4E-A439-F1111A322771}"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pl-PL"/>
        </a:p>
      </dgm:t>
    </dgm:pt>
    <dgm:pt modelId="{481EB982-D73A-274E-A434-7DB075B766B8}">
      <dgm:prSet phldrT="[Tekst]" custT="1"/>
      <dgm:spPr>
        <a:solidFill>
          <a:schemeClr val="accent6">
            <a:lumMod val="40000"/>
            <a:lumOff val="60000"/>
          </a:schemeClr>
        </a:solidFill>
      </dgm:spPr>
      <dgm:t>
        <a:bodyPr/>
        <a:lstStyle/>
        <a:p>
          <a:endParaRPr lang="pl-PL" sz="1050" b="1" dirty="0">
            <a:solidFill>
              <a:schemeClr val="tx1"/>
            </a:solidFill>
            <a:effectLst/>
            <a:latin typeface="Calibri" panose="020F0502020204030204" pitchFamily="34" charset="0"/>
            <a:cs typeface="Calibri" panose="020F0502020204030204" pitchFamily="34" charset="0"/>
          </a:endParaRPr>
        </a:p>
      </dgm:t>
    </dgm:pt>
    <dgm:pt modelId="{359F7851-EB62-BA42-A9BC-2DF57CDE7B47}" type="parTrans" cxnId="{FA5C104F-976F-914C-A145-176B990140DB}">
      <dgm:prSet/>
      <dgm:spPr/>
      <dgm:t>
        <a:bodyPr/>
        <a:lstStyle/>
        <a:p>
          <a:endParaRPr lang="pl-PL">
            <a:solidFill>
              <a:schemeClr val="tx1"/>
            </a:solidFill>
            <a:effectLst/>
            <a:latin typeface="Calibri" panose="020F0502020204030204" pitchFamily="34" charset="0"/>
            <a:cs typeface="Calibri" panose="020F0502020204030204" pitchFamily="34" charset="0"/>
          </a:endParaRPr>
        </a:p>
      </dgm:t>
    </dgm:pt>
    <dgm:pt modelId="{8B46F635-8C83-0642-A015-E1B561759F81}" type="sibTrans" cxnId="{FA5C104F-976F-914C-A145-176B990140DB}">
      <dgm:prSet/>
      <dgm:spPr>
        <a:noFill/>
      </dgm:spPr>
      <dgm:t>
        <a:bodyPr/>
        <a:lstStyle/>
        <a:p>
          <a:endParaRPr lang="pl-PL">
            <a:solidFill>
              <a:schemeClr val="tx1"/>
            </a:solidFill>
            <a:effectLst/>
            <a:latin typeface="Calibri" panose="020F0502020204030204" pitchFamily="34" charset="0"/>
            <a:cs typeface="Calibri" panose="020F0502020204030204" pitchFamily="34" charset="0"/>
          </a:endParaRPr>
        </a:p>
      </dgm:t>
    </dgm:pt>
    <dgm:pt modelId="{0832BFDA-8742-2840-81B9-BCD1708D6B4E}">
      <dgm:prSet phldrT="[Tekst]" custT="1"/>
      <dgm:spPr>
        <a:solidFill>
          <a:schemeClr val="accent2">
            <a:lumMod val="60000"/>
            <a:lumOff val="40000"/>
          </a:schemeClr>
        </a:solidFill>
      </dgm:spPr>
      <dgm:t>
        <a:bodyPr/>
        <a:lstStyle/>
        <a:p>
          <a:endParaRPr lang="pl-PL" sz="1000" b="0" dirty="0">
            <a:solidFill>
              <a:schemeClr val="tx1"/>
            </a:solidFill>
            <a:effectLst/>
            <a:latin typeface="Calibri" panose="020F0502020204030204" pitchFamily="34" charset="0"/>
            <a:cs typeface="Calibri" panose="020F0502020204030204" pitchFamily="34" charset="0"/>
          </a:endParaRPr>
        </a:p>
      </dgm:t>
    </dgm:pt>
    <dgm:pt modelId="{0D3610C1-2915-E849-8051-F96A5810A2AA}" type="parTrans" cxnId="{067D064F-6597-E742-ABE6-2C8D394CBCC0}">
      <dgm:prSet/>
      <dgm:spPr/>
      <dgm:t>
        <a:bodyPr/>
        <a:lstStyle/>
        <a:p>
          <a:endParaRPr lang="pl-PL">
            <a:solidFill>
              <a:schemeClr val="tx1"/>
            </a:solidFill>
            <a:effectLst/>
            <a:latin typeface="Calibri" panose="020F0502020204030204" pitchFamily="34" charset="0"/>
            <a:cs typeface="Calibri" panose="020F0502020204030204" pitchFamily="34" charset="0"/>
          </a:endParaRPr>
        </a:p>
      </dgm:t>
    </dgm:pt>
    <dgm:pt modelId="{BC76E865-9B6A-A146-AF5F-2645AC04A15C}" type="sibTrans" cxnId="{067D064F-6597-E742-ABE6-2C8D394CBCC0}">
      <dgm:prSet/>
      <dgm:spPr/>
      <dgm:t>
        <a:bodyPr/>
        <a:lstStyle/>
        <a:p>
          <a:endParaRPr lang="pl-PL">
            <a:solidFill>
              <a:schemeClr val="tx1"/>
            </a:solidFill>
            <a:effectLst/>
            <a:latin typeface="Calibri" panose="020F0502020204030204" pitchFamily="34" charset="0"/>
            <a:cs typeface="Calibri" panose="020F0502020204030204" pitchFamily="34" charset="0"/>
          </a:endParaRPr>
        </a:p>
      </dgm:t>
    </dgm:pt>
    <dgm:pt modelId="{20A3CA2F-86C5-4192-B228-F5640FBF3972}">
      <dgm:prSet custT="1"/>
      <dgm:spPr>
        <a:solidFill>
          <a:schemeClr val="accent2">
            <a:lumMod val="60000"/>
            <a:lumOff val="40000"/>
          </a:schemeClr>
        </a:solidFill>
      </dgm:spPr>
      <dgm:t>
        <a:bodyPr/>
        <a:lstStyle/>
        <a:p>
          <a:r>
            <a:rPr lang="pl-PL" sz="1800" dirty="0">
              <a:solidFill>
                <a:schemeClr val="tx1"/>
              </a:solidFill>
              <a:effectLst/>
              <a:latin typeface="Calibri" panose="020F0502020204030204" pitchFamily="34" charset="0"/>
              <a:cs typeface="Calibri" panose="020F0502020204030204" pitchFamily="34" charset="0"/>
            </a:rPr>
            <a:t>Niewydłużenie czasu egzaminu osobie uprawnionej</a:t>
          </a:r>
        </a:p>
      </dgm:t>
    </dgm:pt>
    <dgm:pt modelId="{5592AF11-B2D5-45D1-9204-586C338EC542}" type="parTrans" cxnId="{45C0F39C-8DAD-4098-A3A1-A453F2146720}">
      <dgm:prSet/>
      <dgm:spPr/>
      <dgm:t>
        <a:bodyPr/>
        <a:lstStyle/>
        <a:p>
          <a:endParaRPr lang="pl-PL"/>
        </a:p>
      </dgm:t>
    </dgm:pt>
    <dgm:pt modelId="{556B04A8-A84D-4376-B36D-ECE9471FC2C1}" type="sibTrans" cxnId="{45C0F39C-8DAD-4098-A3A1-A453F2146720}">
      <dgm:prSet/>
      <dgm:spPr/>
      <dgm:t>
        <a:bodyPr/>
        <a:lstStyle/>
        <a:p>
          <a:endParaRPr lang="pl-PL"/>
        </a:p>
      </dgm:t>
    </dgm:pt>
    <dgm:pt modelId="{C0B5B78C-7F76-43E5-BBAC-B60875062FAA}">
      <dgm:prSet custT="1"/>
      <dgm:spPr>
        <a:solidFill>
          <a:schemeClr val="accent2">
            <a:lumMod val="60000"/>
            <a:lumOff val="40000"/>
          </a:schemeClr>
        </a:solidFill>
      </dgm:spPr>
      <dgm:t>
        <a:bodyPr/>
        <a:lstStyle/>
        <a:p>
          <a:r>
            <a:rPr lang="pl-PL" sz="1800" dirty="0">
              <a:solidFill>
                <a:schemeClr val="tx1"/>
              </a:solidFill>
              <a:effectLst/>
              <a:latin typeface="Calibri" panose="020F0502020204030204" pitchFamily="34" charset="0"/>
              <a:cs typeface="Calibri" panose="020F0502020204030204" pitchFamily="34" charset="0"/>
            </a:rPr>
            <a:t>Wniesienie urządzeń telekomunikacyjnych</a:t>
          </a:r>
        </a:p>
      </dgm:t>
    </dgm:pt>
    <dgm:pt modelId="{6E39505B-D1FA-499C-9845-C89495783C40}" type="parTrans" cxnId="{15837338-CA3D-4812-ADB9-DA1B8FF14A88}">
      <dgm:prSet/>
      <dgm:spPr/>
      <dgm:t>
        <a:bodyPr/>
        <a:lstStyle/>
        <a:p>
          <a:endParaRPr lang="pl-PL"/>
        </a:p>
      </dgm:t>
    </dgm:pt>
    <dgm:pt modelId="{B4D3095B-BEA2-4B03-B26E-962C4A71A33E}" type="sibTrans" cxnId="{15837338-CA3D-4812-ADB9-DA1B8FF14A88}">
      <dgm:prSet/>
      <dgm:spPr/>
      <dgm:t>
        <a:bodyPr/>
        <a:lstStyle/>
        <a:p>
          <a:endParaRPr lang="pl-PL"/>
        </a:p>
      </dgm:t>
    </dgm:pt>
    <dgm:pt modelId="{8EAA557D-3707-4D0D-BE54-CE308145DF73}">
      <dgm:prSet custT="1"/>
      <dgm:spPr>
        <a:solidFill>
          <a:schemeClr val="accent2">
            <a:lumMod val="60000"/>
            <a:lumOff val="40000"/>
          </a:schemeClr>
        </a:solidFill>
      </dgm:spPr>
      <dgm:t>
        <a:bodyPr/>
        <a:lstStyle/>
        <a:p>
          <a:r>
            <a:rPr lang="pl-PL" sz="1800" dirty="0">
              <a:solidFill>
                <a:schemeClr val="tx1"/>
              </a:solidFill>
              <a:effectLst/>
              <a:latin typeface="Calibri" panose="020F0502020204030204" pitchFamily="34" charset="0"/>
              <a:cs typeface="Calibri" panose="020F0502020204030204" pitchFamily="34" charset="0"/>
            </a:rPr>
            <a:t>Niesłyszalne nagranie lub zła jakość dźwięku </a:t>
          </a:r>
          <a:br>
            <a:rPr lang="pl-PL" sz="1800" dirty="0">
              <a:solidFill>
                <a:schemeClr val="tx1"/>
              </a:solidFill>
              <a:effectLst/>
              <a:latin typeface="Calibri" panose="020F0502020204030204" pitchFamily="34" charset="0"/>
              <a:cs typeface="Calibri" panose="020F0502020204030204" pitchFamily="34" charset="0"/>
            </a:rPr>
          </a:br>
          <a:r>
            <a:rPr lang="pl-PL" sz="1800" dirty="0">
              <a:solidFill>
                <a:schemeClr val="tx1"/>
              </a:solidFill>
              <a:effectLst/>
              <a:latin typeface="Calibri" panose="020F0502020204030204" pitchFamily="34" charset="0"/>
              <a:cs typeface="Calibri" panose="020F0502020204030204" pitchFamily="34" charset="0"/>
            </a:rPr>
            <a:t>na egzaminie z języka obcego</a:t>
          </a:r>
        </a:p>
      </dgm:t>
    </dgm:pt>
    <dgm:pt modelId="{4F4DF246-BA78-4D0B-A20B-E52CE04E62CC}" type="parTrans" cxnId="{1914A9E3-BA14-4CD1-9EDC-D9DE398C5754}">
      <dgm:prSet/>
      <dgm:spPr/>
      <dgm:t>
        <a:bodyPr/>
        <a:lstStyle/>
        <a:p>
          <a:endParaRPr lang="pl-PL"/>
        </a:p>
      </dgm:t>
    </dgm:pt>
    <dgm:pt modelId="{D2ED97D4-DC03-4D35-8BF7-67F41106A8F7}" type="sibTrans" cxnId="{1914A9E3-BA14-4CD1-9EDC-D9DE398C5754}">
      <dgm:prSet/>
      <dgm:spPr/>
      <dgm:t>
        <a:bodyPr/>
        <a:lstStyle/>
        <a:p>
          <a:endParaRPr lang="pl-PL"/>
        </a:p>
      </dgm:t>
    </dgm:pt>
    <dgm:pt modelId="{922483F7-5533-4E2A-8149-F727E30EE657}">
      <dgm:prSet custT="1"/>
      <dgm:spPr>
        <a:solidFill>
          <a:schemeClr val="accent2">
            <a:lumMod val="60000"/>
            <a:lumOff val="40000"/>
          </a:schemeClr>
        </a:solidFill>
      </dgm:spPr>
      <dgm:t>
        <a:bodyPr/>
        <a:lstStyle/>
        <a:p>
          <a:r>
            <a:rPr lang="pl-PL" sz="1800" dirty="0">
              <a:solidFill>
                <a:schemeClr val="tx1"/>
              </a:solidFill>
              <a:effectLst/>
              <a:latin typeface="Calibri" panose="020F0502020204030204" pitchFamily="34" charset="0"/>
              <a:cs typeface="Calibri" panose="020F0502020204030204" pitchFamily="34" charset="0"/>
            </a:rPr>
            <a:t>Wpuszczenie na egzamin osób niedopuszczonych (brak opłaty)</a:t>
          </a:r>
        </a:p>
      </dgm:t>
    </dgm:pt>
    <dgm:pt modelId="{F4B47DCF-8AEB-43D7-A6DE-057FFA98CC64}" type="parTrans" cxnId="{079328F1-ADFE-4686-A1E1-35E4BF574F7F}">
      <dgm:prSet/>
      <dgm:spPr/>
      <dgm:t>
        <a:bodyPr/>
        <a:lstStyle/>
        <a:p>
          <a:endParaRPr lang="pl-PL"/>
        </a:p>
      </dgm:t>
    </dgm:pt>
    <dgm:pt modelId="{4F46A5C3-8211-4212-844F-95F45031FAEA}" type="sibTrans" cxnId="{079328F1-ADFE-4686-A1E1-35E4BF574F7F}">
      <dgm:prSet/>
      <dgm:spPr/>
      <dgm:t>
        <a:bodyPr/>
        <a:lstStyle/>
        <a:p>
          <a:endParaRPr lang="pl-PL"/>
        </a:p>
      </dgm:t>
    </dgm:pt>
    <dgm:pt modelId="{DD446AEE-51C9-4C72-897F-3549E1166DED}">
      <dgm:prSet custT="1"/>
      <dgm:spPr>
        <a:solidFill>
          <a:schemeClr val="accent6">
            <a:lumMod val="40000"/>
            <a:lumOff val="60000"/>
          </a:schemeClr>
        </a:solidFill>
      </dgm:spPr>
      <dgm:t>
        <a:bodyPr/>
        <a:lstStyle/>
        <a:p>
          <a:r>
            <a:rPr lang="pl-PL" sz="1800" dirty="0">
              <a:solidFill>
                <a:schemeClr val="tx1"/>
              </a:solidFill>
              <a:effectLst/>
              <a:latin typeface="Calibri" panose="020F0502020204030204" pitchFamily="34" charset="0"/>
              <a:cs typeface="Calibri" panose="020F0502020204030204" pitchFamily="34" charset="0"/>
            </a:rPr>
            <a:t>Sprawdzenie dostosowań przyznanych zdającym -aktualny </a:t>
          </a:r>
          <a:r>
            <a:rPr lang="pl-PL" sz="1800" i="1" dirty="0">
              <a:solidFill>
                <a:schemeClr val="tx1"/>
              </a:solidFill>
              <a:effectLst/>
              <a:latin typeface="Calibri" panose="020F0502020204030204" pitchFamily="34" charset="0"/>
              <a:cs typeface="Calibri" panose="020F0502020204030204" pitchFamily="34" charset="0"/>
            </a:rPr>
            <a:t>Wykaz zdających</a:t>
          </a:r>
        </a:p>
      </dgm:t>
    </dgm:pt>
    <dgm:pt modelId="{5B8F8271-121A-4B31-86DC-F5775F372F6F}" type="parTrans" cxnId="{9E84B6A1-96A4-49BC-AE22-453E916F820C}">
      <dgm:prSet/>
      <dgm:spPr/>
      <dgm:t>
        <a:bodyPr/>
        <a:lstStyle/>
        <a:p>
          <a:endParaRPr lang="pl-PL"/>
        </a:p>
      </dgm:t>
    </dgm:pt>
    <dgm:pt modelId="{6CA25B9F-6EBF-44B4-93D2-DDDA4D5FC76A}" type="sibTrans" cxnId="{9E84B6A1-96A4-49BC-AE22-453E916F820C}">
      <dgm:prSet/>
      <dgm:spPr/>
      <dgm:t>
        <a:bodyPr/>
        <a:lstStyle/>
        <a:p>
          <a:endParaRPr lang="pl-PL"/>
        </a:p>
      </dgm:t>
    </dgm:pt>
    <dgm:pt modelId="{A1AD3F6D-84A4-4D29-A5DE-ABA2D456358C}">
      <dgm:prSet custT="1"/>
      <dgm:spPr>
        <a:solidFill>
          <a:schemeClr val="accent6">
            <a:lumMod val="40000"/>
            <a:lumOff val="60000"/>
          </a:schemeClr>
        </a:solidFill>
      </dgm:spPr>
      <dgm:t>
        <a:bodyPr/>
        <a:lstStyle/>
        <a:p>
          <a:r>
            <a:rPr lang="pl-PL" sz="1800" dirty="0">
              <a:solidFill>
                <a:schemeClr val="tx1"/>
              </a:solidFill>
              <a:effectLst/>
              <a:latin typeface="Calibri" panose="020F0502020204030204" pitchFamily="34" charset="0"/>
              <a:cs typeface="Calibri" panose="020F0502020204030204" pitchFamily="34" charset="0"/>
            </a:rPr>
            <a:t>Zdeponowanie urządzeń poza salą egzaminacyjną</a:t>
          </a:r>
        </a:p>
      </dgm:t>
    </dgm:pt>
    <dgm:pt modelId="{66CDC242-F821-426A-8DD6-7F22389162E3}" type="parTrans" cxnId="{8D4BC557-7EF7-4AB6-9A53-C46D8448F33C}">
      <dgm:prSet/>
      <dgm:spPr/>
      <dgm:t>
        <a:bodyPr/>
        <a:lstStyle/>
        <a:p>
          <a:endParaRPr lang="pl-PL"/>
        </a:p>
      </dgm:t>
    </dgm:pt>
    <dgm:pt modelId="{8062065F-918D-437C-9FBE-484816A920F0}" type="sibTrans" cxnId="{8D4BC557-7EF7-4AB6-9A53-C46D8448F33C}">
      <dgm:prSet/>
      <dgm:spPr/>
      <dgm:t>
        <a:bodyPr/>
        <a:lstStyle/>
        <a:p>
          <a:endParaRPr lang="pl-PL"/>
        </a:p>
      </dgm:t>
    </dgm:pt>
    <dgm:pt modelId="{1A55D13B-DB1B-42B2-9858-6AC8A3E8EE70}">
      <dgm:prSet custT="1"/>
      <dgm:spPr>
        <a:solidFill>
          <a:schemeClr val="accent6">
            <a:lumMod val="40000"/>
            <a:lumOff val="60000"/>
          </a:schemeClr>
        </a:solidFill>
      </dgm:spPr>
      <dgm:t>
        <a:bodyPr/>
        <a:lstStyle/>
        <a:p>
          <a:r>
            <a:rPr lang="pl-PL" sz="1800" dirty="0">
              <a:solidFill>
                <a:schemeClr val="tx1"/>
              </a:solidFill>
              <a:effectLst/>
              <a:latin typeface="Calibri" panose="020F0502020204030204" pitchFamily="34" charset="0"/>
              <a:cs typeface="Calibri" panose="020F0502020204030204" pitchFamily="34" charset="0"/>
            </a:rPr>
            <a:t>Sprawdzenie sprzętu i nagłośnienia, monitorowanie przez ZN odtwarzania nagrania</a:t>
          </a:r>
        </a:p>
      </dgm:t>
    </dgm:pt>
    <dgm:pt modelId="{779542CB-7716-45C8-BF93-718A92AC8665}" type="parTrans" cxnId="{7C3B646E-A5DD-4491-B2CA-571030BEF150}">
      <dgm:prSet/>
      <dgm:spPr/>
      <dgm:t>
        <a:bodyPr/>
        <a:lstStyle/>
        <a:p>
          <a:endParaRPr lang="pl-PL"/>
        </a:p>
      </dgm:t>
    </dgm:pt>
    <dgm:pt modelId="{B34EB644-456D-4FE4-B526-D9BDBCA59EBB}" type="sibTrans" cxnId="{7C3B646E-A5DD-4491-B2CA-571030BEF150}">
      <dgm:prSet/>
      <dgm:spPr/>
      <dgm:t>
        <a:bodyPr/>
        <a:lstStyle/>
        <a:p>
          <a:endParaRPr lang="pl-PL"/>
        </a:p>
      </dgm:t>
    </dgm:pt>
    <dgm:pt modelId="{6D433076-E7ED-4317-B2C3-5BC30406C8B7}">
      <dgm:prSet custT="1"/>
      <dgm:spPr>
        <a:solidFill>
          <a:schemeClr val="accent6">
            <a:lumMod val="40000"/>
            <a:lumOff val="60000"/>
          </a:schemeClr>
        </a:solidFill>
      </dgm:spPr>
      <dgm:t>
        <a:bodyPr/>
        <a:lstStyle/>
        <a:p>
          <a:r>
            <a:rPr lang="pl-PL" sz="1800" dirty="0">
              <a:solidFill>
                <a:schemeClr val="tx1"/>
              </a:solidFill>
              <a:effectLst/>
              <a:latin typeface="Calibri" panose="020F0502020204030204" pitchFamily="34" charset="0"/>
              <a:cs typeface="Calibri" panose="020F0502020204030204" pitchFamily="34" charset="0"/>
            </a:rPr>
            <a:t>Wpuszczanie na egzamin osób na podstawie aktualnych </a:t>
          </a:r>
          <a:r>
            <a:rPr lang="pl-PL" sz="1800" i="1" dirty="0">
              <a:solidFill>
                <a:schemeClr val="tx1"/>
              </a:solidFill>
              <a:effectLst/>
              <a:latin typeface="Calibri" panose="020F0502020204030204" pitchFamily="34" charset="0"/>
              <a:cs typeface="Calibri" panose="020F0502020204030204" pitchFamily="34" charset="0"/>
            </a:rPr>
            <a:t>Wykazów zdających (po 24.04.25 r.)</a:t>
          </a:r>
        </a:p>
      </dgm:t>
    </dgm:pt>
    <dgm:pt modelId="{BA9FFC65-F159-448F-97BC-87364E2440C4}" type="parTrans" cxnId="{2970C29E-050C-4669-A02E-27A55051E10F}">
      <dgm:prSet/>
      <dgm:spPr/>
      <dgm:t>
        <a:bodyPr/>
        <a:lstStyle/>
        <a:p>
          <a:endParaRPr lang="pl-PL"/>
        </a:p>
      </dgm:t>
    </dgm:pt>
    <dgm:pt modelId="{B4B9E347-3EC0-496D-AED8-5E52AB3AB16E}" type="sibTrans" cxnId="{2970C29E-050C-4669-A02E-27A55051E10F}">
      <dgm:prSet/>
      <dgm:spPr/>
      <dgm:t>
        <a:bodyPr/>
        <a:lstStyle/>
        <a:p>
          <a:endParaRPr lang="pl-PL"/>
        </a:p>
      </dgm:t>
    </dgm:pt>
    <dgm:pt modelId="{09FD8380-8D5E-49F0-8C67-FA5F29E29127}">
      <dgm:prSet custT="1"/>
      <dgm:spPr>
        <a:solidFill>
          <a:schemeClr val="accent6">
            <a:lumMod val="40000"/>
            <a:lumOff val="60000"/>
          </a:schemeClr>
        </a:solidFill>
      </dgm:spPr>
      <dgm:t>
        <a:bodyPr/>
        <a:lstStyle/>
        <a:p>
          <a:r>
            <a:rPr lang="pl-PL" sz="1800" dirty="0">
              <a:solidFill>
                <a:schemeClr val="tx1"/>
              </a:solidFill>
              <a:effectLst/>
              <a:latin typeface="Calibri" panose="020F0502020204030204" pitchFamily="34" charset="0"/>
              <a:cs typeface="Calibri" panose="020F0502020204030204" pitchFamily="34" charset="0"/>
            </a:rPr>
            <a:t>Monitorowanie przebiegu egzaminu przez ZN</a:t>
          </a:r>
          <a:r>
            <a:rPr lang="pl-PL"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endParaRPr lang="pl-PL" sz="1800" i="1" dirty="0">
            <a:solidFill>
              <a:schemeClr val="tx1"/>
            </a:solidFill>
            <a:effectLst/>
            <a:latin typeface="Calibri" panose="020F0502020204030204" pitchFamily="34" charset="0"/>
            <a:cs typeface="Calibri" panose="020F0502020204030204" pitchFamily="34" charset="0"/>
          </a:endParaRPr>
        </a:p>
      </dgm:t>
    </dgm:pt>
    <dgm:pt modelId="{ACF0520E-646F-4079-9E1A-E43BBACFB858}" type="parTrans" cxnId="{26B275AC-F6EB-4C34-AA5A-DF9D4452763B}">
      <dgm:prSet/>
      <dgm:spPr/>
      <dgm:t>
        <a:bodyPr/>
        <a:lstStyle/>
        <a:p>
          <a:endParaRPr lang="pl-PL"/>
        </a:p>
      </dgm:t>
    </dgm:pt>
    <dgm:pt modelId="{AC3D9D15-AEFC-405E-8A52-70BB0D80F6D9}" type="sibTrans" cxnId="{26B275AC-F6EB-4C34-AA5A-DF9D4452763B}">
      <dgm:prSet/>
      <dgm:spPr/>
      <dgm:t>
        <a:bodyPr/>
        <a:lstStyle/>
        <a:p>
          <a:endParaRPr lang="pl-PL"/>
        </a:p>
      </dgm:t>
    </dgm:pt>
    <dgm:pt modelId="{685FCC5D-F877-4008-BA80-6F8DB56AF278}">
      <dgm:prSet custT="1"/>
      <dgm:spPr>
        <a:solidFill>
          <a:schemeClr val="accent6">
            <a:lumMod val="40000"/>
            <a:lumOff val="60000"/>
          </a:schemeClr>
        </a:solidFill>
      </dgm:spPr>
      <dgm:t>
        <a:bodyPr/>
        <a:lstStyle/>
        <a:p>
          <a:r>
            <a:rPr lang="pl-PL" sz="1800" dirty="0">
              <a:solidFill>
                <a:schemeClr val="tx1"/>
              </a:solidFill>
              <a:latin typeface="Calibri" panose="020F0502020204030204" pitchFamily="34" charset="0"/>
              <a:ea typeface="Calibri" panose="020F0502020204030204" pitchFamily="34" charset="0"/>
              <a:cs typeface="Calibri" panose="020F0502020204030204" pitchFamily="34" charset="0"/>
            </a:rPr>
            <a:t>Przestrzeganie procedury przekazania arkuszy</a:t>
          </a:r>
          <a:endParaRPr lang="pl-PL" sz="1800" i="1" dirty="0">
            <a:solidFill>
              <a:schemeClr val="tx1"/>
            </a:solidFill>
            <a:effectLst/>
            <a:latin typeface="Calibri" panose="020F0502020204030204" pitchFamily="34" charset="0"/>
            <a:cs typeface="Calibri" panose="020F0502020204030204" pitchFamily="34" charset="0"/>
          </a:endParaRPr>
        </a:p>
      </dgm:t>
    </dgm:pt>
    <dgm:pt modelId="{AEAD802A-AC15-4C7A-B294-43A686C333F5}" type="sibTrans" cxnId="{4B6C89DC-B72E-436B-B7BF-BB9799FD2BA6}">
      <dgm:prSet/>
      <dgm:spPr/>
      <dgm:t>
        <a:bodyPr/>
        <a:lstStyle/>
        <a:p>
          <a:endParaRPr lang="pl-PL"/>
        </a:p>
      </dgm:t>
    </dgm:pt>
    <dgm:pt modelId="{D2AF8C73-1F6C-4BE2-8153-3BD2FFF2BA86}" type="parTrans" cxnId="{4B6C89DC-B72E-436B-B7BF-BB9799FD2BA6}">
      <dgm:prSet/>
      <dgm:spPr/>
      <dgm:t>
        <a:bodyPr/>
        <a:lstStyle/>
        <a:p>
          <a:endParaRPr lang="pl-PL"/>
        </a:p>
      </dgm:t>
    </dgm:pt>
    <dgm:pt modelId="{153E4543-5D0F-46A1-B50C-3A0AFC3B6FDB}">
      <dgm:prSet custT="1"/>
      <dgm:spPr>
        <a:solidFill>
          <a:schemeClr val="accent2">
            <a:lumMod val="60000"/>
            <a:lumOff val="40000"/>
          </a:schemeClr>
        </a:solidFill>
      </dgm:spPr>
      <dgm:t>
        <a:bodyPr/>
        <a:lstStyle/>
        <a:p>
          <a:r>
            <a:rPr lang="pl-PL" sz="1800" dirty="0">
              <a:solidFill>
                <a:schemeClr val="tx1"/>
              </a:solidFill>
              <a:latin typeface="Calibri" panose="020F0502020204030204" pitchFamily="34" charset="0"/>
              <a:ea typeface="Calibri" panose="020F0502020204030204" pitchFamily="34" charset="0"/>
              <a:cs typeface="Calibri" panose="020F0502020204030204" pitchFamily="34" charset="0"/>
            </a:rPr>
            <a:t>Przekazano niewłaściwy arkusz  </a:t>
          </a:r>
          <a:endParaRPr lang="pl-PL" sz="1800" dirty="0">
            <a:solidFill>
              <a:schemeClr val="tx1"/>
            </a:solidFill>
            <a:effectLst/>
            <a:latin typeface="Calibri" panose="020F0502020204030204" pitchFamily="34" charset="0"/>
            <a:cs typeface="Calibri" panose="020F0502020204030204" pitchFamily="34" charset="0"/>
          </a:endParaRPr>
        </a:p>
      </dgm:t>
    </dgm:pt>
    <dgm:pt modelId="{9F8C41C4-78A2-43AE-AEF8-A312610D0435}" type="parTrans" cxnId="{7DD655C9-8BD1-4616-A412-616D7ABD740D}">
      <dgm:prSet/>
      <dgm:spPr/>
      <dgm:t>
        <a:bodyPr/>
        <a:lstStyle/>
        <a:p>
          <a:endParaRPr lang="pl-PL"/>
        </a:p>
      </dgm:t>
    </dgm:pt>
    <dgm:pt modelId="{D0D535F5-CB51-40E9-82F5-545A1509A6CE}" type="sibTrans" cxnId="{7DD655C9-8BD1-4616-A412-616D7ABD740D}">
      <dgm:prSet/>
      <dgm:spPr/>
      <dgm:t>
        <a:bodyPr/>
        <a:lstStyle/>
        <a:p>
          <a:endParaRPr lang="pl-PL"/>
        </a:p>
      </dgm:t>
    </dgm:pt>
    <dgm:pt modelId="{7F5130E6-6A81-43B5-933F-77F90845B5A3}">
      <dgm:prSet custT="1"/>
      <dgm:spPr>
        <a:solidFill>
          <a:schemeClr val="accent2">
            <a:lumMod val="60000"/>
            <a:lumOff val="40000"/>
          </a:schemeClr>
        </a:solidFill>
      </dgm:spPr>
      <dgm:t>
        <a:bodyPr/>
        <a:lstStyle/>
        <a:p>
          <a:r>
            <a:rPr lang="pl-PL"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Niesamodzielność </a:t>
          </a:r>
          <a:r>
            <a:rPr lang="pl-PL" sz="1800" dirty="0">
              <a:solidFill>
                <a:schemeClr val="tx1"/>
              </a:solidFill>
              <a:latin typeface="Calibri" panose="020F0502020204030204" pitchFamily="34" charset="0"/>
              <a:ea typeface="Calibri" panose="020F0502020204030204" pitchFamily="34" charset="0"/>
              <a:cs typeface="Calibri" panose="020F0502020204030204" pitchFamily="34" charset="0"/>
            </a:rPr>
            <a:t>rozwiązywania zadań</a:t>
          </a:r>
          <a:endParaRPr lang="pl-PL" sz="1800" dirty="0">
            <a:solidFill>
              <a:schemeClr val="tx1"/>
            </a:solidFill>
            <a:effectLst/>
            <a:latin typeface="Calibri" panose="020F0502020204030204" pitchFamily="34" charset="0"/>
            <a:cs typeface="Calibri" panose="020F0502020204030204" pitchFamily="34" charset="0"/>
          </a:endParaRPr>
        </a:p>
      </dgm:t>
    </dgm:pt>
    <dgm:pt modelId="{AA716040-5003-46BA-98E5-8BCE7B165052}" type="parTrans" cxnId="{ABC60B93-44C6-43A2-8BE8-4BF8F3951969}">
      <dgm:prSet/>
      <dgm:spPr/>
      <dgm:t>
        <a:bodyPr/>
        <a:lstStyle/>
        <a:p>
          <a:endParaRPr lang="pl-PL"/>
        </a:p>
      </dgm:t>
    </dgm:pt>
    <dgm:pt modelId="{7C9106AC-C7AF-4E7D-B10B-BC6765C18CC2}" type="sibTrans" cxnId="{ABC60B93-44C6-43A2-8BE8-4BF8F3951969}">
      <dgm:prSet/>
      <dgm:spPr/>
      <dgm:t>
        <a:bodyPr/>
        <a:lstStyle/>
        <a:p>
          <a:endParaRPr lang="pl-PL"/>
        </a:p>
      </dgm:t>
    </dgm:pt>
    <dgm:pt modelId="{413FA528-A580-4AC8-A34F-DE1CE844081A}" type="pres">
      <dgm:prSet presAssocID="{E88BA668-DCEE-CE4E-A439-F1111A322771}" presName="Name0" presStyleCnt="0">
        <dgm:presLayoutVars>
          <dgm:dir/>
          <dgm:resizeHandles val="exact"/>
        </dgm:presLayoutVars>
      </dgm:prSet>
      <dgm:spPr/>
    </dgm:pt>
    <dgm:pt modelId="{D0CD92C4-CAC7-47C2-851A-128CA2AD9D91}" type="pres">
      <dgm:prSet presAssocID="{481EB982-D73A-274E-A434-7DB075B766B8}" presName="node" presStyleLbl="node1" presStyleIdx="0" presStyleCnt="2" custScaleX="190027" custScaleY="102853" custLinFactNeighborX="-8436" custLinFactNeighborY="16565">
        <dgm:presLayoutVars>
          <dgm:bulletEnabled val="1"/>
        </dgm:presLayoutVars>
      </dgm:prSet>
      <dgm:spPr/>
    </dgm:pt>
    <dgm:pt modelId="{4BA62E81-785D-49E6-BE95-046B3F079750}" type="pres">
      <dgm:prSet presAssocID="{8B46F635-8C83-0642-A015-E1B561759F81}" presName="sibTrans" presStyleLbl="sibTrans2D1" presStyleIdx="0" presStyleCnt="1" custAng="10800000" custScaleX="72293" custScaleY="30054" custLinFactY="-46700" custLinFactNeighborX="-14746" custLinFactNeighborY="-100000"/>
      <dgm:spPr/>
    </dgm:pt>
    <dgm:pt modelId="{8422150C-969D-40B9-A161-33C8B133CE89}" type="pres">
      <dgm:prSet presAssocID="{8B46F635-8C83-0642-A015-E1B561759F81}" presName="connectorText" presStyleLbl="sibTrans2D1" presStyleIdx="0" presStyleCnt="1"/>
      <dgm:spPr/>
    </dgm:pt>
    <dgm:pt modelId="{11EE842B-41E4-484C-BA99-073207ECB4A9}" type="pres">
      <dgm:prSet presAssocID="{0832BFDA-8742-2840-81B9-BCD1708D6B4E}" presName="node" presStyleLbl="node1" presStyleIdx="1" presStyleCnt="2" custScaleX="190892" custScaleY="100888" custLinFactNeighborX="-13309" custLinFactNeighborY="16103">
        <dgm:presLayoutVars>
          <dgm:bulletEnabled val="1"/>
        </dgm:presLayoutVars>
      </dgm:prSet>
      <dgm:spPr/>
    </dgm:pt>
  </dgm:ptLst>
  <dgm:cxnLst>
    <dgm:cxn modelId="{E52A4B0B-09F1-4B8D-B28C-9D42A100CC91}" type="presOf" srcId="{1A55D13B-DB1B-42B2-9858-6AC8A3E8EE70}" destId="{D0CD92C4-CAC7-47C2-851A-128CA2AD9D91}" srcOrd="0" destOrd="5" presId="urn:microsoft.com/office/officeart/2005/8/layout/process1"/>
    <dgm:cxn modelId="{1DAA571D-8C63-4A86-862B-BE1019445119}" type="presOf" srcId="{8B46F635-8C83-0642-A015-E1B561759F81}" destId="{4BA62E81-785D-49E6-BE95-046B3F079750}" srcOrd="0" destOrd="0" presId="urn:microsoft.com/office/officeart/2005/8/layout/process1"/>
    <dgm:cxn modelId="{8C7E0020-8D57-4F51-BE3E-4A8AD6AB34B1}" type="presOf" srcId="{481EB982-D73A-274E-A434-7DB075B766B8}" destId="{D0CD92C4-CAC7-47C2-851A-128CA2AD9D91}" srcOrd="0" destOrd="0" presId="urn:microsoft.com/office/officeart/2005/8/layout/process1"/>
    <dgm:cxn modelId="{81032721-07C0-4668-B915-2512E0489D60}" type="presOf" srcId="{20A3CA2F-86C5-4192-B228-F5640FBF3972}" destId="{11EE842B-41E4-484C-BA99-073207ECB4A9}" srcOrd="0" destOrd="3" presId="urn:microsoft.com/office/officeart/2005/8/layout/process1"/>
    <dgm:cxn modelId="{54258F22-B3C1-4547-8319-1ECF92E79F09}" type="presOf" srcId="{685FCC5D-F877-4008-BA80-6F8DB56AF278}" destId="{D0CD92C4-CAC7-47C2-851A-128CA2AD9D91}" srcOrd="0" destOrd="1" presId="urn:microsoft.com/office/officeart/2005/8/layout/process1"/>
    <dgm:cxn modelId="{15837338-CA3D-4812-ADB9-DA1B8FF14A88}" srcId="{0832BFDA-8742-2840-81B9-BCD1708D6B4E}" destId="{C0B5B78C-7F76-43E5-BBAC-B60875062FAA}" srcOrd="3" destOrd="0" parTransId="{6E39505B-D1FA-499C-9845-C89495783C40}" sibTransId="{B4D3095B-BEA2-4B03-B26E-962C4A71A33E}"/>
    <dgm:cxn modelId="{A723BC3E-715B-4918-9D33-D733E53A1913}" type="presOf" srcId="{C0B5B78C-7F76-43E5-BBAC-B60875062FAA}" destId="{11EE842B-41E4-484C-BA99-073207ECB4A9}" srcOrd="0" destOrd="4" presId="urn:microsoft.com/office/officeart/2005/8/layout/process1"/>
    <dgm:cxn modelId="{067D064F-6597-E742-ABE6-2C8D394CBCC0}" srcId="{E88BA668-DCEE-CE4E-A439-F1111A322771}" destId="{0832BFDA-8742-2840-81B9-BCD1708D6B4E}" srcOrd="1" destOrd="0" parTransId="{0D3610C1-2915-E849-8051-F96A5810A2AA}" sibTransId="{BC76E865-9B6A-A146-AF5F-2645AC04A15C}"/>
    <dgm:cxn modelId="{FA5C104F-976F-914C-A145-176B990140DB}" srcId="{E88BA668-DCEE-CE4E-A439-F1111A322771}" destId="{481EB982-D73A-274E-A434-7DB075B766B8}" srcOrd="0" destOrd="0" parTransId="{359F7851-EB62-BA42-A9BC-2DF57CDE7B47}" sibTransId="{8B46F635-8C83-0642-A015-E1B561759F81}"/>
    <dgm:cxn modelId="{5A978454-ECFF-4BC2-AC0B-9A5223FAF385}" type="presOf" srcId="{A1AD3F6D-84A4-4D29-A5DE-ABA2D456358C}" destId="{D0CD92C4-CAC7-47C2-851A-128CA2AD9D91}" srcOrd="0" destOrd="4" presId="urn:microsoft.com/office/officeart/2005/8/layout/process1"/>
    <dgm:cxn modelId="{8D4BC557-7EF7-4AB6-9A53-C46D8448F33C}" srcId="{481EB982-D73A-274E-A434-7DB075B766B8}" destId="{A1AD3F6D-84A4-4D29-A5DE-ABA2D456358C}" srcOrd="3" destOrd="0" parTransId="{66CDC242-F821-426A-8DD6-7F22389162E3}" sibTransId="{8062065F-918D-437C-9FBE-484816A920F0}"/>
    <dgm:cxn modelId="{8257D45F-E8E0-4F7A-868B-4F7BCD398A32}" type="presOf" srcId="{153E4543-5D0F-46A1-B50C-3A0AFC3B6FDB}" destId="{11EE842B-41E4-484C-BA99-073207ECB4A9}" srcOrd="0" destOrd="1" presId="urn:microsoft.com/office/officeart/2005/8/layout/process1"/>
    <dgm:cxn modelId="{FB3C6E66-0DF3-4786-8DC9-3BD6C065F4D9}" type="presOf" srcId="{E88BA668-DCEE-CE4E-A439-F1111A322771}" destId="{413FA528-A580-4AC8-A34F-DE1CE844081A}" srcOrd="0" destOrd="0" presId="urn:microsoft.com/office/officeart/2005/8/layout/process1"/>
    <dgm:cxn modelId="{7C3B646E-A5DD-4491-B2CA-571030BEF150}" srcId="{481EB982-D73A-274E-A434-7DB075B766B8}" destId="{1A55D13B-DB1B-42B2-9858-6AC8A3E8EE70}" srcOrd="4" destOrd="0" parTransId="{779542CB-7716-45C8-BF93-718A92AC8665}" sibTransId="{B34EB644-456D-4FE4-B526-D9BDBCA59EBB}"/>
    <dgm:cxn modelId="{DC379A6F-90B0-4689-B336-0C6821FBFAFB}" type="presOf" srcId="{DD446AEE-51C9-4C72-897F-3549E1166DED}" destId="{D0CD92C4-CAC7-47C2-851A-128CA2AD9D91}" srcOrd="0" destOrd="3" presId="urn:microsoft.com/office/officeart/2005/8/layout/process1"/>
    <dgm:cxn modelId="{946B3B8C-7E99-4471-B184-8C8B802FFCC2}" type="presOf" srcId="{922483F7-5533-4E2A-8149-F727E30EE657}" destId="{11EE842B-41E4-484C-BA99-073207ECB4A9}" srcOrd="0" destOrd="6" presId="urn:microsoft.com/office/officeart/2005/8/layout/process1"/>
    <dgm:cxn modelId="{ABC60B93-44C6-43A2-8BE8-4BF8F3951969}" srcId="{0832BFDA-8742-2840-81B9-BCD1708D6B4E}" destId="{7F5130E6-6A81-43B5-933F-77F90845B5A3}" srcOrd="1" destOrd="0" parTransId="{AA716040-5003-46BA-98E5-8BCE7B165052}" sibTransId="{7C9106AC-C7AF-4E7D-B10B-BC6765C18CC2}"/>
    <dgm:cxn modelId="{71489F94-111F-4F90-A073-86BD68248BB3}" type="presOf" srcId="{7F5130E6-6A81-43B5-933F-77F90845B5A3}" destId="{11EE842B-41E4-484C-BA99-073207ECB4A9}" srcOrd="0" destOrd="2" presId="urn:microsoft.com/office/officeart/2005/8/layout/process1"/>
    <dgm:cxn modelId="{45C0F39C-8DAD-4098-A3A1-A453F2146720}" srcId="{0832BFDA-8742-2840-81B9-BCD1708D6B4E}" destId="{20A3CA2F-86C5-4192-B228-F5640FBF3972}" srcOrd="2" destOrd="0" parTransId="{5592AF11-B2D5-45D1-9204-586C338EC542}" sibTransId="{556B04A8-A84D-4376-B36D-ECE9471FC2C1}"/>
    <dgm:cxn modelId="{2970C29E-050C-4669-A02E-27A55051E10F}" srcId="{481EB982-D73A-274E-A434-7DB075B766B8}" destId="{6D433076-E7ED-4317-B2C3-5BC30406C8B7}" srcOrd="5" destOrd="0" parTransId="{BA9FFC65-F159-448F-97BC-87364E2440C4}" sibTransId="{B4B9E347-3EC0-496D-AED8-5E52AB3AB16E}"/>
    <dgm:cxn modelId="{9E84B6A1-96A4-49BC-AE22-453E916F820C}" srcId="{481EB982-D73A-274E-A434-7DB075B766B8}" destId="{DD446AEE-51C9-4C72-897F-3549E1166DED}" srcOrd="2" destOrd="0" parTransId="{5B8F8271-121A-4B31-86DC-F5775F372F6F}" sibTransId="{6CA25B9F-6EBF-44B4-93D2-DDDA4D5FC76A}"/>
    <dgm:cxn modelId="{26B275AC-F6EB-4C34-AA5A-DF9D4452763B}" srcId="{481EB982-D73A-274E-A434-7DB075B766B8}" destId="{09FD8380-8D5E-49F0-8C67-FA5F29E29127}" srcOrd="1" destOrd="0" parTransId="{ACF0520E-646F-4079-9E1A-E43BBACFB858}" sibTransId="{AC3D9D15-AEFC-405E-8A52-70BB0D80F6D9}"/>
    <dgm:cxn modelId="{331A7FBA-3C1B-4480-AE94-84F70B25D280}" type="presOf" srcId="{8B46F635-8C83-0642-A015-E1B561759F81}" destId="{8422150C-969D-40B9-A161-33C8B133CE89}" srcOrd="1" destOrd="0" presId="urn:microsoft.com/office/officeart/2005/8/layout/process1"/>
    <dgm:cxn modelId="{7DD655C9-8BD1-4616-A412-616D7ABD740D}" srcId="{0832BFDA-8742-2840-81B9-BCD1708D6B4E}" destId="{153E4543-5D0F-46A1-B50C-3A0AFC3B6FDB}" srcOrd="0" destOrd="0" parTransId="{9F8C41C4-78A2-43AE-AEF8-A312610D0435}" sibTransId="{D0D535F5-CB51-40E9-82F5-545A1509A6CE}"/>
    <dgm:cxn modelId="{8FE99BDB-D264-481B-BD52-F2CF57749BC4}" type="presOf" srcId="{8EAA557D-3707-4D0D-BE54-CE308145DF73}" destId="{11EE842B-41E4-484C-BA99-073207ECB4A9}" srcOrd="0" destOrd="5" presId="urn:microsoft.com/office/officeart/2005/8/layout/process1"/>
    <dgm:cxn modelId="{4B6C89DC-B72E-436B-B7BF-BB9799FD2BA6}" srcId="{481EB982-D73A-274E-A434-7DB075B766B8}" destId="{685FCC5D-F877-4008-BA80-6F8DB56AF278}" srcOrd="0" destOrd="0" parTransId="{D2AF8C73-1F6C-4BE2-8153-3BD2FFF2BA86}" sibTransId="{AEAD802A-AC15-4C7A-B294-43A686C333F5}"/>
    <dgm:cxn modelId="{FCBC9EDD-5845-4F4C-BA2B-AE5CA713DE04}" type="presOf" srcId="{0832BFDA-8742-2840-81B9-BCD1708D6B4E}" destId="{11EE842B-41E4-484C-BA99-073207ECB4A9}" srcOrd="0" destOrd="0" presId="urn:microsoft.com/office/officeart/2005/8/layout/process1"/>
    <dgm:cxn modelId="{00F713DF-6481-4F92-8412-515EA832A245}" type="presOf" srcId="{6D433076-E7ED-4317-B2C3-5BC30406C8B7}" destId="{D0CD92C4-CAC7-47C2-851A-128CA2AD9D91}" srcOrd="0" destOrd="6" presId="urn:microsoft.com/office/officeart/2005/8/layout/process1"/>
    <dgm:cxn modelId="{1914A9E3-BA14-4CD1-9EDC-D9DE398C5754}" srcId="{0832BFDA-8742-2840-81B9-BCD1708D6B4E}" destId="{8EAA557D-3707-4D0D-BE54-CE308145DF73}" srcOrd="4" destOrd="0" parTransId="{4F4DF246-BA78-4D0B-A20B-E52CE04E62CC}" sibTransId="{D2ED97D4-DC03-4D35-8BF7-67F41106A8F7}"/>
    <dgm:cxn modelId="{079328F1-ADFE-4686-A1E1-35E4BF574F7F}" srcId="{0832BFDA-8742-2840-81B9-BCD1708D6B4E}" destId="{922483F7-5533-4E2A-8149-F727E30EE657}" srcOrd="5" destOrd="0" parTransId="{F4B47DCF-8AEB-43D7-A6DE-057FFA98CC64}" sibTransId="{4F46A5C3-8211-4212-844F-95F45031FAEA}"/>
    <dgm:cxn modelId="{F226F0FD-6EE6-4A64-B7F9-F62B142E6DC4}" type="presOf" srcId="{09FD8380-8D5E-49F0-8C67-FA5F29E29127}" destId="{D0CD92C4-CAC7-47C2-851A-128CA2AD9D91}" srcOrd="0" destOrd="2" presId="urn:microsoft.com/office/officeart/2005/8/layout/process1"/>
    <dgm:cxn modelId="{EB226D52-C527-4C44-9069-AFBB1256A9BA}" type="presParOf" srcId="{413FA528-A580-4AC8-A34F-DE1CE844081A}" destId="{D0CD92C4-CAC7-47C2-851A-128CA2AD9D91}" srcOrd="0" destOrd="0" presId="urn:microsoft.com/office/officeart/2005/8/layout/process1"/>
    <dgm:cxn modelId="{F2D9EF56-4A4B-48EA-8B50-A8AFD7365BEF}" type="presParOf" srcId="{413FA528-A580-4AC8-A34F-DE1CE844081A}" destId="{4BA62E81-785D-49E6-BE95-046B3F079750}" srcOrd="1" destOrd="0" presId="urn:microsoft.com/office/officeart/2005/8/layout/process1"/>
    <dgm:cxn modelId="{22DCE0A1-9A1D-4A0D-9C9F-3517E73FB29D}" type="presParOf" srcId="{4BA62E81-785D-49E6-BE95-046B3F079750}" destId="{8422150C-969D-40B9-A161-33C8B133CE89}" srcOrd="0" destOrd="0" presId="urn:microsoft.com/office/officeart/2005/8/layout/process1"/>
    <dgm:cxn modelId="{2B6F8255-41B1-4FA5-9D38-C1D64D7F8E66}" type="presParOf" srcId="{413FA528-A580-4AC8-A34F-DE1CE844081A}" destId="{11EE842B-41E4-484C-BA99-073207ECB4A9}" srcOrd="2" destOrd="0" presId="urn:microsoft.com/office/officeart/2005/8/layout/process1"/>
  </dgm:cxnLst>
  <dgm:bg>
    <a:noFill/>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8BA668-DCEE-CE4E-A439-F1111A322771}"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pl-PL"/>
        </a:p>
      </dgm:t>
    </dgm:pt>
    <dgm:pt modelId="{481EB982-D73A-274E-A434-7DB075B766B8}">
      <dgm:prSet phldrT="[Tekst]" custT="1"/>
      <dgm:spPr>
        <a:solidFill>
          <a:schemeClr val="accent2">
            <a:lumMod val="60000"/>
            <a:lumOff val="40000"/>
          </a:schemeClr>
        </a:solidFill>
      </dgm:spPr>
      <dgm:t>
        <a:bodyPr/>
        <a:lstStyle/>
        <a:p>
          <a:r>
            <a:rPr lang="pl-PL" sz="1800" b="1" dirty="0">
              <a:solidFill>
                <a:schemeClr val="tx1"/>
              </a:solidFill>
              <a:effectLst/>
              <a:latin typeface="Calibri" panose="020F0502020204030204" pitchFamily="34" charset="0"/>
              <a:cs typeface="Calibri" panose="020F0502020204030204" pitchFamily="34" charset="0"/>
            </a:rPr>
            <a:t>Przyczyny unieważnienia w 2024 r.</a:t>
          </a:r>
        </a:p>
      </dgm:t>
    </dgm:pt>
    <dgm:pt modelId="{359F7851-EB62-BA42-A9BC-2DF57CDE7B47}" type="parTrans" cxnId="{FA5C104F-976F-914C-A145-176B990140DB}">
      <dgm:prSet/>
      <dgm:spPr/>
      <dgm:t>
        <a:bodyPr/>
        <a:lstStyle/>
        <a:p>
          <a:endParaRPr lang="pl-PL">
            <a:solidFill>
              <a:schemeClr val="tx1"/>
            </a:solidFill>
            <a:effectLst/>
            <a:latin typeface="Calibri" panose="020F0502020204030204" pitchFamily="34" charset="0"/>
            <a:cs typeface="Calibri" panose="020F0502020204030204" pitchFamily="34" charset="0"/>
          </a:endParaRPr>
        </a:p>
      </dgm:t>
    </dgm:pt>
    <dgm:pt modelId="{8B46F635-8C83-0642-A015-E1B561759F81}" type="sibTrans" cxnId="{FA5C104F-976F-914C-A145-176B990140DB}">
      <dgm:prSet/>
      <dgm:spPr>
        <a:noFill/>
      </dgm:spPr>
      <dgm:t>
        <a:bodyPr/>
        <a:lstStyle/>
        <a:p>
          <a:endParaRPr lang="pl-PL">
            <a:solidFill>
              <a:schemeClr val="tx1"/>
            </a:solidFill>
            <a:effectLst/>
            <a:latin typeface="Calibri" panose="020F0502020204030204" pitchFamily="34" charset="0"/>
            <a:cs typeface="Calibri" panose="020F0502020204030204" pitchFamily="34" charset="0"/>
          </a:endParaRPr>
        </a:p>
      </dgm:t>
    </dgm:pt>
    <dgm:pt modelId="{0832BFDA-8742-2840-81B9-BCD1708D6B4E}">
      <dgm:prSet phldrT="[Tekst]" custT="1"/>
      <dgm:spPr>
        <a:solidFill>
          <a:schemeClr val="accent6">
            <a:lumMod val="40000"/>
            <a:lumOff val="60000"/>
          </a:schemeClr>
        </a:solidFill>
      </dgm:spPr>
      <dgm:t>
        <a:bodyPr/>
        <a:lstStyle/>
        <a:p>
          <a:r>
            <a:rPr lang="pl-PL" sz="1800" b="1" dirty="0">
              <a:solidFill>
                <a:schemeClr val="tx1"/>
              </a:solidFill>
              <a:effectLst/>
              <a:latin typeface="Calibri" panose="020F0502020204030204" pitchFamily="34" charset="0"/>
              <a:cs typeface="Calibri" panose="020F0502020204030204" pitchFamily="34" charset="0"/>
            </a:rPr>
            <a:t>Zapobieganie unieważnieniom w 2025 r.</a:t>
          </a:r>
          <a:endParaRPr lang="pl-PL" sz="1800" b="0" dirty="0">
            <a:solidFill>
              <a:schemeClr val="tx1"/>
            </a:solidFill>
            <a:effectLst/>
            <a:latin typeface="Calibri" panose="020F0502020204030204" pitchFamily="34" charset="0"/>
            <a:cs typeface="Calibri" panose="020F0502020204030204" pitchFamily="34" charset="0"/>
          </a:endParaRPr>
        </a:p>
      </dgm:t>
    </dgm:pt>
    <dgm:pt modelId="{0D3610C1-2915-E849-8051-F96A5810A2AA}" type="parTrans" cxnId="{067D064F-6597-E742-ABE6-2C8D394CBCC0}">
      <dgm:prSet/>
      <dgm:spPr/>
      <dgm:t>
        <a:bodyPr/>
        <a:lstStyle/>
        <a:p>
          <a:endParaRPr lang="pl-PL">
            <a:solidFill>
              <a:schemeClr val="tx1"/>
            </a:solidFill>
            <a:effectLst/>
            <a:latin typeface="Calibri" panose="020F0502020204030204" pitchFamily="34" charset="0"/>
            <a:cs typeface="Calibri" panose="020F0502020204030204" pitchFamily="34" charset="0"/>
          </a:endParaRPr>
        </a:p>
      </dgm:t>
    </dgm:pt>
    <dgm:pt modelId="{BC76E865-9B6A-A146-AF5F-2645AC04A15C}" type="sibTrans" cxnId="{067D064F-6597-E742-ABE6-2C8D394CBCC0}">
      <dgm:prSet/>
      <dgm:spPr/>
      <dgm:t>
        <a:bodyPr/>
        <a:lstStyle/>
        <a:p>
          <a:endParaRPr lang="pl-PL">
            <a:solidFill>
              <a:schemeClr val="tx1"/>
            </a:solidFill>
            <a:effectLst/>
            <a:latin typeface="Calibri" panose="020F0502020204030204" pitchFamily="34" charset="0"/>
            <a:cs typeface="Calibri" panose="020F0502020204030204" pitchFamily="34" charset="0"/>
          </a:endParaRPr>
        </a:p>
      </dgm:t>
    </dgm:pt>
    <dgm:pt modelId="{413FA528-A580-4AC8-A34F-DE1CE844081A}" type="pres">
      <dgm:prSet presAssocID="{E88BA668-DCEE-CE4E-A439-F1111A322771}" presName="Name0" presStyleCnt="0">
        <dgm:presLayoutVars>
          <dgm:dir/>
          <dgm:resizeHandles val="exact"/>
        </dgm:presLayoutVars>
      </dgm:prSet>
      <dgm:spPr/>
    </dgm:pt>
    <dgm:pt modelId="{D0CD92C4-CAC7-47C2-851A-128CA2AD9D91}" type="pres">
      <dgm:prSet presAssocID="{481EB982-D73A-274E-A434-7DB075B766B8}" presName="node" presStyleLbl="node1" presStyleIdx="0" presStyleCnt="2" custScaleX="116529" custScaleY="16340" custLinFactX="83873" custLinFactNeighborX="100000" custLinFactNeighborY="-8885">
        <dgm:presLayoutVars>
          <dgm:bulletEnabled val="1"/>
        </dgm:presLayoutVars>
      </dgm:prSet>
      <dgm:spPr/>
    </dgm:pt>
    <dgm:pt modelId="{4BA62E81-785D-49E6-BE95-046B3F079750}" type="pres">
      <dgm:prSet presAssocID="{8B46F635-8C83-0642-A015-E1B561759F81}" presName="sibTrans" presStyleLbl="sibTrans2D1" presStyleIdx="0" presStyleCnt="1" custScaleX="60525" custScaleY="22627" custLinFactNeighborX="4263" custLinFactNeighborY="1385"/>
      <dgm:spPr/>
    </dgm:pt>
    <dgm:pt modelId="{8422150C-969D-40B9-A161-33C8B133CE89}" type="pres">
      <dgm:prSet presAssocID="{8B46F635-8C83-0642-A015-E1B561759F81}" presName="connectorText" presStyleLbl="sibTrans2D1" presStyleIdx="0" presStyleCnt="1"/>
      <dgm:spPr/>
    </dgm:pt>
    <dgm:pt modelId="{11EE842B-41E4-484C-BA99-073207ECB4A9}" type="pres">
      <dgm:prSet presAssocID="{0832BFDA-8742-2840-81B9-BCD1708D6B4E}" presName="node" presStyleLbl="node1" presStyleIdx="1" presStyleCnt="2" custScaleX="109516" custScaleY="16452" custLinFactX="-90315" custLinFactNeighborX="-100000" custLinFactNeighborY="-10025">
        <dgm:presLayoutVars>
          <dgm:bulletEnabled val="1"/>
        </dgm:presLayoutVars>
      </dgm:prSet>
      <dgm:spPr/>
    </dgm:pt>
  </dgm:ptLst>
  <dgm:cxnLst>
    <dgm:cxn modelId="{0539583B-3A7F-4D35-B39D-21FC6861FDAE}" type="presOf" srcId="{E88BA668-DCEE-CE4E-A439-F1111A322771}" destId="{413FA528-A580-4AC8-A34F-DE1CE844081A}" srcOrd="0" destOrd="0" presId="urn:microsoft.com/office/officeart/2005/8/layout/process1"/>
    <dgm:cxn modelId="{067D064F-6597-E742-ABE6-2C8D394CBCC0}" srcId="{E88BA668-DCEE-CE4E-A439-F1111A322771}" destId="{0832BFDA-8742-2840-81B9-BCD1708D6B4E}" srcOrd="1" destOrd="0" parTransId="{0D3610C1-2915-E849-8051-F96A5810A2AA}" sibTransId="{BC76E865-9B6A-A146-AF5F-2645AC04A15C}"/>
    <dgm:cxn modelId="{FA5C104F-976F-914C-A145-176B990140DB}" srcId="{E88BA668-DCEE-CE4E-A439-F1111A322771}" destId="{481EB982-D73A-274E-A434-7DB075B766B8}" srcOrd="0" destOrd="0" parTransId="{359F7851-EB62-BA42-A9BC-2DF57CDE7B47}" sibTransId="{8B46F635-8C83-0642-A015-E1B561759F81}"/>
    <dgm:cxn modelId="{5CC15985-8165-4886-A22B-ADBB6655EF1B}" type="presOf" srcId="{8B46F635-8C83-0642-A015-E1B561759F81}" destId="{4BA62E81-785D-49E6-BE95-046B3F079750}" srcOrd="0" destOrd="0" presId="urn:microsoft.com/office/officeart/2005/8/layout/process1"/>
    <dgm:cxn modelId="{9E09CBA2-B8DD-4A6B-8D44-51CCB0CEBD75}" type="presOf" srcId="{0832BFDA-8742-2840-81B9-BCD1708D6B4E}" destId="{11EE842B-41E4-484C-BA99-073207ECB4A9}" srcOrd="0" destOrd="0" presId="urn:microsoft.com/office/officeart/2005/8/layout/process1"/>
    <dgm:cxn modelId="{B5D8B9C5-0AD5-4141-A041-7616451F3DBB}" type="presOf" srcId="{8B46F635-8C83-0642-A015-E1B561759F81}" destId="{8422150C-969D-40B9-A161-33C8B133CE89}" srcOrd="1" destOrd="0" presId="urn:microsoft.com/office/officeart/2005/8/layout/process1"/>
    <dgm:cxn modelId="{7EB6B2E2-AD76-40CE-AE43-DE093D9DF097}" type="presOf" srcId="{481EB982-D73A-274E-A434-7DB075B766B8}" destId="{D0CD92C4-CAC7-47C2-851A-128CA2AD9D91}" srcOrd="0" destOrd="0" presId="urn:microsoft.com/office/officeart/2005/8/layout/process1"/>
    <dgm:cxn modelId="{3F00D2C9-5F1F-4D15-A523-A9EB24931476}" type="presParOf" srcId="{413FA528-A580-4AC8-A34F-DE1CE844081A}" destId="{D0CD92C4-CAC7-47C2-851A-128CA2AD9D91}" srcOrd="0" destOrd="0" presId="urn:microsoft.com/office/officeart/2005/8/layout/process1"/>
    <dgm:cxn modelId="{42FD7AF9-26D0-44A9-A3F2-0C38C489EA1F}" type="presParOf" srcId="{413FA528-A580-4AC8-A34F-DE1CE844081A}" destId="{4BA62E81-785D-49E6-BE95-046B3F079750}" srcOrd="1" destOrd="0" presId="urn:microsoft.com/office/officeart/2005/8/layout/process1"/>
    <dgm:cxn modelId="{426D1467-CA73-4A35-A756-3C5514909173}" type="presParOf" srcId="{4BA62E81-785D-49E6-BE95-046B3F079750}" destId="{8422150C-969D-40B9-A161-33C8B133CE89}" srcOrd="0" destOrd="0" presId="urn:microsoft.com/office/officeart/2005/8/layout/process1"/>
    <dgm:cxn modelId="{898FAB31-9CFA-432F-AAE7-3DA9D1CB6E7C}" type="presParOf" srcId="{413FA528-A580-4AC8-A34F-DE1CE844081A}" destId="{11EE842B-41E4-484C-BA99-073207ECB4A9}" srcOrd="2" destOrd="0" presId="urn:microsoft.com/office/officeart/2005/8/layout/process1"/>
  </dgm:cxnLst>
  <dgm:bg>
    <a:noFill/>
    <a:effect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D92C4-CAC7-47C2-851A-128CA2AD9D91}">
      <dsp:nvSpPr>
        <dsp:cNvPr id="0" name=""/>
        <dsp:cNvSpPr/>
      </dsp:nvSpPr>
      <dsp:spPr>
        <a:xfrm>
          <a:off x="0" y="1494425"/>
          <a:ext cx="5128769" cy="3037954"/>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endParaRPr lang="pl-PL" sz="1050" b="1" kern="1200" dirty="0">
            <a:solidFill>
              <a:schemeClr val="tx1"/>
            </a:solidFill>
            <a:effectLst/>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pl-PL" sz="1800" kern="1200" dirty="0">
              <a:solidFill>
                <a:schemeClr val="tx1"/>
              </a:solidFill>
              <a:latin typeface="Calibri" panose="020F0502020204030204" pitchFamily="34" charset="0"/>
              <a:ea typeface="Calibri" panose="020F0502020204030204" pitchFamily="34" charset="0"/>
              <a:cs typeface="Calibri" panose="020F0502020204030204" pitchFamily="34" charset="0"/>
            </a:rPr>
            <a:t>Przestrzeganie procedury przekazania arkuszy</a:t>
          </a:r>
          <a:endParaRPr lang="pl-PL" sz="1800" i="1" kern="1200" dirty="0">
            <a:solidFill>
              <a:schemeClr val="tx1"/>
            </a:solidFill>
            <a:effectLst/>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pl-PL" sz="1800" kern="1200" dirty="0">
              <a:solidFill>
                <a:schemeClr val="tx1"/>
              </a:solidFill>
              <a:effectLst/>
              <a:latin typeface="Calibri" panose="020F0502020204030204" pitchFamily="34" charset="0"/>
              <a:cs typeface="Calibri" panose="020F0502020204030204" pitchFamily="34" charset="0"/>
            </a:rPr>
            <a:t>Monitorowanie przebiegu egzaminu przez ZN</a:t>
          </a:r>
          <a:r>
            <a:rPr lang="pl-PL" sz="1800" kern="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endParaRPr lang="pl-PL" sz="1800" i="1" kern="1200" dirty="0">
            <a:solidFill>
              <a:schemeClr val="tx1"/>
            </a:solidFill>
            <a:effectLst/>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pl-PL" sz="1800" kern="1200" dirty="0">
              <a:solidFill>
                <a:schemeClr val="tx1"/>
              </a:solidFill>
              <a:effectLst/>
              <a:latin typeface="Calibri" panose="020F0502020204030204" pitchFamily="34" charset="0"/>
              <a:cs typeface="Calibri" panose="020F0502020204030204" pitchFamily="34" charset="0"/>
            </a:rPr>
            <a:t>Sprawdzenie dostosowań przyznanych zdającym -aktualny </a:t>
          </a:r>
          <a:r>
            <a:rPr lang="pl-PL" sz="1800" i="1" kern="1200" dirty="0">
              <a:solidFill>
                <a:schemeClr val="tx1"/>
              </a:solidFill>
              <a:effectLst/>
              <a:latin typeface="Calibri" panose="020F0502020204030204" pitchFamily="34" charset="0"/>
              <a:cs typeface="Calibri" panose="020F0502020204030204" pitchFamily="34" charset="0"/>
            </a:rPr>
            <a:t>Wykaz zdających</a:t>
          </a:r>
        </a:p>
        <a:p>
          <a:pPr marL="171450" lvl="1" indent="-171450" algn="l" defTabSz="800100">
            <a:lnSpc>
              <a:spcPct val="90000"/>
            </a:lnSpc>
            <a:spcBef>
              <a:spcPct val="0"/>
            </a:spcBef>
            <a:spcAft>
              <a:spcPct val="15000"/>
            </a:spcAft>
            <a:buChar char="•"/>
          </a:pPr>
          <a:r>
            <a:rPr lang="pl-PL" sz="1800" kern="1200" dirty="0">
              <a:solidFill>
                <a:schemeClr val="tx1"/>
              </a:solidFill>
              <a:effectLst/>
              <a:latin typeface="Calibri" panose="020F0502020204030204" pitchFamily="34" charset="0"/>
              <a:cs typeface="Calibri" panose="020F0502020204030204" pitchFamily="34" charset="0"/>
            </a:rPr>
            <a:t>Zdeponowanie urządzeń poza salą egzaminacyjną</a:t>
          </a:r>
        </a:p>
        <a:p>
          <a:pPr marL="171450" lvl="1" indent="-171450" algn="l" defTabSz="800100">
            <a:lnSpc>
              <a:spcPct val="90000"/>
            </a:lnSpc>
            <a:spcBef>
              <a:spcPct val="0"/>
            </a:spcBef>
            <a:spcAft>
              <a:spcPct val="15000"/>
            </a:spcAft>
            <a:buChar char="•"/>
          </a:pPr>
          <a:r>
            <a:rPr lang="pl-PL" sz="1800" kern="1200" dirty="0">
              <a:solidFill>
                <a:schemeClr val="tx1"/>
              </a:solidFill>
              <a:effectLst/>
              <a:latin typeface="Calibri" panose="020F0502020204030204" pitchFamily="34" charset="0"/>
              <a:cs typeface="Calibri" panose="020F0502020204030204" pitchFamily="34" charset="0"/>
            </a:rPr>
            <a:t>Sprawdzenie sprzętu i nagłośnienia, monitorowanie przez ZN odtwarzania nagrania</a:t>
          </a:r>
        </a:p>
        <a:p>
          <a:pPr marL="171450" lvl="1" indent="-171450" algn="l" defTabSz="800100">
            <a:lnSpc>
              <a:spcPct val="90000"/>
            </a:lnSpc>
            <a:spcBef>
              <a:spcPct val="0"/>
            </a:spcBef>
            <a:spcAft>
              <a:spcPct val="15000"/>
            </a:spcAft>
            <a:buChar char="•"/>
          </a:pPr>
          <a:r>
            <a:rPr lang="pl-PL" sz="1800" kern="1200" dirty="0">
              <a:solidFill>
                <a:schemeClr val="tx1"/>
              </a:solidFill>
              <a:effectLst/>
              <a:latin typeface="Calibri" panose="020F0502020204030204" pitchFamily="34" charset="0"/>
              <a:cs typeface="Calibri" panose="020F0502020204030204" pitchFamily="34" charset="0"/>
            </a:rPr>
            <a:t>Wpuszczanie na egzamin osób na podstawie aktualnych </a:t>
          </a:r>
          <a:r>
            <a:rPr lang="pl-PL" sz="1800" i="1" kern="1200" dirty="0">
              <a:solidFill>
                <a:schemeClr val="tx1"/>
              </a:solidFill>
              <a:effectLst/>
              <a:latin typeface="Calibri" panose="020F0502020204030204" pitchFamily="34" charset="0"/>
              <a:cs typeface="Calibri" panose="020F0502020204030204" pitchFamily="34" charset="0"/>
            </a:rPr>
            <a:t>Wykazów zdających (po 24.04.25 r.)</a:t>
          </a:r>
        </a:p>
      </dsp:txBody>
      <dsp:txXfrm>
        <a:off x="88979" y="1583404"/>
        <a:ext cx="4950811" cy="2859996"/>
      </dsp:txXfrm>
    </dsp:sp>
    <dsp:sp modelId="{4BA62E81-785D-49E6-BE95-046B3F079750}">
      <dsp:nvSpPr>
        <dsp:cNvPr id="0" name=""/>
        <dsp:cNvSpPr/>
      </dsp:nvSpPr>
      <dsp:spPr>
        <a:xfrm rot="10792217">
          <a:off x="5346329" y="1924052"/>
          <a:ext cx="339867" cy="201164"/>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pl-PL" sz="800" kern="1200">
            <a:solidFill>
              <a:schemeClr val="tx1"/>
            </a:solidFill>
            <a:effectLst/>
            <a:latin typeface="Calibri" panose="020F0502020204030204" pitchFamily="34" charset="0"/>
            <a:cs typeface="Calibri" panose="020F0502020204030204" pitchFamily="34" charset="0"/>
          </a:endParaRPr>
        </a:p>
      </dsp:txBody>
      <dsp:txXfrm>
        <a:off x="5406678" y="1964217"/>
        <a:ext cx="279518" cy="120698"/>
      </dsp:txXfrm>
    </dsp:sp>
    <dsp:sp modelId="{11EE842B-41E4-484C-BA99-073207ECB4A9}">
      <dsp:nvSpPr>
        <dsp:cNvPr id="0" name=""/>
        <dsp:cNvSpPr/>
      </dsp:nvSpPr>
      <dsp:spPr>
        <a:xfrm>
          <a:off x="6015795" y="1509799"/>
          <a:ext cx="5152115" cy="2979914"/>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endParaRPr lang="pl-PL" sz="1000" b="0" kern="1200" dirty="0">
            <a:solidFill>
              <a:schemeClr val="tx1"/>
            </a:solidFill>
            <a:effectLst/>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pl-PL" sz="1800" kern="1200" dirty="0">
              <a:solidFill>
                <a:schemeClr val="tx1"/>
              </a:solidFill>
              <a:latin typeface="Calibri" panose="020F0502020204030204" pitchFamily="34" charset="0"/>
              <a:ea typeface="Calibri" panose="020F0502020204030204" pitchFamily="34" charset="0"/>
              <a:cs typeface="Calibri" panose="020F0502020204030204" pitchFamily="34" charset="0"/>
            </a:rPr>
            <a:t>Przekazano niewłaściwy arkusz  </a:t>
          </a:r>
          <a:endParaRPr lang="pl-PL" sz="1800" kern="1200" dirty="0">
            <a:solidFill>
              <a:schemeClr val="tx1"/>
            </a:solidFill>
            <a:effectLst/>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pl-PL" sz="18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Niesamodzielność </a:t>
          </a:r>
          <a:r>
            <a:rPr lang="pl-PL" sz="1800" kern="1200" dirty="0">
              <a:solidFill>
                <a:schemeClr val="tx1"/>
              </a:solidFill>
              <a:latin typeface="Calibri" panose="020F0502020204030204" pitchFamily="34" charset="0"/>
              <a:ea typeface="Calibri" panose="020F0502020204030204" pitchFamily="34" charset="0"/>
              <a:cs typeface="Calibri" panose="020F0502020204030204" pitchFamily="34" charset="0"/>
            </a:rPr>
            <a:t>rozwiązywania zadań</a:t>
          </a:r>
          <a:endParaRPr lang="pl-PL" sz="1800" kern="1200" dirty="0">
            <a:solidFill>
              <a:schemeClr val="tx1"/>
            </a:solidFill>
            <a:effectLst/>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pl-PL" sz="1800" kern="1200" dirty="0">
              <a:solidFill>
                <a:schemeClr val="tx1"/>
              </a:solidFill>
              <a:effectLst/>
              <a:latin typeface="Calibri" panose="020F0502020204030204" pitchFamily="34" charset="0"/>
              <a:cs typeface="Calibri" panose="020F0502020204030204" pitchFamily="34" charset="0"/>
            </a:rPr>
            <a:t>Niewydłużenie czasu egzaminu osobie uprawnionej</a:t>
          </a:r>
        </a:p>
        <a:p>
          <a:pPr marL="171450" lvl="1" indent="-171450" algn="l" defTabSz="800100">
            <a:lnSpc>
              <a:spcPct val="90000"/>
            </a:lnSpc>
            <a:spcBef>
              <a:spcPct val="0"/>
            </a:spcBef>
            <a:spcAft>
              <a:spcPct val="15000"/>
            </a:spcAft>
            <a:buChar char="•"/>
          </a:pPr>
          <a:r>
            <a:rPr lang="pl-PL" sz="1800" kern="1200" dirty="0">
              <a:solidFill>
                <a:schemeClr val="tx1"/>
              </a:solidFill>
              <a:effectLst/>
              <a:latin typeface="Calibri" panose="020F0502020204030204" pitchFamily="34" charset="0"/>
              <a:cs typeface="Calibri" panose="020F0502020204030204" pitchFamily="34" charset="0"/>
            </a:rPr>
            <a:t>Wniesienie urządzeń telekomunikacyjnych</a:t>
          </a:r>
        </a:p>
        <a:p>
          <a:pPr marL="171450" lvl="1" indent="-171450" algn="l" defTabSz="800100">
            <a:lnSpc>
              <a:spcPct val="90000"/>
            </a:lnSpc>
            <a:spcBef>
              <a:spcPct val="0"/>
            </a:spcBef>
            <a:spcAft>
              <a:spcPct val="15000"/>
            </a:spcAft>
            <a:buChar char="•"/>
          </a:pPr>
          <a:r>
            <a:rPr lang="pl-PL" sz="1800" kern="1200" dirty="0">
              <a:solidFill>
                <a:schemeClr val="tx1"/>
              </a:solidFill>
              <a:effectLst/>
              <a:latin typeface="Calibri" panose="020F0502020204030204" pitchFamily="34" charset="0"/>
              <a:cs typeface="Calibri" panose="020F0502020204030204" pitchFamily="34" charset="0"/>
            </a:rPr>
            <a:t>Niesłyszalne nagranie lub zła jakość dźwięku </a:t>
          </a:r>
          <a:br>
            <a:rPr lang="pl-PL" sz="1800" kern="1200" dirty="0">
              <a:solidFill>
                <a:schemeClr val="tx1"/>
              </a:solidFill>
              <a:effectLst/>
              <a:latin typeface="Calibri" panose="020F0502020204030204" pitchFamily="34" charset="0"/>
              <a:cs typeface="Calibri" panose="020F0502020204030204" pitchFamily="34" charset="0"/>
            </a:rPr>
          </a:br>
          <a:r>
            <a:rPr lang="pl-PL" sz="1800" kern="1200" dirty="0">
              <a:solidFill>
                <a:schemeClr val="tx1"/>
              </a:solidFill>
              <a:effectLst/>
              <a:latin typeface="Calibri" panose="020F0502020204030204" pitchFamily="34" charset="0"/>
              <a:cs typeface="Calibri" panose="020F0502020204030204" pitchFamily="34" charset="0"/>
            </a:rPr>
            <a:t>na egzaminie z języka obcego</a:t>
          </a:r>
        </a:p>
        <a:p>
          <a:pPr marL="171450" lvl="1" indent="-171450" algn="l" defTabSz="800100">
            <a:lnSpc>
              <a:spcPct val="90000"/>
            </a:lnSpc>
            <a:spcBef>
              <a:spcPct val="0"/>
            </a:spcBef>
            <a:spcAft>
              <a:spcPct val="15000"/>
            </a:spcAft>
            <a:buChar char="•"/>
          </a:pPr>
          <a:r>
            <a:rPr lang="pl-PL" sz="1800" kern="1200" dirty="0">
              <a:solidFill>
                <a:schemeClr val="tx1"/>
              </a:solidFill>
              <a:effectLst/>
              <a:latin typeface="Calibri" panose="020F0502020204030204" pitchFamily="34" charset="0"/>
              <a:cs typeface="Calibri" panose="020F0502020204030204" pitchFamily="34" charset="0"/>
            </a:rPr>
            <a:t>Wpuszczenie na egzamin osób niedopuszczonych (brak opłaty)</a:t>
          </a:r>
        </a:p>
      </dsp:txBody>
      <dsp:txXfrm>
        <a:off x="6103074" y="1597078"/>
        <a:ext cx="4977557" cy="28053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D92C4-CAC7-47C2-851A-128CA2AD9D91}">
      <dsp:nvSpPr>
        <dsp:cNvPr id="0" name=""/>
        <dsp:cNvSpPr/>
      </dsp:nvSpPr>
      <dsp:spPr>
        <a:xfrm>
          <a:off x="6361278" y="74325"/>
          <a:ext cx="4940136" cy="415631"/>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b="1" kern="1200" dirty="0">
              <a:solidFill>
                <a:schemeClr val="tx1"/>
              </a:solidFill>
              <a:effectLst/>
              <a:latin typeface="Calibri" panose="020F0502020204030204" pitchFamily="34" charset="0"/>
              <a:cs typeface="Calibri" panose="020F0502020204030204" pitchFamily="34" charset="0"/>
            </a:rPr>
            <a:t>Przyczyny unieważnienia w 2024 r.</a:t>
          </a:r>
        </a:p>
      </dsp:txBody>
      <dsp:txXfrm>
        <a:off x="6373451" y="86498"/>
        <a:ext cx="4915790" cy="391285"/>
      </dsp:txXfrm>
    </dsp:sp>
    <dsp:sp modelId="{4BA62E81-785D-49E6-BE95-046B3F079750}">
      <dsp:nvSpPr>
        <dsp:cNvPr id="0" name=""/>
        <dsp:cNvSpPr/>
      </dsp:nvSpPr>
      <dsp:spPr>
        <a:xfrm rot="10815352">
          <a:off x="5250357" y="166294"/>
          <a:ext cx="545907" cy="229955"/>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pl-PL" sz="900" kern="1200">
            <a:solidFill>
              <a:schemeClr val="tx1"/>
            </a:solidFill>
            <a:effectLst/>
            <a:latin typeface="Calibri" panose="020F0502020204030204" pitchFamily="34" charset="0"/>
            <a:cs typeface="Calibri" panose="020F0502020204030204" pitchFamily="34" charset="0"/>
          </a:endParaRPr>
        </a:p>
      </dsp:txBody>
      <dsp:txXfrm rot="10800000">
        <a:off x="5319343" y="212439"/>
        <a:ext cx="476921" cy="137973"/>
      </dsp:txXfrm>
    </dsp:sp>
    <dsp:sp modelId="{11EE842B-41E4-484C-BA99-073207ECB4A9}">
      <dsp:nvSpPr>
        <dsp:cNvPr id="0" name=""/>
        <dsp:cNvSpPr/>
      </dsp:nvSpPr>
      <dsp:spPr>
        <a:xfrm>
          <a:off x="16670" y="43903"/>
          <a:ext cx="4642826" cy="418480"/>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b="1" kern="1200" dirty="0">
              <a:solidFill>
                <a:schemeClr val="tx1"/>
              </a:solidFill>
              <a:effectLst/>
              <a:latin typeface="Calibri" panose="020F0502020204030204" pitchFamily="34" charset="0"/>
              <a:cs typeface="Calibri" panose="020F0502020204030204" pitchFamily="34" charset="0"/>
            </a:rPr>
            <a:t>Zapobieganie unieważnieniom w 2025 r.</a:t>
          </a:r>
          <a:endParaRPr lang="pl-PL" sz="1800" b="0" kern="1200" dirty="0">
            <a:solidFill>
              <a:schemeClr val="tx1"/>
            </a:solidFill>
            <a:effectLst/>
            <a:latin typeface="Calibri" panose="020F0502020204030204" pitchFamily="34" charset="0"/>
            <a:cs typeface="Calibri" panose="020F0502020204030204" pitchFamily="34" charset="0"/>
          </a:endParaRPr>
        </a:p>
      </dsp:txBody>
      <dsp:txXfrm>
        <a:off x="28927" y="56160"/>
        <a:ext cx="4618312" cy="39396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F502B6-F55B-48D5-AB1E-D7A7699772F3}" type="datetimeFigureOut">
              <a:rPr lang="pl-PL" smtClean="0"/>
              <a:t>16.04.2025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10DEEA-4D13-4E20-B8A5-77DB25DA8696}" type="slidenum">
              <a:rPr lang="pl-PL" smtClean="0"/>
              <a:t>‹#›</a:t>
            </a:fld>
            <a:endParaRPr lang="pl-PL"/>
          </a:p>
        </p:txBody>
      </p:sp>
    </p:spTree>
    <p:extLst>
      <p:ext uri="{BB962C8B-B14F-4D97-AF65-F5344CB8AC3E}">
        <p14:creationId xmlns:p14="http://schemas.microsoft.com/office/powerpoint/2010/main" val="2479737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E10DEEA-4D13-4E20-B8A5-77DB25DA8696}" type="slidenum">
              <a:rPr lang="pl-PL" smtClean="0"/>
              <a:t>2</a:t>
            </a:fld>
            <a:endParaRPr lang="pl-PL"/>
          </a:p>
        </p:txBody>
      </p:sp>
    </p:spTree>
    <p:extLst>
      <p:ext uri="{BB962C8B-B14F-4D97-AF65-F5344CB8AC3E}">
        <p14:creationId xmlns:p14="http://schemas.microsoft.com/office/powerpoint/2010/main" val="1913627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Do punktu 1. Ten zapis dotyczy zmiany wybranego przedmiotu na inny, który nie był zadeklarowany, w tym przypadku należy wysłać załącznik 5b do OKE.</a:t>
            </a:r>
          </a:p>
          <a:p>
            <a:r>
              <a:rPr lang="pl-PL" dirty="0"/>
              <a:t>Jeśli tytuł laureata lub finalisty dotyczy przedmiotu, który jest zadeklarowany to szkoła samodzielnie zmienia w deklaracji stan ZADEKLAROWANY na LAUREAT lub FINALISTA</a:t>
            </a:r>
            <a:br>
              <a:rPr lang="pl-PL" dirty="0"/>
            </a:br>
            <a:r>
              <a:rPr lang="pl-PL" dirty="0"/>
              <a:t>Do punktu 2. 22 kwietnia w SIOEO pojawi się komunikat jak należy postępować w przypadku rezygnacji </a:t>
            </a:r>
            <a:r>
              <a:rPr lang="pl-PL" dirty="0">
                <a:latin typeface="Calibri" panose="020F0502020204030204" pitchFamily="34" charset="0"/>
                <a:ea typeface="Calibri" panose="020F0502020204030204" pitchFamily="34" charset="0"/>
                <a:cs typeface="Times New Roman" panose="02020603050405020304" pitchFamily="18" charset="0"/>
              </a:rPr>
              <a:t>z przedmiotów dodatkowych.</a:t>
            </a:r>
            <a:endParaRPr lang="pl-PL" dirty="0"/>
          </a:p>
          <a:p>
            <a:endParaRPr lang="pl-PL" dirty="0"/>
          </a:p>
        </p:txBody>
      </p:sp>
      <p:sp>
        <p:nvSpPr>
          <p:cNvPr id="4" name="Symbol zastępczy numeru slajdu 3"/>
          <p:cNvSpPr>
            <a:spLocks noGrp="1"/>
          </p:cNvSpPr>
          <p:nvPr>
            <p:ph type="sldNum" sz="quarter" idx="5"/>
          </p:nvPr>
        </p:nvSpPr>
        <p:spPr/>
        <p:txBody>
          <a:bodyPr/>
          <a:lstStyle/>
          <a:p>
            <a:fld id="{C6974CEF-A33A-4AB1-92C4-AE5E70A0FA18}" type="slidenum">
              <a:rPr lang="pl-PL" smtClean="0"/>
              <a:t>43</a:t>
            </a:fld>
            <a:endParaRPr lang="pl-PL"/>
          </a:p>
        </p:txBody>
      </p:sp>
    </p:spTree>
    <p:extLst>
      <p:ext uri="{BB962C8B-B14F-4D97-AF65-F5344CB8AC3E}">
        <p14:creationId xmlns:p14="http://schemas.microsoft.com/office/powerpoint/2010/main" val="382808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C6974CEF-A33A-4AB1-92C4-AE5E70A0FA18}" type="slidenum">
              <a:rPr lang="pl-PL" smtClean="0"/>
              <a:t>44</a:t>
            </a:fld>
            <a:endParaRPr lang="pl-PL"/>
          </a:p>
        </p:txBody>
      </p:sp>
    </p:spTree>
    <p:extLst>
      <p:ext uri="{BB962C8B-B14F-4D97-AF65-F5344CB8AC3E}">
        <p14:creationId xmlns:p14="http://schemas.microsoft.com/office/powerpoint/2010/main" val="4008733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Nie drukować przed 24 kwietnia.</a:t>
            </a:r>
          </a:p>
        </p:txBody>
      </p:sp>
      <p:sp>
        <p:nvSpPr>
          <p:cNvPr id="4" name="Symbol zastępczy numeru slajdu 3"/>
          <p:cNvSpPr>
            <a:spLocks noGrp="1"/>
          </p:cNvSpPr>
          <p:nvPr>
            <p:ph type="sldNum" sz="quarter" idx="5"/>
          </p:nvPr>
        </p:nvSpPr>
        <p:spPr/>
        <p:txBody>
          <a:bodyPr/>
          <a:lstStyle/>
          <a:p>
            <a:fld id="{C6974CEF-A33A-4AB1-92C4-AE5E70A0FA18}" type="slidenum">
              <a:rPr lang="pl-PL" smtClean="0"/>
              <a:t>51</a:t>
            </a:fld>
            <a:endParaRPr lang="pl-PL"/>
          </a:p>
        </p:txBody>
      </p:sp>
    </p:spTree>
    <p:extLst>
      <p:ext uri="{BB962C8B-B14F-4D97-AF65-F5344CB8AC3E}">
        <p14:creationId xmlns:p14="http://schemas.microsoft.com/office/powerpoint/2010/main" val="895745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DE10DEEA-4D13-4E20-B8A5-77DB25DA8696}" type="slidenum">
              <a:rPr lang="pl-PL" smtClean="0"/>
              <a:t>53</a:t>
            </a:fld>
            <a:endParaRPr lang="pl-PL"/>
          </a:p>
        </p:txBody>
      </p:sp>
    </p:spTree>
    <p:extLst>
      <p:ext uri="{BB962C8B-B14F-4D97-AF65-F5344CB8AC3E}">
        <p14:creationId xmlns:p14="http://schemas.microsoft.com/office/powerpoint/2010/main" val="48606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ymbol zastępczy obrazu slajdu 1">
            <a:extLst>
              <a:ext uri="{FF2B5EF4-FFF2-40B4-BE49-F238E27FC236}">
                <a16:creationId xmlns:a16="http://schemas.microsoft.com/office/drawing/2014/main" id="{092A65FC-DB92-4DF4-84C2-2DA50B7358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Symbol zastępczy notatek 2">
            <a:extLst>
              <a:ext uri="{FF2B5EF4-FFF2-40B4-BE49-F238E27FC236}">
                <a16:creationId xmlns:a16="http://schemas.microsoft.com/office/drawing/2014/main" id="{E74A121E-04A1-4505-95FA-9B7AB09BB1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dirty="0"/>
          </a:p>
        </p:txBody>
      </p:sp>
      <p:sp>
        <p:nvSpPr>
          <p:cNvPr id="25604" name="Symbol zastępczy nagłówka 3">
            <a:extLst>
              <a:ext uri="{FF2B5EF4-FFF2-40B4-BE49-F238E27FC236}">
                <a16:creationId xmlns:a16="http://schemas.microsoft.com/office/drawing/2014/main" id="{D0D7BB78-DBCB-421F-AC22-3DD3DB3BB5DC}"/>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pl-PL" altLang="pl-PL">
                <a:solidFill>
                  <a:srgbClr val="000000"/>
                </a:solidFill>
              </a:rPr>
              <a:t>Okręgowa Komisja Egzaminacyjna w Krakowie</a:t>
            </a:r>
          </a:p>
        </p:txBody>
      </p:sp>
    </p:spTree>
    <p:extLst>
      <p:ext uri="{BB962C8B-B14F-4D97-AF65-F5344CB8AC3E}">
        <p14:creationId xmlns:p14="http://schemas.microsoft.com/office/powerpoint/2010/main" val="826193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E10DEEA-4D13-4E20-B8A5-77DB25DA8696}" type="slidenum">
              <a:rPr lang="pl-PL" smtClean="0"/>
              <a:t>21</a:t>
            </a:fld>
            <a:endParaRPr lang="pl-PL"/>
          </a:p>
        </p:txBody>
      </p:sp>
    </p:spTree>
    <p:extLst>
      <p:ext uri="{BB962C8B-B14F-4D97-AF65-F5344CB8AC3E}">
        <p14:creationId xmlns:p14="http://schemas.microsoft.com/office/powerpoint/2010/main" val="977582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Rozwiązuje to problem zwiększenia liczby </a:t>
            </a:r>
            <a:r>
              <a:rPr lang="pl-PL" dirty="0" err="1"/>
              <a:t>sal</a:t>
            </a:r>
            <a:r>
              <a:rPr lang="pl-PL" dirty="0"/>
              <a:t>.</a:t>
            </a:r>
          </a:p>
        </p:txBody>
      </p:sp>
      <p:sp>
        <p:nvSpPr>
          <p:cNvPr id="4" name="Symbol zastępczy numeru slajdu 3"/>
          <p:cNvSpPr>
            <a:spLocks noGrp="1"/>
          </p:cNvSpPr>
          <p:nvPr>
            <p:ph type="sldNum" sz="quarter" idx="5"/>
          </p:nvPr>
        </p:nvSpPr>
        <p:spPr/>
        <p:txBody>
          <a:bodyPr/>
          <a:lstStyle/>
          <a:p>
            <a:fld id="{DE10DEEA-4D13-4E20-B8A5-77DB25DA8696}" type="slidenum">
              <a:rPr lang="pl-PL" smtClean="0"/>
              <a:t>22</a:t>
            </a:fld>
            <a:endParaRPr lang="pl-PL"/>
          </a:p>
        </p:txBody>
      </p:sp>
    </p:spTree>
    <p:extLst>
      <p:ext uri="{BB962C8B-B14F-4D97-AF65-F5344CB8AC3E}">
        <p14:creationId xmlns:p14="http://schemas.microsoft.com/office/powerpoint/2010/main" val="3275762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19C18A49-E5D7-4F7F-8ADA-8E490357EC8E}" type="slidenum">
              <a:rPr lang="pl-PL" smtClean="0"/>
              <a:t>27</a:t>
            </a:fld>
            <a:endParaRPr lang="pl-PL"/>
          </a:p>
        </p:txBody>
      </p:sp>
    </p:spTree>
    <p:extLst>
      <p:ext uri="{BB962C8B-B14F-4D97-AF65-F5344CB8AC3E}">
        <p14:creationId xmlns:p14="http://schemas.microsoft.com/office/powerpoint/2010/main" val="843769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07E4332F-A517-4C23-ABEB-B2B41C2DF330}" type="slidenum">
              <a:rPr lang="pl-PL" smtClean="0"/>
              <a:t>34</a:t>
            </a:fld>
            <a:endParaRPr lang="pl-PL"/>
          </a:p>
        </p:txBody>
      </p:sp>
    </p:spTree>
    <p:extLst>
      <p:ext uri="{BB962C8B-B14F-4D97-AF65-F5344CB8AC3E}">
        <p14:creationId xmlns:p14="http://schemas.microsoft.com/office/powerpoint/2010/main" val="1472732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Załącznik 28.; protokół jest przechowywany do wglądu OKE lub CKE przez 6 miesięcy po przeprowadzeniu egzaminu</a:t>
            </a:r>
          </a:p>
        </p:txBody>
      </p:sp>
      <p:sp>
        <p:nvSpPr>
          <p:cNvPr id="4" name="Symbol zastępczy numeru slajdu 3"/>
          <p:cNvSpPr>
            <a:spLocks noGrp="1"/>
          </p:cNvSpPr>
          <p:nvPr>
            <p:ph type="sldNum" sz="quarter" idx="10"/>
          </p:nvPr>
        </p:nvSpPr>
        <p:spPr/>
        <p:txBody>
          <a:bodyPr/>
          <a:lstStyle/>
          <a:p>
            <a:fld id="{C6974CEF-A33A-4AB1-92C4-AE5E70A0FA18}" type="slidenum">
              <a:rPr lang="pl-PL" smtClean="0"/>
              <a:t>38</a:t>
            </a:fld>
            <a:endParaRPr lang="pl-PL"/>
          </a:p>
        </p:txBody>
      </p:sp>
    </p:spTree>
    <p:extLst>
      <p:ext uri="{BB962C8B-B14F-4D97-AF65-F5344CB8AC3E}">
        <p14:creationId xmlns:p14="http://schemas.microsoft.com/office/powerpoint/2010/main" val="295560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Nowość było 5 a jest 15 zdających</a:t>
            </a:r>
          </a:p>
        </p:txBody>
      </p:sp>
      <p:sp>
        <p:nvSpPr>
          <p:cNvPr id="4" name="Symbol zastępczy numeru slajdu 3"/>
          <p:cNvSpPr>
            <a:spLocks noGrp="1"/>
          </p:cNvSpPr>
          <p:nvPr>
            <p:ph type="sldNum" sz="quarter" idx="10"/>
          </p:nvPr>
        </p:nvSpPr>
        <p:spPr/>
        <p:txBody>
          <a:bodyPr/>
          <a:lstStyle/>
          <a:p>
            <a:fld id="{C6974CEF-A33A-4AB1-92C4-AE5E70A0FA18}" type="slidenum">
              <a:rPr lang="pl-PL" smtClean="0"/>
              <a:t>40</a:t>
            </a:fld>
            <a:endParaRPr lang="pl-PL"/>
          </a:p>
        </p:txBody>
      </p:sp>
    </p:spTree>
    <p:extLst>
      <p:ext uri="{BB962C8B-B14F-4D97-AF65-F5344CB8AC3E}">
        <p14:creationId xmlns:p14="http://schemas.microsoft.com/office/powerpoint/2010/main" val="4177864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Nowość było 5 a jest 15 zdających</a:t>
            </a:r>
          </a:p>
        </p:txBody>
      </p:sp>
      <p:sp>
        <p:nvSpPr>
          <p:cNvPr id="4" name="Symbol zastępczy numeru slajdu 3"/>
          <p:cNvSpPr>
            <a:spLocks noGrp="1"/>
          </p:cNvSpPr>
          <p:nvPr>
            <p:ph type="sldNum" sz="quarter" idx="10"/>
          </p:nvPr>
        </p:nvSpPr>
        <p:spPr/>
        <p:txBody>
          <a:bodyPr/>
          <a:lstStyle/>
          <a:p>
            <a:fld id="{C6974CEF-A33A-4AB1-92C4-AE5E70A0FA18}" type="slidenum">
              <a:rPr lang="pl-PL" smtClean="0"/>
              <a:t>41</a:t>
            </a:fld>
            <a:endParaRPr lang="pl-PL"/>
          </a:p>
        </p:txBody>
      </p:sp>
    </p:spTree>
    <p:extLst>
      <p:ext uri="{BB962C8B-B14F-4D97-AF65-F5344CB8AC3E}">
        <p14:creationId xmlns:p14="http://schemas.microsoft.com/office/powerpoint/2010/main" val="4141102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Nowość było 5 a jest 15 zdających</a:t>
            </a:r>
          </a:p>
        </p:txBody>
      </p:sp>
      <p:sp>
        <p:nvSpPr>
          <p:cNvPr id="4" name="Symbol zastępczy numeru slajdu 3"/>
          <p:cNvSpPr>
            <a:spLocks noGrp="1"/>
          </p:cNvSpPr>
          <p:nvPr>
            <p:ph type="sldNum" sz="quarter" idx="10"/>
          </p:nvPr>
        </p:nvSpPr>
        <p:spPr/>
        <p:txBody>
          <a:bodyPr/>
          <a:lstStyle/>
          <a:p>
            <a:fld id="{C6974CEF-A33A-4AB1-92C4-AE5E70A0FA18}" type="slidenum">
              <a:rPr lang="pl-PL" smtClean="0"/>
              <a:t>42</a:t>
            </a:fld>
            <a:endParaRPr lang="pl-PL"/>
          </a:p>
        </p:txBody>
      </p:sp>
    </p:spTree>
    <p:extLst>
      <p:ext uri="{BB962C8B-B14F-4D97-AF65-F5344CB8AC3E}">
        <p14:creationId xmlns:p14="http://schemas.microsoft.com/office/powerpoint/2010/main" val="2810865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solidFill>
                  <a:srgbClr val="1D53A3"/>
                </a:solidFill>
              </a:defRPr>
            </a:lvl1pPr>
          </a:lstStyle>
          <a:p>
            <a:r>
              <a:rPr lang="pl-PL" dirty="0"/>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solidFill>
                  <a:srgbClr val="1D53A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4" name="Symbol zastępczy daty 3"/>
          <p:cNvSpPr>
            <a:spLocks noGrp="1"/>
          </p:cNvSpPr>
          <p:nvPr>
            <p:ph type="dt" sz="half" idx="10"/>
          </p:nvPr>
        </p:nvSpPr>
        <p:spPr/>
        <p:txBody>
          <a:bodyPr/>
          <a:lstStyle/>
          <a:p>
            <a:fld id="{1857FAB8-DF56-42B5-900D-EA60637BCCBF}" type="datetimeFigureOut">
              <a:rPr lang="pl-PL" smtClean="0"/>
              <a:t>16.04.2025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DED788A-2EBD-4891-BF53-9BF110471DE3}" type="slidenum">
              <a:rPr lang="pl-PL" smtClean="0"/>
              <a:t>‹#›</a:t>
            </a:fld>
            <a:endParaRPr lang="pl-PL"/>
          </a:p>
        </p:txBody>
      </p:sp>
      <p:pic>
        <p:nvPicPr>
          <p:cNvPr id="8" name="Obraz 7"/>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113847" y="82424"/>
            <a:ext cx="2080713" cy="649096"/>
          </a:xfrm>
          <a:prstGeom prst="rect">
            <a:avLst/>
          </a:prstGeom>
          <a:noFill/>
        </p:spPr>
      </p:pic>
    </p:spTree>
    <p:extLst>
      <p:ext uri="{BB962C8B-B14F-4D97-AF65-F5344CB8AC3E}">
        <p14:creationId xmlns:p14="http://schemas.microsoft.com/office/powerpoint/2010/main" val="1067082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1857FAB8-DF56-42B5-900D-EA60637BCCBF}" type="datetimeFigureOut">
              <a:rPr lang="pl-PL" smtClean="0"/>
              <a:t>16.04.2025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DED788A-2EBD-4891-BF53-9BF110471DE3}" type="slidenum">
              <a:rPr lang="pl-PL" smtClean="0"/>
              <a:t>‹#›</a:t>
            </a:fld>
            <a:endParaRPr lang="pl-PL"/>
          </a:p>
        </p:txBody>
      </p:sp>
      <p:pic>
        <p:nvPicPr>
          <p:cNvPr id="8" name="Obraz 7"/>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113847" y="82424"/>
            <a:ext cx="2080713" cy="649096"/>
          </a:xfrm>
          <a:prstGeom prst="rect">
            <a:avLst/>
          </a:prstGeom>
          <a:noFill/>
        </p:spPr>
      </p:pic>
    </p:spTree>
    <p:extLst>
      <p:ext uri="{BB962C8B-B14F-4D97-AF65-F5344CB8AC3E}">
        <p14:creationId xmlns:p14="http://schemas.microsoft.com/office/powerpoint/2010/main" val="3157932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1857FAB8-DF56-42B5-900D-EA60637BCCBF}" type="datetimeFigureOut">
              <a:rPr lang="pl-PL" smtClean="0"/>
              <a:t>16.04.2025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DED788A-2EBD-4891-BF53-9BF110471DE3}" type="slidenum">
              <a:rPr lang="pl-PL" smtClean="0"/>
              <a:t>‹#›</a:t>
            </a:fld>
            <a:endParaRPr lang="pl-PL"/>
          </a:p>
        </p:txBody>
      </p:sp>
      <p:pic>
        <p:nvPicPr>
          <p:cNvPr id="7" name="Obraz 6"/>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113847" y="82424"/>
            <a:ext cx="2080713" cy="649096"/>
          </a:xfrm>
          <a:prstGeom prst="rect">
            <a:avLst/>
          </a:prstGeom>
          <a:noFill/>
        </p:spPr>
      </p:pic>
    </p:spTree>
    <p:extLst>
      <p:ext uri="{BB962C8B-B14F-4D97-AF65-F5344CB8AC3E}">
        <p14:creationId xmlns:p14="http://schemas.microsoft.com/office/powerpoint/2010/main" val="1750233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1857FAB8-DF56-42B5-900D-EA60637BCCBF}" type="datetimeFigureOut">
              <a:rPr lang="pl-PL" smtClean="0"/>
              <a:t>16.04.2025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DED788A-2EBD-4891-BF53-9BF110471DE3}" type="slidenum">
              <a:rPr lang="pl-PL" smtClean="0"/>
              <a:t>‹#›</a:t>
            </a:fld>
            <a:endParaRPr lang="pl-PL"/>
          </a:p>
        </p:txBody>
      </p:sp>
      <p:pic>
        <p:nvPicPr>
          <p:cNvPr id="7" name="Obraz 6"/>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113847" y="82424"/>
            <a:ext cx="2080713" cy="649096"/>
          </a:xfrm>
          <a:prstGeom prst="rect">
            <a:avLst/>
          </a:prstGeom>
          <a:noFill/>
        </p:spPr>
      </p:pic>
    </p:spTree>
    <p:extLst>
      <p:ext uri="{BB962C8B-B14F-4D97-AF65-F5344CB8AC3E}">
        <p14:creationId xmlns:p14="http://schemas.microsoft.com/office/powerpoint/2010/main" val="1735766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b="1">
                <a:solidFill>
                  <a:srgbClr val="1D53A3"/>
                </a:solidFill>
              </a:defRPr>
            </a:lvl1pPr>
          </a:lstStyle>
          <a:p>
            <a:r>
              <a:rPr lang="pl-PL" dirty="0"/>
              <a:t>Kliknij, aby edytować styl</a:t>
            </a:r>
          </a:p>
        </p:txBody>
      </p:sp>
      <p:sp>
        <p:nvSpPr>
          <p:cNvPr id="3" name="Symbol zastępczy zawartości 2"/>
          <p:cNvSpPr>
            <a:spLocks noGrp="1"/>
          </p:cNvSpPr>
          <p:nvPr>
            <p:ph idx="1"/>
          </p:nvPr>
        </p:nvSpPr>
        <p:spPr/>
        <p:txBody>
          <a:bodyPr/>
          <a:lstStyle>
            <a:lvl1pPr>
              <a:defRPr>
                <a:solidFill>
                  <a:srgbClr val="1D53A3"/>
                </a:solidFill>
              </a:defRPr>
            </a:lvl1pPr>
            <a:lvl2pPr>
              <a:defRPr>
                <a:solidFill>
                  <a:srgbClr val="1D53A3"/>
                </a:solidFill>
              </a:defRPr>
            </a:lvl2pPr>
            <a:lvl3pPr>
              <a:defRPr>
                <a:solidFill>
                  <a:srgbClr val="1D53A3"/>
                </a:solidFill>
              </a:defRPr>
            </a:lvl3pPr>
            <a:lvl4pPr>
              <a:defRPr>
                <a:solidFill>
                  <a:srgbClr val="1D53A3"/>
                </a:solidFill>
              </a:defRPr>
            </a:lvl4pPr>
            <a:lvl5pPr>
              <a:defRPr>
                <a:solidFill>
                  <a:srgbClr val="1D53A3"/>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p:cNvSpPr>
            <a:spLocks noGrp="1"/>
          </p:cNvSpPr>
          <p:nvPr>
            <p:ph type="dt" sz="half" idx="10"/>
          </p:nvPr>
        </p:nvSpPr>
        <p:spPr/>
        <p:txBody>
          <a:bodyPr/>
          <a:lstStyle/>
          <a:p>
            <a:fld id="{1857FAB8-DF56-42B5-900D-EA60637BCCBF}" type="datetimeFigureOut">
              <a:rPr lang="pl-PL" smtClean="0"/>
              <a:t>16.04.2025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DED788A-2EBD-4891-BF53-9BF110471DE3}" type="slidenum">
              <a:rPr lang="pl-PL" smtClean="0"/>
              <a:t>‹#›</a:t>
            </a:fld>
            <a:endParaRPr lang="pl-PL"/>
          </a:p>
        </p:txBody>
      </p:sp>
      <p:pic>
        <p:nvPicPr>
          <p:cNvPr id="9" name="Obraz 8"/>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113847" y="82424"/>
            <a:ext cx="1934409" cy="514984"/>
          </a:xfrm>
          <a:prstGeom prst="rect">
            <a:avLst/>
          </a:prstGeom>
          <a:noFill/>
        </p:spPr>
      </p:pic>
    </p:spTree>
    <p:extLst>
      <p:ext uri="{BB962C8B-B14F-4D97-AF65-F5344CB8AC3E}">
        <p14:creationId xmlns:p14="http://schemas.microsoft.com/office/powerpoint/2010/main" val="1360107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1_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b="1">
                <a:solidFill>
                  <a:srgbClr val="1D53A3"/>
                </a:solidFill>
              </a:defRPr>
            </a:lvl1pPr>
          </a:lstStyle>
          <a:p>
            <a:r>
              <a:rPr lang="pl-PL" dirty="0"/>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rgbClr val="1D53A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dirty="0"/>
              <a:t>Kliknij, aby edytować style wzorca tekstu</a:t>
            </a:r>
          </a:p>
        </p:txBody>
      </p:sp>
      <p:sp>
        <p:nvSpPr>
          <p:cNvPr id="4" name="Symbol zastępczy daty 3"/>
          <p:cNvSpPr>
            <a:spLocks noGrp="1"/>
          </p:cNvSpPr>
          <p:nvPr>
            <p:ph type="dt" sz="half" idx="10"/>
          </p:nvPr>
        </p:nvSpPr>
        <p:spPr/>
        <p:txBody>
          <a:bodyPr/>
          <a:lstStyle/>
          <a:p>
            <a:fld id="{1857FAB8-DF56-42B5-900D-EA60637BCCBF}" type="datetimeFigureOut">
              <a:rPr lang="pl-PL" smtClean="0"/>
              <a:t>16.04.2025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DED788A-2EBD-4891-BF53-9BF110471DE3}" type="slidenum">
              <a:rPr lang="pl-PL" smtClean="0"/>
              <a:t>‹#›</a:t>
            </a:fld>
            <a:endParaRPr lang="pl-PL"/>
          </a:p>
        </p:txBody>
      </p:sp>
      <p:pic>
        <p:nvPicPr>
          <p:cNvPr id="7" name="Obraz 6"/>
          <p:cNvPicPr/>
          <p:nvPr userDrawn="1"/>
        </p:nvPicPr>
        <p:blipFill>
          <a:blip r:embed="rId2">
            <a:biLevel thresh="50000"/>
            <a:extLst>
              <a:ext uri="{BEBA8EAE-BF5A-486C-A8C5-ECC9F3942E4B}">
                <a14:imgProps xmlns:a14="http://schemas.microsoft.com/office/drawing/2010/main">
                  <a14:imgLayer r:embed="rId3">
                    <a14:imgEffect>
                      <a14:colorTemperature colorTemp="4068"/>
                    </a14:imgEffect>
                  </a14:imgLayer>
                </a14:imgProps>
              </a:ext>
              <a:ext uri="{28A0092B-C50C-407E-A947-70E740481C1C}">
                <a14:useLocalDpi xmlns:a14="http://schemas.microsoft.com/office/drawing/2010/main" val="0"/>
              </a:ext>
            </a:extLst>
          </a:blip>
          <a:stretch>
            <a:fillRect/>
          </a:stretch>
        </p:blipFill>
        <p:spPr>
          <a:xfrm>
            <a:off x="113847" y="82424"/>
            <a:ext cx="2080713" cy="649096"/>
          </a:xfrm>
          <a:prstGeom prst="rect">
            <a:avLst/>
          </a:prstGeom>
          <a:noFill/>
        </p:spPr>
      </p:pic>
    </p:spTree>
    <p:extLst>
      <p:ext uri="{BB962C8B-B14F-4D97-AF65-F5344CB8AC3E}">
        <p14:creationId xmlns:p14="http://schemas.microsoft.com/office/powerpoint/2010/main" val="461208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b="1">
                <a:solidFill>
                  <a:srgbClr val="1D53A3"/>
                </a:solidFill>
              </a:defRPr>
            </a:lvl1pPr>
          </a:lstStyle>
          <a:p>
            <a:r>
              <a:rPr lang="pl-PL" dirty="0"/>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rgbClr val="1D53A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dirty="0"/>
              <a:t>Kliknij, aby edytować style wzorca tekstu</a:t>
            </a:r>
          </a:p>
        </p:txBody>
      </p:sp>
      <p:sp>
        <p:nvSpPr>
          <p:cNvPr id="4" name="Symbol zastępczy daty 3"/>
          <p:cNvSpPr>
            <a:spLocks noGrp="1"/>
          </p:cNvSpPr>
          <p:nvPr>
            <p:ph type="dt" sz="half" idx="10"/>
          </p:nvPr>
        </p:nvSpPr>
        <p:spPr/>
        <p:txBody>
          <a:bodyPr/>
          <a:lstStyle/>
          <a:p>
            <a:fld id="{1857FAB8-DF56-42B5-900D-EA60637BCCBF}" type="datetimeFigureOut">
              <a:rPr lang="pl-PL" smtClean="0"/>
              <a:t>16.04.2025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DED788A-2EBD-4891-BF53-9BF110471DE3}" type="slidenum">
              <a:rPr lang="pl-PL" smtClean="0"/>
              <a:t>‹#›</a:t>
            </a:fld>
            <a:endParaRPr lang="pl-PL"/>
          </a:p>
        </p:txBody>
      </p:sp>
      <p:pic>
        <p:nvPicPr>
          <p:cNvPr id="9" name="Obraz 8"/>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113847" y="82424"/>
            <a:ext cx="2080713" cy="649096"/>
          </a:xfrm>
          <a:prstGeom prst="rect">
            <a:avLst/>
          </a:prstGeom>
          <a:noFill/>
        </p:spPr>
      </p:pic>
    </p:spTree>
    <p:extLst>
      <p:ext uri="{BB962C8B-B14F-4D97-AF65-F5344CB8AC3E}">
        <p14:creationId xmlns:p14="http://schemas.microsoft.com/office/powerpoint/2010/main" val="2498631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solidFill>
                  <a:srgbClr val="1D53A3"/>
                </a:solidFill>
              </a:defRPr>
            </a:lvl1pPr>
          </a:lstStyle>
          <a:p>
            <a:r>
              <a:rPr lang="pl-PL" dirty="0"/>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p:cNvSpPr>
            <a:spLocks noGrp="1"/>
          </p:cNvSpPr>
          <p:nvPr>
            <p:ph sz="half" idx="2"/>
          </p:nvPr>
        </p:nvSpPr>
        <p:spPr>
          <a:xfrm>
            <a:off x="6172200" y="1825625"/>
            <a:ext cx="5181600" cy="4351338"/>
          </a:xfrm>
        </p:spPr>
        <p:txBody>
          <a:bodyPr/>
          <a:lstStyle>
            <a:lvl1pPr>
              <a:defRPr>
                <a:solidFill>
                  <a:srgbClr val="1D53A3"/>
                </a:solidFill>
              </a:defRPr>
            </a:lvl1pPr>
            <a:lvl2pPr>
              <a:defRPr>
                <a:solidFill>
                  <a:srgbClr val="1D53A3"/>
                </a:solidFill>
              </a:defRPr>
            </a:lvl2pPr>
            <a:lvl3pPr>
              <a:defRPr>
                <a:solidFill>
                  <a:srgbClr val="1D53A3"/>
                </a:solidFill>
              </a:defRPr>
            </a:lvl3pPr>
            <a:lvl4pPr>
              <a:defRPr>
                <a:solidFill>
                  <a:srgbClr val="1D53A3"/>
                </a:solidFill>
              </a:defRPr>
            </a:lvl4pPr>
            <a:lvl5pPr>
              <a:defRPr>
                <a:solidFill>
                  <a:srgbClr val="1D53A3"/>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daty 4"/>
          <p:cNvSpPr>
            <a:spLocks noGrp="1"/>
          </p:cNvSpPr>
          <p:nvPr>
            <p:ph type="dt" sz="half" idx="10"/>
          </p:nvPr>
        </p:nvSpPr>
        <p:spPr/>
        <p:txBody>
          <a:bodyPr/>
          <a:lstStyle/>
          <a:p>
            <a:fld id="{1857FAB8-DF56-42B5-900D-EA60637BCCBF}" type="datetimeFigureOut">
              <a:rPr lang="pl-PL" smtClean="0"/>
              <a:t>16.04.2025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DED788A-2EBD-4891-BF53-9BF110471DE3}" type="slidenum">
              <a:rPr lang="pl-PL" smtClean="0"/>
              <a:t>‹#›</a:t>
            </a:fld>
            <a:endParaRPr lang="pl-PL"/>
          </a:p>
        </p:txBody>
      </p:sp>
      <p:pic>
        <p:nvPicPr>
          <p:cNvPr id="9" name="Obraz 8"/>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113847" y="82424"/>
            <a:ext cx="1800297" cy="551560"/>
          </a:xfrm>
          <a:prstGeom prst="rect">
            <a:avLst/>
          </a:prstGeom>
          <a:noFill/>
        </p:spPr>
      </p:pic>
    </p:spTree>
    <p:extLst>
      <p:ext uri="{BB962C8B-B14F-4D97-AF65-F5344CB8AC3E}">
        <p14:creationId xmlns:p14="http://schemas.microsoft.com/office/powerpoint/2010/main" val="398600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1857FAB8-DF56-42B5-900D-EA60637BCCBF}" type="datetimeFigureOut">
              <a:rPr lang="pl-PL" smtClean="0"/>
              <a:t>16.04.2025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DED788A-2EBD-4891-BF53-9BF110471DE3}" type="slidenum">
              <a:rPr lang="pl-PL" smtClean="0"/>
              <a:t>‹#›</a:t>
            </a:fld>
            <a:endParaRPr lang="pl-PL"/>
          </a:p>
        </p:txBody>
      </p:sp>
      <p:pic>
        <p:nvPicPr>
          <p:cNvPr id="11" name="Obraz 10"/>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113847" y="82424"/>
            <a:ext cx="2080713" cy="649096"/>
          </a:xfrm>
          <a:prstGeom prst="rect">
            <a:avLst/>
          </a:prstGeom>
          <a:noFill/>
        </p:spPr>
      </p:pic>
    </p:spTree>
    <p:extLst>
      <p:ext uri="{BB962C8B-B14F-4D97-AF65-F5344CB8AC3E}">
        <p14:creationId xmlns:p14="http://schemas.microsoft.com/office/powerpoint/2010/main" val="191536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b="1">
                <a:solidFill>
                  <a:srgbClr val="1D53A3"/>
                </a:solidFill>
              </a:defRPr>
            </a:lvl1pPr>
          </a:lstStyle>
          <a:p>
            <a:r>
              <a:rPr lang="pl-PL" dirty="0"/>
              <a:t>Kliknij, aby edytować styl</a:t>
            </a:r>
          </a:p>
        </p:txBody>
      </p:sp>
      <p:sp>
        <p:nvSpPr>
          <p:cNvPr id="3" name="Symbol zastępczy daty 2"/>
          <p:cNvSpPr>
            <a:spLocks noGrp="1"/>
          </p:cNvSpPr>
          <p:nvPr>
            <p:ph type="dt" sz="half" idx="10"/>
          </p:nvPr>
        </p:nvSpPr>
        <p:spPr/>
        <p:txBody>
          <a:bodyPr/>
          <a:lstStyle/>
          <a:p>
            <a:fld id="{1857FAB8-DF56-42B5-900D-EA60637BCCBF}" type="datetimeFigureOut">
              <a:rPr lang="pl-PL" smtClean="0"/>
              <a:t>16.04.2025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DED788A-2EBD-4891-BF53-9BF110471DE3}" type="slidenum">
              <a:rPr lang="pl-PL" smtClean="0"/>
              <a:t>‹#›</a:t>
            </a:fld>
            <a:endParaRPr lang="pl-PL"/>
          </a:p>
        </p:txBody>
      </p:sp>
      <p:pic>
        <p:nvPicPr>
          <p:cNvPr id="7" name="Obraz 6"/>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230578" y="195229"/>
            <a:ext cx="2080713" cy="649096"/>
          </a:xfrm>
          <a:prstGeom prst="rect">
            <a:avLst/>
          </a:prstGeom>
          <a:noFill/>
        </p:spPr>
      </p:pic>
    </p:spTree>
    <p:extLst>
      <p:ext uri="{BB962C8B-B14F-4D97-AF65-F5344CB8AC3E}">
        <p14:creationId xmlns:p14="http://schemas.microsoft.com/office/powerpoint/2010/main" val="182077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857FAB8-DF56-42B5-900D-EA60637BCCBF}" type="datetimeFigureOut">
              <a:rPr lang="pl-PL" smtClean="0"/>
              <a:t>16.04.2025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DED788A-2EBD-4891-BF53-9BF110471DE3}" type="slidenum">
              <a:rPr lang="pl-PL" smtClean="0"/>
              <a:t>‹#›</a:t>
            </a:fld>
            <a:endParaRPr lang="pl-PL"/>
          </a:p>
        </p:txBody>
      </p:sp>
      <p:pic>
        <p:nvPicPr>
          <p:cNvPr id="6" name="Obraz 5"/>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113847" y="82424"/>
            <a:ext cx="2080713" cy="649096"/>
          </a:xfrm>
          <a:prstGeom prst="rect">
            <a:avLst/>
          </a:prstGeom>
          <a:noFill/>
        </p:spPr>
      </p:pic>
    </p:spTree>
    <p:extLst>
      <p:ext uri="{BB962C8B-B14F-4D97-AF65-F5344CB8AC3E}">
        <p14:creationId xmlns:p14="http://schemas.microsoft.com/office/powerpoint/2010/main" val="3421132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1857FAB8-DF56-42B5-900D-EA60637BCCBF}" type="datetimeFigureOut">
              <a:rPr lang="pl-PL" smtClean="0"/>
              <a:t>16.04.2025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DED788A-2EBD-4891-BF53-9BF110471DE3}" type="slidenum">
              <a:rPr lang="pl-PL" smtClean="0"/>
              <a:t>‹#›</a:t>
            </a:fld>
            <a:endParaRPr lang="pl-PL"/>
          </a:p>
        </p:txBody>
      </p:sp>
      <p:pic>
        <p:nvPicPr>
          <p:cNvPr id="9" name="Obraz 8"/>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113847" y="82424"/>
            <a:ext cx="2080713" cy="649096"/>
          </a:xfrm>
          <a:prstGeom prst="rect">
            <a:avLst/>
          </a:prstGeom>
          <a:noFill/>
        </p:spPr>
      </p:pic>
    </p:spTree>
    <p:extLst>
      <p:ext uri="{BB962C8B-B14F-4D97-AF65-F5344CB8AC3E}">
        <p14:creationId xmlns:p14="http://schemas.microsoft.com/office/powerpoint/2010/main" val="4113987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4000"/>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dirty="0"/>
              <a:t>Kliknij, aby edytować styl</a:t>
            </a:r>
          </a:p>
        </p:txBody>
      </p:sp>
      <p:sp useBgFill="1">
        <p:nvSpPr>
          <p:cNvPr id="3" name="Symbol zastępczy tekstu 2"/>
          <p:cNvSpPr>
            <a:spLocks noGrp="1"/>
          </p:cNvSpPr>
          <p:nvPr>
            <p:ph type="body" idx="1"/>
          </p:nvPr>
        </p:nvSpPr>
        <p:spPr>
          <a:xfrm>
            <a:off x="838200" y="1825625"/>
            <a:ext cx="10515600" cy="4351338"/>
          </a:xfrm>
          <a:prstGeom prst="rect">
            <a:avLst/>
          </a:prstGeom>
          <a:ln>
            <a:solidFill>
              <a:schemeClr val="accent1">
                <a:alpha val="96000"/>
              </a:schemeClr>
            </a:solidFill>
          </a:ln>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57FAB8-DF56-42B5-900D-EA60637BCCBF}" type="datetimeFigureOut">
              <a:rPr lang="pl-PL" smtClean="0"/>
              <a:t>16.04.2025</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ED788A-2EBD-4891-BF53-9BF110471DE3}" type="slidenum">
              <a:rPr lang="pl-PL" smtClean="0"/>
              <a:t>‹#›</a:t>
            </a:fld>
            <a:endParaRPr lang="pl-PL"/>
          </a:p>
        </p:txBody>
      </p:sp>
      <p:pic>
        <p:nvPicPr>
          <p:cNvPr id="10" name="Obraz 9"/>
          <p:cNvPicPr/>
          <p:nvPr userDrawn="1"/>
        </p:nvPicPr>
        <p:blipFill>
          <a:blip r:embed="rId15">
            <a:biLevel thresh="50000"/>
            <a:extLst>
              <a:ext uri="{28A0092B-C50C-407E-A947-70E740481C1C}">
                <a14:useLocalDpi xmlns:a14="http://schemas.microsoft.com/office/drawing/2010/main" val="0"/>
              </a:ext>
            </a:extLst>
          </a:blip>
          <a:stretch>
            <a:fillRect/>
          </a:stretch>
        </p:blipFill>
        <p:spPr>
          <a:xfrm>
            <a:off x="113847" y="82424"/>
            <a:ext cx="2080713" cy="649096"/>
          </a:xfrm>
          <a:prstGeom prst="rect">
            <a:avLst/>
          </a:prstGeom>
          <a:noFill/>
        </p:spPr>
      </p:pic>
    </p:spTree>
    <p:extLst>
      <p:ext uri="{BB962C8B-B14F-4D97-AF65-F5344CB8AC3E}">
        <p14:creationId xmlns:p14="http://schemas.microsoft.com/office/powerpoint/2010/main" val="2038572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0.xml"/><Relationship Id="rId4" Type="http://schemas.openxmlformats.org/officeDocument/2006/relationships/image" Target="../media/image43.png"/></Relationships>
</file>

<file path=ppt/slides/_rels/slide7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6000"/>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626677" y="924668"/>
            <a:ext cx="9144000" cy="2387600"/>
          </a:xfrm>
        </p:spPr>
        <p:txBody>
          <a:bodyPr>
            <a:normAutofit/>
          </a:bodyPr>
          <a:lstStyle/>
          <a:p>
            <a:r>
              <a:rPr lang="pl-PL" sz="6600" b="1" dirty="0"/>
              <a:t>Matura w 2025 roku</a:t>
            </a:r>
          </a:p>
        </p:txBody>
      </p:sp>
      <p:sp>
        <p:nvSpPr>
          <p:cNvPr id="3" name="Podtytuł 2"/>
          <p:cNvSpPr>
            <a:spLocks noGrp="1"/>
          </p:cNvSpPr>
          <p:nvPr>
            <p:ph type="subTitle" idx="1"/>
          </p:nvPr>
        </p:nvSpPr>
        <p:spPr>
          <a:xfrm>
            <a:off x="259809" y="5512189"/>
            <a:ext cx="11287976" cy="1202936"/>
          </a:xfrm>
        </p:spPr>
        <p:txBody>
          <a:bodyPr>
            <a:normAutofit/>
          </a:bodyPr>
          <a:lstStyle/>
          <a:p>
            <a:r>
              <a:rPr lang="pl-PL" sz="3200" dirty="0">
                <a:solidFill>
                  <a:srgbClr val="1D53A3"/>
                </a:solidFill>
              </a:rPr>
              <a:t>Szkolenie Przewodniczących Zespołów Egzaminacyjnych</a:t>
            </a:r>
            <a:br>
              <a:rPr lang="pl-PL" sz="4000" dirty="0">
                <a:solidFill>
                  <a:srgbClr val="1D53A3"/>
                </a:solidFill>
              </a:rPr>
            </a:br>
            <a:r>
              <a:rPr lang="pl-PL" sz="2000" dirty="0">
                <a:solidFill>
                  <a:srgbClr val="1D53A3"/>
                </a:solidFill>
              </a:rPr>
              <a:t>Rzeszów, Lublin, Kraków</a:t>
            </a:r>
            <a:endParaRPr lang="pl-PL" sz="2800" dirty="0">
              <a:solidFill>
                <a:srgbClr val="1D53A3"/>
              </a:solidFill>
            </a:endParaRPr>
          </a:p>
          <a:p>
            <a:r>
              <a:rPr lang="pl-PL" sz="1800" dirty="0"/>
              <a:t>marzec-kwiecień 2025 r.</a:t>
            </a:r>
            <a:endParaRPr lang="pl-PL" sz="1800" dirty="0">
              <a:solidFill>
                <a:srgbClr val="1D53A3"/>
              </a:solidFill>
            </a:endParaRPr>
          </a:p>
        </p:txBody>
      </p:sp>
      <p:pic>
        <p:nvPicPr>
          <p:cNvPr id="7" name="Obraz 6"/>
          <p:cNvPicPr/>
          <p:nvPr/>
        </p:nvPicPr>
        <p:blipFill>
          <a:blip r:embed="rId3">
            <a:biLevel thresh="50000"/>
            <a:extLst>
              <a:ext uri="{28A0092B-C50C-407E-A947-70E740481C1C}">
                <a14:useLocalDpi xmlns:a14="http://schemas.microsoft.com/office/drawing/2010/main" val="0"/>
              </a:ext>
            </a:extLst>
          </a:blip>
          <a:stretch>
            <a:fillRect/>
          </a:stretch>
        </p:blipFill>
        <p:spPr>
          <a:xfrm>
            <a:off x="113847" y="82424"/>
            <a:ext cx="2080713" cy="649096"/>
          </a:xfrm>
          <a:prstGeom prst="rect">
            <a:avLst/>
          </a:prstGeom>
          <a:noFill/>
        </p:spPr>
      </p:pic>
    </p:spTree>
    <p:extLst>
      <p:ext uri="{BB962C8B-B14F-4D97-AF65-F5344CB8AC3E}">
        <p14:creationId xmlns:p14="http://schemas.microsoft.com/office/powerpoint/2010/main" val="1040268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2F9C6E-39FB-421F-95E0-ABFC81CDCE48}"/>
              </a:ext>
            </a:extLst>
          </p:cNvPr>
          <p:cNvSpPr>
            <a:spLocks noGrp="1"/>
          </p:cNvSpPr>
          <p:nvPr>
            <p:ph type="title"/>
          </p:nvPr>
        </p:nvSpPr>
        <p:spPr>
          <a:xfrm>
            <a:off x="4460240" y="171450"/>
            <a:ext cx="5013960" cy="1325563"/>
          </a:xfrm>
        </p:spPr>
        <p:txBody>
          <a:bodyPr/>
          <a:lstStyle/>
          <a:p>
            <a:r>
              <a:rPr lang="pl-PL" dirty="0"/>
              <a:t>Matura w 2026 roku</a:t>
            </a:r>
          </a:p>
        </p:txBody>
      </p:sp>
      <p:sp>
        <p:nvSpPr>
          <p:cNvPr id="3" name="Symbol zastępczy zawartości 2">
            <a:extLst>
              <a:ext uri="{FF2B5EF4-FFF2-40B4-BE49-F238E27FC236}">
                <a16:creationId xmlns:a16="http://schemas.microsoft.com/office/drawing/2014/main" id="{641D9E90-7E1C-48AB-A2A2-D75C00841687}"/>
              </a:ext>
            </a:extLst>
          </p:cNvPr>
          <p:cNvSpPr>
            <a:spLocks noGrp="1"/>
          </p:cNvSpPr>
          <p:nvPr>
            <p:ph idx="1"/>
          </p:nvPr>
        </p:nvSpPr>
        <p:spPr>
          <a:xfrm>
            <a:off x="853440" y="2113279"/>
            <a:ext cx="10239955" cy="2966721"/>
          </a:xfrm>
        </p:spPr>
        <p:txBody>
          <a:bodyPr>
            <a:normAutofit/>
          </a:bodyPr>
          <a:lstStyle/>
          <a:p>
            <a:pPr>
              <a:lnSpc>
                <a:spcPct val="100000"/>
              </a:lnSpc>
            </a:pPr>
            <a:r>
              <a:rPr lang="pl-PL" b="0" i="0" u="none" strike="noStrike" baseline="0" dirty="0">
                <a:latin typeface="Arial" panose="020B0604020202020204" pitchFamily="34" charset="0"/>
              </a:rPr>
              <a:t>Absolwenci szkół lub oddziałów dwujęzycznych,</a:t>
            </a:r>
            <a:br>
              <a:rPr lang="pl-PL" b="0" i="0" u="none" strike="noStrike" baseline="0" dirty="0">
                <a:latin typeface="Arial" panose="020B0604020202020204" pitchFamily="34" charset="0"/>
              </a:rPr>
            </a:br>
            <a:r>
              <a:rPr lang="pl-PL" b="0" i="0" u="none" strike="noStrike" baseline="0" dirty="0">
                <a:latin typeface="Arial" panose="020B0604020202020204" pitchFamily="34" charset="0"/>
              </a:rPr>
              <a:t>przystępujący do egzaminu maturalnego w </a:t>
            </a:r>
            <a:r>
              <a:rPr lang="pl-PL" b="1" i="0" u="none" strike="noStrike" baseline="0" dirty="0">
                <a:latin typeface="Arial" panose="020B0604020202020204" pitchFamily="34" charset="0"/>
              </a:rPr>
              <a:t>Formule 2023</a:t>
            </a:r>
            <a:r>
              <a:rPr lang="pl-PL" b="0" i="0" u="none" strike="noStrike" baseline="0" dirty="0">
                <a:latin typeface="Arial" panose="020B0604020202020204" pitchFamily="34" charset="0"/>
              </a:rPr>
              <a:t>,</a:t>
            </a:r>
            <a:br>
              <a:rPr lang="pl-PL" b="0" i="0" u="none" strike="noStrike" baseline="0" dirty="0">
                <a:latin typeface="Arial" panose="020B0604020202020204" pitchFamily="34" charset="0"/>
              </a:rPr>
            </a:br>
            <a:r>
              <a:rPr lang="pl-PL" b="1" i="0" u="none" strike="noStrike" baseline="0" dirty="0">
                <a:latin typeface="Arial" panose="020B0604020202020204" pitchFamily="34" charset="0"/>
              </a:rPr>
              <a:t>będą mieli obowiązek </a:t>
            </a:r>
            <a:r>
              <a:rPr lang="pl-PL" b="0" i="0" u="none" strike="noStrike" baseline="0" dirty="0">
                <a:latin typeface="Arial" panose="020B0604020202020204" pitchFamily="34" charset="0"/>
              </a:rPr>
              <a:t>przystąpić do egzaminu maturalnego</a:t>
            </a:r>
            <a:br>
              <a:rPr lang="pl-PL" b="0" i="0" u="none" strike="noStrike" baseline="0" dirty="0">
                <a:latin typeface="Arial" panose="020B0604020202020204" pitchFamily="34" charset="0"/>
              </a:rPr>
            </a:br>
            <a:r>
              <a:rPr lang="pl-PL" b="1" i="0" u="none" strike="noStrike" baseline="0" dirty="0">
                <a:latin typeface="Arial" panose="020B0604020202020204" pitchFamily="34" charset="0"/>
              </a:rPr>
              <a:t>z tego języka obcego nowożytnego, którego uczyli się</a:t>
            </a:r>
            <a:br>
              <a:rPr lang="pl-PL" b="1" i="0" u="none" strike="noStrike" baseline="0" dirty="0">
                <a:latin typeface="Arial" panose="020B0604020202020204" pitchFamily="34" charset="0"/>
              </a:rPr>
            </a:br>
            <a:r>
              <a:rPr lang="pl-PL" b="1" i="0" u="none" strike="noStrike" baseline="0" dirty="0">
                <a:latin typeface="Arial" panose="020B0604020202020204" pitchFamily="34" charset="0"/>
              </a:rPr>
              <a:t>w szkole na poziomie dwujęzycznym.</a:t>
            </a:r>
            <a:endParaRPr lang="pl-PL" b="0" i="0" u="none" strike="noStrike" baseline="0" dirty="0">
              <a:latin typeface="Arial" panose="020B0604020202020204" pitchFamily="34" charset="0"/>
            </a:endParaRPr>
          </a:p>
        </p:txBody>
      </p:sp>
      <p:sp>
        <p:nvSpPr>
          <p:cNvPr id="4" name="Symbol zastępczy numeru slajdu 3">
            <a:extLst>
              <a:ext uri="{FF2B5EF4-FFF2-40B4-BE49-F238E27FC236}">
                <a16:creationId xmlns:a16="http://schemas.microsoft.com/office/drawing/2014/main" id="{3B2BA192-0346-4058-9389-4F4AB53D6CC7}"/>
              </a:ext>
            </a:extLst>
          </p:cNvPr>
          <p:cNvSpPr>
            <a:spLocks noGrp="1"/>
          </p:cNvSpPr>
          <p:nvPr>
            <p:ph type="sldNum" sz="quarter" idx="12"/>
          </p:nvPr>
        </p:nvSpPr>
        <p:spPr/>
        <p:txBody>
          <a:bodyPr/>
          <a:lstStyle/>
          <a:p>
            <a:fld id="{A1ACEFB5-CC68-48C4-AC3B-669015D38149}" type="slidenum">
              <a:rPr lang="pl-PL" smtClean="0"/>
              <a:t>10</a:t>
            </a:fld>
            <a:endParaRPr lang="pl-PL"/>
          </a:p>
        </p:txBody>
      </p:sp>
      <p:pic>
        <p:nvPicPr>
          <p:cNvPr id="7" name="Obraz 6"/>
          <p:cNvPicPr/>
          <p:nvPr/>
        </p:nvPicPr>
        <p:blipFill>
          <a:blip r:embed="rId3">
            <a:biLevel thresh="50000"/>
            <a:extLst>
              <a:ext uri="{28A0092B-C50C-407E-A947-70E740481C1C}">
                <a14:useLocalDpi xmlns:a14="http://schemas.microsoft.com/office/drawing/2010/main" val="0"/>
              </a:ext>
            </a:extLst>
          </a:blip>
          <a:stretch>
            <a:fillRect/>
          </a:stretch>
        </p:blipFill>
        <p:spPr>
          <a:xfrm>
            <a:off x="113847" y="82424"/>
            <a:ext cx="2080713" cy="649096"/>
          </a:xfrm>
          <a:prstGeom prst="rect">
            <a:avLst/>
          </a:prstGeom>
          <a:noFill/>
        </p:spPr>
      </p:pic>
    </p:spTree>
    <p:extLst>
      <p:ext uri="{BB962C8B-B14F-4D97-AF65-F5344CB8AC3E}">
        <p14:creationId xmlns:p14="http://schemas.microsoft.com/office/powerpoint/2010/main" val="3184009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09D129-F588-4194-A6F3-EAAF29406FD1}"/>
              </a:ext>
            </a:extLst>
          </p:cNvPr>
          <p:cNvSpPr>
            <a:spLocks noGrp="1"/>
          </p:cNvSpPr>
          <p:nvPr>
            <p:ph type="title"/>
          </p:nvPr>
        </p:nvSpPr>
        <p:spPr>
          <a:xfrm>
            <a:off x="3840480" y="365125"/>
            <a:ext cx="7513320" cy="1325563"/>
          </a:xfrm>
        </p:spPr>
        <p:txBody>
          <a:bodyPr/>
          <a:lstStyle/>
          <a:p>
            <a:r>
              <a:rPr lang="pl-PL" dirty="0"/>
              <a:t>Matura w 2026 roku</a:t>
            </a:r>
          </a:p>
        </p:txBody>
      </p:sp>
      <p:sp>
        <p:nvSpPr>
          <p:cNvPr id="3" name="Symbol zastępczy zawartości 2">
            <a:extLst>
              <a:ext uri="{FF2B5EF4-FFF2-40B4-BE49-F238E27FC236}">
                <a16:creationId xmlns:a16="http://schemas.microsoft.com/office/drawing/2014/main" id="{9C4B48A0-B1EB-476B-B935-58BAABC3DDDD}"/>
              </a:ext>
            </a:extLst>
          </p:cNvPr>
          <p:cNvSpPr>
            <a:spLocks noGrp="1"/>
          </p:cNvSpPr>
          <p:nvPr>
            <p:ph idx="1"/>
          </p:nvPr>
        </p:nvSpPr>
        <p:spPr>
          <a:xfrm>
            <a:off x="1051560" y="1825625"/>
            <a:ext cx="10515600" cy="3904615"/>
          </a:xfrm>
        </p:spPr>
        <p:txBody>
          <a:bodyPr>
            <a:normAutofit lnSpcReduction="10000"/>
          </a:bodyPr>
          <a:lstStyle/>
          <a:p>
            <a:pPr>
              <a:lnSpc>
                <a:spcPct val="100000"/>
              </a:lnSpc>
            </a:pPr>
            <a:r>
              <a:rPr lang="pl-PL" sz="2400" b="0" i="0" u="none" strike="noStrike" baseline="0" dirty="0">
                <a:latin typeface="Arial" panose="020B0604020202020204" pitchFamily="34" charset="0"/>
              </a:rPr>
              <a:t>Obowiązek ten dotyczy również tych absolwentów szkół lub oddziałów dwujęzycznych, którzy w latach 2023–2025 przystąpili do egzaminu maturalnego, </a:t>
            </a:r>
            <a:r>
              <a:rPr lang="pl-PL" sz="2400" b="0" i="0" u="sng" strike="noStrike" baseline="0" dirty="0">
                <a:latin typeface="Arial" panose="020B0604020202020204" pitchFamily="34" charset="0"/>
              </a:rPr>
              <a:t>ale nie uzyskali świadectwa dojrzałości</a:t>
            </a:r>
            <a:r>
              <a:rPr lang="pl-PL" sz="2400" b="0" i="0" u="none" strike="noStrike" baseline="0" dirty="0">
                <a:latin typeface="Arial" panose="020B0604020202020204" pitchFamily="34" charset="0"/>
              </a:rPr>
              <a:t>.</a:t>
            </a:r>
          </a:p>
          <a:p>
            <a:pPr>
              <a:lnSpc>
                <a:spcPct val="100000"/>
              </a:lnSpc>
            </a:pPr>
            <a:r>
              <a:rPr lang="pl-PL" sz="2400" b="0" i="0" u="none" strike="noStrike" baseline="0" dirty="0">
                <a:latin typeface="Arial" panose="020B0604020202020204" pitchFamily="34" charset="0"/>
              </a:rPr>
              <a:t>Oznacza to, że absolwent szkoły lub oddziału dwujęzycznego, który przystąpił do egzaminu maturalnego z </a:t>
            </a:r>
            <a:r>
              <a:rPr lang="pl-PL" sz="2400" b="0" i="1" u="none" strike="noStrike" baseline="0" dirty="0">
                <a:latin typeface="Arial" panose="020B0604020202020204" pitchFamily="34" charset="0"/>
              </a:rPr>
              <a:t>innego </a:t>
            </a:r>
            <a:r>
              <a:rPr lang="pl-PL" sz="2400" b="0" i="0" u="none" strike="noStrike" baseline="0" dirty="0">
                <a:latin typeface="Arial" panose="020B0604020202020204" pitchFamily="34" charset="0"/>
              </a:rPr>
              <a:t>języka obcego nowożytnego niż język, którego uczył się w szkole na poziomie dwujęzycznym, jako przedmiotu dodatkowego (nawet jeżeli był to egzamin na poziomie dwujęzycznym), będzie miał obowiązek od 2026 r. przystąpić do egzaminu maturalnego z tego języka obcego nowożytnego, którego uczył się</a:t>
            </a:r>
            <a:br>
              <a:rPr lang="pl-PL" sz="2400" b="0" i="0" u="none" strike="noStrike" baseline="0" dirty="0">
                <a:latin typeface="Arial" panose="020B0604020202020204" pitchFamily="34" charset="0"/>
              </a:rPr>
            </a:br>
            <a:r>
              <a:rPr lang="pl-PL" sz="2400" b="0" i="0" u="none" strike="noStrike" baseline="0" dirty="0">
                <a:latin typeface="Arial" panose="020B0604020202020204" pitchFamily="34" charset="0"/>
              </a:rPr>
              <a:t>w szkole na poziomie dwujęzycznym – jako egzaminu</a:t>
            </a:r>
            <a:br>
              <a:rPr lang="pl-PL" sz="2400" b="0" i="0" u="none" strike="noStrike" baseline="0" dirty="0">
                <a:latin typeface="Arial" panose="020B0604020202020204" pitchFamily="34" charset="0"/>
              </a:rPr>
            </a:br>
            <a:r>
              <a:rPr lang="pl-PL" sz="2400" b="0" i="0" u="none" strike="noStrike" baseline="0" dirty="0">
                <a:latin typeface="Arial" panose="020B0604020202020204" pitchFamily="34" charset="0"/>
              </a:rPr>
              <a:t>z przedmiotu dodatkowego</a:t>
            </a:r>
            <a:r>
              <a:rPr lang="pl-PL" sz="2800" b="0" i="0" u="none" strike="noStrike" baseline="0" dirty="0">
                <a:latin typeface="Arial" panose="020B0604020202020204" pitchFamily="34" charset="0"/>
              </a:rPr>
              <a:t>. 	</a:t>
            </a:r>
          </a:p>
          <a:p>
            <a:endParaRPr lang="pl-PL" dirty="0"/>
          </a:p>
        </p:txBody>
      </p:sp>
      <p:pic>
        <p:nvPicPr>
          <p:cNvPr id="6" name="Obraz 5"/>
          <p:cNvPicPr/>
          <p:nvPr/>
        </p:nvPicPr>
        <p:blipFill>
          <a:blip r:embed="rId2">
            <a:biLevel thresh="50000"/>
            <a:extLst>
              <a:ext uri="{28A0092B-C50C-407E-A947-70E740481C1C}">
                <a14:useLocalDpi xmlns:a14="http://schemas.microsoft.com/office/drawing/2010/main" val="0"/>
              </a:ext>
            </a:extLst>
          </a:blip>
          <a:stretch>
            <a:fillRect/>
          </a:stretch>
        </p:blipFill>
        <p:spPr>
          <a:xfrm>
            <a:off x="113847" y="82424"/>
            <a:ext cx="2080713" cy="649096"/>
          </a:xfrm>
          <a:prstGeom prst="rect">
            <a:avLst/>
          </a:prstGeom>
          <a:noFill/>
        </p:spPr>
      </p:pic>
    </p:spTree>
    <p:extLst>
      <p:ext uri="{BB962C8B-B14F-4D97-AF65-F5344CB8AC3E}">
        <p14:creationId xmlns:p14="http://schemas.microsoft.com/office/powerpoint/2010/main" val="1741915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2449AB-B76E-4983-9A41-4815CE52A3E0}"/>
              </a:ext>
            </a:extLst>
          </p:cNvPr>
          <p:cNvSpPr>
            <a:spLocks noGrp="1"/>
          </p:cNvSpPr>
          <p:nvPr>
            <p:ph type="title"/>
          </p:nvPr>
        </p:nvSpPr>
        <p:spPr>
          <a:xfrm>
            <a:off x="3496235" y="342975"/>
            <a:ext cx="8061960" cy="1325563"/>
          </a:xfrm>
        </p:spPr>
        <p:txBody>
          <a:bodyPr/>
          <a:lstStyle/>
          <a:p>
            <a:r>
              <a:rPr lang="pl-PL" dirty="0"/>
              <a:t>Matura w 2026 roku</a:t>
            </a:r>
          </a:p>
        </p:txBody>
      </p:sp>
      <p:sp>
        <p:nvSpPr>
          <p:cNvPr id="3" name="Symbol zastępczy zawartości 2">
            <a:extLst>
              <a:ext uri="{FF2B5EF4-FFF2-40B4-BE49-F238E27FC236}">
                <a16:creationId xmlns:a16="http://schemas.microsoft.com/office/drawing/2014/main" id="{34712D98-53EC-45A4-9335-65B94430CCAE}"/>
              </a:ext>
            </a:extLst>
          </p:cNvPr>
          <p:cNvSpPr>
            <a:spLocks noGrp="1"/>
          </p:cNvSpPr>
          <p:nvPr>
            <p:ph idx="1"/>
          </p:nvPr>
        </p:nvSpPr>
        <p:spPr>
          <a:xfrm>
            <a:off x="838199" y="1602889"/>
            <a:ext cx="10823089" cy="4889986"/>
          </a:xfrm>
        </p:spPr>
        <p:txBody>
          <a:bodyPr>
            <a:normAutofit/>
          </a:bodyPr>
          <a:lstStyle/>
          <a:p>
            <a:endParaRPr lang="pl-PL" sz="1800" b="0" i="0" u="none" strike="noStrike" baseline="0" dirty="0">
              <a:latin typeface="Arial" panose="020B0604020202020204" pitchFamily="34" charset="0"/>
            </a:endParaRPr>
          </a:p>
          <a:p>
            <a:pPr>
              <a:lnSpc>
                <a:spcPct val="100000"/>
              </a:lnSpc>
            </a:pPr>
            <a:r>
              <a:rPr lang="pl-PL" sz="2600" b="0" i="0" u="none" strike="noStrike" baseline="0" dirty="0">
                <a:latin typeface="Arial" panose="020B0604020202020204" pitchFamily="34" charset="0"/>
              </a:rPr>
              <a:t>Egzamin maturalny w </a:t>
            </a:r>
            <a:r>
              <a:rPr lang="pl-PL" sz="2600" b="1" i="0" u="none" strike="noStrike" baseline="0" dirty="0">
                <a:latin typeface="Arial" panose="020B0604020202020204" pitchFamily="34" charset="0"/>
              </a:rPr>
              <a:t>Formule 2023 </a:t>
            </a:r>
            <a:r>
              <a:rPr lang="pl-PL" sz="2600" b="0" i="0" u="none" strike="noStrike" baseline="0" dirty="0">
                <a:latin typeface="Arial" panose="020B0604020202020204" pitchFamily="34" charset="0"/>
              </a:rPr>
              <a:t>z języka ukraińskiego jako języka obcego nowożytnego na poziomie podstawowym, rozszerzonym oraz dwujęzycznym).</a:t>
            </a:r>
          </a:p>
          <a:p>
            <a:endParaRPr lang="pl-PL" sz="3200" b="0" i="0" u="none" strike="noStrike" baseline="0" dirty="0">
              <a:latin typeface="Arial" panose="020B0604020202020204" pitchFamily="34" charset="0"/>
            </a:endParaRPr>
          </a:p>
          <a:p>
            <a:endParaRPr lang="pl-PL" sz="1800" b="0" i="0" u="none" strike="noStrike" baseline="0" dirty="0">
              <a:solidFill>
                <a:srgbClr val="000000"/>
              </a:solidFill>
              <a:latin typeface="Arial" panose="020B0604020202020204" pitchFamily="34" charset="0"/>
            </a:endParaRPr>
          </a:p>
          <a:p>
            <a:endParaRPr lang="pl-PL" sz="1800" b="0" i="0" u="none" strike="noStrike" baseline="0" dirty="0">
              <a:solidFill>
                <a:srgbClr val="000000"/>
              </a:solidFill>
              <a:latin typeface="Arial" panose="020B0604020202020204" pitchFamily="34" charset="0"/>
            </a:endParaRPr>
          </a:p>
          <a:p>
            <a:endParaRPr lang="pl-PL" dirty="0"/>
          </a:p>
        </p:txBody>
      </p:sp>
      <p:sp>
        <p:nvSpPr>
          <p:cNvPr id="4" name="Symbol zastępczy numeru slajdu 3">
            <a:extLst>
              <a:ext uri="{FF2B5EF4-FFF2-40B4-BE49-F238E27FC236}">
                <a16:creationId xmlns:a16="http://schemas.microsoft.com/office/drawing/2014/main" id="{750B7717-339C-4512-A697-CB751AF93852}"/>
              </a:ext>
            </a:extLst>
          </p:cNvPr>
          <p:cNvSpPr>
            <a:spLocks noGrp="1"/>
          </p:cNvSpPr>
          <p:nvPr>
            <p:ph type="sldNum" sz="quarter" idx="12"/>
          </p:nvPr>
        </p:nvSpPr>
        <p:spPr/>
        <p:txBody>
          <a:bodyPr/>
          <a:lstStyle/>
          <a:p>
            <a:fld id="{A1ACEFB5-CC68-48C4-AC3B-669015D38149}" type="slidenum">
              <a:rPr lang="pl-PL" smtClean="0"/>
              <a:t>12</a:t>
            </a:fld>
            <a:endParaRPr lang="pl-PL"/>
          </a:p>
        </p:txBody>
      </p:sp>
      <p:pic>
        <p:nvPicPr>
          <p:cNvPr id="7" name="Obraz 6"/>
          <p:cNvPicPr/>
          <p:nvPr/>
        </p:nvPicPr>
        <p:blipFill>
          <a:blip r:embed="rId2">
            <a:biLevel thresh="50000"/>
            <a:extLst>
              <a:ext uri="{28A0092B-C50C-407E-A947-70E740481C1C}">
                <a14:useLocalDpi xmlns:a14="http://schemas.microsoft.com/office/drawing/2010/main" val="0"/>
              </a:ext>
            </a:extLst>
          </a:blip>
          <a:stretch>
            <a:fillRect/>
          </a:stretch>
        </p:blipFill>
        <p:spPr>
          <a:xfrm>
            <a:off x="113847" y="82424"/>
            <a:ext cx="2080713" cy="649096"/>
          </a:xfrm>
          <a:prstGeom prst="rect">
            <a:avLst/>
          </a:prstGeom>
          <a:noFill/>
        </p:spPr>
      </p:pic>
    </p:spTree>
    <p:extLst>
      <p:ext uri="{BB962C8B-B14F-4D97-AF65-F5344CB8AC3E}">
        <p14:creationId xmlns:p14="http://schemas.microsoft.com/office/powerpoint/2010/main" val="3394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D346666-3224-47C7-852E-90F7168B97E1}"/>
              </a:ext>
            </a:extLst>
          </p:cNvPr>
          <p:cNvSpPr>
            <a:spLocks noGrp="1"/>
          </p:cNvSpPr>
          <p:nvPr>
            <p:ph type="title"/>
          </p:nvPr>
        </p:nvSpPr>
        <p:spPr>
          <a:xfrm>
            <a:off x="4023360" y="269047"/>
            <a:ext cx="7797800" cy="996315"/>
          </a:xfrm>
        </p:spPr>
        <p:txBody>
          <a:bodyPr/>
          <a:lstStyle/>
          <a:p>
            <a:r>
              <a:rPr lang="pl-PL" dirty="0"/>
              <a:t>Matura w 2027 roku</a:t>
            </a:r>
          </a:p>
        </p:txBody>
      </p:sp>
      <p:sp>
        <p:nvSpPr>
          <p:cNvPr id="3" name="Symbol zastępczy zawartości 2">
            <a:extLst>
              <a:ext uri="{FF2B5EF4-FFF2-40B4-BE49-F238E27FC236}">
                <a16:creationId xmlns:a16="http://schemas.microsoft.com/office/drawing/2014/main" id="{7E43691D-99D8-4BFA-90E0-7C7DF5DBBD46}"/>
              </a:ext>
            </a:extLst>
          </p:cNvPr>
          <p:cNvSpPr>
            <a:spLocks noGrp="1"/>
          </p:cNvSpPr>
          <p:nvPr>
            <p:ph idx="1"/>
          </p:nvPr>
        </p:nvSpPr>
        <p:spPr>
          <a:xfrm>
            <a:off x="1140351" y="1788161"/>
            <a:ext cx="9872871" cy="4328159"/>
          </a:xfrm>
        </p:spPr>
        <p:txBody>
          <a:bodyPr>
            <a:normAutofit/>
          </a:bodyPr>
          <a:lstStyle/>
          <a:p>
            <a:pPr marL="0" indent="0">
              <a:lnSpc>
                <a:spcPct val="120000"/>
              </a:lnSpc>
              <a:buNone/>
            </a:pPr>
            <a:r>
              <a:rPr lang="pl-PL" sz="2600" dirty="0">
                <a:latin typeface="Arial" panose="020B0604020202020204" pitchFamily="34" charset="0"/>
                <a:cs typeface="Arial" panose="020B0604020202020204" pitchFamily="34" charset="0"/>
              </a:rPr>
              <a:t>Egzamin </a:t>
            </a:r>
            <a:r>
              <a:rPr lang="pl-PL" sz="2600" b="1" dirty="0">
                <a:latin typeface="Arial" panose="020B0604020202020204" pitchFamily="34" charset="0"/>
                <a:cs typeface="Arial" panose="020B0604020202020204" pitchFamily="34" charset="0"/>
              </a:rPr>
              <a:t>z języka łacińskiego </a:t>
            </a:r>
            <a:r>
              <a:rPr lang="pl-PL" sz="2600" dirty="0">
                <a:latin typeface="Arial" panose="020B0604020202020204" pitchFamily="34" charset="0"/>
                <a:cs typeface="Arial" panose="020B0604020202020204" pitchFamily="34" charset="0"/>
              </a:rPr>
              <a:t>zamiast języka obcego nowożytnego jako przedmiotu obowiązkowego</a:t>
            </a:r>
            <a:br>
              <a:rPr lang="pl-PL" sz="2600" dirty="0">
                <a:latin typeface="Arial" panose="020B0604020202020204" pitchFamily="34" charset="0"/>
                <a:cs typeface="Arial" panose="020B0604020202020204" pitchFamily="34" charset="0"/>
              </a:rPr>
            </a:br>
            <a:r>
              <a:rPr lang="pl-PL" sz="2600" dirty="0">
                <a:latin typeface="Arial" panose="020B0604020202020204" pitchFamily="34" charset="0"/>
                <a:cs typeface="Arial" panose="020B0604020202020204" pitchFamily="34" charset="0"/>
              </a:rPr>
              <a:t>d</a:t>
            </a:r>
            <a:r>
              <a:rPr lang="pl-PL" sz="2600" b="0" i="0" u="none" strike="noStrike" baseline="0" dirty="0">
                <a:latin typeface="Arial" panose="020B0604020202020204" pitchFamily="34" charset="0"/>
                <a:cs typeface="Arial" panose="020B0604020202020204" pitchFamily="34" charset="0"/>
              </a:rPr>
              <a:t>la absolwentów:</a:t>
            </a:r>
            <a:br>
              <a:rPr lang="pl-PL" sz="2600" b="0" i="0" u="none" strike="noStrike" baseline="0" dirty="0">
                <a:latin typeface="Arial" panose="020B0604020202020204" pitchFamily="34" charset="0"/>
                <a:cs typeface="Arial" panose="020B0604020202020204" pitchFamily="34" charset="0"/>
              </a:rPr>
            </a:br>
            <a:r>
              <a:rPr lang="pl-PL" sz="2600" b="0" i="0" u="none" strike="noStrike" baseline="0" dirty="0">
                <a:latin typeface="Arial" panose="020B0604020202020204" pitchFamily="34" charset="0"/>
                <a:cs typeface="Arial" panose="020B0604020202020204" pitchFamily="34" charset="0"/>
              </a:rPr>
              <a:t>4-letniego liceum ogólnokształcącego,</a:t>
            </a:r>
            <a:br>
              <a:rPr lang="pl-PL" sz="2600" b="0" i="0" u="none" strike="noStrike" baseline="0" dirty="0">
                <a:latin typeface="Arial" panose="020B0604020202020204" pitchFamily="34" charset="0"/>
                <a:cs typeface="Arial" panose="020B0604020202020204" pitchFamily="34" charset="0"/>
              </a:rPr>
            </a:br>
            <a:r>
              <a:rPr lang="pl-PL" sz="2600" b="0" i="0" u="none" strike="noStrike" baseline="0" dirty="0">
                <a:latin typeface="Arial" panose="020B0604020202020204" pitchFamily="34" charset="0"/>
                <a:cs typeface="Arial" panose="020B0604020202020204" pitchFamily="34" charset="0"/>
              </a:rPr>
              <a:t>5-letniego technikum,</a:t>
            </a:r>
            <a:br>
              <a:rPr lang="pl-PL" sz="2600" b="0" i="0" u="none" strike="noStrike" baseline="0" dirty="0">
                <a:latin typeface="Arial" panose="020B0604020202020204" pitchFamily="34" charset="0"/>
                <a:cs typeface="Arial" panose="020B0604020202020204" pitchFamily="34" charset="0"/>
              </a:rPr>
            </a:br>
            <a:r>
              <a:rPr lang="pl-PL" sz="2600" b="0" i="0" u="none" strike="noStrike" baseline="0" dirty="0">
                <a:latin typeface="Arial" panose="020B0604020202020204" pitchFamily="34" charset="0"/>
                <a:cs typeface="Arial" panose="020B0604020202020204" pitchFamily="34" charset="0"/>
              </a:rPr>
              <a:t>branżowej szkoły II stopnia.</a:t>
            </a:r>
            <a:br>
              <a:rPr lang="pl-PL" sz="2600" b="0" i="0" u="none" strike="noStrike" baseline="0" dirty="0">
                <a:latin typeface="Arial" panose="020B0604020202020204" pitchFamily="34" charset="0"/>
                <a:cs typeface="Arial" panose="020B0604020202020204" pitchFamily="34" charset="0"/>
              </a:rPr>
            </a:br>
            <a:r>
              <a:rPr lang="pl-PL" sz="2600" dirty="0">
                <a:latin typeface="Arial" panose="020B0604020202020204" pitchFamily="34" charset="0"/>
                <a:cs typeface="Arial" panose="020B0604020202020204" pitchFamily="34" charset="0"/>
              </a:rPr>
              <a:t>Egzamin będzie przeprowadzany </a:t>
            </a:r>
            <a:r>
              <a:rPr lang="pl-PL" sz="2600" i="1" dirty="0">
                <a:latin typeface="Arial" panose="020B0604020202020204" pitchFamily="34" charset="0"/>
                <a:cs typeface="Arial" panose="020B0604020202020204" pitchFamily="34" charset="0"/>
              </a:rPr>
              <a:t>wyłącznie </a:t>
            </a:r>
            <a:r>
              <a:rPr lang="pl-PL" sz="2600" dirty="0">
                <a:latin typeface="Arial" panose="020B0604020202020204" pitchFamily="34" charset="0"/>
                <a:cs typeface="Arial" panose="020B0604020202020204" pitchFamily="34" charset="0"/>
              </a:rPr>
              <a:t>w części pisemnej</a:t>
            </a:r>
            <a:br>
              <a:rPr lang="pl-PL" sz="2600" dirty="0">
                <a:latin typeface="Arial" panose="020B0604020202020204" pitchFamily="34" charset="0"/>
                <a:cs typeface="Arial" panose="020B0604020202020204" pitchFamily="34" charset="0"/>
              </a:rPr>
            </a:br>
            <a:r>
              <a:rPr lang="pl-PL" sz="2600" dirty="0">
                <a:latin typeface="Arial" panose="020B0604020202020204" pitchFamily="34" charset="0"/>
                <a:cs typeface="Arial" panose="020B0604020202020204" pitchFamily="34" charset="0"/>
              </a:rPr>
              <a:t>na poziomie podstawowym w </a:t>
            </a:r>
            <a:r>
              <a:rPr lang="pl-PL" sz="2600" b="1" i="0" u="none" strike="noStrike" baseline="0" dirty="0">
                <a:latin typeface="Arial" panose="020B0604020202020204" pitchFamily="34" charset="0"/>
                <a:cs typeface="Arial" panose="020B0604020202020204" pitchFamily="34" charset="0"/>
              </a:rPr>
              <a:t>Formule 2023.</a:t>
            </a:r>
            <a:endParaRPr lang="pl-PL" sz="2600" b="0" i="0" u="none" strike="noStrike" baseline="0" dirty="0">
              <a:solidFill>
                <a:srgbClr val="000000"/>
              </a:solidFill>
              <a:latin typeface="Arial" panose="020B0604020202020204" pitchFamily="34" charset="0"/>
            </a:endParaRPr>
          </a:p>
        </p:txBody>
      </p:sp>
      <p:sp>
        <p:nvSpPr>
          <p:cNvPr id="4" name="Symbol zastępczy numeru slajdu 3">
            <a:extLst>
              <a:ext uri="{FF2B5EF4-FFF2-40B4-BE49-F238E27FC236}">
                <a16:creationId xmlns:a16="http://schemas.microsoft.com/office/drawing/2014/main" id="{596C1906-FDE5-4311-81DD-2574E5A7AC2C}"/>
              </a:ext>
            </a:extLst>
          </p:cNvPr>
          <p:cNvSpPr>
            <a:spLocks noGrp="1"/>
          </p:cNvSpPr>
          <p:nvPr>
            <p:ph type="sldNum" sz="quarter" idx="12"/>
          </p:nvPr>
        </p:nvSpPr>
        <p:spPr/>
        <p:txBody>
          <a:bodyPr/>
          <a:lstStyle/>
          <a:p>
            <a:fld id="{A1ACEFB5-CC68-48C4-AC3B-669015D38149}" type="slidenum">
              <a:rPr lang="pl-PL" smtClean="0"/>
              <a:t>13</a:t>
            </a:fld>
            <a:endParaRPr lang="pl-PL"/>
          </a:p>
        </p:txBody>
      </p:sp>
      <p:pic>
        <p:nvPicPr>
          <p:cNvPr id="6" name="Obraz 5"/>
          <p:cNvPicPr/>
          <p:nvPr/>
        </p:nvPicPr>
        <p:blipFill>
          <a:blip r:embed="rId2">
            <a:biLevel thresh="50000"/>
            <a:extLst>
              <a:ext uri="{28A0092B-C50C-407E-A947-70E740481C1C}">
                <a14:useLocalDpi xmlns:a14="http://schemas.microsoft.com/office/drawing/2010/main" val="0"/>
              </a:ext>
            </a:extLst>
          </a:blip>
          <a:stretch>
            <a:fillRect/>
          </a:stretch>
        </p:blipFill>
        <p:spPr>
          <a:xfrm>
            <a:off x="113847" y="82424"/>
            <a:ext cx="2080713" cy="649096"/>
          </a:xfrm>
          <a:prstGeom prst="rect">
            <a:avLst/>
          </a:prstGeom>
          <a:noFill/>
        </p:spPr>
      </p:pic>
    </p:spTree>
    <p:extLst>
      <p:ext uri="{BB962C8B-B14F-4D97-AF65-F5344CB8AC3E}">
        <p14:creationId xmlns:p14="http://schemas.microsoft.com/office/powerpoint/2010/main" val="310559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C422AC2-13F6-477B-8417-593D61DBFAC0}"/>
              </a:ext>
            </a:extLst>
          </p:cNvPr>
          <p:cNvSpPr>
            <a:spLocks noGrp="1"/>
          </p:cNvSpPr>
          <p:nvPr>
            <p:ph type="title"/>
          </p:nvPr>
        </p:nvSpPr>
        <p:spPr>
          <a:xfrm>
            <a:off x="3434080" y="365125"/>
            <a:ext cx="8041640" cy="1325563"/>
          </a:xfrm>
        </p:spPr>
        <p:txBody>
          <a:bodyPr/>
          <a:lstStyle/>
          <a:p>
            <a:r>
              <a:rPr lang="pl-PL" dirty="0"/>
              <a:t>Matura w 2027 roku</a:t>
            </a:r>
          </a:p>
        </p:txBody>
      </p:sp>
      <p:sp>
        <p:nvSpPr>
          <p:cNvPr id="3" name="Symbol zastępczy zawartości 2">
            <a:extLst>
              <a:ext uri="{FF2B5EF4-FFF2-40B4-BE49-F238E27FC236}">
                <a16:creationId xmlns:a16="http://schemas.microsoft.com/office/drawing/2014/main" id="{7B5BF377-25C1-4966-8CFD-6C8E2B04EA8B}"/>
              </a:ext>
            </a:extLst>
          </p:cNvPr>
          <p:cNvSpPr>
            <a:spLocks noGrp="1"/>
          </p:cNvSpPr>
          <p:nvPr>
            <p:ph idx="1"/>
          </p:nvPr>
        </p:nvSpPr>
        <p:spPr>
          <a:xfrm>
            <a:off x="960120" y="2138362"/>
            <a:ext cx="10515600" cy="4351338"/>
          </a:xfrm>
        </p:spPr>
        <p:txBody>
          <a:bodyPr/>
          <a:lstStyle/>
          <a:p>
            <a:pPr marL="0" indent="0">
              <a:lnSpc>
                <a:spcPct val="100000"/>
              </a:lnSpc>
              <a:buNone/>
            </a:pPr>
            <a:r>
              <a:rPr lang="pl-PL" sz="2600" b="0" i="0" u="none" strike="noStrike" baseline="0" dirty="0">
                <a:latin typeface="Arial" panose="020B0604020202020204" pitchFamily="34" charset="0"/>
              </a:rPr>
              <a:t>Od roku szkolnego 2026/2027 będzie przeprowadzany </a:t>
            </a:r>
            <a:r>
              <a:rPr lang="pl-PL" sz="2600" dirty="0">
                <a:latin typeface="Arial" panose="020B0604020202020204" pitchFamily="34" charset="0"/>
              </a:rPr>
              <a:t>egzamin</a:t>
            </a:r>
            <a:br>
              <a:rPr lang="pl-PL" sz="2600" dirty="0">
                <a:latin typeface="Arial" panose="020B0604020202020204" pitchFamily="34" charset="0"/>
              </a:rPr>
            </a:br>
            <a:r>
              <a:rPr lang="pl-PL" sz="2600" dirty="0">
                <a:latin typeface="Arial" panose="020B0604020202020204" pitchFamily="34" charset="0"/>
              </a:rPr>
              <a:t>w Formule 2023 z:</a:t>
            </a:r>
          </a:p>
          <a:p>
            <a:pPr>
              <a:lnSpc>
                <a:spcPct val="100000"/>
              </a:lnSpc>
            </a:pPr>
            <a:r>
              <a:rPr lang="pl-PL" sz="2600" dirty="0">
                <a:latin typeface="Arial" panose="020B0604020202020204" pitchFamily="34" charset="0"/>
              </a:rPr>
              <a:t>biznesu i zarządzania (na poziomie rozszerzonym)</a:t>
            </a:r>
          </a:p>
          <a:p>
            <a:pPr>
              <a:lnSpc>
                <a:spcPct val="100000"/>
              </a:lnSpc>
            </a:pPr>
            <a:r>
              <a:rPr lang="pl-PL" sz="2600" dirty="0">
                <a:latin typeface="Arial" panose="020B0604020202020204" pitchFamily="34" charset="0"/>
              </a:rPr>
              <a:t>historii tańca (na poziomie rozszerzonym)</a:t>
            </a:r>
          </a:p>
          <a:p>
            <a:pPr marL="0" indent="0">
              <a:lnSpc>
                <a:spcPct val="100000"/>
              </a:lnSpc>
              <a:buNone/>
            </a:pPr>
            <a:br>
              <a:rPr lang="pl-PL" sz="2600" dirty="0">
                <a:latin typeface="Arial" panose="020B0604020202020204" pitchFamily="34" charset="0"/>
              </a:rPr>
            </a:br>
            <a:r>
              <a:rPr lang="pl-PL" sz="2600" dirty="0">
                <a:latin typeface="Arial" panose="020B0604020202020204" pitchFamily="34" charset="0"/>
              </a:rPr>
              <a:t>dla absolwentów 4-letniego liceum.</a:t>
            </a:r>
          </a:p>
          <a:p>
            <a:endParaRPr lang="pl-PL" dirty="0"/>
          </a:p>
        </p:txBody>
      </p:sp>
    </p:spTree>
    <p:extLst>
      <p:ext uri="{BB962C8B-B14F-4D97-AF65-F5344CB8AC3E}">
        <p14:creationId xmlns:p14="http://schemas.microsoft.com/office/powerpoint/2010/main" val="343732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C422AC2-13F6-477B-8417-593D61DBFAC0}"/>
              </a:ext>
            </a:extLst>
          </p:cNvPr>
          <p:cNvSpPr>
            <a:spLocks noGrp="1"/>
          </p:cNvSpPr>
          <p:nvPr>
            <p:ph type="title"/>
          </p:nvPr>
        </p:nvSpPr>
        <p:spPr>
          <a:xfrm>
            <a:off x="3293918" y="365125"/>
            <a:ext cx="8059882" cy="1325563"/>
          </a:xfrm>
        </p:spPr>
        <p:txBody>
          <a:bodyPr/>
          <a:lstStyle/>
          <a:p>
            <a:r>
              <a:rPr lang="pl-PL" dirty="0"/>
              <a:t>Matura w 2028 roku</a:t>
            </a:r>
          </a:p>
        </p:txBody>
      </p:sp>
      <p:sp>
        <p:nvSpPr>
          <p:cNvPr id="3" name="Symbol zastępczy zawartości 2">
            <a:extLst>
              <a:ext uri="{FF2B5EF4-FFF2-40B4-BE49-F238E27FC236}">
                <a16:creationId xmlns:a16="http://schemas.microsoft.com/office/drawing/2014/main" id="{7B5BF377-25C1-4966-8CFD-6C8E2B04EA8B}"/>
              </a:ext>
            </a:extLst>
          </p:cNvPr>
          <p:cNvSpPr>
            <a:spLocks noGrp="1"/>
          </p:cNvSpPr>
          <p:nvPr>
            <p:ph idx="1"/>
          </p:nvPr>
        </p:nvSpPr>
        <p:spPr/>
        <p:txBody>
          <a:bodyPr/>
          <a:lstStyle/>
          <a:p>
            <a:pPr marL="0" indent="0">
              <a:lnSpc>
                <a:spcPct val="120000"/>
              </a:lnSpc>
              <a:buNone/>
            </a:pPr>
            <a:r>
              <a:rPr lang="pl-PL" dirty="0">
                <a:latin typeface="Arial" panose="020B0604020202020204" pitchFamily="34" charset="0"/>
              </a:rPr>
              <a:t>Od roku szkolnego 2027/28 będzie przeprowadzany egzamin</a:t>
            </a:r>
            <a:br>
              <a:rPr lang="pl-PL" dirty="0">
                <a:latin typeface="Arial" panose="020B0604020202020204" pitchFamily="34" charset="0"/>
              </a:rPr>
            </a:br>
            <a:r>
              <a:rPr lang="pl-PL" dirty="0">
                <a:latin typeface="Arial" panose="020B0604020202020204" pitchFamily="34" charset="0"/>
              </a:rPr>
              <a:t>w </a:t>
            </a:r>
            <a:r>
              <a:rPr lang="pl-PL" b="1" dirty="0">
                <a:latin typeface="Arial" panose="020B0604020202020204" pitchFamily="34" charset="0"/>
              </a:rPr>
              <a:t>Formule 2023 </a:t>
            </a:r>
            <a:r>
              <a:rPr lang="pl-PL" dirty="0">
                <a:latin typeface="Arial" panose="020B0604020202020204" pitchFamily="34" charset="0"/>
              </a:rPr>
              <a:t>na poziomie rozszerzonym z:</a:t>
            </a:r>
          </a:p>
          <a:p>
            <a:pPr marL="0" indent="0">
              <a:lnSpc>
                <a:spcPct val="120000"/>
              </a:lnSpc>
              <a:buNone/>
            </a:pPr>
            <a:r>
              <a:rPr lang="pl-PL" dirty="0">
                <a:latin typeface="Arial" panose="020B0604020202020204" pitchFamily="34" charset="0"/>
              </a:rPr>
              <a:t>biznesu i zarządzania</a:t>
            </a:r>
          </a:p>
          <a:p>
            <a:pPr marL="0" indent="0">
              <a:lnSpc>
                <a:spcPct val="120000"/>
              </a:lnSpc>
              <a:buNone/>
            </a:pPr>
            <a:r>
              <a:rPr lang="pl-PL" dirty="0">
                <a:latin typeface="Arial" panose="020B0604020202020204" pitchFamily="34" charset="0"/>
              </a:rPr>
              <a:t>historii tańca</a:t>
            </a:r>
          </a:p>
          <a:p>
            <a:pPr marL="0" indent="0">
              <a:lnSpc>
                <a:spcPct val="120000"/>
              </a:lnSpc>
              <a:buNone/>
            </a:pPr>
            <a:r>
              <a:rPr lang="pl-PL" sz="2800" b="0" i="0" u="none" strike="noStrike" baseline="0" dirty="0">
                <a:latin typeface="Arial" panose="020B0604020202020204" pitchFamily="34" charset="0"/>
              </a:rPr>
              <a:t>dla absolwentów 5-letniego technikum</a:t>
            </a:r>
            <a:br>
              <a:rPr lang="pl-PL" sz="2800" b="0" i="0" u="none" strike="noStrike" baseline="0" dirty="0">
                <a:latin typeface="Arial" panose="020B0604020202020204" pitchFamily="34" charset="0"/>
              </a:rPr>
            </a:br>
            <a:r>
              <a:rPr lang="pl-PL" sz="2800" b="0" i="0" u="none" strike="noStrike" baseline="0" dirty="0">
                <a:latin typeface="Arial" panose="020B0604020202020204" pitchFamily="34" charset="0"/>
              </a:rPr>
              <a:t>oraz absolwentów branżowej szkoły II stopnia.</a:t>
            </a:r>
          </a:p>
          <a:p>
            <a:endParaRPr lang="pl-PL" dirty="0"/>
          </a:p>
        </p:txBody>
      </p:sp>
    </p:spTree>
    <p:extLst>
      <p:ext uri="{BB962C8B-B14F-4D97-AF65-F5344CB8AC3E}">
        <p14:creationId xmlns:p14="http://schemas.microsoft.com/office/powerpoint/2010/main" val="1965698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F6ED3A-7779-4E4A-8303-5B8AC2EE6676}"/>
              </a:ext>
            </a:extLst>
          </p:cNvPr>
          <p:cNvSpPr>
            <a:spLocks noGrp="1"/>
          </p:cNvSpPr>
          <p:nvPr>
            <p:ph type="title"/>
          </p:nvPr>
        </p:nvSpPr>
        <p:spPr>
          <a:xfrm>
            <a:off x="3749040" y="136525"/>
            <a:ext cx="7513320" cy="1325563"/>
          </a:xfrm>
        </p:spPr>
        <p:txBody>
          <a:bodyPr/>
          <a:lstStyle/>
          <a:p>
            <a:r>
              <a:rPr lang="pl-PL" dirty="0"/>
              <a:t>Matura w 2028 roku</a:t>
            </a:r>
          </a:p>
        </p:txBody>
      </p:sp>
      <p:sp>
        <p:nvSpPr>
          <p:cNvPr id="3" name="Symbol zastępczy zawartości 2">
            <a:extLst>
              <a:ext uri="{FF2B5EF4-FFF2-40B4-BE49-F238E27FC236}">
                <a16:creationId xmlns:a16="http://schemas.microsoft.com/office/drawing/2014/main" id="{50E016AA-0BE9-4A72-BB29-82F843A0A553}"/>
              </a:ext>
            </a:extLst>
          </p:cNvPr>
          <p:cNvSpPr>
            <a:spLocks noGrp="1"/>
          </p:cNvSpPr>
          <p:nvPr>
            <p:ph idx="1"/>
          </p:nvPr>
        </p:nvSpPr>
        <p:spPr/>
        <p:txBody>
          <a:bodyPr>
            <a:normAutofit/>
          </a:bodyPr>
          <a:lstStyle/>
          <a:p>
            <a:endParaRPr lang="pl-PL" sz="1800" b="0" i="0" u="none" strike="noStrike" baseline="0" dirty="0">
              <a:latin typeface="Arial" panose="020B0604020202020204" pitchFamily="34" charset="0"/>
            </a:endParaRPr>
          </a:p>
          <a:p>
            <a:pPr>
              <a:lnSpc>
                <a:spcPct val="110000"/>
              </a:lnSpc>
            </a:pPr>
            <a:r>
              <a:rPr lang="pl-PL" b="1" i="0" u="none" strike="noStrike" baseline="0" dirty="0">
                <a:latin typeface="Arial" panose="020B0604020202020204" pitchFamily="34" charset="0"/>
              </a:rPr>
              <a:t>Od 2028 r. </a:t>
            </a:r>
            <a:r>
              <a:rPr lang="pl-PL" b="0" i="0" u="none" strike="noStrike" baseline="0" dirty="0">
                <a:latin typeface="Arial" panose="020B0604020202020204" pitchFamily="34" charset="0"/>
              </a:rPr>
              <a:t>– aby uzyskać świadectwo dojrzałości –</a:t>
            </a:r>
            <a:br>
              <a:rPr lang="pl-PL" b="0" i="0" u="none" strike="noStrike" baseline="0" dirty="0">
                <a:latin typeface="Arial" panose="020B0604020202020204" pitchFamily="34" charset="0"/>
              </a:rPr>
            </a:br>
            <a:r>
              <a:rPr lang="pl-PL" b="0" i="0" u="none" strike="noStrike" baseline="0" dirty="0">
                <a:latin typeface="Arial" panose="020B0604020202020204" pitchFamily="34" charset="0"/>
              </a:rPr>
              <a:t>osoby przystępujące do egzaminu maturalnego w </a:t>
            </a:r>
            <a:r>
              <a:rPr lang="pl-PL" b="1" i="0" u="none" strike="noStrike" baseline="0" dirty="0">
                <a:latin typeface="Arial" panose="020B0604020202020204" pitchFamily="34" charset="0"/>
              </a:rPr>
              <a:t>Formule 2023 </a:t>
            </a:r>
            <a:r>
              <a:rPr lang="pl-PL" b="0" i="0" u="none" strike="noStrike" baseline="0" dirty="0">
                <a:latin typeface="Arial" panose="020B0604020202020204" pitchFamily="34" charset="0"/>
              </a:rPr>
              <a:t>muszą </a:t>
            </a:r>
            <a:r>
              <a:rPr lang="pl-PL" b="1" i="0" u="none" strike="noStrike" baseline="0" dirty="0">
                <a:latin typeface="Arial" panose="020B0604020202020204" pitchFamily="34" charset="0"/>
              </a:rPr>
              <a:t>zdać również</a:t>
            </a:r>
            <a:r>
              <a:rPr lang="pl-PL" dirty="0"/>
              <a:t> e</a:t>
            </a:r>
            <a:r>
              <a:rPr lang="pl-PL" b="0" i="0" u="none" strike="noStrike" baseline="0" dirty="0">
                <a:latin typeface="Arial" panose="020B0604020202020204" pitchFamily="34" charset="0"/>
              </a:rPr>
              <a:t>gzamin z jednego przedmiotu na poziomie rozszerzonym,</a:t>
            </a:r>
            <a:br>
              <a:rPr lang="pl-PL" b="0" i="0" u="none" strike="noStrike" baseline="0" dirty="0">
                <a:latin typeface="Arial" panose="020B0604020202020204" pitchFamily="34" charset="0"/>
              </a:rPr>
            </a:br>
            <a:r>
              <a:rPr lang="pl-PL" b="0" i="0" u="none" strike="noStrike" baseline="0" dirty="0">
                <a:latin typeface="Arial" panose="020B0604020202020204" pitchFamily="34" charset="0"/>
              </a:rPr>
              <a:t>a w przypadku egzaminu z języka obcego nowożytnego –</a:t>
            </a:r>
            <a:br>
              <a:rPr lang="pl-PL" b="0" i="0" u="none" strike="noStrike" baseline="0" dirty="0">
                <a:latin typeface="Arial" panose="020B0604020202020204" pitchFamily="34" charset="0"/>
              </a:rPr>
            </a:br>
            <a:r>
              <a:rPr lang="pl-PL" b="0" i="0" u="none" strike="noStrike" baseline="0" dirty="0">
                <a:latin typeface="Arial" panose="020B0604020202020204" pitchFamily="34" charset="0"/>
              </a:rPr>
              <a:t>na poziomie rozszerzonym albo dwujęzycznym.</a:t>
            </a:r>
          </a:p>
          <a:p>
            <a:endParaRPr lang="pl-PL" dirty="0"/>
          </a:p>
        </p:txBody>
      </p:sp>
      <p:sp>
        <p:nvSpPr>
          <p:cNvPr id="4" name="Symbol zastępczy numeru slajdu 3">
            <a:extLst>
              <a:ext uri="{FF2B5EF4-FFF2-40B4-BE49-F238E27FC236}">
                <a16:creationId xmlns:a16="http://schemas.microsoft.com/office/drawing/2014/main" id="{15DC8300-C810-44CC-A5BB-D4FEDF934B0E}"/>
              </a:ext>
            </a:extLst>
          </p:cNvPr>
          <p:cNvSpPr>
            <a:spLocks noGrp="1"/>
          </p:cNvSpPr>
          <p:nvPr>
            <p:ph type="sldNum" sz="quarter" idx="12"/>
          </p:nvPr>
        </p:nvSpPr>
        <p:spPr/>
        <p:txBody>
          <a:bodyPr/>
          <a:lstStyle/>
          <a:p>
            <a:fld id="{A1ACEFB5-CC68-48C4-AC3B-669015D38149}" type="slidenum">
              <a:rPr lang="pl-PL" smtClean="0"/>
              <a:t>16</a:t>
            </a:fld>
            <a:endParaRPr lang="pl-PL"/>
          </a:p>
        </p:txBody>
      </p:sp>
    </p:spTree>
    <p:extLst>
      <p:ext uri="{BB962C8B-B14F-4D97-AF65-F5344CB8AC3E}">
        <p14:creationId xmlns:p14="http://schemas.microsoft.com/office/powerpoint/2010/main" val="687279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2000"/>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247AA6-1EB4-4007-9A4B-C64B09383663}"/>
              </a:ext>
            </a:extLst>
          </p:cNvPr>
          <p:cNvSpPr>
            <a:spLocks noGrp="1"/>
          </p:cNvSpPr>
          <p:nvPr>
            <p:ph type="title"/>
          </p:nvPr>
        </p:nvSpPr>
        <p:spPr/>
        <p:txBody>
          <a:bodyPr/>
          <a:lstStyle/>
          <a:p>
            <a:r>
              <a:rPr lang="pl-PL" dirty="0"/>
              <a:t>Egzaminy ustne</a:t>
            </a:r>
            <a:br>
              <a:rPr lang="pl-PL" dirty="0"/>
            </a:br>
            <a:r>
              <a:rPr lang="pl-PL" dirty="0"/>
              <a:t>z języka polskiego</a:t>
            </a:r>
          </a:p>
        </p:txBody>
      </p:sp>
      <p:sp>
        <p:nvSpPr>
          <p:cNvPr id="3" name="Symbol zastępczy tekstu 2">
            <a:extLst>
              <a:ext uri="{FF2B5EF4-FFF2-40B4-BE49-F238E27FC236}">
                <a16:creationId xmlns:a16="http://schemas.microsoft.com/office/drawing/2014/main" id="{06423831-1BBF-4118-855D-74908A0EBA02}"/>
              </a:ext>
            </a:extLst>
          </p:cNvPr>
          <p:cNvSpPr>
            <a:spLocks noGrp="1"/>
          </p:cNvSpPr>
          <p:nvPr>
            <p:ph type="body" idx="1"/>
          </p:nvPr>
        </p:nvSpPr>
        <p:spPr/>
        <p:txBody>
          <a:bodyPr>
            <a:normAutofit/>
          </a:bodyPr>
          <a:lstStyle/>
          <a:p>
            <a:r>
              <a:rPr lang="pl-PL" sz="4400" dirty="0"/>
              <a:t>Od 9 do 24 maja</a:t>
            </a:r>
          </a:p>
          <a:p>
            <a:r>
              <a:rPr lang="pl-PL" sz="3600" dirty="0"/>
              <a:t>z wyjątkiem 11 maja i od 16 do 18 maja</a:t>
            </a:r>
          </a:p>
        </p:txBody>
      </p:sp>
      <p:sp>
        <p:nvSpPr>
          <p:cNvPr id="4" name="Symbol zastępczy numeru slajdu 3">
            <a:extLst>
              <a:ext uri="{FF2B5EF4-FFF2-40B4-BE49-F238E27FC236}">
                <a16:creationId xmlns:a16="http://schemas.microsoft.com/office/drawing/2014/main" id="{6EEE16C7-E063-4AAC-BE12-522CA26A48F2}"/>
              </a:ext>
            </a:extLst>
          </p:cNvPr>
          <p:cNvSpPr>
            <a:spLocks noGrp="1"/>
          </p:cNvSpPr>
          <p:nvPr>
            <p:ph type="sldNum" sz="quarter" idx="12"/>
          </p:nvPr>
        </p:nvSpPr>
        <p:spPr/>
        <p:txBody>
          <a:bodyPr/>
          <a:lstStyle/>
          <a:p>
            <a:fld id="{A1ACEFB5-CC68-48C4-AC3B-669015D38149}" type="slidenum">
              <a:rPr lang="pl-PL" smtClean="0"/>
              <a:t>17</a:t>
            </a:fld>
            <a:endParaRPr lang="pl-PL"/>
          </a:p>
        </p:txBody>
      </p:sp>
    </p:spTree>
    <p:extLst>
      <p:ext uri="{BB962C8B-B14F-4D97-AF65-F5344CB8AC3E}">
        <p14:creationId xmlns:p14="http://schemas.microsoft.com/office/powerpoint/2010/main" val="2961482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249BE98B-3643-412B-A380-F5382D489D82}"/>
              </a:ext>
            </a:extLst>
          </p:cNvPr>
          <p:cNvSpPr>
            <a:spLocks noGrp="1"/>
          </p:cNvSpPr>
          <p:nvPr>
            <p:ph type="title"/>
          </p:nvPr>
        </p:nvSpPr>
        <p:spPr>
          <a:xfrm>
            <a:off x="2775175" y="259460"/>
            <a:ext cx="9875520" cy="1356360"/>
          </a:xfrm>
        </p:spPr>
        <p:txBody>
          <a:bodyPr/>
          <a:lstStyle/>
          <a:p>
            <a:r>
              <a:rPr lang="pl-PL" dirty="0"/>
              <a:t>Dostarczenie zestawów ustnych</a:t>
            </a:r>
          </a:p>
        </p:txBody>
      </p:sp>
      <p:sp>
        <p:nvSpPr>
          <p:cNvPr id="6" name="Symbol zastępczy zawartości 5">
            <a:extLst>
              <a:ext uri="{FF2B5EF4-FFF2-40B4-BE49-F238E27FC236}">
                <a16:creationId xmlns:a16="http://schemas.microsoft.com/office/drawing/2014/main" id="{80FB00EE-585A-4C9B-A585-F719CD54FE99}"/>
              </a:ext>
            </a:extLst>
          </p:cNvPr>
          <p:cNvSpPr>
            <a:spLocks noGrp="1"/>
          </p:cNvSpPr>
          <p:nvPr>
            <p:ph idx="1"/>
          </p:nvPr>
        </p:nvSpPr>
        <p:spPr>
          <a:xfrm>
            <a:off x="828040" y="1608648"/>
            <a:ext cx="10469880" cy="4639752"/>
          </a:xfrm>
        </p:spPr>
        <p:txBody>
          <a:bodyPr>
            <a:normAutofit/>
          </a:bodyPr>
          <a:lstStyle/>
          <a:p>
            <a:endParaRPr lang="pl-PL" sz="1800" b="0" i="0" u="none" strike="noStrike" baseline="0" dirty="0">
              <a:latin typeface="Arial" panose="020B0604020202020204" pitchFamily="34" charset="0"/>
            </a:endParaRPr>
          </a:p>
          <a:p>
            <a:pPr>
              <a:lnSpc>
                <a:spcPct val="110000"/>
              </a:lnSpc>
            </a:pPr>
            <a:r>
              <a:rPr lang="pl-PL" sz="2400" b="1" i="0" u="none" strike="noStrike" baseline="0" dirty="0">
                <a:latin typeface="Arial" panose="020B0604020202020204" pitchFamily="34" charset="0"/>
              </a:rPr>
              <a:t>5 maja 2025 r. </a:t>
            </a:r>
            <a:r>
              <a:rPr lang="pl-PL" sz="2400" b="0" i="0" u="none" strike="noStrike" baseline="0" dirty="0">
                <a:latin typeface="Arial" panose="020B0604020202020204" pitchFamily="34" charset="0"/>
              </a:rPr>
              <a:t>do każdej szkoły dostarczona zostanie płyta CD (jeden egzemplarz do każdej szkoły) zawierająca materiały</a:t>
            </a:r>
            <a:br>
              <a:rPr lang="pl-PL" sz="2400" b="0" i="0" u="none" strike="noStrike" baseline="0" dirty="0">
                <a:latin typeface="Arial" panose="020B0604020202020204" pitchFamily="34" charset="0"/>
              </a:rPr>
            </a:br>
            <a:r>
              <a:rPr lang="pl-PL" sz="2400" b="0" i="0" u="none" strike="noStrike" baseline="0" dirty="0">
                <a:latin typeface="Arial" panose="020B0604020202020204" pitchFamily="34" charset="0"/>
              </a:rPr>
              <a:t>do przeprowadzenia części ustnej egzaminu (płyta będzie zawierała wszystkie materiały, zarówno do </a:t>
            </a:r>
            <a:r>
              <a:rPr lang="pl-PL" sz="2400" b="1" i="0" u="none" strike="noStrike" baseline="0" dirty="0">
                <a:latin typeface="Arial" panose="020B0604020202020204" pitchFamily="34" charset="0"/>
              </a:rPr>
              <a:t>Formuły 2023</a:t>
            </a:r>
            <a:r>
              <a:rPr lang="pl-PL" sz="2400" b="0" i="0" u="none" strike="noStrike" baseline="0" dirty="0">
                <a:latin typeface="Arial" panose="020B0604020202020204" pitchFamily="34" charset="0"/>
              </a:rPr>
              <a:t>, jak i do </a:t>
            </a:r>
            <a:r>
              <a:rPr lang="pl-PL" sz="2400" b="1" i="0" u="none" strike="noStrike" baseline="0" dirty="0">
                <a:latin typeface="Arial" panose="020B0604020202020204" pitchFamily="34" charset="0"/>
              </a:rPr>
              <a:t>Formuły 2015)</a:t>
            </a:r>
            <a:r>
              <a:rPr lang="pl-PL" sz="2400" b="0" i="0" u="none" strike="noStrike" baseline="0" dirty="0">
                <a:latin typeface="Arial" panose="020B0604020202020204" pitchFamily="34" charset="0"/>
              </a:rPr>
              <a:t>.</a:t>
            </a:r>
          </a:p>
          <a:p>
            <a:pPr>
              <a:lnSpc>
                <a:spcPct val="110000"/>
              </a:lnSpc>
            </a:pPr>
            <a:r>
              <a:rPr lang="pl-PL" sz="2400" b="0" i="0" u="none" strike="noStrike" baseline="0" dirty="0">
                <a:latin typeface="Arial" panose="020B0604020202020204" pitchFamily="34" charset="0"/>
              </a:rPr>
              <a:t>Dodatkowo – wszystkie materiały przeznaczone na część ustną egzaminu maturalnego z języka polskiego będzie można pobrać </a:t>
            </a:r>
            <a:r>
              <a:rPr lang="pl-PL" sz="2400" b="1" i="0" u="none" strike="noStrike" baseline="0" dirty="0">
                <a:latin typeface="Arial" panose="020B0604020202020204" pitchFamily="34" charset="0"/>
              </a:rPr>
              <a:t>od 5 maja 2025 r.</a:t>
            </a:r>
            <a:br>
              <a:rPr lang="pl-PL" sz="2400" b="1" i="0" u="none" strike="noStrike" baseline="0" dirty="0">
                <a:latin typeface="Arial" panose="020B0604020202020204" pitchFamily="34" charset="0"/>
              </a:rPr>
            </a:br>
            <a:r>
              <a:rPr lang="pl-PL" sz="2400" i="0" u="none" strike="noStrike" baseline="0" dirty="0">
                <a:latin typeface="Arial" panose="020B0604020202020204" pitchFamily="34" charset="0"/>
              </a:rPr>
              <a:t>z systemu SIOEO.</a:t>
            </a:r>
            <a:endParaRPr lang="pl-PL" sz="1800" i="0" u="none" strike="noStrike" baseline="0" dirty="0">
              <a:latin typeface="Arial" panose="020B0604020202020204" pitchFamily="34" charset="0"/>
            </a:endParaRPr>
          </a:p>
          <a:p>
            <a:pPr marL="0" indent="0">
              <a:buNone/>
            </a:pPr>
            <a:r>
              <a:rPr lang="pl-PL" sz="1800" b="0" i="0" u="none" strike="noStrike" baseline="0" dirty="0">
                <a:solidFill>
                  <a:srgbClr val="000000"/>
                </a:solidFill>
                <a:latin typeface="Arial" panose="020B0604020202020204" pitchFamily="34" charset="0"/>
              </a:rPr>
              <a:t>	</a:t>
            </a:r>
          </a:p>
          <a:p>
            <a:endParaRPr lang="pl-PL" dirty="0"/>
          </a:p>
        </p:txBody>
      </p:sp>
      <p:sp>
        <p:nvSpPr>
          <p:cNvPr id="4" name="Symbol zastępczy numeru slajdu 3">
            <a:extLst>
              <a:ext uri="{FF2B5EF4-FFF2-40B4-BE49-F238E27FC236}">
                <a16:creationId xmlns:a16="http://schemas.microsoft.com/office/drawing/2014/main" id="{D490F116-80F7-4F7F-B0A8-ADC0AC1D7BD9}"/>
              </a:ext>
            </a:extLst>
          </p:cNvPr>
          <p:cNvSpPr>
            <a:spLocks noGrp="1"/>
          </p:cNvSpPr>
          <p:nvPr>
            <p:ph type="sldNum" sz="quarter" idx="12"/>
          </p:nvPr>
        </p:nvSpPr>
        <p:spPr/>
        <p:txBody>
          <a:bodyPr/>
          <a:lstStyle/>
          <a:p>
            <a:fld id="{A1ACEFB5-CC68-48C4-AC3B-669015D38149}" type="slidenum">
              <a:rPr lang="pl-PL" smtClean="0"/>
              <a:t>18</a:t>
            </a:fld>
            <a:endParaRPr lang="pl-PL"/>
          </a:p>
        </p:txBody>
      </p:sp>
      <p:pic>
        <p:nvPicPr>
          <p:cNvPr id="8" name="Obraz 7"/>
          <p:cNvPicPr/>
          <p:nvPr/>
        </p:nvPicPr>
        <p:blipFill>
          <a:blip r:embed="rId2">
            <a:biLevel thresh="50000"/>
            <a:extLst>
              <a:ext uri="{28A0092B-C50C-407E-A947-70E740481C1C}">
                <a14:useLocalDpi xmlns:a14="http://schemas.microsoft.com/office/drawing/2010/main" val="0"/>
              </a:ext>
            </a:extLst>
          </a:blip>
          <a:stretch>
            <a:fillRect/>
          </a:stretch>
        </p:blipFill>
        <p:spPr>
          <a:xfrm>
            <a:off x="113847" y="82424"/>
            <a:ext cx="2080713" cy="649096"/>
          </a:xfrm>
          <a:prstGeom prst="rect">
            <a:avLst/>
          </a:prstGeom>
          <a:noFill/>
        </p:spPr>
      </p:pic>
    </p:spTree>
    <p:extLst>
      <p:ext uri="{BB962C8B-B14F-4D97-AF65-F5344CB8AC3E}">
        <p14:creationId xmlns:p14="http://schemas.microsoft.com/office/powerpoint/2010/main" val="4066829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F34EFC5-89EB-470B-8954-B91E823820AC}"/>
              </a:ext>
            </a:extLst>
          </p:cNvPr>
          <p:cNvSpPr>
            <a:spLocks noGrp="1"/>
          </p:cNvSpPr>
          <p:nvPr>
            <p:ph type="title"/>
          </p:nvPr>
        </p:nvSpPr>
        <p:spPr>
          <a:xfrm>
            <a:off x="2373740" y="467360"/>
            <a:ext cx="8642131" cy="1325563"/>
          </a:xfrm>
        </p:spPr>
        <p:txBody>
          <a:bodyPr/>
          <a:lstStyle/>
          <a:p>
            <a:r>
              <a:rPr lang="pl-PL" dirty="0"/>
              <a:t>Liczba zestawów</a:t>
            </a:r>
            <a:br>
              <a:rPr lang="pl-PL" dirty="0"/>
            </a:br>
            <a:r>
              <a:rPr lang="pl-PL" dirty="0"/>
              <a:t>do języka polskiego</a:t>
            </a:r>
          </a:p>
        </p:txBody>
      </p:sp>
      <p:sp>
        <p:nvSpPr>
          <p:cNvPr id="3" name="Symbol zastępczy zawartości 2">
            <a:extLst>
              <a:ext uri="{FF2B5EF4-FFF2-40B4-BE49-F238E27FC236}">
                <a16:creationId xmlns:a16="http://schemas.microsoft.com/office/drawing/2014/main" id="{298006B9-3970-4208-8721-1ECC37AF19CF}"/>
              </a:ext>
            </a:extLst>
          </p:cNvPr>
          <p:cNvSpPr>
            <a:spLocks noGrp="1"/>
          </p:cNvSpPr>
          <p:nvPr>
            <p:ph idx="1"/>
          </p:nvPr>
        </p:nvSpPr>
        <p:spPr>
          <a:xfrm>
            <a:off x="1286395" y="1818006"/>
            <a:ext cx="9975965" cy="4768962"/>
          </a:xfrm>
        </p:spPr>
        <p:txBody>
          <a:bodyPr>
            <a:normAutofit fontScale="25000" lnSpcReduction="20000"/>
          </a:bodyPr>
          <a:lstStyle/>
          <a:p>
            <a:endParaRPr lang="pl-PL" sz="1800" b="0" i="0" u="none" strike="noStrike" baseline="0" dirty="0">
              <a:latin typeface="Arial" panose="020B0604020202020204" pitchFamily="34" charset="0"/>
            </a:endParaRPr>
          </a:p>
          <a:p>
            <a:pPr>
              <a:lnSpc>
                <a:spcPct val="100000"/>
              </a:lnSpc>
            </a:pPr>
            <a:r>
              <a:rPr lang="pl-PL" sz="9600" b="0" i="0" u="none" strike="noStrike" baseline="0" dirty="0">
                <a:latin typeface="Arial" panose="020B0604020202020204" pitchFamily="34" charset="0"/>
              </a:rPr>
              <a:t>Do każdej szkoły przekazane zostaną – do wykorzystania</a:t>
            </a:r>
            <a:br>
              <a:rPr lang="pl-PL" sz="9600" b="0" i="0" u="none" strike="noStrike" baseline="0" dirty="0">
                <a:latin typeface="Arial" panose="020B0604020202020204" pitchFamily="34" charset="0"/>
              </a:rPr>
            </a:br>
            <a:r>
              <a:rPr lang="pl-PL" sz="9600" b="0" i="0" u="none" strike="noStrike" baseline="0" dirty="0">
                <a:latin typeface="Arial" panose="020B0604020202020204" pitchFamily="34" charset="0"/>
              </a:rPr>
              <a:t>w dniach 9–24 maja (oprócz 11 maja oraz 16–18 maja) – </a:t>
            </a:r>
            <a:r>
              <a:rPr lang="pl-PL" sz="9600" b="1" i="0" u="none" strike="noStrike" baseline="0" dirty="0">
                <a:latin typeface="Arial" panose="020B0604020202020204" pitchFamily="34" charset="0"/>
              </a:rPr>
              <a:t>384 zestawy zadań </a:t>
            </a:r>
            <a:r>
              <a:rPr lang="pl-PL" sz="9600" b="0" i="0" u="none" strike="noStrike" baseline="0" dirty="0">
                <a:latin typeface="Arial" panose="020B0604020202020204" pitchFamily="34" charset="0"/>
              </a:rPr>
              <a:t>do przeprowadzenia egzaminu w </a:t>
            </a:r>
            <a:r>
              <a:rPr lang="pl-PL" sz="9600" b="1" i="0" u="none" strike="noStrike" baseline="0" dirty="0">
                <a:latin typeface="Arial" panose="020B0604020202020204" pitchFamily="34" charset="0"/>
              </a:rPr>
              <a:t>Formule 2023</a:t>
            </a:r>
            <a:br>
              <a:rPr lang="pl-PL" sz="9600" b="1" i="0" u="none" strike="noStrike" baseline="0" dirty="0">
                <a:latin typeface="Arial" panose="020B0604020202020204" pitchFamily="34" charset="0"/>
              </a:rPr>
            </a:br>
            <a:r>
              <a:rPr lang="pl-PL" sz="9600" b="0" i="0" u="none" strike="noStrike" baseline="0" dirty="0">
                <a:latin typeface="Arial" panose="020B0604020202020204" pitchFamily="34" charset="0"/>
              </a:rPr>
              <a:t>(po 32 zestawy zadań na egzamin każdego dnia). </a:t>
            </a:r>
          </a:p>
          <a:p>
            <a:pPr>
              <a:lnSpc>
                <a:spcPct val="120000"/>
              </a:lnSpc>
            </a:pPr>
            <a:r>
              <a:rPr lang="pl-PL" sz="9600" b="0" i="0" u="none" strike="noStrike" baseline="0" dirty="0">
                <a:latin typeface="Arial" panose="020B0604020202020204" pitchFamily="34" charset="0"/>
              </a:rPr>
              <a:t>Na płytach CD przekazanych do szkół oraz w SIOEO oprócz zestawów zadań (</a:t>
            </a:r>
            <a:r>
              <a:rPr lang="pl-PL" sz="9600" b="1" i="0" u="none" strike="noStrike" baseline="0" dirty="0">
                <a:latin typeface="Arial" panose="020B0604020202020204" pitchFamily="34" charset="0"/>
              </a:rPr>
              <a:t>Formuła 2023</a:t>
            </a:r>
            <a:r>
              <a:rPr lang="pl-PL" sz="9600" b="0" i="0" u="none" strike="noStrike" baseline="0" dirty="0">
                <a:latin typeface="Arial" panose="020B0604020202020204" pitchFamily="34" charset="0"/>
              </a:rPr>
              <a:t>) / zadań (</a:t>
            </a:r>
            <a:r>
              <a:rPr lang="pl-PL" sz="9600" b="1" i="0" u="none" strike="noStrike" baseline="0" dirty="0">
                <a:latin typeface="Arial" panose="020B0604020202020204" pitchFamily="34" charset="0"/>
              </a:rPr>
              <a:t>Formuła 2015</a:t>
            </a:r>
            <a:r>
              <a:rPr lang="pl-PL" sz="9600" b="0" i="0" u="none" strike="noStrike" baseline="0" dirty="0">
                <a:latin typeface="Arial" panose="020B0604020202020204" pitchFamily="34" charset="0"/>
              </a:rPr>
              <a:t>) zamieszczony będzie również plik z biletami</a:t>
            </a:r>
            <a:br>
              <a:rPr lang="pl-PL" sz="9600" b="0" i="0" u="none" strike="noStrike" baseline="0" dirty="0">
                <a:latin typeface="Arial" panose="020B0604020202020204" pitchFamily="34" charset="0"/>
              </a:rPr>
            </a:br>
            <a:r>
              <a:rPr lang="pl-PL" sz="9600" b="0" i="0" u="none" strike="noStrike" baseline="0" dirty="0">
                <a:latin typeface="Arial" panose="020B0604020202020204" pitchFamily="34" charset="0"/>
              </a:rPr>
              <a:t>z numerami tych zestawów/zadań oraz z hasłami. </a:t>
            </a:r>
          </a:p>
          <a:p>
            <a:pPr>
              <a:lnSpc>
                <a:spcPct val="120000"/>
              </a:lnSpc>
            </a:pPr>
            <a:r>
              <a:rPr lang="pl-PL" sz="9600" b="0" i="0" u="none" strike="noStrike" baseline="0" dirty="0">
                <a:latin typeface="Arial" panose="020B0604020202020204" pitchFamily="34" charset="0"/>
              </a:rPr>
              <a:t>Każdy zestaw zadań (</a:t>
            </a:r>
            <a:r>
              <a:rPr lang="pl-PL" sz="9600" b="1" i="0" u="none" strike="noStrike" baseline="0" dirty="0">
                <a:latin typeface="Arial" panose="020B0604020202020204" pitchFamily="34" charset="0"/>
              </a:rPr>
              <a:t>Formuła 2023</a:t>
            </a:r>
            <a:r>
              <a:rPr lang="pl-PL" sz="9600" b="0" i="0" u="none" strike="noStrike" baseline="0" dirty="0">
                <a:latin typeface="Arial" panose="020B0604020202020204" pitchFamily="34" charset="0"/>
              </a:rPr>
              <a:t>) będzie posiadał wskazanie zakresu godzin przeprowadzania egzaminu (oznaczone jako „Godzina losowania”), w którym mogą zostać przekazane zdającym</a:t>
            </a:r>
            <a:br>
              <a:rPr lang="pl-PL" sz="9600" b="0" i="0" u="none" strike="noStrike" baseline="0" dirty="0">
                <a:latin typeface="Arial" panose="020B0604020202020204" pitchFamily="34" charset="0"/>
              </a:rPr>
            </a:br>
            <a:r>
              <a:rPr lang="pl-PL" sz="9600" b="0" i="0" u="none" strike="noStrike" baseline="0" dirty="0">
                <a:latin typeface="Arial" panose="020B0604020202020204" pitchFamily="34" charset="0"/>
              </a:rPr>
              <a:t>do wylosowania. </a:t>
            </a:r>
          </a:p>
          <a:p>
            <a:pPr marL="0" indent="0">
              <a:buNone/>
            </a:pPr>
            <a:r>
              <a:rPr lang="pl-PL" sz="2400" b="0" i="0" u="none" strike="noStrike" baseline="0" dirty="0">
                <a:solidFill>
                  <a:srgbClr val="000000"/>
                </a:solidFill>
                <a:latin typeface="Arial" panose="020B0604020202020204" pitchFamily="34" charset="0"/>
              </a:rPr>
              <a:t>	</a:t>
            </a:r>
          </a:p>
          <a:p>
            <a:endParaRPr lang="pl-PL" dirty="0"/>
          </a:p>
        </p:txBody>
      </p:sp>
      <p:sp>
        <p:nvSpPr>
          <p:cNvPr id="4" name="Symbol zastępczy numeru slajdu 3">
            <a:extLst>
              <a:ext uri="{FF2B5EF4-FFF2-40B4-BE49-F238E27FC236}">
                <a16:creationId xmlns:a16="http://schemas.microsoft.com/office/drawing/2014/main" id="{E85749AD-776D-41E8-AB17-E7B146C752BE}"/>
              </a:ext>
            </a:extLst>
          </p:cNvPr>
          <p:cNvSpPr>
            <a:spLocks noGrp="1"/>
          </p:cNvSpPr>
          <p:nvPr>
            <p:ph type="sldNum" sz="quarter" idx="12"/>
          </p:nvPr>
        </p:nvSpPr>
        <p:spPr/>
        <p:txBody>
          <a:bodyPr/>
          <a:lstStyle/>
          <a:p>
            <a:fld id="{A1ACEFB5-CC68-48C4-AC3B-669015D38149}" type="slidenum">
              <a:rPr lang="pl-PL" smtClean="0"/>
              <a:t>19</a:t>
            </a:fld>
            <a:endParaRPr lang="pl-PL" dirty="0"/>
          </a:p>
        </p:txBody>
      </p:sp>
      <p:pic>
        <p:nvPicPr>
          <p:cNvPr id="6" name="Obraz 5"/>
          <p:cNvPicPr/>
          <p:nvPr/>
        </p:nvPicPr>
        <p:blipFill>
          <a:blip r:embed="rId2">
            <a:biLevel thresh="50000"/>
            <a:extLst>
              <a:ext uri="{28A0092B-C50C-407E-A947-70E740481C1C}">
                <a14:useLocalDpi xmlns:a14="http://schemas.microsoft.com/office/drawing/2010/main" val="0"/>
              </a:ext>
            </a:extLst>
          </a:blip>
          <a:stretch>
            <a:fillRect/>
          </a:stretch>
        </p:blipFill>
        <p:spPr>
          <a:xfrm>
            <a:off x="113847" y="82424"/>
            <a:ext cx="2080713" cy="649096"/>
          </a:xfrm>
          <a:prstGeom prst="rect">
            <a:avLst/>
          </a:prstGeom>
          <a:noFill/>
        </p:spPr>
      </p:pic>
    </p:spTree>
    <p:extLst>
      <p:ext uri="{BB962C8B-B14F-4D97-AF65-F5344CB8AC3E}">
        <p14:creationId xmlns:p14="http://schemas.microsoft.com/office/powerpoint/2010/main" val="4156008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Prążkowana strzałka w prawo 15"/>
          <p:cNvSpPr/>
          <p:nvPr/>
        </p:nvSpPr>
        <p:spPr bwMode="auto">
          <a:xfrm rot="5400000">
            <a:off x="8823055" y="1991967"/>
            <a:ext cx="1296969" cy="1208803"/>
          </a:xfrm>
          <a:prstGeom prst="stripedRightArrow">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pl-PL" sz="2400">
              <a:solidFill>
                <a:srgbClr val="000000"/>
              </a:solidFill>
              <a:latin typeface="Times New Roman" pitchFamily="18" charset="0"/>
            </a:endParaRPr>
          </a:p>
        </p:txBody>
      </p:sp>
      <p:sp>
        <p:nvSpPr>
          <p:cNvPr id="13" name="pole tekstowe 12"/>
          <p:cNvSpPr txBox="1"/>
          <p:nvPr/>
        </p:nvSpPr>
        <p:spPr>
          <a:xfrm>
            <a:off x="8486486" y="2043827"/>
            <a:ext cx="2029783" cy="954107"/>
          </a:xfrm>
          <a:prstGeom prst="rect">
            <a:avLst/>
          </a:prstGeom>
          <a:noFill/>
          <a:ln>
            <a:noFill/>
          </a:ln>
        </p:spPr>
        <p:txBody>
          <a:bodyPr wrap="square" rtlCol="0">
            <a:spAutoFit/>
          </a:bodyPr>
          <a:lstStyle/>
          <a:p>
            <a:pPr algn="ctr" defTabSz="914400" fontAlgn="base">
              <a:spcBef>
                <a:spcPct val="0"/>
              </a:spcBef>
              <a:spcAft>
                <a:spcPct val="0"/>
              </a:spcAft>
            </a:pPr>
            <a:r>
              <a:rPr lang="pl-PL" sz="1400" b="1" dirty="0">
                <a:solidFill>
                  <a:srgbClr val="000000"/>
                </a:solidFill>
                <a:latin typeface="Arial Narrow" panose="020B0606020202030204" pitchFamily="34" charset="0"/>
              </a:rPr>
              <a:t>Ustalenie dostosowań, zgodności danych, wprowadzenie korekt,</a:t>
            </a:r>
          </a:p>
          <a:p>
            <a:pPr algn="ctr" defTabSz="914400" fontAlgn="base">
              <a:spcBef>
                <a:spcPct val="0"/>
              </a:spcBef>
              <a:spcAft>
                <a:spcPct val="0"/>
              </a:spcAft>
            </a:pPr>
            <a:r>
              <a:rPr lang="pl-PL" sz="1400" b="1" dirty="0">
                <a:solidFill>
                  <a:srgbClr val="000000"/>
                </a:solidFill>
                <a:latin typeface="Arial Narrow" panose="020B0606020202030204" pitchFamily="34" charset="0"/>
              </a:rPr>
              <a:t>monitorowanie opłat</a:t>
            </a:r>
          </a:p>
        </p:txBody>
      </p:sp>
      <p:sp>
        <p:nvSpPr>
          <p:cNvPr id="94210" name="Text Box 2"/>
          <p:cNvSpPr txBox="1">
            <a:spLocks noChangeArrowheads="1"/>
          </p:cNvSpPr>
          <p:nvPr/>
        </p:nvSpPr>
        <p:spPr bwMode="auto">
          <a:xfrm>
            <a:off x="511112" y="-9097"/>
            <a:ext cx="8915400" cy="461665"/>
          </a:xfrm>
          <a:prstGeom prst="rect">
            <a:avLst/>
          </a:prstGeom>
          <a:noFill/>
          <a:ln w="9525">
            <a:noFill/>
            <a:miter lim="800000"/>
            <a:headEnd/>
            <a:tailEnd/>
          </a:ln>
          <a:effectLst/>
        </p:spPr>
        <p:txBody>
          <a:bodyPr>
            <a:spAutoFit/>
          </a:bodyPr>
          <a:lstStyle/>
          <a:p>
            <a:pPr defTabSz="914400" fontAlgn="base">
              <a:spcBef>
                <a:spcPct val="0"/>
              </a:spcBef>
              <a:spcAft>
                <a:spcPct val="0"/>
              </a:spcAft>
            </a:pPr>
            <a:r>
              <a:rPr lang="pl-PL" sz="2400" b="1" dirty="0">
                <a:solidFill>
                  <a:srgbClr val="003366"/>
                </a:solidFill>
                <a:latin typeface="Verdana" pitchFamily="34" charset="0"/>
                <a:sym typeface="Symbol" pitchFamily="18" charset="2"/>
              </a:rPr>
              <a:t>Kalendarz maturalny</a:t>
            </a:r>
            <a:endParaRPr lang="pl-PL" sz="2400" b="1" dirty="0">
              <a:solidFill>
                <a:srgbClr val="003366"/>
              </a:solidFill>
              <a:latin typeface="Verdana" pitchFamily="34" charset="0"/>
            </a:endParaRPr>
          </a:p>
        </p:txBody>
      </p:sp>
      <p:grpSp>
        <p:nvGrpSpPr>
          <p:cNvPr id="2" name="Group 4"/>
          <p:cNvGrpSpPr>
            <a:grpSpLocks/>
          </p:cNvGrpSpPr>
          <p:nvPr/>
        </p:nvGrpSpPr>
        <p:grpSpPr bwMode="auto">
          <a:xfrm>
            <a:off x="4057650" y="1473200"/>
            <a:ext cx="4019550" cy="4019550"/>
            <a:chOff x="2640" y="2655"/>
            <a:chExt cx="6330" cy="6330"/>
          </a:xfrm>
        </p:grpSpPr>
        <p:sp>
          <p:nvSpPr>
            <p:cNvPr id="94213" name="Oval 5"/>
            <p:cNvSpPr>
              <a:spLocks noChangeArrowheads="1"/>
            </p:cNvSpPr>
            <p:nvPr/>
          </p:nvSpPr>
          <p:spPr bwMode="auto">
            <a:xfrm>
              <a:off x="2640" y="2655"/>
              <a:ext cx="6330" cy="6330"/>
            </a:xfrm>
            <a:prstGeom prst="ellipse">
              <a:avLst/>
            </a:prstGeom>
            <a:noFill/>
            <a:ln w="25400">
              <a:solidFill>
                <a:srgbClr val="000000"/>
              </a:solidFill>
              <a:round/>
              <a:headEnd/>
              <a:tailEnd/>
            </a:ln>
          </p:spPr>
          <p:txBody>
            <a:bodyPr/>
            <a:lstStyle/>
            <a:p>
              <a:pPr algn="ctr" defTabSz="914400" fontAlgn="base">
                <a:spcBef>
                  <a:spcPct val="0"/>
                </a:spcBef>
                <a:spcAft>
                  <a:spcPct val="0"/>
                </a:spcAft>
              </a:pPr>
              <a:endParaRPr lang="pl-PL" sz="2400">
                <a:solidFill>
                  <a:srgbClr val="000000"/>
                </a:solidFill>
                <a:latin typeface="Times New Roman" pitchFamily="18" charset="0"/>
              </a:endParaRPr>
            </a:p>
          </p:txBody>
        </p:sp>
        <p:sp>
          <p:nvSpPr>
            <p:cNvPr id="94214" name="Text Box 6"/>
            <p:cNvSpPr txBox="1">
              <a:spLocks noChangeArrowheads="1"/>
            </p:cNvSpPr>
            <p:nvPr/>
          </p:nvSpPr>
          <p:spPr bwMode="auto">
            <a:xfrm>
              <a:off x="6300" y="2835"/>
              <a:ext cx="435" cy="420"/>
            </a:xfrm>
            <a:prstGeom prst="rect">
              <a:avLst/>
            </a:prstGeom>
            <a:noFill/>
            <a:ln w="9525">
              <a:noFill/>
              <a:miter lim="800000"/>
              <a:headEnd/>
              <a:tailEnd/>
            </a:ln>
          </p:spPr>
          <p:txBody>
            <a:bodyPr/>
            <a:lstStyle/>
            <a:p>
              <a:pPr defTabSz="914400" eaLnBrk="0" fontAlgn="base" hangingPunct="0">
                <a:spcBef>
                  <a:spcPct val="0"/>
                </a:spcBef>
                <a:spcAft>
                  <a:spcPct val="0"/>
                </a:spcAft>
              </a:pPr>
              <a:r>
                <a:rPr lang="pl-PL" sz="1600" b="1">
                  <a:solidFill>
                    <a:srgbClr val="000000"/>
                  </a:solidFill>
                  <a:latin typeface="Times New Roman" pitchFamily="18" charset="0"/>
                </a:rPr>
                <a:t>I</a:t>
              </a:r>
              <a:endParaRPr lang="pl-PL" sz="1600" b="1">
                <a:solidFill>
                  <a:srgbClr val="000000"/>
                </a:solidFill>
                <a:latin typeface="Arial Black" pitchFamily="34" charset="0"/>
              </a:endParaRPr>
            </a:p>
          </p:txBody>
        </p:sp>
        <p:sp>
          <p:nvSpPr>
            <p:cNvPr id="94215" name="Text Box 7"/>
            <p:cNvSpPr txBox="1">
              <a:spLocks noChangeArrowheads="1"/>
            </p:cNvSpPr>
            <p:nvPr/>
          </p:nvSpPr>
          <p:spPr bwMode="auto">
            <a:xfrm>
              <a:off x="5597" y="8135"/>
              <a:ext cx="840" cy="465"/>
            </a:xfrm>
            <a:prstGeom prst="rect">
              <a:avLst/>
            </a:prstGeom>
            <a:noFill/>
            <a:ln w="9525">
              <a:noFill/>
              <a:miter lim="800000"/>
              <a:headEnd/>
              <a:tailEnd/>
            </a:ln>
          </p:spPr>
          <p:txBody>
            <a:bodyPr/>
            <a:lstStyle/>
            <a:p>
              <a:pPr defTabSz="914400" eaLnBrk="0" fontAlgn="base" hangingPunct="0">
                <a:spcBef>
                  <a:spcPct val="0"/>
                </a:spcBef>
                <a:spcAft>
                  <a:spcPct val="0"/>
                </a:spcAft>
              </a:pPr>
              <a:r>
                <a:rPr lang="pl-PL" sz="1600" b="1" dirty="0">
                  <a:solidFill>
                    <a:srgbClr val="000000"/>
                  </a:solidFill>
                  <a:latin typeface="Times New Roman" pitchFamily="18" charset="0"/>
                </a:rPr>
                <a:t>VI</a:t>
              </a:r>
              <a:endParaRPr lang="pl-PL" sz="1600" b="1" dirty="0">
                <a:solidFill>
                  <a:srgbClr val="000000"/>
                </a:solidFill>
                <a:latin typeface="Arial Black" pitchFamily="34" charset="0"/>
              </a:endParaRPr>
            </a:p>
          </p:txBody>
        </p:sp>
        <p:sp>
          <p:nvSpPr>
            <p:cNvPr id="94216" name="Text Box 8"/>
            <p:cNvSpPr txBox="1">
              <a:spLocks noChangeArrowheads="1"/>
            </p:cNvSpPr>
            <p:nvPr/>
          </p:nvSpPr>
          <p:spPr bwMode="auto">
            <a:xfrm>
              <a:off x="7935" y="5100"/>
              <a:ext cx="840" cy="660"/>
            </a:xfrm>
            <a:prstGeom prst="rect">
              <a:avLst/>
            </a:prstGeom>
            <a:noFill/>
            <a:ln w="9525">
              <a:noFill/>
              <a:miter lim="800000"/>
              <a:headEnd/>
              <a:tailEnd/>
            </a:ln>
          </p:spPr>
          <p:txBody>
            <a:bodyPr/>
            <a:lstStyle/>
            <a:p>
              <a:pPr defTabSz="914400" eaLnBrk="0" fontAlgn="base" hangingPunct="0">
                <a:spcBef>
                  <a:spcPct val="0"/>
                </a:spcBef>
                <a:spcAft>
                  <a:spcPct val="0"/>
                </a:spcAft>
              </a:pPr>
              <a:r>
                <a:rPr lang="pl-PL" sz="1600" b="1">
                  <a:solidFill>
                    <a:srgbClr val="000000"/>
                  </a:solidFill>
                  <a:latin typeface="Times New Roman" pitchFamily="18" charset="0"/>
                </a:rPr>
                <a:t>III</a:t>
              </a:r>
              <a:endParaRPr lang="pl-PL" sz="1600" b="1">
                <a:solidFill>
                  <a:srgbClr val="000000"/>
                </a:solidFill>
                <a:latin typeface="Arial Black" pitchFamily="34" charset="0"/>
              </a:endParaRPr>
            </a:p>
          </p:txBody>
        </p:sp>
        <p:sp>
          <p:nvSpPr>
            <p:cNvPr id="94217" name="Text Box 9"/>
            <p:cNvSpPr txBox="1">
              <a:spLocks noChangeArrowheads="1"/>
            </p:cNvSpPr>
            <p:nvPr/>
          </p:nvSpPr>
          <p:spPr bwMode="auto">
            <a:xfrm>
              <a:off x="2865" y="5445"/>
              <a:ext cx="840" cy="465"/>
            </a:xfrm>
            <a:prstGeom prst="rect">
              <a:avLst/>
            </a:prstGeom>
            <a:noFill/>
            <a:ln w="9525">
              <a:noFill/>
              <a:miter lim="800000"/>
              <a:headEnd/>
              <a:tailEnd/>
            </a:ln>
          </p:spPr>
          <p:txBody>
            <a:bodyPr/>
            <a:lstStyle/>
            <a:p>
              <a:pPr defTabSz="914400" eaLnBrk="0" fontAlgn="base" hangingPunct="0">
                <a:spcBef>
                  <a:spcPct val="0"/>
                </a:spcBef>
                <a:spcAft>
                  <a:spcPct val="0"/>
                </a:spcAft>
              </a:pPr>
              <a:r>
                <a:rPr lang="pl-PL" sz="1600" b="1">
                  <a:solidFill>
                    <a:srgbClr val="000000"/>
                  </a:solidFill>
                  <a:latin typeface="Times New Roman" pitchFamily="18" charset="0"/>
                </a:rPr>
                <a:t>IX</a:t>
              </a:r>
              <a:endParaRPr lang="pl-PL" sz="1600" b="1">
                <a:solidFill>
                  <a:srgbClr val="000000"/>
                </a:solidFill>
                <a:latin typeface="Arial Black" pitchFamily="34" charset="0"/>
              </a:endParaRPr>
            </a:p>
          </p:txBody>
        </p:sp>
        <p:sp>
          <p:nvSpPr>
            <p:cNvPr id="94218" name="Text Box 10"/>
            <p:cNvSpPr txBox="1">
              <a:spLocks noChangeArrowheads="1"/>
            </p:cNvSpPr>
            <p:nvPr/>
          </p:nvSpPr>
          <p:spPr bwMode="auto">
            <a:xfrm>
              <a:off x="4995" y="2790"/>
              <a:ext cx="840" cy="465"/>
            </a:xfrm>
            <a:prstGeom prst="rect">
              <a:avLst/>
            </a:prstGeom>
            <a:noFill/>
            <a:ln w="9525">
              <a:noFill/>
              <a:miter lim="800000"/>
              <a:headEnd/>
              <a:tailEnd/>
            </a:ln>
          </p:spPr>
          <p:txBody>
            <a:bodyPr/>
            <a:lstStyle/>
            <a:p>
              <a:pPr defTabSz="914400" eaLnBrk="0" fontAlgn="base" hangingPunct="0">
                <a:spcBef>
                  <a:spcPct val="0"/>
                </a:spcBef>
                <a:spcAft>
                  <a:spcPct val="0"/>
                </a:spcAft>
              </a:pPr>
              <a:r>
                <a:rPr lang="pl-PL" sz="1600" b="1">
                  <a:solidFill>
                    <a:srgbClr val="000000"/>
                  </a:solidFill>
                  <a:latin typeface="Times New Roman" pitchFamily="18" charset="0"/>
                </a:rPr>
                <a:t>XII</a:t>
              </a:r>
              <a:endParaRPr lang="pl-PL" sz="1600" b="1">
                <a:solidFill>
                  <a:srgbClr val="000000"/>
                </a:solidFill>
                <a:latin typeface="Arial Black" pitchFamily="34" charset="0"/>
              </a:endParaRPr>
            </a:p>
          </p:txBody>
        </p:sp>
        <p:sp>
          <p:nvSpPr>
            <p:cNvPr id="94219" name="Text Box 11"/>
            <p:cNvSpPr txBox="1">
              <a:spLocks noChangeArrowheads="1"/>
            </p:cNvSpPr>
            <p:nvPr/>
          </p:nvSpPr>
          <p:spPr bwMode="auto">
            <a:xfrm>
              <a:off x="7306" y="3572"/>
              <a:ext cx="600" cy="525"/>
            </a:xfrm>
            <a:prstGeom prst="rect">
              <a:avLst/>
            </a:prstGeom>
            <a:noFill/>
            <a:ln w="9525">
              <a:noFill/>
              <a:miter lim="800000"/>
              <a:headEnd/>
              <a:tailEnd/>
            </a:ln>
          </p:spPr>
          <p:txBody>
            <a:bodyPr/>
            <a:lstStyle/>
            <a:p>
              <a:pPr defTabSz="914400" eaLnBrk="0" fontAlgn="base" hangingPunct="0">
                <a:spcBef>
                  <a:spcPct val="0"/>
                </a:spcBef>
                <a:spcAft>
                  <a:spcPct val="0"/>
                </a:spcAft>
              </a:pPr>
              <a:r>
                <a:rPr lang="pl-PL" sz="1600" b="1" dirty="0">
                  <a:solidFill>
                    <a:srgbClr val="000000"/>
                  </a:solidFill>
                  <a:latin typeface="Times New Roman" pitchFamily="18" charset="0"/>
                </a:rPr>
                <a:t>II</a:t>
              </a:r>
              <a:endParaRPr lang="pl-PL" sz="1600" b="1" dirty="0">
                <a:solidFill>
                  <a:srgbClr val="000000"/>
                </a:solidFill>
                <a:latin typeface="Arial Black" pitchFamily="34" charset="0"/>
              </a:endParaRPr>
            </a:p>
          </p:txBody>
        </p:sp>
        <p:sp>
          <p:nvSpPr>
            <p:cNvPr id="94220" name="Text Box 12"/>
            <p:cNvSpPr txBox="1">
              <a:spLocks noChangeArrowheads="1"/>
            </p:cNvSpPr>
            <p:nvPr/>
          </p:nvSpPr>
          <p:spPr bwMode="auto">
            <a:xfrm>
              <a:off x="7890" y="6315"/>
              <a:ext cx="840" cy="465"/>
            </a:xfrm>
            <a:prstGeom prst="rect">
              <a:avLst/>
            </a:prstGeom>
            <a:noFill/>
            <a:ln w="9525">
              <a:noFill/>
              <a:miter lim="800000"/>
              <a:headEnd/>
              <a:tailEnd/>
            </a:ln>
          </p:spPr>
          <p:txBody>
            <a:bodyPr/>
            <a:lstStyle/>
            <a:p>
              <a:pPr defTabSz="914400" eaLnBrk="0" fontAlgn="base" hangingPunct="0">
                <a:spcBef>
                  <a:spcPct val="0"/>
                </a:spcBef>
                <a:spcAft>
                  <a:spcPct val="0"/>
                </a:spcAft>
              </a:pPr>
              <a:r>
                <a:rPr lang="pl-PL" sz="1600" b="1">
                  <a:solidFill>
                    <a:srgbClr val="000000"/>
                  </a:solidFill>
                  <a:latin typeface="Times New Roman" pitchFamily="18" charset="0"/>
                </a:rPr>
                <a:t>IV</a:t>
              </a:r>
              <a:endParaRPr lang="pl-PL" sz="1600" b="1">
                <a:solidFill>
                  <a:srgbClr val="000000"/>
                </a:solidFill>
                <a:latin typeface="Arial Black" pitchFamily="34" charset="0"/>
              </a:endParaRPr>
            </a:p>
          </p:txBody>
        </p:sp>
        <p:sp>
          <p:nvSpPr>
            <p:cNvPr id="94221" name="Text Box 13"/>
            <p:cNvSpPr txBox="1">
              <a:spLocks noChangeArrowheads="1"/>
            </p:cNvSpPr>
            <p:nvPr/>
          </p:nvSpPr>
          <p:spPr bwMode="auto">
            <a:xfrm>
              <a:off x="7110" y="7560"/>
              <a:ext cx="840" cy="465"/>
            </a:xfrm>
            <a:prstGeom prst="rect">
              <a:avLst/>
            </a:prstGeom>
            <a:noFill/>
            <a:ln w="9525">
              <a:noFill/>
              <a:miter lim="800000"/>
              <a:headEnd/>
              <a:tailEnd/>
            </a:ln>
          </p:spPr>
          <p:txBody>
            <a:bodyPr/>
            <a:lstStyle/>
            <a:p>
              <a:pPr defTabSz="914400" eaLnBrk="0" fontAlgn="base" hangingPunct="0">
                <a:spcBef>
                  <a:spcPct val="0"/>
                </a:spcBef>
                <a:spcAft>
                  <a:spcPct val="0"/>
                </a:spcAft>
              </a:pPr>
              <a:r>
                <a:rPr lang="pl-PL" sz="1600" b="1">
                  <a:solidFill>
                    <a:srgbClr val="000000"/>
                  </a:solidFill>
                  <a:latin typeface="Times New Roman" pitchFamily="18" charset="0"/>
                </a:rPr>
                <a:t>V</a:t>
              </a:r>
              <a:endParaRPr lang="pl-PL" sz="1600" b="1">
                <a:solidFill>
                  <a:srgbClr val="000000"/>
                </a:solidFill>
                <a:latin typeface="Arial Black" pitchFamily="34" charset="0"/>
              </a:endParaRPr>
            </a:p>
          </p:txBody>
        </p:sp>
        <p:sp>
          <p:nvSpPr>
            <p:cNvPr id="94222" name="Text Box 14"/>
            <p:cNvSpPr txBox="1">
              <a:spLocks noChangeArrowheads="1"/>
            </p:cNvSpPr>
            <p:nvPr/>
          </p:nvSpPr>
          <p:spPr bwMode="auto">
            <a:xfrm>
              <a:off x="4020" y="7770"/>
              <a:ext cx="840" cy="465"/>
            </a:xfrm>
            <a:prstGeom prst="rect">
              <a:avLst/>
            </a:prstGeom>
            <a:noFill/>
            <a:ln w="9525">
              <a:noFill/>
              <a:miter lim="800000"/>
              <a:headEnd/>
              <a:tailEnd/>
            </a:ln>
          </p:spPr>
          <p:txBody>
            <a:bodyPr/>
            <a:lstStyle/>
            <a:p>
              <a:pPr defTabSz="914400" eaLnBrk="0" fontAlgn="base" hangingPunct="0">
                <a:spcBef>
                  <a:spcPct val="0"/>
                </a:spcBef>
                <a:spcAft>
                  <a:spcPct val="0"/>
                </a:spcAft>
              </a:pPr>
              <a:r>
                <a:rPr lang="pl-PL" sz="1600" b="1">
                  <a:solidFill>
                    <a:srgbClr val="000000"/>
                  </a:solidFill>
                  <a:latin typeface="Times New Roman" pitchFamily="18" charset="0"/>
                </a:rPr>
                <a:t>VII</a:t>
              </a:r>
              <a:endParaRPr lang="pl-PL" sz="1600" b="1">
                <a:solidFill>
                  <a:srgbClr val="000000"/>
                </a:solidFill>
                <a:latin typeface="Arial Black" pitchFamily="34" charset="0"/>
              </a:endParaRPr>
            </a:p>
          </p:txBody>
        </p:sp>
        <p:sp>
          <p:nvSpPr>
            <p:cNvPr id="94223" name="Text Box 15"/>
            <p:cNvSpPr txBox="1">
              <a:spLocks noChangeArrowheads="1"/>
            </p:cNvSpPr>
            <p:nvPr/>
          </p:nvSpPr>
          <p:spPr bwMode="auto">
            <a:xfrm>
              <a:off x="3135" y="6735"/>
              <a:ext cx="1125" cy="465"/>
            </a:xfrm>
            <a:prstGeom prst="rect">
              <a:avLst/>
            </a:prstGeom>
            <a:noFill/>
            <a:ln w="9525">
              <a:noFill/>
              <a:miter lim="800000"/>
              <a:headEnd/>
              <a:tailEnd/>
            </a:ln>
          </p:spPr>
          <p:txBody>
            <a:bodyPr/>
            <a:lstStyle/>
            <a:p>
              <a:pPr defTabSz="914400" eaLnBrk="0" fontAlgn="base" hangingPunct="0">
                <a:spcBef>
                  <a:spcPct val="0"/>
                </a:spcBef>
                <a:spcAft>
                  <a:spcPct val="0"/>
                </a:spcAft>
              </a:pPr>
              <a:r>
                <a:rPr lang="pl-PL" sz="1600" b="1">
                  <a:solidFill>
                    <a:srgbClr val="000000"/>
                  </a:solidFill>
                  <a:latin typeface="Times New Roman" pitchFamily="18" charset="0"/>
                </a:rPr>
                <a:t>VIII</a:t>
              </a:r>
              <a:endParaRPr lang="pl-PL" sz="1600" b="1">
                <a:solidFill>
                  <a:srgbClr val="000000"/>
                </a:solidFill>
                <a:latin typeface="Arial Black" pitchFamily="34" charset="0"/>
              </a:endParaRPr>
            </a:p>
          </p:txBody>
        </p:sp>
        <p:sp>
          <p:nvSpPr>
            <p:cNvPr id="94224" name="Text Box 16"/>
            <p:cNvSpPr txBox="1">
              <a:spLocks noChangeArrowheads="1"/>
            </p:cNvSpPr>
            <p:nvPr/>
          </p:nvSpPr>
          <p:spPr bwMode="auto">
            <a:xfrm>
              <a:off x="3120" y="4425"/>
              <a:ext cx="840" cy="465"/>
            </a:xfrm>
            <a:prstGeom prst="rect">
              <a:avLst/>
            </a:prstGeom>
            <a:noFill/>
            <a:ln w="9525">
              <a:noFill/>
              <a:miter lim="800000"/>
              <a:headEnd/>
              <a:tailEnd/>
            </a:ln>
          </p:spPr>
          <p:txBody>
            <a:bodyPr/>
            <a:lstStyle/>
            <a:p>
              <a:pPr defTabSz="914400" eaLnBrk="0" fontAlgn="base" hangingPunct="0">
                <a:spcBef>
                  <a:spcPct val="0"/>
                </a:spcBef>
                <a:spcAft>
                  <a:spcPct val="0"/>
                </a:spcAft>
              </a:pPr>
              <a:r>
                <a:rPr lang="pl-PL" sz="1600" b="1">
                  <a:solidFill>
                    <a:srgbClr val="000000"/>
                  </a:solidFill>
                  <a:latin typeface="Times New Roman" pitchFamily="18" charset="0"/>
                </a:rPr>
                <a:t>X</a:t>
              </a:r>
              <a:endParaRPr lang="pl-PL" sz="1600" b="1">
                <a:solidFill>
                  <a:srgbClr val="000000"/>
                </a:solidFill>
                <a:latin typeface="Arial Black" pitchFamily="34" charset="0"/>
              </a:endParaRPr>
            </a:p>
          </p:txBody>
        </p:sp>
        <p:sp>
          <p:nvSpPr>
            <p:cNvPr id="94225" name="Text Box 17"/>
            <p:cNvSpPr txBox="1">
              <a:spLocks noChangeArrowheads="1"/>
            </p:cNvSpPr>
            <p:nvPr/>
          </p:nvSpPr>
          <p:spPr bwMode="auto">
            <a:xfrm>
              <a:off x="3990" y="3300"/>
              <a:ext cx="840" cy="465"/>
            </a:xfrm>
            <a:prstGeom prst="rect">
              <a:avLst/>
            </a:prstGeom>
            <a:noFill/>
            <a:ln w="9525">
              <a:noFill/>
              <a:miter lim="800000"/>
              <a:headEnd/>
              <a:tailEnd/>
            </a:ln>
          </p:spPr>
          <p:txBody>
            <a:bodyPr/>
            <a:lstStyle/>
            <a:p>
              <a:pPr defTabSz="914400" eaLnBrk="0" fontAlgn="base" hangingPunct="0">
                <a:spcBef>
                  <a:spcPct val="0"/>
                </a:spcBef>
                <a:spcAft>
                  <a:spcPct val="0"/>
                </a:spcAft>
              </a:pPr>
              <a:r>
                <a:rPr lang="pl-PL" sz="1600" b="1">
                  <a:solidFill>
                    <a:srgbClr val="000000"/>
                  </a:solidFill>
                  <a:latin typeface="Times New Roman" pitchFamily="18" charset="0"/>
                </a:rPr>
                <a:t>XI</a:t>
              </a:r>
              <a:endParaRPr lang="pl-PL" sz="1600" b="1">
                <a:solidFill>
                  <a:srgbClr val="000000"/>
                </a:solidFill>
                <a:latin typeface="Arial Black" pitchFamily="34" charset="0"/>
              </a:endParaRPr>
            </a:p>
          </p:txBody>
        </p:sp>
      </p:grpSp>
      <p:sp>
        <p:nvSpPr>
          <p:cNvPr id="94229" name="AutoShape 21"/>
          <p:cNvSpPr>
            <a:spLocks/>
          </p:cNvSpPr>
          <p:nvPr/>
        </p:nvSpPr>
        <p:spPr bwMode="auto">
          <a:xfrm>
            <a:off x="7032104" y="342139"/>
            <a:ext cx="2448272" cy="798220"/>
          </a:xfrm>
          <a:prstGeom prst="borderCallout1">
            <a:avLst>
              <a:gd name="adj1" fmla="val 10588"/>
              <a:gd name="adj2" fmla="val -4704"/>
              <a:gd name="adj3" fmla="val 121324"/>
              <a:gd name="adj4" fmla="val -16176"/>
            </a:avLst>
          </a:prstGeom>
          <a:noFill/>
          <a:ln w="9525">
            <a:solidFill>
              <a:schemeClr val="tx1"/>
            </a:solidFill>
            <a:miter lim="800000"/>
            <a:headEnd/>
            <a:tailEnd/>
          </a:ln>
          <a:effectLst/>
        </p:spPr>
        <p:txBody>
          <a:bodyPr anchor="ctr"/>
          <a:lstStyle/>
          <a:p>
            <a:pPr algn="ctr" defTabSz="914400" fontAlgn="base">
              <a:spcBef>
                <a:spcPct val="0"/>
              </a:spcBef>
              <a:spcAft>
                <a:spcPct val="0"/>
              </a:spcAft>
            </a:pPr>
            <a:r>
              <a:rPr lang="pl-PL" sz="1400" b="1" u="sng" dirty="0">
                <a:solidFill>
                  <a:srgbClr val="000000"/>
                </a:solidFill>
                <a:latin typeface="Arial Narrow" pitchFamily="34" charset="0"/>
              </a:rPr>
              <a:t>Do 31 stycznia </a:t>
            </a:r>
            <a:r>
              <a:rPr lang="pl-PL" sz="1400" b="1" dirty="0">
                <a:solidFill>
                  <a:srgbClr val="000000"/>
                </a:solidFill>
                <a:latin typeface="Arial Narrow" pitchFamily="34" charset="0"/>
              </a:rPr>
              <a:t>- zweryfikowanie/ aktualizacja danych egzaminacyjnych szkoły</a:t>
            </a:r>
          </a:p>
        </p:txBody>
      </p:sp>
      <p:sp>
        <p:nvSpPr>
          <p:cNvPr id="94230" name="AutoShape 22"/>
          <p:cNvSpPr>
            <a:spLocks/>
          </p:cNvSpPr>
          <p:nvPr/>
        </p:nvSpPr>
        <p:spPr bwMode="auto">
          <a:xfrm>
            <a:off x="8418187" y="1277074"/>
            <a:ext cx="2018141" cy="670810"/>
          </a:xfrm>
          <a:prstGeom prst="borderCallout1">
            <a:avLst>
              <a:gd name="adj1" fmla="val 10588"/>
              <a:gd name="adj2" fmla="val -4704"/>
              <a:gd name="adj3" fmla="val 140900"/>
              <a:gd name="adj4" fmla="val -58494"/>
            </a:avLst>
          </a:prstGeom>
          <a:noFill/>
          <a:ln w="9525">
            <a:solidFill>
              <a:schemeClr val="tx1"/>
            </a:solidFill>
            <a:miter lim="800000"/>
            <a:headEnd/>
            <a:tailEnd/>
          </a:ln>
          <a:effectLst/>
        </p:spPr>
        <p:txBody>
          <a:bodyPr anchor="ctr"/>
          <a:lstStyle/>
          <a:p>
            <a:pPr algn="ctr" defTabSz="914400" fontAlgn="base">
              <a:spcBef>
                <a:spcPct val="0"/>
              </a:spcBef>
              <a:spcAft>
                <a:spcPct val="0"/>
              </a:spcAft>
            </a:pPr>
            <a:r>
              <a:rPr lang="pl-PL" sz="1400" b="1" u="sng" dirty="0">
                <a:solidFill>
                  <a:srgbClr val="000000"/>
                </a:solidFill>
                <a:latin typeface="Arial Narrow" pitchFamily="34" charset="0"/>
              </a:rPr>
              <a:t>7 lutego 2025 -</a:t>
            </a:r>
          </a:p>
          <a:p>
            <a:pPr algn="ctr" defTabSz="914400" fontAlgn="base">
              <a:spcBef>
                <a:spcPct val="0"/>
              </a:spcBef>
              <a:spcAft>
                <a:spcPct val="0"/>
              </a:spcAft>
            </a:pPr>
            <a:r>
              <a:rPr lang="pl-PL" sz="1400" b="1" dirty="0">
                <a:solidFill>
                  <a:srgbClr val="000000"/>
                </a:solidFill>
                <a:latin typeface="Arial Narrow" pitchFamily="34" charset="0"/>
              </a:rPr>
              <a:t>termin składania deklaracji maturalnych</a:t>
            </a:r>
          </a:p>
        </p:txBody>
      </p:sp>
      <p:sp>
        <p:nvSpPr>
          <p:cNvPr id="94231" name="AutoShape 23"/>
          <p:cNvSpPr>
            <a:spLocks/>
          </p:cNvSpPr>
          <p:nvPr/>
        </p:nvSpPr>
        <p:spPr bwMode="auto">
          <a:xfrm>
            <a:off x="8608460" y="3093876"/>
            <a:ext cx="1774825" cy="819926"/>
          </a:xfrm>
          <a:prstGeom prst="borderCallout1">
            <a:avLst>
              <a:gd name="adj1" fmla="val 10588"/>
              <a:gd name="adj2" fmla="val -4704"/>
              <a:gd name="adj3" fmla="val 12988"/>
              <a:gd name="adj4" fmla="val -25506"/>
            </a:avLst>
          </a:prstGeom>
          <a:noFill/>
          <a:ln w="9525">
            <a:solidFill>
              <a:schemeClr val="tx1"/>
            </a:solidFill>
            <a:miter lim="800000"/>
            <a:headEnd/>
            <a:tailEnd/>
          </a:ln>
          <a:effectLst/>
        </p:spPr>
        <p:txBody>
          <a:bodyPr anchor="ctr"/>
          <a:lstStyle/>
          <a:p>
            <a:pPr algn="ctr" defTabSz="914400" fontAlgn="base">
              <a:spcBef>
                <a:spcPct val="0"/>
              </a:spcBef>
              <a:spcAft>
                <a:spcPct val="0"/>
              </a:spcAft>
            </a:pPr>
            <a:r>
              <a:rPr lang="pl-PL" sz="1400" b="1" u="sng" dirty="0">
                <a:solidFill>
                  <a:srgbClr val="000000"/>
                </a:solidFill>
                <a:latin typeface="Arial Narrow" pitchFamily="34" charset="0"/>
              </a:rPr>
              <a:t>12 marca 2025 -</a:t>
            </a:r>
          </a:p>
          <a:p>
            <a:pPr algn="ctr" defTabSz="914400" fontAlgn="base">
              <a:spcBef>
                <a:spcPct val="0"/>
              </a:spcBef>
              <a:spcAft>
                <a:spcPct val="0"/>
              </a:spcAft>
            </a:pPr>
            <a:r>
              <a:rPr lang="pl-PL" sz="1400" b="1" dirty="0">
                <a:solidFill>
                  <a:srgbClr val="000000"/>
                </a:solidFill>
                <a:latin typeface="Arial Narrow" pitchFamily="34" charset="0"/>
              </a:rPr>
              <a:t>zakończenie edycji danych do zamówienia </a:t>
            </a:r>
          </a:p>
        </p:txBody>
      </p:sp>
      <p:sp>
        <p:nvSpPr>
          <p:cNvPr id="94232" name="AutoShape 24"/>
          <p:cNvSpPr>
            <a:spLocks/>
          </p:cNvSpPr>
          <p:nvPr/>
        </p:nvSpPr>
        <p:spPr bwMode="auto">
          <a:xfrm>
            <a:off x="8608459" y="5472842"/>
            <a:ext cx="1477938" cy="1079500"/>
          </a:xfrm>
          <a:prstGeom prst="borderCallout1">
            <a:avLst>
              <a:gd name="adj1" fmla="val 10422"/>
              <a:gd name="adj2" fmla="val -1015"/>
              <a:gd name="adj3" fmla="val -57997"/>
              <a:gd name="adj4" fmla="val -89540"/>
            </a:avLst>
          </a:prstGeom>
          <a:noFill/>
          <a:ln w="9525">
            <a:solidFill>
              <a:schemeClr val="tx1"/>
            </a:solidFill>
            <a:miter lim="800000"/>
            <a:headEnd/>
            <a:tailEnd/>
          </a:ln>
          <a:effectLst/>
        </p:spPr>
        <p:txBody>
          <a:bodyPr anchor="ctr"/>
          <a:lstStyle/>
          <a:p>
            <a:pPr algn="ctr" defTabSz="914400" fontAlgn="base">
              <a:spcBef>
                <a:spcPct val="0"/>
              </a:spcBef>
              <a:spcAft>
                <a:spcPct val="0"/>
              </a:spcAft>
            </a:pPr>
            <a:r>
              <a:rPr lang="pl-PL" sz="1400" b="1" u="sng" dirty="0">
                <a:solidFill>
                  <a:srgbClr val="000000"/>
                </a:solidFill>
                <a:latin typeface="Arial Narrow" pitchFamily="34" charset="0"/>
              </a:rPr>
              <a:t>2 maja 2025 -</a:t>
            </a:r>
          </a:p>
          <a:p>
            <a:pPr algn="ctr" defTabSz="914400" fontAlgn="base">
              <a:spcBef>
                <a:spcPct val="0"/>
              </a:spcBef>
              <a:spcAft>
                <a:spcPct val="0"/>
              </a:spcAft>
            </a:pPr>
            <a:r>
              <a:rPr lang="pl-PL" sz="1400" b="1" dirty="0">
                <a:solidFill>
                  <a:srgbClr val="000000"/>
                </a:solidFill>
                <a:latin typeface="Arial Narrow" pitchFamily="34" charset="0"/>
              </a:rPr>
              <a:t>zakończenie edycji danych egzaminacyjnych</a:t>
            </a:r>
          </a:p>
        </p:txBody>
      </p:sp>
      <p:sp>
        <p:nvSpPr>
          <p:cNvPr id="94233" name="AutoShape 25"/>
          <p:cNvSpPr>
            <a:spLocks/>
          </p:cNvSpPr>
          <p:nvPr/>
        </p:nvSpPr>
        <p:spPr bwMode="auto">
          <a:xfrm>
            <a:off x="6537324" y="5562600"/>
            <a:ext cx="1844676" cy="1079500"/>
          </a:xfrm>
          <a:prstGeom prst="borderCallout1">
            <a:avLst>
              <a:gd name="adj1" fmla="val -3786"/>
              <a:gd name="adj2" fmla="val 63238"/>
              <a:gd name="adj3" fmla="val -68957"/>
              <a:gd name="adj4" fmla="val 28648"/>
            </a:avLst>
          </a:prstGeom>
          <a:noFill/>
          <a:ln w="9525">
            <a:solidFill>
              <a:schemeClr val="tx1"/>
            </a:solidFill>
            <a:miter lim="800000"/>
            <a:headEnd/>
            <a:tailEnd/>
          </a:ln>
          <a:effectLst/>
        </p:spPr>
        <p:txBody>
          <a:bodyPr anchor="ctr"/>
          <a:lstStyle/>
          <a:p>
            <a:pPr algn="ctr" defTabSz="914400" fontAlgn="base">
              <a:spcBef>
                <a:spcPct val="0"/>
              </a:spcBef>
              <a:spcAft>
                <a:spcPct val="0"/>
              </a:spcAft>
            </a:pPr>
            <a:r>
              <a:rPr lang="pl-PL" sz="1400" b="1" u="sng" dirty="0">
                <a:solidFill>
                  <a:srgbClr val="000000"/>
                </a:solidFill>
                <a:latin typeface="Arial Narrow" pitchFamily="34" charset="0"/>
              </a:rPr>
              <a:t>5 maja - 24 maja 2025 -</a:t>
            </a:r>
          </a:p>
          <a:p>
            <a:pPr algn="ctr" defTabSz="914400" fontAlgn="base">
              <a:spcBef>
                <a:spcPct val="0"/>
              </a:spcBef>
              <a:spcAft>
                <a:spcPct val="0"/>
              </a:spcAft>
            </a:pPr>
            <a:r>
              <a:rPr lang="pl-PL" sz="1400" b="1" dirty="0">
                <a:solidFill>
                  <a:srgbClr val="000000"/>
                </a:solidFill>
                <a:latin typeface="Arial Narrow" pitchFamily="34" charset="0"/>
              </a:rPr>
              <a:t>egzaminy maturalne sesja główna</a:t>
            </a:r>
          </a:p>
        </p:txBody>
      </p:sp>
      <p:sp>
        <p:nvSpPr>
          <p:cNvPr id="94234" name="AutoShape 26"/>
          <p:cNvSpPr>
            <a:spLocks/>
          </p:cNvSpPr>
          <p:nvPr/>
        </p:nvSpPr>
        <p:spPr bwMode="auto">
          <a:xfrm>
            <a:off x="4106861" y="5672179"/>
            <a:ext cx="1619250" cy="1079500"/>
          </a:xfrm>
          <a:prstGeom prst="borderCallout1">
            <a:avLst>
              <a:gd name="adj1" fmla="val 10588"/>
              <a:gd name="adj2" fmla="val 104704"/>
              <a:gd name="adj3" fmla="val -8676"/>
              <a:gd name="adj4" fmla="val 124116"/>
            </a:avLst>
          </a:prstGeom>
          <a:noFill/>
          <a:ln w="9525">
            <a:solidFill>
              <a:schemeClr val="tx1"/>
            </a:solidFill>
            <a:miter lim="800000"/>
            <a:headEnd/>
            <a:tailEnd/>
          </a:ln>
          <a:effectLst/>
        </p:spPr>
        <p:txBody>
          <a:bodyPr anchor="ctr"/>
          <a:lstStyle/>
          <a:p>
            <a:pPr algn="ctr" defTabSz="914400" fontAlgn="base">
              <a:spcBef>
                <a:spcPct val="0"/>
              </a:spcBef>
              <a:spcAft>
                <a:spcPct val="0"/>
              </a:spcAft>
            </a:pPr>
            <a:r>
              <a:rPr lang="pl-PL" sz="1400" b="1" u="sng" dirty="0">
                <a:solidFill>
                  <a:srgbClr val="000000"/>
                </a:solidFill>
                <a:latin typeface="Arial Narrow" pitchFamily="34" charset="0"/>
              </a:rPr>
              <a:t>3-17 czerwca 2025 -</a:t>
            </a:r>
          </a:p>
          <a:p>
            <a:pPr algn="ctr" defTabSz="914400" fontAlgn="base">
              <a:spcBef>
                <a:spcPct val="0"/>
              </a:spcBef>
              <a:spcAft>
                <a:spcPct val="0"/>
              </a:spcAft>
            </a:pPr>
            <a:r>
              <a:rPr lang="pl-PL" sz="1400" b="1" dirty="0">
                <a:solidFill>
                  <a:srgbClr val="000000"/>
                </a:solidFill>
                <a:latin typeface="Arial Narrow" pitchFamily="34" charset="0"/>
              </a:rPr>
              <a:t>termin dodatkowy</a:t>
            </a:r>
          </a:p>
        </p:txBody>
      </p:sp>
      <p:sp>
        <p:nvSpPr>
          <p:cNvPr id="94235" name="AutoShape 27"/>
          <p:cNvSpPr>
            <a:spLocks/>
          </p:cNvSpPr>
          <p:nvPr/>
        </p:nvSpPr>
        <p:spPr bwMode="auto">
          <a:xfrm>
            <a:off x="1904848" y="5405514"/>
            <a:ext cx="1844675" cy="1079500"/>
          </a:xfrm>
          <a:prstGeom prst="borderCallout1">
            <a:avLst>
              <a:gd name="adj1" fmla="val 10588"/>
              <a:gd name="adj2" fmla="val 104704"/>
              <a:gd name="adj3" fmla="val -40245"/>
              <a:gd name="adj4" fmla="val 161742"/>
            </a:avLst>
          </a:prstGeom>
          <a:noFill/>
          <a:ln w="9525">
            <a:solidFill>
              <a:schemeClr val="tx1"/>
            </a:solidFill>
            <a:miter lim="800000"/>
            <a:headEnd/>
            <a:tailEnd/>
          </a:ln>
          <a:effectLst/>
        </p:spPr>
        <p:txBody>
          <a:bodyPr anchor="ctr"/>
          <a:lstStyle/>
          <a:p>
            <a:pPr algn="ctr" defTabSz="914400" fontAlgn="base">
              <a:spcBef>
                <a:spcPct val="0"/>
              </a:spcBef>
              <a:spcAft>
                <a:spcPct val="0"/>
              </a:spcAft>
            </a:pPr>
            <a:r>
              <a:rPr lang="pl-PL" sz="1400" b="1" u="sng" dirty="0">
                <a:solidFill>
                  <a:srgbClr val="000000"/>
                </a:solidFill>
                <a:latin typeface="Arial Narrow" pitchFamily="34" charset="0"/>
              </a:rPr>
              <a:t>8 lipca 2025 -</a:t>
            </a:r>
          </a:p>
          <a:p>
            <a:pPr algn="ctr" defTabSz="914400" fontAlgn="base">
              <a:spcBef>
                <a:spcPct val="0"/>
              </a:spcBef>
              <a:spcAft>
                <a:spcPct val="0"/>
              </a:spcAft>
            </a:pPr>
            <a:r>
              <a:rPr lang="pl-PL" sz="1400" b="1" dirty="0">
                <a:solidFill>
                  <a:srgbClr val="000000"/>
                </a:solidFill>
                <a:latin typeface="Arial Narrow" pitchFamily="34" charset="0"/>
              </a:rPr>
              <a:t>publikacja wyników</a:t>
            </a:r>
          </a:p>
          <a:p>
            <a:pPr algn="ctr" defTabSz="914400" fontAlgn="base">
              <a:spcBef>
                <a:spcPct val="0"/>
              </a:spcBef>
              <a:spcAft>
                <a:spcPct val="0"/>
              </a:spcAft>
            </a:pPr>
            <a:r>
              <a:rPr lang="pl-PL" sz="1400" b="1" dirty="0">
                <a:solidFill>
                  <a:srgbClr val="000000"/>
                </a:solidFill>
                <a:latin typeface="Arial Narrow" pitchFamily="34" charset="0"/>
              </a:rPr>
              <a:t>wydawanie świadectw</a:t>
            </a:r>
          </a:p>
        </p:txBody>
      </p:sp>
      <p:sp>
        <p:nvSpPr>
          <p:cNvPr id="94236" name="AutoShape 28"/>
          <p:cNvSpPr>
            <a:spLocks/>
          </p:cNvSpPr>
          <p:nvPr/>
        </p:nvSpPr>
        <p:spPr bwMode="auto">
          <a:xfrm>
            <a:off x="1856506" y="1315222"/>
            <a:ext cx="1765300" cy="1181100"/>
          </a:xfrm>
          <a:prstGeom prst="borderCallout1">
            <a:avLst>
              <a:gd name="adj1" fmla="val 10588"/>
              <a:gd name="adj2" fmla="val 104704"/>
              <a:gd name="adj3" fmla="val 139654"/>
              <a:gd name="adj4" fmla="val 145097"/>
            </a:avLst>
          </a:prstGeom>
          <a:noFill/>
          <a:ln w="9525">
            <a:solidFill>
              <a:schemeClr val="tx1"/>
            </a:solidFill>
            <a:miter lim="800000"/>
            <a:headEnd/>
            <a:tailEnd/>
          </a:ln>
          <a:effectLst/>
        </p:spPr>
        <p:txBody>
          <a:bodyPr anchor="ctr"/>
          <a:lstStyle/>
          <a:p>
            <a:pPr algn="ctr" defTabSz="914400" fontAlgn="base">
              <a:spcBef>
                <a:spcPct val="0"/>
              </a:spcBef>
              <a:spcAft>
                <a:spcPct val="0"/>
              </a:spcAft>
            </a:pPr>
            <a:r>
              <a:rPr lang="pl-PL" sz="1400" b="1" u="sng" dirty="0">
                <a:solidFill>
                  <a:srgbClr val="000000"/>
                </a:solidFill>
                <a:latin typeface="Arial Narrow" pitchFamily="34" charset="0"/>
              </a:rPr>
              <a:t>Do 27 września </a:t>
            </a:r>
            <a:r>
              <a:rPr lang="pl-PL" sz="1400" b="1" dirty="0">
                <a:solidFill>
                  <a:srgbClr val="000000"/>
                </a:solidFill>
                <a:latin typeface="Arial Narrow" pitchFamily="34" charset="0"/>
              </a:rPr>
              <a:t>-</a:t>
            </a:r>
          </a:p>
          <a:p>
            <a:pPr algn="ctr" defTabSz="914400" fontAlgn="base">
              <a:spcBef>
                <a:spcPct val="0"/>
              </a:spcBef>
              <a:spcAft>
                <a:spcPct val="0"/>
              </a:spcAft>
            </a:pPr>
            <a:r>
              <a:rPr lang="pl-PL" sz="1400" b="1" dirty="0">
                <a:solidFill>
                  <a:srgbClr val="000000"/>
                </a:solidFill>
                <a:latin typeface="Arial Narrow" pitchFamily="34" charset="0"/>
              </a:rPr>
              <a:t>zapoznanie zdających z informacjami o egzaminie maturalnym i komunikatami CKE</a:t>
            </a:r>
          </a:p>
        </p:txBody>
      </p:sp>
      <p:sp>
        <p:nvSpPr>
          <p:cNvPr id="94237" name="AutoShape 29"/>
          <p:cNvSpPr>
            <a:spLocks/>
          </p:cNvSpPr>
          <p:nvPr/>
        </p:nvSpPr>
        <p:spPr bwMode="auto">
          <a:xfrm>
            <a:off x="1996340" y="4064000"/>
            <a:ext cx="1619250" cy="1079500"/>
          </a:xfrm>
          <a:prstGeom prst="borderCallout1">
            <a:avLst>
              <a:gd name="adj1" fmla="val 10588"/>
              <a:gd name="adj2" fmla="val 104704"/>
              <a:gd name="adj3" fmla="val 12892"/>
              <a:gd name="adj4" fmla="val 141166"/>
            </a:avLst>
          </a:prstGeom>
          <a:noFill/>
          <a:ln w="9525">
            <a:solidFill>
              <a:schemeClr val="tx1"/>
            </a:solidFill>
            <a:miter lim="800000"/>
            <a:headEnd/>
            <a:tailEnd/>
          </a:ln>
          <a:effectLst/>
        </p:spPr>
        <p:txBody>
          <a:bodyPr anchor="ctr"/>
          <a:lstStyle/>
          <a:p>
            <a:pPr algn="ctr" defTabSz="914400" fontAlgn="base">
              <a:spcBef>
                <a:spcPct val="0"/>
              </a:spcBef>
              <a:spcAft>
                <a:spcPct val="0"/>
              </a:spcAft>
            </a:pPr>
            <a:r>
              <a:rPr lang="pl-PL" sz="1400" b="1" u="sng" dirty="0">
                <a:solidFill>
                  <a:srgbClr val="000000"/>
                </a:solidFill>
                <a:latin typeface="Arial Narrow" pitchFamily="34" charset="0"/>
              </a:rPr>
              <a:t>19-20 sierpnia 2025 - </a:t>
            </a:r>
          </a:p>
          <a:p>
            <a:pPr algn="ctr" defTabSz="914400" fontAlgn="base">
              <a:spcBef>
                <a:spcPct val="0"/>
              </a:spcBef>
              <a:spcAft>
                <a:spcPct val="0"/>
              </a:spcAft>
            </a:pPr>
            <a:r>
              <a:rPr lang="pl-PL" sz="1400" b="1" dirty="0">
                <a:solidFill>
                  <a:srgbClr val="000000"/>
                </a:solidFill>
                <a:latin typeface="Arial Narrow" pitchFamily="34" charset="0"/>
              </a:rPr>
              <a:t>sesja poprawkowa</a:t>
            </a:r>
          </a:p>
          <a:p>
            <a:pPr algn="ctr" defTabSz="914400" fontAlgn="base">
              <a:spcBef>
                <a:spcPct val="0"/>
              </a:spcBef>
              <a:spcAft>
                <a:spcPct val="0"/>
              </a:spcAft>
            </a:pPr>
            <a:r>
              <a:rPr lang="pl-PL" sz="1400" b="1" dirty="0">
                <a:solidFill>
                  <a:srgbClr val="000000"/>
                </a:solidFill>
                <a:latin typeface="Arial Narrow" pitchFamily="34" charset="0"/>
              </a:rPr>
              <a:t>egz. maturalny</a:t>
            </a:r>
          </a:p>
        </p:txBody>
      </p:sp>
      <p:sp>
        <p:nvSpPr>
          <p:cNvPr id="94267" name="AutoShape 59"/>
          <p:cNvSpPr>
            <a:spLocks noChangeArrowheads="1"/>
          </p:cNvSpPr>
          <p:nvPr/>
        </p:nvSpPr>
        <p:spPr bwMode="auto">
          <a:xfrm>
            <a:off x="8545341" y="4529418"/>
            <a:ext cx="1901061" cy="914400"/>
          </a:xfrm>
          <a:prstGeom prst="wedgeEllipseCallout">
            <a:avLst>
              <a:gd name="adj1" fmla="val -102358"/>
              <a:gd name="adj2" fmla="val -105197"/>
            </a:avLst>
          </a:prstGeom>
          <a:solidFill>
            <a:srgbClr val="C0C0C0"/>
          </a:solidFill>
          <a:ln w="9525">
            <a:solidFill>
              <a:schemeClr val="tx1"/>
            </a:solidFill>
            <a:miter lim="800000"/>
            <a:headEnd/>
            <a:tailEnd/>
          </a:ln>
          <a:effectLst/>
        </p:spPr>
        <p:txBody>
          <a:bodyPr/>
          <a:lstStyle/>
          <a:p>
            <a:pPr algn="ctr" defTabSz="914400" fontAlgn="base">
              <a:spcBef>
                <a:spcPct val="0"/>
              </a:spcBef>
              <a:spcAft>
                <a:spcPct val="0"/>
              </a:spcAft>
            </a:pPr>
            <a:r>
              <a:rPr lang="pl-PL" sz="1200" b="1" dirty="0">
                <a:solidFill>
                  <a:srgbClr val="000000"/>
                </a:solidFill>
                <a:latin typeface="Arial Narrow" pitchFamily="34" charset="0"/>
              </a:rPr>
              <a:t>Konferencje szkoleniowe wiosenne</a:t>
            </a:r>
          </a:p>
        </p:txBody>
      </p:sp>
      <p:sp>
        <p:nvSpPr>
          <p:cNvPr id="94268" name="AutoShape 60"/>
          <p:cNvSpPr>
            <a:spLocks noChangeArrowheads="1"/>
          </p:cNvSpPr>
          <p:nvPr/>
        </p:nvSpPr>
        <p:spPr bwMode="auto">
          <a:xfrm>
            <a:off x="2957755" y="403246"/>
            <a:ext cx="2362200" cy="914400"/>
          </a:xfrm>
          <a:prstGeom prst="wedgeEllipseCallout">
            <a:avLst>
              <a:gd name="adj1" fmla="val 26813"/>
              <a:gd name="adj2" fmla="val 174991"/>
            </a:avLst>
          </a:prstGeom>
          <a:solidFill>
            <a:srgbClr val="C0C0C0"/>
          </a:solidFill>
          <a:ln w="9525">
            <a:solidFill>
              <a:schemeClr val="tx1"/>
            </a:solidFill>
            <a:miter lim="800000"/>
            <a:headEnd/>
            <a:tailEnd/>
          </a:ln>
          <a:effectLst/>
        </p:spPr>
        <p:txBody>
          <a:bodyPr/>
          <a:lstStyle/>
          <a:p>
            <a:pPr algn="ctr" defTabSz="914400" fontAlgn="base">
              <a:spcBef>
                <a:spcPct val="0"/>
              </a:spcBef>
              <a:spcAft>
                <a:spcPct val="0"/>
              </a:spcAft>
            </a:pPr>
            <a:r>
              <a:rPr lang="pl-PL" sz="1200" b="1" dirty="0">
                <a:solidFill>
                  <a:srgbClr val="000000"/>
                </a:solidFill>
                <a:latin typeface="Arial Narrow" pitchFamily="34" charset="0"/>
              </a:rPr>
              <a:t>Jesienne konferencje szkoleniowe</a:t>
            </a:r>
          </a:p>
          <a:p>
            <a:pPr algn="ctr" defTabSz="914400" fontAlgn="base">
              <a:spcBef>
                <a:spcPct val="0"/>
              </a:spcBef>
              <a:spcAft>
                <a:spcPct val="0"/>
              </a:spcAft>
            </a:pPr>
            <a:endParaRPr lang="pl-PL" sz="1200" b="1" dirty="0">
              <a:solidFill>
                <a:srgbClr val="000000"/>
              </a:solidFill>
              <a:latin typeface="Arial Narrow" pitchFamily="34" charset="0"/>
            </a:endParaRPr>
          </a:p>
        </p:txBody>
      </p:sp>
      <p:grpSp>
        <p:nvGrpSpPr>
          <p:cNvPr id="3" name="Group 64"/>
          <p:cNvGrpSpPr>
            <a:grpSpLocks/>
          </p:cNvGrpSpPr>
          <p:nvPr/>
        </p:nvGrpSpPr>
        <p:grpSpPr bwMode="auto">
          <a:xfrm>
            <a:off x="4724400" y="2057400"/>
            <a:ext cx="2667000" cy="2667000"/>
            <a:chOff x="2085" y="5415"/>
            <a:chExt cx="4200" cy="4200"/>
          </a:xfrm>
        </p:grpSpPr>
        <p:sp>
          <p:nvSpPr>
            <p:cNvPr id="94273" name="Oval 65"/>
            <p:cNvSpPr>
              <a:spLocks noChangeArrowheads="1"/>
            </p:cNvSpPr>
            <p:nvPr/>
          </p:nvSpPr>
          <p:spPr bwMode="auto">
            <a:xfrm>
              <a:off x="2085" y="5415"/>
              <a:ext cx="4200" cy="4200"/>
            </a:xfrm>
            <a:prstGeom prst="ellipse">
              <a:avLst/>
            </a:prstGeom>
            <a:solidFill>
              <a:srgbClr val="339966"/>
            </a:solidFill>
            <a:ln w="63500">
              <a:solidFill>
                <a:srgbClr val="339966"/>
              </a:solidFill>
              <a:round/>
              <a:headEnd/>
              <a:tailEnd/>
            </a:ln>
          </p:spPr>
          <p:txBody>
            <a:bodyPr/>
            <a:lstStyle/>
            <a:p>
              <a:pPr algn="ctr" defTabSz="914400" fontAlgn="base">
                <a:spcBef>
                  <a:spcPct val="0"/>
                </a:spcBef>
                <a:spcAft>
                  <a:spcPct val="0"/>
                </a:spcAft>
              </a:pPr>
              <a:endParaRPr lang="pl-PL" sz="2400">
                <a:solidFill>
                  <a:srgbClr val="000000"/>
                </a:solidFill>
                <a:latin typeface="Times New Roman" pitchFamily="18" charset="0"/>
              </a:endParaRPr>
            </a:p>
          </p:txBody>
        </p:sp>
        <p:sp>
          <p:nvSpPr>
            <p:cNvPr id="94274" name="Text Box 66"/>
            <p:cNvSpPr txBox="1">
              <a:spLocks noChangeArrowheads="1"/>
            </p:cNvSpPr>
            <p:nvPr/>
          </p:nvSpPr>
          <p:spPr bwMode="auto">
            <a:xfrm>
              <a:off x="2130" y="7115"/>
              <a:ext cx="4065" cy="915"/>
            </a:xfrm>
            <a:prstGeom prst="rect">
              <a:avLst/>
            </a:prstGeom>
            <a:solidFill>
              <a:srgbClr val="339966"/>
            </a:solidFill>
            <a:ln w="9525">
              <a:solidFill>
                <a:srgbClr val="339966"/>
              </a:solidFill>
              <a:miter lim="800000"/>
              <a:headEnd/>
              <a:tailEnd/>
            </a:ln>
          </p:spPr>
          <p:txBody>
            <a:bodyPr/>
            <a:lstStyle/>
            <a:p>
              <a:pPr algn="ctr" defTabSz="914400" eaLnBrk="0" fontAlgn="base" hangingPunct="0">
                <a:spcBef>
                  <a:spcPct val="0"/>
                </a:spcBef>
                <a:spcAft>
                  <a:spcPct val="0"/>
                </a:spcAft>
              </a:pPr>
              <a:r>
                <a:rPr lang="pl-PL" sz="1200" b="1">
                  <a:solidFill>
                    <a:srgbClr val="000000"/>
                  </a:solidFill>
                  <a:latin typeface="Arial Narrow" pitchFamily="34" charset="0"/>
                </a:rPr>
                <a:t>SZKOLENIA KANDYDATÓW</a:t>
              </a:r>
            </a:p>
            <a:p>
              <a:pPr algn="ctr" defTabSz="914400" eaLnBrk="0" fontAlgn="base" hangingPunct="0">
                <a:spcBef>
                  <a:spcPct val="0"/>
                </a:spcBef>
                <a:spcAft>
                  <a:spcPct val="0"/>
                </a:spcAft>
              </a:pPr>
              <a:r>
                <a:rPr lang="pl-PL" sz="1200" b="1">
                  <a:solidFill>
                    <a:srgbClr val="000000"/>
                  </a:solidFill>
                  <a:latin typeface="Arial Narrow" pitchFamily="34" charset="0"/>
                </a:rPr>
                <a:t>NA EGZAMINATORÓW</a:t>
              </a:r>
              <a:endParaRPr lang="pl-PL" sz="1200">
                <a:solidFill>
                  <a:srgbClr val="000000"/>
                </a:solidFill>
                <a:latin typeface="Arial Narrow" pitchFamily="34" charset="0"/>
              </a:endParaRPr>
            </a:p>
            <a:p>
              <a:pPr algn="ctr" defTabSz="914400" eaLnBrk="0" fontAlgn="base" hangingPunct="0">
                <a:spcBef>
                  <a:spcPct val="0"/>
                </a:spcBef>
                <a:spcAft>
                  <a:spcPct val="0"/>
                </a:spcAft>
              </a:pPr>
              <a:r>
                <a:rPr lang="pl-PL" sz="1200" b="1">
                  <a:solidFill>
                    <a:srgbClr val="000000"/>
                  </a:solidFill>
                  <a:latin typeface="Arial Narrow" pitchFamily="34" charset="0"/>
                </a:rPr>
                <a:t>I EGZAMINATORÓW</a:t>
              </a:r>
            </a:p>
          </p:txBody>
        </p:sp>
      </p:grpSp>
      <p:grpSp>
        <p:nvGrpSpPr>
          <p:cNvPr id="4" name="Group 72"/>
          <p:cNvGrpSpPr>
            <a:grpSpLocks/>
          </p:cNvGrpSpPr>
          <p:nvPr/>
        </p:nvGrpSpPr>
        <p:grpSpPr bwMode="auto">
          <a:xfrm>
            <a:off x="4724400" y="2057400"/>
            <a:ext cx="2667000" cy="2667000"/>
            <a:chOff x="2085" y="5415"/>
            <a:chExt cx="4200" cy="4200"/>
          </a:xfrm>
        </p:grpSpPr>
        <p:sp>
          <p:nvSpPr>
            <p:cNvPr id="94281" name="Oval 73"/>
            <p:cNvSpPr>
              <a:spLocks noChangeArrowheads="1"/>
            </p:cNvSpPr>
            <p:nvPr/>
          </p:nvSpPr>
          <p:spPr bwMode="auto">
            <a:xfrm>
              <a:off x="2085" y="5415"/>
              <a:ext cx="4200" cy="4200"/>
            </a:xfrm>
            <a:prstGeom prst="ellipse">
              <a:avLst/>
            </a:prstGeom>
            <a:solidFill>
              <a:srgbClr val="99CC00"/>
            </a:solidFill>
            <a:ln w="63500">
              <a:solidFill>
                <a:srgbClr val="99CC00"/>
              </a:solidFill>
              <a:round/>
              <a:headEnd/>
              <a:tailEnd/>
            </a:ln>
          </p:spPr>
          <p:txBody>
            <a:bodyPr anchor="ctr"/>
            <a:lstStyle/>
            <a:p>
              <a:pPr algn="ctr" defTabSz="914400" fontAlgn="base">
                <a:spcBef>
                  <a:spcPct val="0"/>
                </a:spcBef>
                <a:spcAft>
                  <a:spcPct val="0"/>
                </a:spcAft>
              </a:pPr>
              <a:endParaRPr lang="pl-PL" sz="2400">
                <a:solidFill>
                  <a:srgbClr val="000000"/>
                </a:solidFill>
                <a:latin typeface="Times New Roman" pitchFamily="18" charset="0"/>
              </a:endParaRPr>
            </a:p>
          </p:txBody>
        </p:sp>
        <p:sp>
          <p:nvSpPr>
            <p:cNvPr id="94282" name="Text Box 74"/>
            <p:cNvSpPr txBox="1">
              <a:spLocks noChangeArrowheads="1"/>
            </p:cNvSpPr>
            <p:nvPr/>
          </p:nvSpPr>
          <p:spPr bwMode="auto">
            <a:xfrm>
              <a:off x="2130" y="7115"/>
              <a:ext cx="4065" cy="915"/>
            </a:xfrm>
            <a:prstGeom prst="rect">
              <a:avLst/>
            </a:prstGeom>
            <a:solidFill>
              <a:srgbClr val="99CC00"/>
            </a:solidFill>
            <a:ln w="9525">
              <a:solidFill>
                <a:srgbClr val="99CC00"/>
              </a:solidFill>
              <a:miter lim="800000"/>
              <a:headEnd/>
              <a:tailEnd/>
            </a:ln>
          </p:spPr>
          <p:txBody>
            <a:bodyPr anchor="ctr"/>
            <a:lstStyle/>
            <a:p>
              <a:pPr algn="ctr" defTabSz="914400" eaLnBrk="0" fontAlgn="base" hangingPunct="0">
                <a:spcBef>
                  <a:spcPct val="0"/>
                </a:spcBef>
                <a:spcAft>
                  <a:spcPct val="0"/>
                </a:spcAft>
              </a:pPr>
              <a:r>
                <a:rPr lang="pl-PL" sz="1200" b="1" dirty="0">
                  <a:solidFill>
                    <a:srgbClr val="000000"/>
                  </a:solidFill>
                  <a:latin typeface="Arial Narrow" pitchFamily="34" charset="0"/>
                </a:rPr>
                <a:t>HARMONOGRAM  DYREKTORA SZKOŁY</a:t>
              </a:r>
            </a:p>
          </p:txBody>
        </p:sp>
      </p:grpSp>
      <p:grpSp>
        <p:nvGrpSpPr>
          <p:cNvPr id="6" name="Group 85"/>
          <p:cNvGrpSpPr>
            <a:grpSpLocks/>
          </p:cNvGrpSpPr>
          <p:nvPr/>
        </p:nvGrpSpPr>
        <p:grpSpPr bwMode="auto">
          <a:xfrm rot="5774322">
            <a:off x="7189654" y="2296884"/>
            <a:ext cx="1306003" cy="665239"/>
            <a:chOff x="4774" y="2167"/>
            <a:chExt cx="1950" cy="915"/>
          </a:xfrm>
        </p:grpSpPr>
        <p:sp>
          <p:nvSpPr>
            <p:cNvPr id="94294" name="AutoShape 86"/>
            <p:cNvSpPr>
              <a:spLocks noChangeArrowheads="1"/>
            </p:cNvSpPr>
            <p:nvPr/>
          </p:nvSpPr>
          <p:spPr bwMode="auto">
            <a:xfrm rot="3600000">
              <a:off x="5381" y="1625"/>
              <a:ext cx="735" cy="1950"/>
            </a:xfrm>
            <a:prstGeom prst="bracePair">
              <a:avLst>
                <a:gd name="adj" fmla="val 25000"/>
              </a:avLst>
            </a:prstGeom>
            <a:solidFill>
              <a:srgbClr val="B2B2B2"/>
            </a:solidFill>
            <a:ln w="38100">
              <a:solidFill>
                <a:srgbClr val="000000"/>
              </a:solidFill>
              <a:round/>
              <a:headEnd/>
              <a:tailEnd/>
            </a:ln>
          </p:spPr>
          <p:txBody>
            <a:bodyPr/>
            <a:lstStyle/>
            <a:p>
              <a:pPr algn="ctr" defTabSz="914400" fontAlgn="base">
                <a:spcBef>
                  <a:spcPct val="0"/>
                </a:spcBef>
                <a:spcAft>
                  <a:spcPct val="0"/>
                </a:spcAft>
              </a:pPr>
              <a:endParaRPr lang="pl-PL" sz="2400">
                <a:solidFill>
                  <a:srgbClr val="000000"/>
                </a:solidFill>
                <a:latin typeface="Times New Roman" pitchFamily="18" charset="0"/>
              </a:endParaRPr>
            </a:p>
          </p:txBody>
        </p:sp>
        <p:sp>
          <p:nvSpPr>
            <p:cNvPr id="94295" name="WordArt 87"/>
            <p:cNvSpPr>
              <a:spLocks noChangeArrowheads="1" noChangeShapeType="1" noTextEdit="1"/>
            </p:cNvSpPr>
            <p:nvPr/>
          </p:nvSpPr>
          <p:spPr bwMode="auto">
            <a:xfrm>
              <a:off x="5152" y="2167"/>
              <a:ext cx="1095" cy="915"/>
            </a:xfrm>
            <a:prstGeom prst="rect">
              <a:avLst/>
            </a:prstGeom>
          </p:spPr>
          <p:txBody>
            <a:bodyPr wrap="none" fromWordArt="1">
              <a:prstTxWarp prst="textSlantUp">
                <a:avLst>
                  <a:gd name="adj" fmla="val 71431"/>
                </a:avLst>
              </a:prstTxWarp>
            </a:bodyPr>
            <a:lstStyle/>
            <a:p>
              <a:pPr algn="ctr" defTabSz="914400" fontAlgn="base">
                <a:spcBef>
                  <a:spcPct val="0"/>
                </a:spcBef>
                <a:spcAft>
                  <a:spcPct val="0"/>
                </a:spcAft>
              </a:pPr>
              <a:r>
                <a:rPr lang="pl-PL" sz="3600" kern="10" dirty="0">
                  <a:ln w="9525">
                    <a:solidFill>
                      <a:srgbClr val="000000"/>
                    </a:solidFill>
                    <a:round/>
                    <a:headEnd/>
                    <a:tailEnd/>
                  </a:ln>
                  <a:solidFill>
                    <a:srgbClr val="000000"/>
                  </a:solidFill>
                  <a:latin typeface="Arial Black"/>
                </a:rPr>
                <a:t>DANE</a:t>
              </a:r>
            </a:p>
          </p:txBody>
        </p:sp>
      </p:grpSp>
      <p:grpSp>
        <p:nvGrpSpPr>
          <p:cNvPr id="8" name="Group 89"/>
          <p:cNvGrpSpPr>
            <a:grpSpLocks/>
          </p:cNvGrpSpPr>
          <p:nvPr/>
        </p:nvGrpSpPr>
        <p:grpSpPr bwMode="auto">
          <a:xfrm>
            <a:off x="3955182" y="1947883"/>
            <a:ext cx="4114800" cy="3581400"/>
            <a:chOff x="3855" y="3285"/>
            <a:chExt cx="6480" cy="5280"/>
          </a:xfrm>
        </p:grpSpPr>
        <p:sp>
          <p:nvSpPr>
            <p:cNvPr id="94298" name="AutoShape 90"/>
            <p:cNvSpPr>
              <a:spLocks noChangeArrowheads="1"/>
            </p:cNvSpPr>
            <p:nvPr/>
          </p:nvSpPr>
          <p:spPr bwMode="auto">
            <a:xfrm rot="10800000">
              <a:off x="3855" y="3285"/>
              <a:ext cx="6480" cy="5280"/>
            </a:xfrm>
            <a:custGeom>
              <a:avLst/>
              <a:gdLst>
                <a:gd name="G0" fmla="+- 9177 0 0"/>
                <a:gd name="G1" fmla="+- -11705234 0 0"/>
                <a:gd name="G2" fmla="+- 0 0 -11705234"/>
                <a:gd name="T0" fmla="*/ 0 256 1"/>
                <a:gd name="T1" fmla="*/ 180 256 1"/>
                <a:gd name="G3" fmla="+- -11705234 T0 T1"/>
                <a:gd name="T2" fmla="*/ 0 256 1"/>
                <a:gd name="T3" fmla="*/ 90 256 1"/>
                <a:gd name="G4" fmla="+- -11705234 T2 T3"/>
                <a:gd name="G5" fmla="*/ G4 2 1"/>
                <a:gd name="T4" fmla="*/ 90 256 1"/>
                <a:gd name="T5" fmla="*/ 0 256 1"/>
                <a:gd name="G6" fmla="+- -11705234 T4 T5"/>
                <a:gd name="G7" fmla="*/ G6 2 1"/>
                <a:gd name="G8" fmla="abs -11705234"/>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77"/>
                <a:gd name="G18" fmla="*/ 9177 1 2"/>
                <a:gd name="G19" fmla="+- G18 5400 0"/>
                <a:gd name="G20" fmla="cos G19 -11705234"/>
                <a:gd name="G21" fmla="sin G19 -11705234"/>
                <a:gd name="G22" fmla="+- G20 10800 0"/>
                <a:gd name="G23" fmla="+- G21 10800 0"/>
                <a:gd name="G24" fmla="+- 10800 0 G20"/>
                <a:gd name="G25" fmla="+- 9177 10800 0"/>
                <a:gd name="G26" fmla="?: G9 G17 G25"/>
                <a:gd name="G27" fmla="?: G9 0 21600"/>
                <a:gd name="G28" fmla="cos 10800 -11705234"/>
                <a:gd name="G29" fmla="sin 10800 -11705234"/>
                <a:gd name="G30" fmla="sin 9177 -11705234"/>
                <a:gd name="G31" fmla="+- G28 10800 0"/>
                <a:gd name="G32" fmla="+- G29 10800 0"/>
                <a:gd name="G33" fmla="+- G30 10800 0"/>
                <a:gd name="G34" fmla="?: G4 0 G31"/>
                <a:gd name="G35" fmla="?: -11705234 G34 0"/>
                <a:gd name="G36" fmla="?: G6 G35 G31"/>
                <a:gd name="G37" fmla="+- 21600 0 G36"/>
                <a:gd name="G38" fmla="?: G4 0 G33"/>
                <a:gd name="G39" fmla="?: -11705234 G38 G32"/>
                <a:gd name="G40" fmla="?: G6 G39 0"/>
                <a:gd name="G41" fmla="?: G4 G32 21600"/>
                <a:gd name="G42" fmla="?: G6 G41 G33"/>
                <a:gd name="T12" fmla="*/ 10800 w 21600"/>
                <a:gd name="T13" fmla="*/ 0 h 21600"/>
                <a:gd name="T14" fmla="*/ 813 w 21600"/>
                <a:gd name="T15" fmla="*/ 10557 h 21600"/>
                <a:gd name="T16" fmla="*/ 10800 w 21600"/>
                <a:gd name="T17" fmla="*/ 1623 h 21600"/>
                <a:gd name="T18" fmla="*/ 20787 w 21600"/>
                <a:gd name="T19" fmla="*/ 1055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625" y="10577"/>
                  </a:moveTo>
                  <a:cubicBezTo>
                    <a:pt x="1746" y="5597"/>
                    <a:pt x="5818" y="1622"/>
                    <a:pt x="10800" y="1623"/>
                  </a:cubicBezTo>
                  <a:cubicBezTo>
                    <a:pt x="15781" y="1623"/>
                    <a:pt x="19853" y="5597"/>
                    <a:pt x="19974" y="10577"/>
                  </a:cubicBezTo>
                  <a:lnTo>
                    <a:pt x="21596" y="10537"/>
                  </a:lnTo>
                  <a:cubicBezTo>
                    <a:pt x="21454" y="4676"/>
                    <a:pt x="16662" y="-1"/>
                    <a:pt x="10799" y="0"/>
                  </a:cubicBezTo>
                  <a:cubicBezTo>
                    <a:pt x="4937" y="0"/>
                    <a:pt x="145" y="4676"/>
                    <a:pt x="3" y="10537"/>
                  </a:cubicBezTo>
                  <a:close/>
                </a:path>
              </a:pathLst>
            </a:custGeom>
            <a:solidFill>
              <a:srgbClr val="C0C0C0"/>
            </a:solidFill>
            <a:ln w="9525">
              <a:solidFill>
                <a:srgbClr val="000000"/>
              </a:solidFill>
              <a:miter lim="800000"/>
              <a:headEnd/>
              <a:tailEnd/>
            </a:ln>
          </p:spPr>
          <p:txBody>
            <a:bodyPr/>
            <a:lstStyle/>
            <a:p>
              <a:pPr algn="ctr" defTabSz="914400" fontAlgn="base">
                <a:spcBef>
                  <a:spcPct val="0"/>
                </a:spcBef>
                <a:spcAft>
                  <a:spcPct val="0"/>
                </a:spcAft>
              </a:pPr>
              <a:endParaRPr lang="pl-PL" sz="2400">
                <a:solidFill>
                  <a:srgbClr val="000000"/>
                </a:solidFill>
                <a:latin typeface="Times New Roman" pitchFamily="18" charset="0"/>
              </a:endParaRPr>
            </a:p>
          </p:txBody>
        </p:sp>
        <p:sp>
          <p:nvSpPr>
            <p:cNvPr id="94299" name="WordArt 91"/>
            <p:cNvSpPr>
              <a:spLocks noChangeArrowheads="1" noChangeShapeType="1" noTextEdit="1"/>
            </p:cNvSpPr>
            <p:nvPr/>
          </p:nvSpPr>
          <p:spPr bwMode="auto">
            <a:xfrm>
              <a:off x="4000" y="3741"/>
              <a:ext cx="6120" cy="4698"/>
            </a:xfrm>
            <a:prstGeom prst="rect">
              <a:avLst/>
            </a:prstGeom>
          </p:spPr>
          <p:txBody>
            <a:bodyPr spcFirstLastPara="1" wrap="none" fromWordArt="1">
              <a:prstTxWarp prst="textArchDown">
                <a:avLst>
                  <a:gd name="adj" fmla="val 0"/>
                </a:avLst>
              </a:prstTxWarp>
            </a:bodyPr>
            <a:lstStyle/>
            <a:p>
              <a:pPr algn="ctr" defTabSz="914400" fontAlgn="base">
                <a:spcBef>
                  <a:spcPct val="0"/>
                </a:spcBef>
                <a:spcAft>
                  <a:spcPct val="0"/>
                </a:spcAft>
              </a:pPr>
              <a:r>
                <a:rPr lang="pl-PL" sz="3600" kern="10" dirty="0">
                  <a:ln w="9525">
                    <a:solidFill>
                      <a:srgbClr val="000000"/>
                    </a:solidFill>
                    <a:round/>
                    <a:headEnd/>
                    <a:tailEnd/>
                  </a:ln>
                  <a:solidFill>
                    <a:srgbClr val="000000"/>
                  </a:solidFill>
                  <a:latin typeface="Times New Roman"/>
                  <a:cs typeface="Times New Roman"/>
                </a:rPr>
                <a:t>PRZEPROWADZANIE EGZAMINÓW MATURALNYCH W SZKOŁACH</a:t>
              </a:r>
            </a:p>
          </p:txBody>
        </p:sp>
      </p:grpSp>
      <p:sp>
        <p:nvSpPr>
          <p:cNvPr id="18" name="pole tekstowe 17"/>
          <p:cNvSpPr txBox="1"/>
          <p:nvPr/>
        </p:nvSpPr>
        <p:spPr>
          <a:xfrm>
            <a:off x="8252121" y="3965546"/>
            <a:ext cx="1898250" cy="523220"/>
          </a:xfrm>
          <a:prstGeom prst="rect">
            <a:avLst/>
          </a:prstGeom>
          <a:noFill/>
          <a:ln>
            <a:solidFill>
              <a:srgbClr val="4D4D4D"/>
            </a:solidFill>
          </a:ln>
        </p:spPr>
        <p:txBody>
          <a:bodyPr wrap="square" rtlCol="0">
            <a:spAutoFit/>
          </a:bodyPr>
          <a:lstStyle/>
          <a:p>
            <a:pPr algn="ctr" defTabSz="914400" fontAlgn="base">
              <a:spcBef>
                <a:spcPct val="0"/>
              </a:spcBef>
              <a:spcAft>
                <a:spcPct val="0"/>
              </a:spcAft>
            </a:pPr>
            <a:r>
              <a:rPr lang="pl-PL" sz="1400" b="1" u="sng" dirty="0">
                <a:solidFill>
                  <a:srgbClr val="000000"/>
                </a:solidFill>
                <a:latin typeface="Arial Narrow" panose="020B0606020202030204" pitchFamily="34" charset="0"/>
              </a:rPr>
              <a:t>5 marca </a:t>
            </a:r>
            <a:r>
              <a:rPr lang="pl-PL" sz="1400" b="1" dirty="0">
                <a:solidFill>
                  <a:srgbClr val="000000"/>
                </a:solidFill>
                <a:latin typeface="Arial Narrow" panose="020B0606020202030204" pitchFamily="34" charset="0"/>
              </a:rPr>
              <a:t>- harmonogram egzaminów ustnych</a:t>
            </a:r>
          </a:p>
        </p:txBody>
      </p:sp>
      <p:cxnSp>
        <p:nvCxnSpPr>
          <p:cNvPr id="20" name="Łącznik prosty 19"/>
          <p:cNvCxnSpPr/>
          <p:nvPr/>
        </p:nvCxnSpPr>
        <p:spPr bwMode="auto">
          <a:xfrm flipH="1" flipV="1">
            <a:off x="7816460" y="3285504"/>
            <a:ext cx="601727" cy="68004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 name="pole tekstowe 20"/>
          <p:cNvSpPr txBox="1"/>
          <p:nvPr/>
        </p:nvSpPr>
        <p:spPr>
          <a:xfrm>
            <a:off x="1856507" y="2780929"/>
            <a:ext cx="2007246" cy="1169551"/>
          </a:xfrm>
          <a:prstGeom prst="rect">
            <a:avLst/>
          </a:prstGeom>
          <a:noFill/>
          <a:ln>
            <a:solidFill>
              <a:schemeClr val="tx1"/>
            </a:solidFill>
          </a:ln>
        </p:spPr>
        <p:txBody>
          <a:bodyPr wrap="square" rtlCol="0">
            <a:spAutoFit/>
          </a:bodyPr>
          <a:lstStyle/>
          <a:p>
            <a:pPr algn="ctr" defTabSz="914400" fontAlgn="base">
              <a:spcBef>
                <a:spcPct val="0"/>
              </a:spcBef>
              <a:spcAft>
                <a:spcPct val="0"/>
              </a:spcAft>
            </a:pPr>
            <a:r>
              <a:rPr lang="pl-PL" sz="1400" b="1" u="sng" dirty="0">
                <a:solidFill>
                  <a:srgbClr val="000000"/>
                </a:solidFill>
                <a:latin typeface="Arial Narrow" panose="020B0606020202030204" pitchFamily="34" charset="0"/>
              </a:rPr>
              <a:t>10 września 2025 -</a:t>
            </a:r>
          </a:p>
          <a:p>
            <a:pPr algn="ctr" defTabSz="914400" fontAlgn="base">
              <a:spcBef>
                <a:spcPct val="0"/>
              </a:spcBef>
              <a:spcAft>
                <a:spcPct val="0"/>
              </a:spcAft>
            </a:pPr>
            <a:r>
              <a:rPr lang="pl-PL" sz="1400" b="1" dirty="0">
                <a:solidFill>
                  <a:srgbClr val="000000"/>
                </a:solidFill>
                <a:latin typeface="Arial Narrow" panose="020B0606020202030204" pitchFamily="34" charset="0"/>
              </a:rPr>
              <a:t>przekazanie świadectw i wyników uzyskanych</a:t>
            </a:r>
            <a:br>
              <a:rPr lang="pl-PL" sz="1400" b="1" dirty="0">
                <a:solidFill>
                  <a:srgbClr val="000000"/>
                </a:solidFill>
                <a:latin typeface="Arial Narrow" panose="020B0606020202030204" pitchFamily="34" charset="0"/>
              </a:rPr>
            </a:br>
            <a:r>
              <a:rPr lang="pl-PL" sz="1400" b="1" dirty="0">
                <a:solidFill>
                  <a:srgbClr val="000000"/>
                </a:solidFill>
                <a:latin typeface="Arial Narrow" panose="020B0606020202030204" pitchFamily="34" charset="0"/>
              </a:rPr>
              <a:t>po egzaminach poprawkowych</a:t>
            </a:r>
          </a:p>
        </p:txBody>
      </p:sp>
      <p:cxnSp>
        <p:nvCxnSpPr>
          <p:cNvPr id="23" name="Łącznik prosty 22"/>
          <p:cNvCxnSpPr>
            <a:stCxn id="21" idx="3"/>
            <a:endCxn id="94217" idx="1"/>
          </p:cNvCxnSpPr>
          <p:nvPr/>
        </p:nvCxnSpPr>
        <p:spPr bwMode="auto">
          <a:xfrm>
            <a:off x="3863753" y="3365704"/>
            <a:ext cx="336772" cy="2678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 name="Symbol zastępczy numeru slajdu 4">
            <a:extLst>
              <a:ext uri="{FF2B5EF4-FFF2-40B4-BE49-F238E27FC236}">
                <a16:creationId xmlns:a16="http://schemas.microsoft.com/office/drawing/2014/main" id="{D6EC82C2-FEDA-4E72-957D-D6C4418B32C0}"/>
              </a:ext>
            </a:extLst>
          </p:cNvPr>
          <p:cNvSpPr>
            <a:spLocks noGrp="1"/>
          </p:cNvSpPr>
          <p:nvPr>
            <p:ph type="sldNum" sz="quarter" idx="12"/>
          </p:nvPr>
        </p:nvSpPr>
        <p:spPr/>
        <p:txBody>
          <a:bodyPr/>
          <a:lstStyle/>
          <a:p>
            <a:fld id="{6CB8AB26-CABE-4D0C-8BDD-3786E263CC3D}" type="slidenum">
              <a:rPr lang="pl-PL" smtClean="0"/>
              <a:pPr/>
              <a:t>2</a:t>
            </a:fld>
            <a:endParaRPr lang="pl-P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4267"/>
                                        </p:tgtEl>
                                        <p:attrNameLst>
                                          <p:attrName>style.visibility</p:attrName>
                                        </p:attrNameLst>
                                      </p:cBhvr>
                                      <p:to>
                                        <p:strVal val="visible"/>
                                      </p:to>
                                    </p:set>
                                    <p:anim calcmode="lin" valueType="num">
                                      <p:cBhvr additive="base">
                                        <p:cTn id="7" dur="500" fill="hold"/>
                                        <p:tgtEl>
                                          <p:spTgt spid="94267"/>
                                        </p:tgtEl>
                                        <p:attrNameLst>
                                          <p:attrName>ppt_x</p:attrName>
                                        </p:attrNameLst>
                                      </p:cBhvr>
                                      <p:tavLst>
                                        <p:tav tm="0">
                                          <p:val>
                                            <p:strVal val="1+#ppt_w/2"/>
                                          </p:val>
                                        </p:tav>
                                        <p:tav tm="100000">
                                          <p:val>
                                            <p:strVal val="#ppt_x"/>
                                          </p:val>
                                        </p:tav>
                                      </p:tavLst>
                                    </p:anim>
                                    <p:anim calcmode="lin" valueType="num">
                                      <p:cBhvr additive="base">
                                        <p:cTn id="8" dur="500" fill="hold"/>
                                        <p:tgtEl>
                                          <p:spTgt spid="9426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942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942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942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942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942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942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9" fill="hold" grpId="0" nodeType="clickEffect">
                                  <p:stCondLst>
                                    <p:cond delay="0"/>
                                  </p:stCondLst>
                                  <p:childTnLst>
                                    <p:set>
                                      <p:cBhvr>
                                        <p:cTn id="40" dur="1" fill="hold">
                                          <p:stCondLst>
                                            <p:cond delay="0"/>
                                          </p:stCondLst>
                                        </p:cTn>
                                        <p:tgtEl>
                                          <p:spTgt spid="94268"/>
                                        </p:tgtEl>
                                        <p:attrNameLst>
                                          <p:attrName>style.visibility</p:attrName>
                                        </p:attrNameLst>
                                      </p:cBhvr>
                                      <p:to>
                                        <p:strVal val="visible"/>
                                      </p:to>
                                    </p:set>
                                    <p:anim calcmode="lin" valueType="num">
                                      <p:cBhvr additive="base">
                                        <p:cTn id="41" dur="500" fill="hold"/>
                                        <p:tgtEl>
                                          <p:spTgt spid="94268"/>
                                        </p:tgtEl>
                                        <p:attrNameLst>
                                          <p:attrName>ppt_x</p:attrName>
                                        </p:attrNameLst>
                                      </p:cBhvr>
                                      <p:tavLst>
                                        <p:tav tm="0">
                                          <p:val>
                                            <p:strVal val="0-#ppt_w/2"/>
                                          </p:val>
                                        </p:tav>
                                        <p:tav tm="100000">
                                          <p:val>
                                            <p:strVal val="#ppt_x"/>
                                          </p:val>
                                        </p:tav>
                                      </p:tavLst>
                                    </p:anim>
                                    <p:anim calcmode="lin" valueType="num">
                                      <p:cBhvr additive="base">
                                        <p:cTn id="42" dur="500" fill="hold"/>
                                        <p:tgtEl>
                                          <p:spTgt spid="9426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32" grpId="0" animBg="1" autoUpdateAnimBg="0"/>
      <p:bldP spid="94233" grpId="0" animBg="1" autoUpdateAnimBg="0"/>
      <p:bldP spid="94234" grpId="0" animBg="1" autoUpdateAnimBg="0"/>
      <p:bldP spid="94235" grpId="0" animBg="1" autoUpdateAnimBg="0"/>
      <p:bldP spid="94236" grpId="0" animBg="1" autoUpdateAnimBg="0"/>
      <p:bldP spid="94237" grpId="0" animBg="1" autoUpdateAnimBg="0"/>
      <p:bldP spid="94267" grpId="0" animBg="1" autoUpdateAnimBg="0"/>
      <p:bldP spid="94268" grpId="0" animBg="1" autoUpdateAnimBg="0"/>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5CCF12-5E6B-4C1D-A9DA-08F1DFE2EE43}"/>
              </a:ext>
            </a:extLst>
          </p:cNvPr>
          <p:cNvSpPr>
            <a:spLocks noGrp="1"/>
          </p:cNvSpPr>
          <p:nvPr>
            <p:ph type="title"/>
          </p:nvPr>
        </p:nvSpPr>
        <p:spPr>
          <a:xfrm>
            <a:off x="2088931" y="320675"/>
            <a:ext cx="10515600" cy="1325563"/>
          </a:xfrm>
        </p:spPr>
        <p:txBody>
          <a:bodyPr/>
          <a:lstStyle/>
          <a:p>
            <a:r>
              <a:rPr lang="pl-PL" dirty="0"/>
              <a:t>Przebieg egzaminu ustnego z j. polskiego</a:t>
            </a:r>
          </a:p>
        </p:txBody>
      </p:sp>
      <p:sp>
        <p:nvSpPr>
          <p:cNvPr id="3" name="Symbol zastępczy zawartości 2">
            <a:extLst>
              <a:ext uri="{FF2B5EF4-FFF2-40B4-BE49-F238E27FC236}">
                <a16:creationId xmlns:a16="http://schemas.microsoft.com/office/drawing/2014/main" id="{071E23CE-CDCD-4999-9998-B890FDC74645}"/>
              </a:ext>
            </a:extLst>
          </p:cNvPr>
          <p:cNvSpPr>
            <a:spLocks noGrp="1"/>
          </p:cNvSpPr>
          <p:nvPr>
            <p:ph idx="1"/>
          </p:nvPr>
        </p:nvSpPr>
        <p:spPr/>
        <p:txBody>
          <a:bodyPr/>
          <a:lstStyle/>
          <a:p>
            <a:r>
              <a:rPr lang="pl-PL" dirty="0"/>
              <a:t>Egzamin trwa 15 minut.</a:t>
            </a:r>
          </a:p>
          <a:p>
            <a:r>
              <a:rPr lang="pl-PL" dirty="0"/>
              <a:t>Zdający może odpowiadać na pytania w dowolnej kolejności. </a:t>
            </a:r>
          </a:p>
          <a:p>
            <a:r>
              <a:rPr lang="pl-PL" dirty="0"/>
              <a:t>Odpowiedź trwa </a:t>
            </a:r>
            <a:r>
              <a:rPr lang="pl-PL" dirty="0">
                <a:latin typeface="Arial" panose="020B0604020202020204" pitchFamily="34" charset="0"/>
                <a:cs typeface="Arial" panose="020B0604020202020204" pitchFamily="34" charset="0"/>
              </a:rPr>
              <a:t>dziesięć</a:t>
            </a:r>
            <a:r>
              <a:rPr lang="pl-PL" dirty="0"/>
              <a:t> minut.</a:t>
            </a:r>
          </a:p>
          <a:p>
            <a:r>
              <a:rPr lang="pl-PL" dirty="0"/>
              <a:t>Rozmowa z zespołem przedmiotowym trwa 5 minut.</a:t>
            </a:r>
          </a:p>
          <a:p>
            <a:r>
              <a:rPr lang="pl-PL" dirty="0"/>
              <a:t> </a:t>
            </a:r>
            <a:r>
              <a:rPr lang="pl-PL" b="1" dirty="0"/>
              <a:t>Bilety z wylosowanymi numerami zadań </a:t>
            </a:r>
            <a:r>
              <a:rPr lang="pl-PL" b="1" u="sng" dirty="0"/>
              <a:t>wracają</a:t>
            </a:r>
            <a:r>
              <a:rPr lang="pl-PL" b="1" dirty="0"/>
              <a:t> do puli biletów.</a:t>
            </a:r>
          </a:p>
        </p:txBody>
      </p:sp>
      <p:sp>
        <p:nvSpPr>
          <p:cNvPr id="4" name="Symbol zastępczy numeru slajdu 3">
            <a:extLst>
              <a:ext uri="{FF2B5EF4-FFF2-40B4-BE49-F238E27FC236}">
                <a16:creationId xmlns:a16="http://schemas.microsoft.com/office/drawing/2014/main" id="{8AEFEB2E-3B89-41F2-BA70-B09CB29B7BA4}"/>
              </a:ext>
            </a:extLst>
          </p:cNvPr>
          <p:cNvSpPr>
            <a:spLocks noGrp="1"/>
          </p:cNvSpPr>
          <p:nvPr>
            <p:ph type="sldNum" sz="quarter" idx="12"/>
          </p:nvPr>
        </p:nvSpPr>
        <p:spPr/>
        <p:txBody>
          <a:bodyPr/>
          <a:lstStyle/>
          <a:p>
            <a:fld id="{A1ACEFB5-CC68-48C4-AC3B-669015D38149}" type="slidenum">
              <a:rPr lang="pl-PL" smtClean="0"/>
              <a:t>20</a:t>
            </a:fld>
            <a:endParaRPr lang="pl-PL"/>
          </a:p>
        </p:txBody>
      </p:sp>
      <p:pic>
        <p:nvPicPr>
          <p:cNvPr id="6" name="Obraz 5"/>
          <p:cNvPicPr/>
          <p:nvPr/>
        </p:nvPicPr>
        <p:blipFill>
          <a:blip r:embed="rId2">
            <a:biLevel thresh="50000"/>
            <a:extLst>
              <a:ext uri="{28A0092B-C50C-407E-A947-70E740481C1C}">
                <a14:useLocalDpi xmlns:a14="http://schemas.microsoft.com/office/drawing/2010/main" val="0"/>
              </a:ext>
            </a:extLst>
          </a:blip>
          <a:stretch>
            <a:fillRect/>
          </a:stretch>
        </p:blipFill>
        <p:spPr>
          <a:xfrm>
            <a:off x="113847" y="82424"/>
            <a:ext cx="2080713" cy="649096"/>
          </a:xfrm>
          <a:prstGeom prst="rect">
            <a:avLst/>
          </a:prstGeom>
          <a:noFill/>
        </p:spPr>
      </p:pic>
    </p:spTree>
    <p:extLst>
      <p:ext uri="{BB962C8B-B14F-4D97-AF65-F5344CB8AC3E}">
        <p14:creationId xmlns:p14="http://schemas.microsoft.com/office/powerpoint/2010/main" val="1676465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2000"/>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247AA6-1EB4-4007-9A4B-C64B09383663}"/>
              </a:ext>
            </a:extLst>
          </p:cNvPr>
          <p:cNvSpPr>
            <a:spLocks noGrp="1"/>
          </p:cNvSpPr>
          <p:nvPr>
            <p:ph type="title"/>
          </p:nvPr>
        </p:nvSpPr>
        <p:spPr/>
        <p:txBody>
          <a:bodyPr/>
          <a:lstStyle/>
          <a:p>
            <a:r>
              <a:rPr lang="pl-PL" dirty="0"/>
              <a:t>Egzaminy ustne</a:t>
            </a:r>
            <a:br>
              <a:rPr lang="pl-PL" dirty="0"/>
            </a:br>
            <a:r>
              <a:rPr lang="pl-PL" dirty="0"/>
              <a:t>z języków obcych nowożytnych</a:t>
            </a:r>
          </a:p>
        </p:txBody>
      </p:sp>
      <p:sp>
        <p:nvSpPr>
          <p:cNvPr id="3" name="Symbol zastępczy tekstu 2">
            <a:extLst>
              <a:ext uri="{FF2B5EF4-FFF2-40B4-BE49-F238E27FC236}">
                <a16:creationId xmlns:a16="http://schemas.microsoft.com/office/drawing/2014/main" id="{06423831-1BBF-4118-855D-74908A0EBA02}"/>
              </a:ext>
            </a:extLst>
          </p:cNvPr>
          <p:cNvSpPr>
            <a:spLocks noGrp="1"/>
          </p:cNvSpPr>
          <p:nvPr>
            <p:ph type="body" idx="1"/>
          </p:nvPr>
        </p:nvSpPr>
        <p:spPr/>
        <p:txBody>
          <a:bodyPr>
            <a:normAutofit/>
          </a:bodyPr>
          <a:lstStyle/>
          <a:p>
            <a:r>
              <a:rPr lang="pl-PL" sz="4400" dirty="0"/>
              <a:t>Od 9 do 24 maja</a:t>
            </a:r>
          </a:p>
          <a:p>
            <a:r>
              <a:rPr lang="pl-PL" sz="3600" dirty="0"/>
              <a:t>z wyjątkiem 11 i 18 maja</a:t>
            </a:r>
          </a:p>
        </p:txBody>
      </p:sp>
      <p:sp>
        <p:nvSpPr>
          <p:cNvPr id="4" name="Symbol zastępczy numeru slajdu 3">
            <a:extLst>
              <a:ext uri="{FF2B5EF4-FFF2-40B4-BE49-F238E27FC236}">
                <a16:creationId xmlns:a16="http://schemas.microsoft.com/office/drawing/2014/main" id="{6EEE16C7-E063-4AAC-BE12-522CA26A48F2}"/>
              </a:ext>
            </a:extLst>
          </p:cNvPr>
          <p:cNvSpPr>
            <a:spLocks noGrp="1"/>
          </p:cNvSpPr>
          <p:nvPr>
            <p:ph type="sldNum" sz="quarter" idx="12"/>
          </p:nvPr>
        </p:nvSpPr>
        <p:spPr/>
        <p:txBody>
          <a:bodyPr/>
          <a:lstStyle/>
          <a:p>
            <a:fld id="{A1ACEFB5-CC68-48C4-AC3B-669015D38149}" type="slidenum">
              <a:rPr lang="pl-PL" smtClean="0"/>
              <a:t>21</a:t>
            </a:fld>
            <a:endParaRPr lang="pl-PL"/>
          </a:p>
        </p:txBody>
      </p:sp>
    </p:spTree>
    <p:extLst>
      <p:ext uri="{BB962C8B-B14F-4D97-AF65-F5344CB8AC3E}">
        <p14:creationId xmlns:p14="http://schemas.microsoft.com/office/powerpoint/2010/main" val="3362873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F5FE0628-91D3-46A0-BC82-E9B4BCB7E54B}"/>
              </a:ext>
            </a:extLst>
          </p:cNvPr>
          <p:cNvSpPr>
            <a:spLocks noGrp="1"/>
          </p:cNvSpPr>
          <p:nvPr>
            <p:ph type="title"/>
          </p:nvPr>
        </p:nvSpPr>
        <p:spPr>
          <a:xfrm>
            <a:off x="2217650" y="470228"/>
            <a:ext cx="9150927" cy="1325563"/>
          </a:xfrm>
        </p:spPr>
        <p:txBody>
          <a:bodyPr>
            <a:normAutofit fontScale="90000"/>
          </a:bodyPr>
          <a:lstStyle/>
          <a:p>
            <a:r>
              <a:rPr lang="pl-PL" dirty="0"/>
              <a:t>Przekazanie zestawów do egzaminów ustnych z języków obcych nowożytnych</a:t>
            </a:r>
          </a:p>
        </p:txBody>
      </p:sp>
      <p:sp>
        <p:nvSpPr>
          <p:cNvPr id="5" name="Symbol zastępczy zawartości 4">
            <a:extLst>
              <a:ext uri="{FF2B5EF4-FFF2-40B4-BE49-F238E27FC236}">
                <a16:creationId xmlns:a16="http://schemas.microsoft.com/office/drawing/2014/main" id="{AC1B1068-6293-4828-8A73-718FAF86E71C}"/>
              </a:ext>
            </a:extLst>
          </p:cNvPr>
          <p:cNvSpPr>
            <a:spLocks noGrp="1"/>
          </p:cNvSpPr>
          <p:nvPr>
            <p:ph idx="1"/>
          </p:nvPr>
        </p:nvSpPr>
        <p:spPr>
          <a:xfrm>
            <a:off x="2134522" y="2282146"/>
            <a:ext cx="9317182" cy="3790315"/>
          </a:xfrm>
        </p:spPr>
        <p:txBody>
          <a:bodyPr>
            <a:normAutofit/>
          </a:bodyPr>
          <a:lstStyle/>
          <a:p>
            <a:pPr marL="0" indent="0">
              <a:lnSpc>
                <a:spcPct val="100000"/>
              </a:lnSpc>
              <a:buNone/>
            </a:pPr>
            <a:r>
              <a:rPr lang="pl-PL" dirty="0">
                <a:effectLst/>
                <a:latin typeface="Arial" panose="020B0604020202020204" pitchFamily="34" charset="0"/>
                <a:ea typeface="Calibri" panose="020F0502020204030204" pitchFamily="34" charset="0"/>
                <a:cs typeface="Arial" panose="020B0604020202020204" pitchFamily="34" charset="0"/>
              </a:rPr>
              <a:t>Zestawy do przeprowadzenia części ustnej z języków obcych będą wydawane w POP </a:t>
            </a:r>
            <a:r>
              <a:rPr lang="pl-PL" b="1" dirty="0">
                <a:effectLst/>
                <a:latin typeface="Arial" panose="020B0604020202020204" pitchFamily="34" charset="0"/>
                <a:ea typeface="Calibri" panose="020F0502020204030204" pitchFamily="34" charset="0"/>
                <a:cs typeface="Arial" panose="020B0604020202020204" pitchFamily="34" charset="0"/>
              </a:rPr>
              <a:t>25 kwietnia </a:t>
            </a:r>
            <a:r>
              <a:rPr lang="pl-PL" dirty="0">
                <a:effectLst/>
                <a:latin typeface="Arial" panose="020B0604020202020204" pitchFamily="34" charset="0"/>
                <a:ea typeface="Calibri" panose="020F0502020204030204" pitchFamily="34" charset="0"/>
                <a:cs typeface="Arial" panose="020B0604020202020204" pitchFamily="34" charset="0"/>
              </a:rPr>
              <a:t>w godzinach</a:t>
            </a:r>
            <a:br>
              <a:rPr lang="pl-PL" dirty="0">
                <a:effectLst/>
                <a:latin typeface="Arial" panose="020B0604020202020204" pitchFamily="34" charset="0"/>
                <a:ea typeface="Calibri" panose="020F0502020204030204" pitchFamily="34" charset="0"/>
                <a:cs typeface="Arial" panose="020B0604020202020204" pitchFamily="34" charset="0"/>
              </a:rPr>
            </a:br>
            <a:r>
              <a:rPr lang="pl-PL" dirty="0">
                <a:effectLst/>
                <a:latin typeface="Arial" panose="020B0604020202020204" pitchFamily="34" charset="0"/>
                <a:ea typeface="Calibri" panose="020F0502020204030204" pitchFamily="34" charset="0"/>
                <a:cs typeface="Arial" panose="020B0604020202020204" pitchFamily="34" charset="0"/>
              </a:rPr>
              <a:t>od 13.00 do 15.00.</a:t>
            </a:r>
          </a:p>
          <a:p>
            <a:endParaRPr lang="pl-PL" sz="1800" b="0" i="0" u="none" strike="noStrike" baseline="0" dirty="0">
              <a:latin typeface="Arial" panose="020B0604020202020204" pitchFamily="34" charset="0"/>
            </a:endParaRPr>
          </a:p>
          <a:p>
            <a:pPr marL="0" indent="0">
              <a:buNone/>
            </a:pPr>
            <a:r>
              <a:rPr lang="pl-PL" sz="1800" b="0" i="0" u="none" strike="noStrike" baseline="0" dirty="0">
                <a:solidFill>
                  <a:srgbClr val="000000"/>
                </a:solidFill>
                <a:latin typeface="Arial" panose="020B0604020202020204" pitchFamily="34" charset="0"/>
              </a:rPr>
              <a:t>	</a:t>
            </a:r>
          </a:p>
          <a:p>
            <a:pPr>
              <a:lnSpc>
                <a:spcPct val="100000"/>
              </a:lnSpc>
            </a:pPr>
            <a:endParaRPr lang="pl-PL" sz="26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pPr>
            <a:endParaRPr lang="pl-PL" sz="2600" dirty="0">
              <a:effectLst/>
              <a:latin typeface="Arial" panose="020B0604020202020204" pitchFamily="34" charset="0"/>
              <a:ea typeface="Calibri" panose="020F0502020204030204" pitchFamily="34" charset="0"/>
              <a:cs typeface="Arial" panose="020B0604020202020204" pitchFamily="34" charset="0"/>
            </a:endParaRPr>
          </a:p>
          <a:p>
            <a:endParaRPr lang="pl-PL" dirty="0"/>
          </a:p>
        </p:txBody>
      </p:sp>
    </p:spTree>
    <p:extLst>
      <p:ext uri="{BB962C8B-B14F-4D97-AF65-F5344CB8AC3E}">
        <p14:creationId xmlns:p14="http://schemas.microsoft.com/office/powerpoint/2010/main" val="4076120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20CC3D2-2BB9-4F76-9394-86FAF15C6640}"/>
              </a:ext>
            </a:extLst>
          </p:cNvPr>
          <p:cNvSpPr>
            <a:spLocks noGrp="1"/>
          </p:cNvSpPr>
          <p:nvPr>
            <p:ph type="title"/>
          </p:nvPr>
        </p:nvSpPr>
        <p:spPr>
          <a:xfrm>
            <a:off x="2942896" y="365125"/>
            <a:ext cx="8410903" cy="1325563"/>
          </a:xfrm>
        </p:spPr>
        <p:txBody>
          <a:bodyPr/>
          <a:lstStyle/>
          <a:p>
            <a:r>
              <a:rPr lang="pl-PL" dirty="0"/>
              <a:t>Przebieg egzaminu ustnego</a:t>
            </a:r>
            <a:br>
              <a:rPr lang="pl-PL" dirty="0"/>
            </a:br>
            <a:r>
              <a:rPr lang="pl-PL" dirty="0"/>
              <a:t>z języka obcego nowożytnego</a:t>
            </a:r>
          </a:p>
        </p:txBody>
      </p:sp>
      <p:sp>
        <p:nvSpPr>
          <p:cNvPr id="3" name="Symbol zastępczy zawartości 2">
            <a:extLst>
              <a:ext uri="{FF2B5EF4-FFF2-40B4-BE49-F238E27FC236}">
                <a16:creationId xmlns:a16="http://schemas.microsoft.com/office/drawing/2014/main" id="{24C254CD-7A1C-4692-86EA-BE4D906B0709}"/>
              </a:ext>
            </a:extLst>
          </p:cNvPr>
          <p:cNvSpPr>
            <a:spLocks noGrp="1"/>
          </p:cNvSpPr>
          <p:nvPr>
            <p:ph idx="1"/>
          </p:nvPr>
        </p:nvSpPr>
        <p:spPr/>
        <p:txBody>
          <a:bodyPr>
            <a:normAutofit/>
          </a:bodyPr>
          <a:lstStyle/>
          <a:p>
            <a:endParaRPr lang="pl-PL" sz="1800" b="0" i="0" u="none" strike="noStrike" baseline="0" dirty="0">
              <a:latin typeface="Arial" panose="020B0604020202020204" pitchFamily="34" charset="0"/>
            </a:endParaRPr>
          </a:p>
          <a:p>
            <a:r>
              <a:rPr lang="pl-PL" dirty="0"/>
              <a:t>Część ustna egzaminu z języka obcego nowożytnego w Formule 2023</a:t>
            </a:r>
            <a:br>
              <a:rPr lang="pl-PL" dirty="0"/>
            </a:br>
            <a:r>
              <a:rPr lang="pl-PL" dirty="0"/>
              <a:t>i 2015 przebiega identycznie.</a:t>
            </a:r>
          </a:p>
          <a:p>
            <a:r>
              <a:rPr lang="pl-PL" b="1" dirty="0"/>
              <a:t>Wylosowane bilety z numerami zadań </a:t>
            </a:r>
            <a:r>
              <a:rPr lang="pl-PL" b="1" u="sng" dirty="0"/>
              <a:t>nie wracają </a:t>
            </a:r>
            <a:r>
              <a:rPr lang="pl-PL" b="1" dirty="0"/>
              <a:t>do puli biletów,</a:t>
            </a:r>
            <a:br>
              <a:rPr lang="pl-PL" b="1" dirty="0"/>
            </a:br>
            <a:r>
              <a:rPr lang="pl-PL" b="1" dirty="0"/>
              <a:t>z której kolejni zdający losują bilety.</a:t>
            </a:r>
          </a:p>
        </p:txBody>
      </p:sp>
      <p:sp>
        <p:nvSpPr>
          <p:cNvPr id="4" name="Symbol zastępczy numeru slajdu 3">
            <a:extLst>
              <a:ext uri="{FF2B5EF4-FFF2-40B4-BE49-F238E27FC236}">
                <a16:creationId xmlns:a16="http://schemas.microsoft.com/office/drawing/2014/main" id="{1D05635F-92D0-4BB0-85A5-83EFF365CA01}"/>
              </a:ext>
            </a:extLst>
          </p:cNvPr>
          <p:cNvSpPr>
            <a:spLocks noGrp="1"/>
          </p:cNvSpPr>
          <p:nvPr>
            <p:ph type="sldNum" sz="quarter" idx="12"/>
          </p:nvPr>
        </p:nvSpPr>
        <p:spPr/>
        <p:txBody>
          <a:bodyPr/>
          <a:lstStyle/>
          <a:p>
            <a:fld id="{A1ACEFB5-CC68-48C4-AC3B-669015D38149}" type="slidenum">
              <a:rPr lang="pl-PL" smtClean="0"/>
              <a:t>23</a:t>
            </a:fld>
            <a:endParaRPr lang="pl-PL" dirty="0"/>
          </a:p>
        </p:txBody>
      </p:sp>
      <p:pic>
        <p:nvPicPr>
          <p:cNvPr id="7" name="Obraz 6"/>
          <p:cNvPicPr/>
          <p:nvPr/>
        </p:nvPicPr>
        <p:blipFill>
          <a:blip r:embed="rId2">
            <a:biLevel thresh="50000"/>
            <a:extLst>
              <a:ext uri="{28A0092B-C50C-407E-A947-70E740481C1C}">
                <a14:useLocalDpi xmlns:a14="http://schemas.microsoft.com/office/drawing/2010/main" val="0"/>
              </a:ext>
            </a:extLst>
          </a:blip>
          <a:stretch>
            <a:fillRect/>
          </a:stretch>
        </p:blipFill>
        <p:spPr>
          <a:xfrm>
            <a:off x="113847" y="82424"/>
            <a:ext cx="2080713" cy="649096"/>
          </a:xfrm>
          <a:prstGeom prst="rect">
            <a:avLst/>
          </a:prstGeom>
          <a:noFill/>
        </p:spPr>
      </p:pic>
    </p:spTree>
    <p:extLst>
      <p:ext uri="{BB962C8B-B14F-4D97-AF65-F5344CB8AC3E}">
        <p14:creationId xmlns:p14="http://schemas.microsoft.com/office/powerpoint/2010/main" val="235467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14089E-6759-4264-B93C-F54FA20794C2}"/>
              </a:ext>
            </a:extLst>
          </p:cNvPr>
          <p:cNvSpPr>
            <a:spLocks noGrp="1"/>
          </p:cNvSpPr>
          <p:nvPr>
            <p:ph type="title"/>
          </p:nvPr>
        </p:nvSpPr>
        <p:spPr>
          <a:xfrm>
            <a:off x="3465570" y="327956"/>
            <a:ext cx="9202022" cy="1371898"/>
          </a:xfrm>
        </p:spPr>
        <p:txBody>
          <a:bodyPr/>
          <a:lstStyle/>
          <a:p>
            <a:r>
              <a:rPr lang="pl-PL" dirty="0"/>
              <a:t>Wprowadzanie wyników</a:t>
            </a:r>
            <a:br>
              <a:rPr lang="pl-PL" dirty="0"/>
            </a:br>
            <a:r>
              <a:rPr lang="pl-PL" dirty="0"/>
              <a:t>egzaminów ustnych</a:t>
            </a:r>
          </a:p>
        </p:txBody>
      </p:sp>
      <p:pic>
        <p:nvPicPr>
          <p:cNvPr id="5" name="Symbol zastępczy zawartości 4">
            <a:extLst>
              <a:ext uri="{FF2B5EF4-FFF2-40B4-BE49-F238E27FC236}">
                <a16:creationId xmlns:a16="http://schemas.microsoft.com/office/drawing/2014/main" id="{A520B964-0962-4D81-8A51-8F1EF3B2F5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1778" y="2392795"/>
            <a:ext cx="7547282" cy="2072410"/>
          </a:xfrm>
        </p:spPr>
      </p:pic>
      <p:pic>
        <p:nvPicPr>
          <p:cNvPr id="7" name="Obraz 6">
            <a:extLst>
              <a:ext uri="{FF2B5EF4-FFF2-40B4-BE49-F238E27FC236}">
                <a16:creationId xmlns:a16="http://schemas.microsoft.com/office/drawing/2014/main" id="{B870A35B-CC37-49BF-BFBB-7FB8D8A5F0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1778" y="4678663"/>
            <a:ext cx="7547282" cy="1291339"/>
          </a:xfrm>
          <a:prstGeom prst="rect">
            <a:avLst/>
          </a:prstGeom>
        </p:spPr>
      </p:pic>
    </p:spTree>
    <p:extLst>
      <p:ext uri="{BB962C8B-B14F-4D97-AF65-F5344CB8AC3E}">
        <p14:creationId xmlns:p14="http://schemas.microsoft.com/office/powerpoint/2010/main" val="1015365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DE5B5F7-3D32-457C-BE3C-00663C81EBD0}"/>
              </a:ext>
            </a:extLst>
          </p:cNvPr>
          <p:cNvSpPr>
            <a:spLocks noGrp="1"/>
          </p:cNvSpPr>
          <p:nvPr>
            <p:ph type="title"/>
          </p:nvPr>
        </p:nvSpPr>
        <p:spPr/>
        <p:txBody>
          <a:bodyPr/>
          <a:lstStyle/>
          <a:p>
            <a:endParaRPr lang="pl-PL"/>
          </a:p>
        </p:txBody>
      </p:sp>
      <p:pic>
        <p:nvPicPr>
          <p:cNvPr id="5" name="Symbol zastępczy zawartości 4">
            <a:extLst>
              <a:ext uri="{FF2B5EF4-FFF2-40B4-BE49-F238E27FC236}">
                <a16:creationId xmlns:a16="http://schemas.microsoft.com/office/drawing/2014/main" id="{2BE330D3-5175-4B37-8EA1-72952F8F0A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0999" y="0"/>
            <a:ext cx="11430001" cy="6858000"/>
          </a:xfrm>
        </p:spPr>
      </p:pic>
    </p:spTree>
    <p:extLst>
      <p:ext uri="{BB962C8B-B14F-4D97-AF65-F5344CB8AC3E}">
        <p14:creationId xmlns:p14="http://schemas.microsoft.com/office/powerpoint/2010/main" val="980344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AC93911-198D-4282-B7CB-B116744781C1}"/>
              </a:ext>
            </a:extLst>
          </p:cNvPr>
          <p:cNvSpPr>
            <a:spLocks noGrp="1"/>
          </p:cNvSpPr>
          <p:nvPr>
            <p:ph type="title"/>
          </p:nvPr>
        </p:nvSpPr>
        <p:spPr/>
        <p:txBody>
          <a:bodyPr/>
          <a:lstStyle/>
          <a:p>
            <a:r>
              <a:rPr lang="pl-PL" dirty="0"/>
              <a:t>Operator pracowni informatycznej</a:t>
            </a:r>
          </a:p>
        </p:txBody>
      </p:sp>
      <p:sp>
        <p:nvSpPr>
          <p:cNvPr id="3" name="Symbol zastępczy tekstu 2">
            <a:extLst>
              <a:ext uri="{FF2B5EF4-FFF2-40B4-BE49-F238E27FC236}">
                <a16:creationId xmlns:a16="http://schemas.microsoft.com/office/drawing/2014/main" id="{D332C526-E654-4CCE-9767-EDD108B0463C}"/>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12009530-A17B-4D3E-8C5E-6D8ED5D2E4C1}"/>
              </a:ext>
            </a:extLst>
          </p:cNvPr>
          <p:cNvSpPr>
            <a:spLocks noGrp="1"/>
          </p:cNvSpPr>
          <p:nvPr>
            <p:ph type="sldNum" sz="quarter" idx="12"/>
          </p:nvPr>
        </p:nvSpPr>
        <p:spPr/>
        <p:txBody>
          <a:bodyPr/>
          <a:lstStyle/>
          <a:p>
            <a:fld id="{A1ACEFB5-CC68-48C4-AC3B-669015D38149}" type="slidenum">
              <a:rPr lang="pl-PL" smtClean="0"/>
              <a:t>26</a:t>
            </a:fld>
            <a:endParaRPr lang="pl-PL"/>
          </a:p>
        </p:txBody>
      </p:sp>
    </p:spTree>
    <p:extLst>
      <p:ext uri="{BB962C8B-B14F-4D97-AF65-F5344CB8AC3E}">
        <p14:creationId xmlns:p14="http://schemas.microsoft.com/office/powerpoint/2010/main" val="1299466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D9690C6-74EC-4F5C-B3A6-BB08FE6C01A0}"/>
              </a:ext>
            </a:extLst>
          </p:cNvPr>
          <p:cNvSpPr>
            <a:spLocks noGrp="1"/>
          </p:cNvSpPr>
          <p:nvPr>
            <p:ph type="title"/>
          </p:nvPr>
        </p:nvSpPr>
        <p:spPr>
          <a:xfrm>
            <a:off x="1107440" y="248125"/>
            <a:ext cx="8874760" cy="1325563"/>
          </a:xfrm>
        </p:spPr>
        <p:txBody>
          <a:bodyPr/>
          <a:lstStyle/>
          <a:p>
            <a:r>
              <a:rPr lang="pl-PL" b="0" dirty="0">
                <a:latin typeface="Arial" panose="020B0604020202020204" pitchFamily="34" charset="0"/>
                <a:cs typeface="Arial" panose="020B0604020202020204" pitchFamily="34" charset="0"/>
              </a:rPr>
              <a:t>Operator pracowni informatycznej</a:t>
            </a:r>
          </a:p>
        </p:txBody>
      </p:sp>
      <p:sp>
        <p:nvSpPr>
          <p:cNvPr id="3" name="Symbol zastępczy zawartości 2">
            <a:extLst>
              <a:ext uri="{FF2B5EF4-FFF2-40B4-BE49-F238E27FC236}">
                <a16:creationId xmlns:a16="http://schemas.microsoft.com/office/drawing/2014/main" id="{9B3B6A28-16E3-4328-95F6-A239E4FCF494}"/>
              </a:ext>
            </a:extLst>
          </p:cNvPr>
          <p:cNvSpPr>
            <a:spLocks noGrp="1"/>
          </p:cNvSpPr>
          <p:nvPr>
            <p:ph idx="1"/>
          </p:nvPr>
        </p:nvSpPr>
        <p:spPr>
          <a:xfrm>
            <a:off x="1107439" y="1809926"/>
            <a:ext cx="10737427" cy="4351338"/>
          </a:xfrm>
        </p:spPr>
        <p:txBody>
          <a:bodyPr>
            <a:normAutofit fontScale="55000" lnSpcReduction="20000"/>
          </a:bodyPr>
          <a:lstStyle/>
          <a:p>
            <a:pPr marL="0" indent="0">
              <a:lnSpc>
                <a:spcPct val="120000"/>
              </a:lnSpc>
              <a:buNone/>
            </a:pPr>
            <a:r>
              <a:rPr lang="pl-PL" sz="5100" dirty="0">
                <a:latin typeface="Arial" panose="020B0604020202020204" pitchFamily="34" charset="0"/>
                <a:cs typeface="Arial" panose="020B0604020202020204" pitchFamily="34" charset="0"/>
              </a:rPr>
              <a:t>Operatorem pracowni informatycznej może być nauczyciel lub osoba pełnoletnia niebędąca nauczycielem i niebędąca uczniem szkoły, w której jest przeprowadzany egzamin maturalny, posiadająca kwalifikacje lub umiejętności potrzebne</a:t>
            </a:r>
            <a:br>
              <a:rPr lang="pl-PL" sz="5100" dirty="0">
                <a:latin typeface="Arial" panose="020B0604020202020204" pitchFamily="34" charset="0"/>
                <a:cs typeface="Arial" panose="020B0604020202020204" pitchFamily="34" charset="0"/>
              </a:rPr>
            </a:br>
            <a:r>
              <a:rPr lang="pl-PL" sz="5100" dirty="0">
                <a:latin typeface="Arial" panose="020B0604020202020204" pitchFamily="34" charset="0"/>
                <a:cs typeface="Arial" panose="020B0604020202020204" pitchFamily="34" charset="0"/>
              </a:rPr>
              <a:t>do wykonania zadań wymienionych w </a:t>
            </a:r>
            <a:r>
              <a:rPr lang="pl-PL" sz="5100" i="1" dirty="0">
                <a:latin typeface="Arial" panose="020B0604020202020204" pitchFamily="34" charset="0"/>
                <a:cs typeface="Arial" panose="020B0604020202020204" pitchFamily="34" charset="0"/>
              </a:rPr>
              <a:t>Ustawie o systemie oświaty</a:t>
            </a:r>
            <a:r>
              <a:rPr lang="pl-PL" sz="5100" dirty="0">
                <a:latin typeface="Arial" panose="020B0604020202020204" pitchFamily="34" charset="0"/>
                <a:cs typeface="Arial" panose="020B0604020202020204" pitchFamily="34" charset="0"/>
              </a:rPr>
              <a:t>.</a:t>
            </a:r>
          </a:p>
          <a:p>
            <a:pPr>
              <a:lnSpc>
                <a:spcPct val="170000"/>
              </a:lnSpc>
            </a:pPr>
            <a:endParaRPr lang="pl-PL" sz="3100" dirty="0"/>
          </a:p>
          <a:p>
            <a:endParaRPr lang="pl-PL" sz="2800" dirty="0"/>
          </a:p>
          <a:p>
            <a:endParaRPr lang="pl-PL" sz="2800" dirty="0"/>
          </a:p>
          <a:p>
            <a:r>
              <a:rPr lang="pl-PL" sz="3800" dirty="0">
                <a:latin typeface="Arial" panose="020B0604020202020204" pitchFamily="34" charset="0"/>
                <a:cs typeface="Arial" panose="020B0604020202020204" pitchFamily="34" charset="0"/>
              </a:rPr>
              <a:t>Ustawa o systemie oświaty art. 44zzsa</a:t>
            </a:r>
            <a:endParaRPr lang="pl-PL" sz="59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ED313AEF-B46E-4899-BC1B-4C37DE1A0F99}"/>
              </a:ext>
            </a:extLst>
          </p:cNvPr>
          <p:cNvSpPr>
            <a:spLocks noGrp="1"/>
          </p:cNvSpPr>
          <p:nvPr>
            <p:ph type="sldNum" sz="quarter" idx="12"/>
          </p:nvPr>
        </p:nvSpPr>
        <p:spPr/>
        <p:txBody>
          <a:bodyPr/>
          <a:lstStyle/>
          <a:p>
            <a:fld id="{A1ACEFB5-CC68-48C4-AC3B-669015D38149}" type="slidenum">
              <a:rPr lang="pl-PL" smtClean="0"/>
              <a:t>27</a:t>
            </a:fld>
            <a:endParaRPr lang="pl-PL"/>
          </a:p>
        </p:txBody>
      </p:sp>
      <p:pic>
        <p:nvPicPr>
          <p:cNvPr id="7" name="Obraz 6"/>
          <p:cNvPicPr/>
          <p:nvPr/>
        </p:nvPicPr>
        <p:blipFill>
          <a:blip r:embed="rId3">
            <a:biLevel thresh="50000"/>
            <a:extLst>
              <a:ext uri="{28A0092B-C50C-407E-A947-70E740481C1C}">
                <a14:useLocalDpi xmlns:a14="http://schemas.microsoft.com/office/drawing/2010/main" val="0"/>
              </a:ext>
            </a:extLst>
          </a:blip>
          <a:stretch>
            <a:fillRect/>
          </a:stretch>
        </p:blipFill>
        <p:spPr>
          <a:xfrm>
            <a:off x="113847" y="82424"/>
            <a:ext cx="2080713" cy="649096"/>
          </a:xfrm>
          <a:prstGeom prst="rect">
            <a:avLst/>
          </a:prstGeom>
          <a:noFill/>
        </p:spPr>
      </p:pic>
    </p:spTree>
    <p:extLst>
      <p:ext uri="{BB962C8B-B14F-4D97-AF65-F5344CB8AC3E}">
        <p14:creationId xmlns:p14="http://schemas.microsoft.com/office/powerpoint/2010/main" val="1332493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D9690C6-74EC-4F5C-B3A6-BB08FE6C01A0}"/>
              </a:ext>
            </a:extLst>
          </p:cNvPr>
          <p:cNvSpPr>
            <a:spLocks noGrp="1"/>
          </p:cNvSpPr>
          <p:nvPr>
            <p:ph type="title"/>
          </p:nvPr>
        </p:nvSpPr>
        <p:spPr>
          <a:xfrm>
            <a:off x="1376680" y="406972"/>
            <a:ext cx="9977120" cy="1356360"/>
          </a:xfrm>
        </p:spPr>
        <p:txBody>
          <a:bodyPr/>
          <a:lstStyle/>
          <a:p>
            <a:r>
              <a:rPr lang="pl-PL" dirty="0"/>
              <a:t>Zadania operatora pracowni informatycznej</a:t>
            </a:r>
          </a:p>
        </p:txBody>
      </p:sp>
      <p:sp>
        <p:nvSpPr>
          <p:cNvPr id="4" name="Rectangle 1">
            <a:extLst>
              <a:ext uri="{FF2B5EF4-FFF2-40B4-BE49-F238E27FC236}">
                <a16:creationId xmlns:a16="http://schemas.microsoft.com/office/drawing/2014/main" id="{091BA210-9E4A-4DA5-A75E-3D8891CFC455}"/>
              </a:ext>
            </a:extLst>
          </p:cNvPr>
          <p:cNvSpPr>
            <a:spLocks noGrp="1" noChangeArrowheads="1"/>
          </p:cNvSpPr>
          <p:nvPr>
            <p:ph idx="1"/>
          </p:nvPr>
        </p:nvSpPr>
        <p:spPr bwMode="auto">
          <a:xfrm>
            <a:off x="990600" y="2174471"/>
            <a:ext cx="1047093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indent="-457200" fontAlgn="base">
              <a:lnSpc>
                <a:spcPct val="100000"/>
              </a:lnSpc>
              <a:spcBef>
                <a:spcPct val="0"/>
              </a:spcBef>
              <a:spcAft>
                <a:spcPct val="0"/>
              </a:spcAft>
              <a:buClrTx/>
              <a:buSzTx/>
            </a:pPr>
            <a:r>
              <a:rPr lang="pl-PL" altLang="pl-PL" sz="2400" dirty="0">
                <a:latin typeface="Arial" panose="020B0604020202020204" pitchFamily="34" charset="0"/>
                <a:ea typeface="+mj-ea"/>
                <a:cs typeface="Arial" panose="020B0604020202020204" pitchFamily="34" charset="0"/>
              </a:rPr>
              <a:t>Przygotowanie wyposażenia stanowisk komputerowych.</a:t>
            </a:r>
          </a:p>
          <a:p>
            <a:pPr marL="457200" indent="-457200" fontAlgn="base">
              <a:lnSpc>
                <a:spcPct val="100000"/>
              </a:lnSpc>
              <a:spcBef>
                <a:spcPct val="0"/>
              </a:spcBef>
              <a:spcAft>
                <a:spcPct val="0"/>
              </a:spcAft>
              <a:buClrTx/>
              <a:buSzTx/>
            </a:pPr>
            <a:r>
              <a:rPr lang="pl-PL" altLang="pl-PL" sz="2400" dirty="0">
                <a:latin typeface="Arial" panose="020B0604020202020204" pitchFamily="34" charset="0"/>
                <a:ea typeface="+mj-ea"/>
                <a:cs typeface="Arial" panose="020B0604020202020204" pitchFamily="34" charset="0"/>
              </a:rPr>
              <a:t>Obecność w czasie sprawdzania przez zdającego</a:t>
            </a:r>
            <a:r>
              <a:rPr lang="pl-PL" sz="2400" b="0" i="0" u="none" strike="noStrike" baseline="0" dirty="0">
                <a:solidFill>
                  <a:srgbClr val="000000"/>
                </a:solidFill>
                <a:latin typeface="Arial" panose="020B0604020202020204" pitchFamily="34" charset="0"/>
              </a:rPr>
              <a:t> </a:t>
            </a:r>
            <a:r>
              <a:rPr lang="pl-PL" sz="2400" b="0" i="0" u="none" strike="noStrike" baseline="0" dirty="0">
                <a:latin typeface="Arial" panose="020B0604020202020204" pitchFamily="34" charset="0"/>
              </a:rPr>
              <a:t>poprawności działania komputera, na którym będzie zdawał egzamin, i wybranego przez siebie oprogramowania.</a:t>
            </a:r>
            <a:r>
              <a:rPr lang="pl-PL" altLang="pl-PL" sz="2400" dirty="0">
                <a:latin typeface="Arial" panose="020B0604020202020204" pitchFamily="34" charset="0"/>
                <a:ea typeface="+mj-ea"/>
                <a:cs typeface="Arial" panose="020B0604020202020204" pitchFamily="34" charset="0"/>
              </a:rPr>
              <a:t> </a:t>
            </a:r>
          </a:p>
          <a:p>
            <a:pPr marL="457200" indent="-457200" fontAlgn="base">
              <a:lnSpc>
                <a:spcPct val="100000"/>
              </a:lnSpc>
              <a:spcBef>
                <a:spcPct val="0"/>
              </a:spcBef>
              <a:spcAft>
                <a:spcPct val="0"/>
              </a:spcAft>
              <a:buClrTx/>
              <a:buSzTx/>
            </a:pPr>
            <a:r>
              <a:rPr lang="pl-PL" altLang="pl-PL" sz="2400" dirty="0">
                <a:latin typeface="Arial" panose="020B0604020202020204" pitchFamily="34" charset="0"/>
                <a:ea typeface="+mj-ea"/>
                <a:cs typeface="Arial" panose="020B0604020202020204" pitchFamily="34" charset="0"/>
              </a:rPr>
              <a:t>Zapewnienie prawidłowego funkcjonowania stanowisk komputerowych, w tym usuwanie awarii występujących na stanowiskach komputerowych.</a:t>
            </a:r>
          </a:p>
          <a:p>
            <a:pPr marL="457200" indent="-457200" fontAlgn="base">
              <a:lnSpc>
                <a:spcPct val="100000"/>
              </a:lnSpc>
              <a:spcBef>
                <a:spcPct val="0"/>
              </a:spcBef>
              <a:spcAft>
                <a:spcPct val="0"/>
              </a:spcAft>
              <a:buClrTx/>
              <a:buSzTx/>
            </a:pPr>
            <a:r>
              <a:rPr lang="pl-PL" altLang="pl-PL" sz="2400" dirty="0">
                <a:latin typeface="Arial" panose="020B0604020202020204" pitchFamily="34" charset="0"/>
                <a:ea typeface="+mj-ea"/>
                <a:cs typeface="Arial" panose="020B0604020202020204" pitchFamily="34" charset="0"/>
              </a:rPr>
              <a:t>Zapewnienie warunków do samodzielnej pracy zdających.</a:t>
            </a:r>
          </a:p>
          <a:p>
            <a:pPr marL="457200" indent="-457200" fontAlgn="base">
              <a:lnSpc>
                <a:spcPct val="100000"/>
              </a:lnSpc>
              <a:spcBef>
                <a:spcPct val="0"/>
              </a:spcBef>
              <a:spcAft>
                <a:spcPct val="0"/>
              </a:spcAft>
              <a:buClrTx/>
              <a:buSzTx/>
            </a:pPr>
            <a:r>
              <a:rPr lang="pl-PL" altLang="pl-PL" sz="2400" dirty="0">
                <a:latin typeface="Arial" panose="020B0604020202020204" pitchFamily="34" charset="0"/>
                <a:ea typeface="+mj-ea"/>
                <a:cs typeface="Arial" panose="020B0604020202020204" pitchFamily="34" charset="0"/>
              </a:rPr>
              <a:t>Przeprowadzenie instruktażu stanowiskowego dla zdających.</a:t>
            </a:r>
          </a:p>
          <a:p>
            <a:pPr marL="457200" indent="-457200" fontAlgn="base">
              <a:lnSpc>
                <a:spcPct val="100000"/>
              </a:lnSpc>
              <a:spcBef>
                <a:spcPct val="0"/>
              </a:spcBef>
              <a:spcAft>
                <a:spcPct val="0"/>
              </a:spcAft>
              <a:buClrTx/>
              <a:buSzTx/>
            </a:pPr>
            <a:r>
              <a:rPr lang="pl-PL" altLang="pl-PL" sz="2400" dirty="0">
                <a:latin typeface="Arial" panose="020B0604020202020204" pitchFamily="34" charset="0"/>
                <a:ea typeface="+mj-ea"/>
                <a:cs typeface="Arial" panose="020B0604020202020204" pitchFamily="34" charset="0"/>
              </a:rPr>
              <a:t>Zabezpieczenie, w sposób trwały, rozwiązań zadań egzaminacyjnych.</a:t>
            </a:r>
          </a:p>
        </p:txBody>
      </p:sp>
      <p:sp>
        <p:nvSpPr>
          <p:cNvPr id="3" name="Symbol zastępczy numeru slajdu 2">
            <a:extLst>
              <a:ext uri="{FF2B5EF4-FFF2-40B4-BE49-F238E27FC236}">
                <a16:creationId xmlns:a16="http://schemas.microsoft.com/office/drawing/2014/main" id="{32CB002D-9CFB-447E-9B51-30AEFB92546F}"/>
              </a:ext>
            </a:extLst>
          </p:cNvPr>
          <p:cNvSpPr>
            <a:spLocks noGrp="1"/>
          </p:cNvSpPr>
          <p:nvPr>
            <p:ph type="sldNum" sz="quarter" idx="12"/>
          </p:nvPr>
        </p:nvSpPr>
        <p:spPr/>
        <p:txBody>
          <a:bodyPr/>
          <a:lstStyle/>
          <a:p>
            <a:fld id="{A1ACEFB5-CC68-48C4-AC3B-669015D38149}" type="slidenum">
              <a:rPr lang="pl-PL" smtClean="0"/>
              <a:t>28</a:t>
            </a:fld>
            <a:endParaRPr lang="pl-PL"/>
          </a:p>
        </p:txBody>
      </p:sp>
      <p:pic>
        <p:nvPicPr>
          <p:cNvPr id="7" name="Obraz 6"/>
          <p:cNvPicPr/>
          <p:nvPr/>
        </p:nvPicPr>
        <p:blipFill>
          <a:blip r:embed="rId2">
            <a:biLevel thresh="50000"/>
            <a:extLst>
              <a:ext uri="{28A0092B-C50C-407E-A947-70E740481C1C}">
                <a14:useLocalDpi xmlns:a14="http://schemas.microsoft.com/office/drawing/2010/main" val="0"/>
              </a:ext>
            </a:extLst>
          </a:blip>
          <a:stretch>
            <a:fillRect/>
          </a:stretch>
        </p:blipFill>
        <p:spPr>
          <a:xfrm>
            <a:off x="113847" y="82424"/>
            <a:ext cx="2080713" cy="649096"/>
          </a:xfrm>
          <a:prstGeom prst="rect">
            <a:avLst/>
          </a:prstGeom>
          <a:noFill/>
        </p:spPr>
      </p:pic>
    </p:spTree>
    <p:extLst>
      <p:ext uri="{BB962C8B-B14F-4D97-AF65-F5344CB8AC3E}">
        <p14:creationId xmlns:p14="http://schemas.microsoft.com/office/powerpoint/2010/main" val="3474223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76297FF-14BC-4F47-90B1-296276CF6BF0}"/>
              </a:ext>
            </a:extLst>
          </p:cNvPr>
          <p:cNvSpPr>
            <a:spLocks noGrp="1"/>
          </p:cNvSpPr>
          <p:nvPr>
            <p:ph type="title"/>
          </p:nvPr>
        </p:nvSpPr>
        <p:spPr>
          <a:xfrm>
            <a:off x="1643207" y="248125"/>
            <a:ext cx="9497408" cy="1325563"/>
          </a:xfrm>
        </p:spPr>
        <p:txBody>
          <a:bodyPr/>
          <a:lstStyle/>
          <a:p>
            <a:r>
              <a:rPr lang="pl-PL" dirty="0"/>
              <a:t>Przewodniczący Zespołu Egzaminacyjnego</a:t>
            </a:r>
          </a:p>
        </p:txBody>
      </p:sp>
      <p:sp>
        <p:nvSpPr>
          <p:cNvPr id="3" name="Symbol zastępczy zawartości 2">
            <a:extLst>
              <a:ext uri="{FF2B5EF4-FFF2-40B4-BE49-F238E27FC236}">
                <a16:creationId xmlns:a16="http://schemas.microsoft.com/office/drawing/2014/main" id="{A5635BF6-B4A0-4147-90C7-920DF0A0AD06}"/>
              </a:ext>
            </a:extLst>
          </p:cNvPr>
          <p:cNvSpPr>
            <a:spLocks noGrp="1"/>
          </p:cNvSpPr>
          <p:nvPr>
            <p:ph idx="1"/>
          </p:nvPr>
        </p:nvSpPr>
        <p:spPr/>
        <p:txBody>
          <a:bodyPr>
            <a:normAutofit/>
          </a:bodyPr>
          <a:lstStyle/>
          <a:p>
            <a:r>
              <a:rPr lang="pl-PL" dirty="0">
                <a:latin typeface="Arial" panose="020B0604020202020204" pitchFamily="34" charset="0"/>
                <a:ea typeface="Times New Roman" panose="02020603050405020304" pitchFamily="18" charset="0"/>
                <a:cs typeface="Arial" panose="020B0604020202020204" pitchFamily="34" charset="0"/>
              </a:rPr>
              <a:t>Przeprowadza szkolenia dla operatorów pracowni informatycznej przed egzaminem maturalnym z informatyki.</a:t>
            </a:r>
          </a:p>
          <a:p>
            <a:r>
              <a:rPr lang="pl-PL" dirty="0">
                <a:latin typeface="Arial" panose="020B0604020202020204" pitchFamily="34" charset="0"/>
                <a:ea typeface="Times New Roman" panose="02020603050405020304" pitchFamily="18" charset="0"/>
                <a:cs typeface="Arial" panose="020B0604020202020204" pitchFamily="34" charset="0"/>
              </a:rPr>
              <a:t>Upewnia się, że operatorzy są zaznajomieni</a:t>
            </a:r>
            <a:br>
              <a:rPr lang="pl-PL" dirty="0">
                <a:latin typeface="Arial" panose="020B0604020202020204" pitchFamily="34" charset="0"/>
                <a:ea typeface="Times New Roman" panose="02020603050405020304" pitchFamily="18" charset="0"/>
                <a:cs typeface="Arial" panose="020B0604020202020204" pitchFamily="34" charset="0"/>
              </a:rPr>
            </a:br>
            <a:r>
              <a:rPr lang="pl-PL" dirty="0">
                <a:latin typeface="Arial" panose="020B0604020202020204" pitchFamily="34" charset="0"/>
                <a:ea typeface="Times New Roman" panose="02020603050405020304" pitchFamily="18" charset="0"/>
                <a:cs typeface="Arial" panose="020B0604020202020204" pitchFamily="34" charset="0"/>
              </a:rPr>
              <a:t>z procedurami egzaminacyjnymi i technicznymi aspektami egzaminu.</a:t>
            </a:r>
          </a:p>
          <a:p>
            <a:r>
              <a:rPr lang="pl-PL" dirty="0">
                <a:latin typeface="Arial" panose="020B0604020202020204" pitchFamily="34" charset="0"/>
                <a:cs typeface="Arial" panose="020B0604020202020204" pitchFamily="34" charset="0"/>
              </a:rPr>
              <a:t>Przechowuje do 8 lipca 2025 r. zarchiwizowane pliki wytworzone podczas przeprowadzania egzaminu maturalnego z informatyki. </a:t>
            </a:r>
          </a:p>
          <a:p>
            <a:endParaRPr lang="pl-PL" dirty="0">
              <a:latin typeface="Arial" panose="020B0604020202020204" pitchFamily="34" charset="0"/>
              <a:ea typeface="Times New Roman" panose="02020603050405020304" pitchFamily="18" charset="0"/>
              <a:cs typeface="Arial" panose="020B0604020202020204" pitchFamily="34" charset="0"/>
            </a:endParaRPr>
          </a:p>
          <a:p>
            <a:pPr marL="342900" lvl="0" indent="-342900">
              <a:buSzPts val="1000"/>
              <a:buFont typeface="Symbol" panose="05050102010706020507" pitchFamily="18" charset="2"/>
              <a:buChar char=""/>
              <a:tabLst>
                <a:tab pos="457200" algn="l"/>
              </a:tabLst>
            </a:pPr>
            <a:endParaRPr lang="pl-PL" sz="2800" dirty="0">
              <a:effectLst/>
              <a:latin typeface="Arial" panose="020B0604020202020204" pitchFamily="34" charset="0"/>
              <a:ea typeface="Times New Roman" panose="02020603050405020304" pitchFamily="18" charset="0"/>
              <a:cs typeface="Arial" panose="020B0604020202020204" pitchFamily="34" charset="0"/>
            </a:endParaRPr>
          </a:p>
          <a:p>
            <a:endParaRPr lang="pl-PL" dirty="0"/>
          </a:p>
        </p:txBody>
      </p:sp>
      <p:sp>
        <p:nvSpPr>
          <p:cNvPr id="4" name="Symbol zastępczy numeru slajdu 3">
            <a:extLst>
              <a:ext uri="{FF2B5EF4-FFF2-40B4-BE49-F238E27FC236}">
                <a16:creationId xmlns:a16="http://schemas.microsoft.com/office/drawing/2014/main" id="{BB45A5AE-5763-40B1-BB43-CB7A4D6182BB}"/>
              </a:ext>
            </a:extLst>
          </p:cNvPr>
          <p:cNvSpPr>
            <a:spLocks noGrp="1"/>
          </p:cNvSpPr>
          <p:nvPr>
            <p:ph type="sldNum" sz="quarter" idx="12"/>
          </p:nvPr>
        </p:nvSpPr>
        <p:spPr/>
        <p:txBody>
          <a:bodyPr/>
          <a:lstStyle/>
          <a:p>
            <a:fld id="{A1ACEFB5-CC68-48C4-AC3B-669015D38149}" type="slidenum">
              <a:rPr lang="pl-PL" smtClean="0"/>
              <a:t>29</a:t>
            </a:fld>
            <a:endParaRPr lang="pl-PL"/>
          </a:p>
        </p:txBody>
      </p:sp>
      <p:pic>
        <p:nvPicPr>
          <p:cNvPr id="7" name="Obraz 6"/>
          <p:cNvPicPr/>
          <p:nvPr/>
        </p:nvPicPr>
        <p:blipFill>
          <a:blip r:embed="rId2">
            <a:biLevel thresh="50000"/>
            <a:extLst>
              <a:ext uri="{28A0092B-C50C-407E-A947-70E740481C1C}">
                <a14:useLocalDpi xmlns:a14="http://schemas.microsoft.com/office/drawing/2010/main" val="0"/>
              </a:ext>
            </a:extLst>
          </a:blip>
          <a:stretch>
            <a:fillRect/>
          </a:stretch>
        </p:blipFill>
        <p:spPr>
          <a:xfrm>
            <a:off x="113847" y="82424"/>
            <a:ext cx="2080713" cy="649096"/>
          </a:xfrm>
          <a:prstGeom prst="rect">
            <a:avLst/>
          </a:prstGeom>
          <a:noFill/>
        </p:spPr>
      </p:pic>
    </p:spTree>
    <p:extLst>
      <p:ext uri="{BB962C8B-B14F-4D97-AF65-F5344CB8AC3E}">
        <p14:creationId xmlns:p14="http://schemas.microsoft.com/office/powerpoint/2010/main" val="1202627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B93F212E-D0DE-4D54-8FF3-24DD9EDBFFB5}"/>
              </a:ext>
            </a:extLst>
          </p:cNvPr>
          <p:cNvSpPr>
            <a:spLocks noGrp="1"/>
          </p:cNvSpPr>
          <p:nvPr>
            <p:ph type="sldNum" sz="quarter" idx="12"/>
          </p:nvPr>
        </p:nvSpPr>
        <p:spPr/>
        <p:txBody>
          <a:bodyPr/>
          <a:lstStyle/>
          <a:p>
            <a:fld id="{A1ACEFB5-CC68-48C4-AC3B-669015D38149}" type="slidenum">
              <a:rPr lang="pl-PL" smtClean="0"/>
              <a:t>3</a:t>
            </a:fld>
            <a:endParaRPr lang="pl-PL"/>
          </a:p>
        </p:txBody>
      </p:sp>
      <p:pic>
        <p:nvPicPr>
          <p:cNvPr id="7" name="Symbol zastępczy zawartości 4">
            <a:extLst>
              <a:ext uri="{FF2B5EF4-FFF2-40B4-BE49-F238E27FC236}">
                <a16:creationId xmlns:a16="http://schemas.microsoft.com/office/drawing/2014/main" id="{6C531520-2650-49AA-B62E-D348726D56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0121" y="278825"/>
            <a:ext cx="4504782" cy="6442650"/>
          </a:xfrm>
          <a:prstGeom prst="rect">
            <a:avLst/>
          </a:prstGeom>
          <a:ln>
            <a:solidFill>
              <a:schemeClr val="accent1">
                <a:alpha val="96000"/>
              </a:schemeClr>
            </a:solidFill>
          </a:ln>
        </p:spPr>
      </p:pic>
      <p:pic>
        <p:nvPicPr>
          <p:cNvPr id="5" name="Symbol zastępczy zawartości 4">
            <a:extLst>
              <a:ext uri="{FF2B5EF4-FFF2-40B4-BE49-F238E27FC236}">
                <a16:creationId xmlns:a16="http://schemas.microsoft.com/office/drawing/2014/main" id="{53217F1D-668A-4DAD-BDB9-CC3003419F4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08195" y="278825"/>
            <a:ext cx="4917439" cy="6453450"/>
          </a:xfrm>
        </p:spPr>
      </p:pic>
      <p:pic>
        <p:nvPicPr>
          <p:cNvPr id="9" name="Obraz 8"/>
          <p:cNvPicPr/>
          <p:nvPr/>
        </p:nvPicPr>
        <p:blipFill>
          <a:blip r:embed="rId4">
            <a:biLevel thresh="50000"/>
            <a:extLst>
              <a:ext uri="{28A0092B-C50C-407E-A947-70E740481C1C}">
                <a14:useLocalDpi xmlns:a14="http://schemas.microsoft.com/office/drawing/2010/main" val="0"/>
              </a:ext>
            </a:extLst>
          </a:blip>
          <a:stretch>
            <a:fillRect/>
          </a:stretch>
        </p:blipFill>
        <p:spPr>
          <a:xfrm>
            <a:off x="113847" y="82424"/>
            <a:ext cx="2080713" cy="649096"/>
          </a:xfrm>
          <a:prstGeom prst="rect">
            <a:avLst/>
          </a:prstGeom>
          <a:noFill/>
        </p:spPr>
      </p:pic>
    </p:spTree>
    <p:extLst>
      <p:ext uri="{BB962C8B-B14F-4D97-AF65-F5344CB8AC3E}">
        <p14:creationId xmlns:p14="http://schemas.microsoft.com/office/powerpoint/2010/main" val="377479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E3D94A3-28C6-46B5-BB4A-D359D2A822EE}"/>
              </a:ext>
            </a:extLst>
          </p:cNvPr>
          <p:cNvSpPr>
            <a:spLocks noGrp="1"/>
          </p:cNvSpPr>
          <p:nvPr>
            <p:ph type="title"/>
          </p:nvPr>
        </p:nvSpPr>
        <p:spPr>
          <a:xfrm>
            <a:off x="2021840" y="365125"/>
            <a:ext cx="9331960" cy="1325563"/>
          </a:xfrm>
        </p:spPr>
        <p:txBody>
          <a:bodyPr/>
          <a:lstStyle/>
          <a:p>
            <a:r>
              <a:rPr lang="pl-PL" dirty="0"/>
              <a:t>Podstawa wynagrodzenia operatora</a:t>
            </a:r>
          </a:p>
        </p:txBody>
      </p:sp>
      <p:sp>
        <p:nvSpPr>
          <p:cNvPr id="3" name="Symbol zastępczy zawartości 2">
            <a:extLst>
              <a:ext uri="{FF2B5EF4-FFF2-40B4-BE49-F238E27FC236}">
                <a16:creationId xmlns:a16="http://schemas.microsoft.com/office/drawing/2014/main" id="{77B77708-FA93-4295-A684-44D71D169717}"/>
              </a:ext>
            </a:extLst>
          </p:cNvPr>
          <p:cNvSpPr>
            <a:spLocks noGrp="1"/>
          </p:cNvSpPr>
          <p:nvPr>
            <p:ph idx="1"/>
          </p:nvPr>
        </p:nvSpPr>
        <p:spPr>
          <a:xfrm>
            <a:off x="1564640" y="1825625"/>
            <a:ext cx="9789160" cy="4351338"/>
          </a:xfrm>
        </p:spPr>
        <p:txBody>
          <a:bodyPr>
            <a:normAutofit/>
          </a:bodyPr>
          <a:lstStyle/>
          <a:p>
            <a:pPr>
              <a:lnSpc>
                <a:spcPct val="100000"/>
              </a:lnSpc>
            </a:pPr>
            <a:r>
              <a:rPr lang="pl-PL" sz="2600" dirty="0">
                <a:latin typeface="Arial" panose="020B0604020202020204" pitchFamily="34" charset="0"/>
                <a:cs typeface="Arial" panose="020B0604020202020204" pitchFamily="34" charset="0"/>
              </a:rPr>
              <a:t>Podstawą ustalenia wynagrodzenia (…) operatora pracowni informatycznej jest minimalna </a:t>
            </a:r>
            <a:r>
              <a:rPr lang="pl-PL" sz="2600" u="sng" dirty="0">
                <a:latin typeface="Arial" panose="020B0604020202020204" pitchFamily="34" charset="0"/>
                <a:cs typeface="Arial" panose="020B0604020202020204" pitchFamily="34" charset="0"/>
              </a:rPr>
              <a:t>stawka </a:t>
            </a:r>
            <a:r>
              <a:rPr lang="pl-PL" sz="2600" dirty="0">
                <a:latin typeface="Arial" panose="020B0604020202020204" pitchFamily="34" charset="0"/>
                <a:cs typeface="Arial" panose="020B0604020202020204" pitchFamily="34" charset="0"/>
              </a:rPr>
              <a:t>wynagrodzenia zasadniczego nauczyciela dyplomowanego posiadającego tytuł zawodowy magistra oraz przygotowanie pedagogiczne. </a:t>
            </a:r>
          </a:p>
          <a:p>
            <a:endParaRPr lang="pl-PL" sz="2800" dirty="0"/>
          </a:p>
          <a:p>
            <a:endParaRPr lang="pl-PL" dirty="0"/>
          </a:p>
          <a:p>
            <a:endParaRPr lang="pl-PL" dirty="0"/>
          </a:p>
          <a:p>
            <a:endParaRPr lang="pl-PL" dirty="0"/>
          </a:p>
          <a:p>
            <a:r>
              <a:rPr lang="pl-PL" sz="1800" dirty="0"/>
              <a:t>Art. 30 ust. 5 pkt 1 ustawy z dnia 26 stycznia 1982 r. – Karta Nauczyciela</a:t>
            </a:r>
            <a:br>
              <a:rPr lang="pl-PL" sz="1800" dirty="0"/>
            </a:br>
            <a:r>
              <a:rPr lang="pl-PL" sz="1800" dirty="0"/>
              <a:t>(Dz. U. z 2024 r. poz. 986 i 1871</a:t>
            </a:r>
          </a:p>
        </p:txBody>
      </p:sp>
      <p:sp>
        <p:nvSpPr>
          <p:cNvPr id="4" name="Symbol zastępczy numeru slajdu 3">
            <a:extLst>
              <a:ext uri="{FF2B5EF4-FFF2-40B4-BE49-F238E27FC236}">
                <a16:creationId xmlns:a16="http://schemas.microsoft.com/office/drawing/2014/main" id="{533757F9-A5AE-4860-92E0-38902081DA4D}"/>
              </a:ext>
            </a:extLst>
          </p:cNvPr>
          <p:cNvSpPr>
            <a:spLocks noGrp="1"/>
          </p:cNvSpPr>
          <p:nvPr>
            <p:ph type="sldNum" sz="quarter" idx="12"/>
          </p:nvPr>
        </p:nvSpPr>
        <p:spPr/>
        <p:txBody>
          <a:bodyPr/>
          <a:lstStyle/>
          <a:p>
            <a:fld id="{A1ACEFB5-CC68-48C4-AC3B-669015D38149}" type="slidenum">
              <a:rPr lang="pl-PL" smtClean="0"/>
              <a:t>30</a:t>
            </a:fld>
            <a:endParaRPr lang="pl-PL"/>
          </a:p>
        </p:txBody>
      </p:sp>
      <p:pic>
        <p:nvPicPr>
          <p:cNvPr id="6" name="Obraz 5"/>
          <p:cNvPicPr/>
          <p:nvPr/>
        </p:nvPicPr>
        <p:blipFill>
          <a:blip r:embed="rId2">
            <a:biLevel thresh="50000"/>
            <a:extLst>
              <a:ext uri="{28A0092B-C50C-407E-A947-70E740481C1C}">
                <a14:useLocalDpi xmlns:a14="http://schemas.microsoft.com/office/drawing/2010/main" val="0"/>
              </a:ext>
            </a:extLst>
          </a:blip>
          <a:stretch>
            <a:fillRect/>
          </a:stretch>
        </p:blipFill>
        <p:spPr>
          <a:xfrm>
            <a:off x="113847" y="82424"/>
            <a:ext cx="2080713" cy="649096"/>
          </a:xfrm>
          <a:prstGeom prst="rect">
            <a:avLst/>
          </a:prstGeom>
          <a:noFill/>
        </p:spPr>
      </p:pic>
    </p:spTree>
    <p:extLst>
      <p:ext uri="{BB962C8B-B14F-4D97-AF65-F5344CB8AC3E}">
        <p14:creationId xmlns:p14="http://schemas.microsoft.com/office/powerpoint/2010/main" val="1132860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D565F57-B0E9-427B-8B62-6BF9A231CBCA}"/>
              </a:ext>
            </a:extLst>
          </p:cNvPr>
          <p:cNvSpPr>
            <a:spLocks noGrp="1"/>
          </p:cNvSpPr>
          <p:nvPr>
            <p:ph type="title"/>
          </p:nvPr>
        </p:nvSpPr>
        <p:spPr>
          <a:xfrm>
            <a:off x="2123440" y="365125"/>
            <a:ext cx="9230360" cy="1325563"/>
          </a:xfrm>
        </p:spPr>
        <p:txBody>
          <a:bodyPr/>
          <a:lstStyle/>
          <a:p>
            <a:r>
              <a:rPr lang="pl-PL" dirty="0"/>
              <a:t>Zasady wynagradzania operatorów</a:t>
            </a:r>
          </a:p>
        </p:txBody>
      </p:sp>
      <p:sp>
        <p:nvSpPr>
          <p:cNvPr id="3" name="Symbol zastępczy zawartości 2">
            <a:extLst>
              <a:ext uri="{FF2B5EF4-FFF2-40B4-BE49-F238E27FC236}">
                <a16:creationId xmlns:a16="http://schemas.microsoft.com/office/drawing/2014/main" id="{00C9C000-0299-496E-ACB9-7EF07A260C59}"/>
              </a:ext>
            </a:extLst>
          </p:cNvPr>
          <p:cNvSpPr>
            <a:spLocks noGrp="1"/>
          </p:cNvSpPr>
          <p:nvPr>
            <p:ph idx="1"/>
          </p:nvPr>
        </p:nvSpPr>
        <p:spPr/>
        <p:txBody>
          <a:bodyPr>
            <a:normAutofit fontScale="92500" lnSpcReduction="10000"/>
          </a:bodyPr>
          <a:lstStyle/>
          <a:p>
            <a:pPr>
              <a:lnSpc>
                <a:spcPct val="110000"/>
              </a:lnSpc>
            </a:pPr>
            <a:r>
              <a:rPr lang="pl-PL" dirty="0">
                <a:latin typeface="Arial" panose="020B0604020202020204" pitchFamily="34" charset="0"/>
                <a:cs typeface="Arial" panose="020B0604020202020204" pitchFamily="34" charset="0"/>
              </a:rPr>
              <a:t>Operatorowi pracowni informatycznej biorącemu udział</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w przeprowadzaniu egzaminu maturalnego z informatyki przysługuje wynagrodzenie w wysokości 0,550% </a:t>
            </a:r>
            <a:r>
              <a:rPr lang="pl-PL" u="sng" dirty="0">
                <a:latin typeface="Arial" panose="020B0604020202020204" pitchFamily="34" charset="0"/>
                <a:cs typeface="Arial" panose="020B0604020202020204" pitchFamily="34" charset="0"/>
              </a:rPr>
              <a:t>stawk</a:t>
            </a:r>
            <a:r>
              <a:rPr lang="pl-PL" dirty="0">
                <a:latin typeface="Arial" panose="020B0604020202020204" pitchFamily="34" charset="0"/>
                <a:cs typeface="Arial" panose="020B0604020202020204" pitchFamily="34" charset="0"/>
              </a:rPr>
              <a:t>i za każdą godzinę:</a:t>
            </a:r>
          </a:p>
          <a:p>
            <a:pPr>
              <a:lnSpc>
                <a:spcPct val="110000"/>
              </a:lnSpc>
            </a:pPr>
            <a:r>
              <a:rPr lang="pl-PL" dirty="0">
                <a:latin typeface="Arial" panose="020B0604020202020204" pitchFamily="34" charset="0"/>
                <a:cs typeface="Arial" panose="020B0604020202020204" pitchFamily="34" charset="0"/>
              </a:rPr>
              <a:t>udziału w tym egzaminie (3,5 godz.),</a:t>
            </a:r>
          </a:p>
          <a:p>
            <a:pPr>
              <a:lnSpc>
                <a:spcPct val="110000"/>
              </a:lnSpc>
            </a:pPr>
            <a:r>
              <a:rPr lang="pl-PL" dirty="0">
                <a:latin typeface="Arial" panose="020B0604020202020204" pitchFamily="34" charset="0"/>
                <a:cs typeface="Arial" panose="020B0604020202020204" pitchFamily="34" charset="0"/>
              </a:rPr>
              <a:t>przygotowywania stanowisk komputerowych</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do przeprowadzenia egzaminu.</a:t>
            </a:r>
          </a:p>
          <a:p>
            <a:pPr marL="45720" indent="0">
              <a:buNone/>
            </a:pPr>
            <a:endParaRPr lang="pl-PL" dirty="0">
              <a:latin typeface="Arial" panose="020B0604020202020204" pitchFamily="34" charset="0"/>
              <a:cs typeface="Arial" panose="020B0604020202020204" pitchFamily="34" charset="0"/>
            </a:endParaRPr>
          </a:p>
          <a:p>
            <a:pPr marL="45720" indent="0">
              <a:lnSpc>
                <a:spcPct val="100000"/>
              </a:lnSpc>
              <a:buNone/>
            </a:pPr>
            <a:r>
              <a:rPr lang="pl-PL" dirty="0">
                <a:latin typeface="Arial" panose="020B0604020202020204" pitchFamily="34" charset="0"/>
                <a:cs typeface="Arial" panose="020B0604020202020204" pitchFamily="34" charset="0"/>
              </a:rPr>
              <a:t>Czas przygotowania stanowisk komputerowych nie może być</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dłuższy niż trzy godziny.</a:t>
            </a:r>
          </a:p>
          <a:p>
            <a:endParaRPr lang="pl-PL" dirty="0"/>
          </a:p>
        </p:txBody>
      </p:sp>
      <p:sp>
        <p:nvSpPr>
          <p:cNvPr id="4" name="Symbol zastępczy numeru slajdu 3">
            <a:extLst>
              <a:ext uri="{FF2B5EF4-FFF2-40B4-BE49-F238E27FC236}">
                <a16:creationId xmlns:a16="http://schemas.microsoft.com/office/drawing/2014/main" id="{138E304C-2F13-4CF4-A18F-9026A85CE959}"/>
              </a:ext>
            </a:extLst>
          </p:cNvPr>
          <p:cNvSpPr>
            <a:spLocks noGrp="1"/>
          </p:cNvSpPr>
          <p:nvPr>
            <p:ph type="sldNum" sz="quarter" idx="12"/>
          </p:nvPr>
        </p:nvSpPr>
        <p:spPr/>
        <p:txBody>
          <a:bodyPr/>
          <a:lstStyle/>
          <a:p>
            <a:fld id="{A1ACEFB5-CC68-48C4-AC3B-669015D38149}" type="slidenum">
              <a:rPr lang="pl-PL" smtClean="0"/>
              <a:t>31</a:t>
            </a:fld>
            <a:endParaRPr lang="pl-PL"/>
          </a:p>
        </p:txBody>
      </p:sp>
      <p:pic>
        <p:nvPicPr>
          <p:cNvPr id="6" name="Obraz 5"/>
          <p:cNvPicPr/>
          <p:nvPr/>
        </p:nvPicPr>
        <p:blipFill>
          <a:blip r:embed="rId2">
            <a:biLevel thresh="50000"/>
            <a:extLst>
              <a:ext uri="{28A0092B-C50C-407E-A947-70E740481C1C}">
                <a14:useLocalDpi xmlns:a14="http://schemas.microsoft.com/office/drawing/2010/main" val="0"/>
              </a:ext>
            </a:extLst>
          </a:blip>
          <a:stretch>
            <a:fillRect/>
          </a:stretch>
        </p:blipFill>
        <p:spPr>
          <a:xfrm>
            <a:off x="113847" y="82424"/>
            <a:ext cx="2080713" cy="649096"/>
          </a:xfrm>
          <a:prstGeom prst="rect">
            <a:avLst/>
          </a:prstGeom>
          <a:noFill/>
        </p:spPr>
      </p:pic>
    </p:spTree>
    <p:extLst>
      <p:ext uri="{BB962C8B-B14F-4D97-AF65-F5344CB8AC3E}">
        <p14:creationId xmlns:p14="http://schemas.microsoft.com/office/powerpoint/2010/main" val="2656980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F05D833-CD04-4D53-810F-94AE53B27E98}"/>
              </a:ext>
            </a:extLst>
          </p:cNvPr>
          <p:cNvSpPr>
            <a:spLocks noGrp="1"/>
          </p:cNvSpPr>
          <p:nvPr>
            <p:ph type="title"/>
          </p:nvPr>
        </p:nvSpPr>
        <p:spPr>
          <a:xfrm>
            <a:off x="3352800" y="261778"/>
            <a:ext cx="10515600" cy="1325563"/>
          </a:xfrm>
        </p:spPr>
        <p:txBody>
          <a:bodyPr>
            <a:normAutofit/>
          </a:bodyPr>
          <a:lstStyle/>
          <a:p>
            <a:r>
              <a:rPr lang="pl-PL" dirty="0"/>
              <a:t>Termin i zakres danych operatora przekazywanych do OKE</a:t>
            </a:r>
          </a:p>
        </p:txBody>
      </p:sp>
      <p:sp>
        <p:nvSpPr>
          <p:cNvPr id="3" name="Symbol zastępczy zawartości 2">
            <a:extLst>
              <a:ext uri="{FF2B5EF4-FFF2-40B4-BE49-F238E27FC236}">
                <a16:creationId xmlns:a16="http://schemas.microsoft.com/office/drawing/2014/main" id="{93F21639-B2DC-40D3-8831-20B84AA97E28}"/>
              </a:ext>
            </a:extLst>
          </p:cNvPr>
          <p:cNvSpPr>
            <a:spLocks noGrp="1"/>
          </p:cNvSpPr>
          <p:nvPr>
            <p:ph idx="1"/>
          </p:nvPr>
        </p:nvSpPr>
        <p:spPr>
          <a:xfrm>
            <a:off x="1051560" y="1894840"/>
            <a:ext cx="9872871" cy="4272280"/>
          </a:xfrm>
        </p:spPr>
        <p:txBody>
          <a:bodyPr>
            <a:normAutofit fontScale="25000" lnSpcReduction="20000"/>
          </a:bodyPr>
          <a:lstStyle/>
          <a:p>
            <a:endParaRPr lang="pl-PL" sz="1800" b="0" i="0" u="none" strike="noStrike" baseline="0" dirty="0">
              <a:latin typeface="Arial" panose="020B0604020202020204" pitchFamily="34" charset="0"/>
            </a:endParaRPr>
          </a:p>
          <a:p>
            <a:pPr>
              <a:lnSpc>
                <a:spcPct val="120000"/>
              </a:lnSpc>
            </a:pPr>
            <a:r>
              <a:rPr lang="pl-PL" sz="9600" dirty="0">
                <a:latin typeface="Arial" panose="020B0604020202020204" pitchFamily="34" charset="0"/>
                <a:ea typeface="+mj-ea"/>
                <a:cs typeface="Arial" panose="020B0604020202020204" pitchFamily="34" charset="0"/>
              </a:rPr>
              <a:t>Dyrektor szkoły przekazuje dyrektorowi okręgowej komisji egzaminacyjnej dane niezbędne do zawarcia przez dyrektora OKE umowy z operatorem pracowni informatycznej: </a:t>
            </a:r>
          </a:p>
          <a:p>
            <a:pPr marL="0" indent="0">
              <a:lnSpc>
                <a:spcPct val="120000"/>
              </a:lnSpc>
              <a:buNone/>
            </a:pPr>
            <a:r>
              <a:rPr lang="pl-PL" sz="9600" dirty="0">
                <a:latin typeface="Arial" panose="020B0604020202020204" pitchFamily="34" charset="0"/>
                <a:ea typeface="+mj-ea"/>
                <a:cs typeface="Arial" panose="020B0604020202020204" pitchFamily="34" charset="0"/>
              </a:rPr>
              <a:t>1) imię i nazwisko,</a:t>
            </a:r>
          </a:p>
          <a:p>
            <a:pPr marL="0" indent="0">
              <a:lnSpc>
                <a:spcPct val="120000"/>
              </a:lnSpc>
              <a:buNone/>
            </a:pPr>
            <a:r>
              <a:rPr lang="pl-PL" sz="9600" dirty="0">
                <a:latin typeface="Arial" panose="020B0604020202020204" pitchFamily="34" charset="0"/>
                <a:ea typeface="+mj-ea"/>
                <a:cs typeface="Arial" panose="020B0604020202020204" pitchFamily="34" charset="0"/>
              </a:rPr>
              <a:t>2) PESEL, a w przypadku braku PESEL-u – serię i numer paszportu lub innego dokumentu potwierdzającego tożsamość.</a:t>
            </a:r>
          </a:p>
          <a:p>
            <a:pPr marL="0" indent="0">
              <a:lnSpc>
                <a:spcPct val="120000"/>
              </a:lnSpc>
              <a:buNone/>
            </a:pPr>
            <a:r>
              <a:rPr lang="pl-PL" sz="9600" dirty="0">
                <a:latin typeface="Arial" panose="020B0604020202020204" pitchFamily="34" charset="0"/>
                <a:ea typeface="+mj-ea"/>
                <a:cs typeface="Arial" panose="020B0604020202020204" pitchFamily="34" charset="0"/>
              </a:rPr>
              <a:t>3) Pozostałe dane będzie uzupełniał operator.</a:t>
            </a:r>
            <a:r>
              <a:rPr lang="pl-PL" sz="1800" b="0" i="0" u="none" strike="noStrike" baseline="0" dirty="0">
                <a:solidFill>
                  <a:srgbClr val="000000"/>
                </a:solidFill>
                <a:latin typeface="Arial" panose="020B0604020202020204" pitchFamily="34" charset="0"/>
              </a:rPr>
              <a:t>	</a:t>
            </a:r>
          </a:p>
          <a:p>
            <a:endParaRPr lang="pl-PL" dirty="0"/>
          </a:p>
        </p:txBody>
      </p:sp>
      <p:sp>
        <p:nvSpPr>
          <p:cNvPr id="4" name="Symbol zastępczy numeru slajdu 3">
            <a:extLst>
              <a:ext uri="{FF2B5EF4-FFF2-40B4-BE49-F238E27FC236}">
                <a16:creationId xmlns:a16="http://schemas.microsoft.com/office/drawing/2014/main" id="{7A53217B-FA42-4B4D-A409-1A0B07C12E62}"/>
              </a:ext>
            </a:extLst>
          </p:cNvPr>
          <p:cNvSpPr>
            <a:spLocks noGrp="1"/>
          </p:cNvSpPr>
          <p:nvPr>
            <p:ph type="sldNum" sz="quarter" idx="12"/>
          </p:nvPr>
        </p:nvSpPr>
        <p:spPr/>
        <p:txBody>
          <a:bodyPr/>
          <a:lstStyle/>
          <a:p>
            <a:fld id="{A1ACEFB5-CC68-48C4-AC3B-669015D38149}" type="slidenum">
              <a:rPr lang="pl-PL" smtClean="0"/>
              <a:t>32</a:t>
            </a:fld>
            <a:endParaRPr lang="pl-PL"/>
          </a:p>
        </p:txBody>
      </p:sp>
      <p:pic>
        <p:nvPicPr>
          <p:cNvPr id="6" name="Obraz 5"/>
          <p:cNvPicPr/>
          <p:nvPr/>
        </p:nvPicPr>
        <p:blipFill>
          <a:blip r:embed="rId2">
            <a:biLevel thresh="50000"/>
            <a:extLst>
              <a:ext uri="{28A0092B-C50C-407E-A947-70E740481C1C}">
                <a14:useLocalDpi xmlns:a14="http://schemas.microsoft.com/office/drawing/2010/main" val="0"/>
              </a:ext>
            </a:extLst>
          </a:blip>
          <a:stretch>
            <a:fillRect/>
          </a:stretch>
        </p:blipFill>
        <p:spPr>
          <a:xfrm>
            <a:off x="113847" y="82424"/>
            <a:ext cx="2080713" cy="649096"/>
          </a:xfrm>
          <a:prstGeom prst="rect">
            <a:avLst/>
          </a:prstGeom>
          <a:noFill/>
        </p:spPr>
      </p:pic>
    </p:spTree>
    <p:extLst>
      <p:ext uri="{BB962C8B-B14F-4D97-AF65-F5344CB8AC3E}">
        <p14:creationId xmlns:p14="http://schemas.microsoft.com/office/powerpoint/2010/main" val="2112068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022E40-4C79-428E-9A72-8AD20807D9C4}"/>
              </a:ext>
            </a:extLst>
          </p:cNvPr>
          <p:cNvSpPr>
            <a:spLocks noGrp="1"/>
          </p:cNvSpPr>
          <p:nvPr>
            <p:ph type="title"/>
          </p:nvPr>
        </p:nvSpPr>
        <p:spPr>
          <a:xfrm>
            <a:off x="2889114" y="365125"/>
            <a:ext cx="8464685" cy="1325563"/>
          </a:xfrm>
        </p:spPr>
        <p:txBody>
          <a:bodyPr/>
          <a:lstStyle/>
          <a:p>
            <a:r>
              <a:rPr lang="pl-PL" dirty="0"/>
              <a:t>Sposób przekazywania</a:t>
            </a:r>
            <a:br>
              <a:rPr lang="pl-PL" dirty="0"/>
            </a:br>
            <a:r>
              <a:rPr lang="pl-PL" dirty="0"/>
              <a:t>do OKE danych operatora</a:t>
            </a:r>
          </a:p>
        </p:txBody>
      </p:sp>
      <p:pic>
        <p:nvPicPr>
          <p:cNvPr id="7" name="Symbol zastępczy zawartości 6">
            <a:extLst>
              <a:ext uri="{FF2B5EF4-FFF2-40B4-BE49-F238E27FC236}">
                <a16:creationId xmlns:a16="http://schemas.microsoft.com/office/drawing/2014/main" id="{7901E174-AB9D-4987-BB18-9E3F2FBB5C4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10430" y="1825933"/>
            <a:ext cx="8071770" cy="4904009"/>
          </a:xfrm>
        </p:spPr>
      </p:pic>
      <p:sp>
        <p:nvSpPr>
          <p:cNvPr id="4" name="Symbol zastępczy numeru slajdu 3">
            <a:extLst>
              <a:ext uri="{FF2B5EF4-FFF2-40B4-BE49-F238E27FC236}">
                <a16:creationId xmlns:a16="http://schemas.microsoft.com/office/drawing/2014/main" id="{5EE90740-50DD-4D17-8BED-3C91A0968699}"/>
              </a:ext>
            </a:extLst>
          </p:cNvPr>
          <p:cNvSpPr>
            <a:spLocks noGrp="1"/>
          </p:cNvSpPr>
          <p:nvPr>
            <p:ph type="sldNum" sz="quarter" idx="12"/>
          </p:nvPr>
        </p:nvSpPr>
        <p:spPr/>
        <p:txBody>
          <a:bodyPr/>
          <a:lstStyle/>
          <a:p>
            <a:fld id="{A1ACEFB5-CC68-48C4-AC3B-669015D38149}" type="slidenum">
              <a:rPr lang="pl-PL" smtClean="0"/>
              <a:t>33</a:t>
            </a:fld>
            <a:endParaRPr lang="pl-PL"/>
          </a:p>
        </p:txBody>
      </p:sp>
      <p:pic>
        <p:nvPicPr>
          <p:cNvPr id="6" name="Obraz 5"/>
          <p:cNvPicPr/>
          <p:nvPr/>
        </p:nvPicPr>
        <p:blipFill>
          <a:blip r:embed="rId4">
            <a:biLevel thresh="50000"/>
            <a:extLst>
              <a:ext uri="{28A0092B-C50C-407E-A947-70E740481C1C}">
                <a14:useLocalDpi xmlns:a14="http://schemas.microsoft.com/office/drawing/2010/main" val="0"/>
              </a:ext>
            </a:extLst>
          </a:blip>
          <a:stretch>
            <a:fillRect/>
          </a:stretch>
        </p:blipFill>
        <p:spPr>
          <a:xfrm>
            <a:off x="113847" y="82424"/>
            <a:ext cx="2080713" cy="649096"/>
          </a:xfrm>
          <a:prstGeom prst="rect">
            <a:avLst/>
          </a:prstGeom>
          <a:noFill/>
        </p:spPr>
      </p:pic>
    </p:spTree>
    <p:extLst>
      <p:ext uri="{BB962C8B-B14F-4D97-AF65-F5344CB8AC3E}">
        <p14:creationId xmlns:p14="http://schemas.microsoft.com/office/powerpoint/2010/main" val="3231183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97942" y="801522"/>
            <a:ext cx="11063886" cy="722266"/>
          </a:xfrm>
        </p:spPr>
        <p:txBody>
          <a:bodyPr>
            <a:noAutofit/>
          </a:bodyPr>
          <a:lstStyle/>
          <a:p>
            <a:r>
              <a:rPr lang="pl-PL" sz="4000" dirty="0"/>
              <a:t>Sposób oznaczenia dostosowań</a:t>
            </a:r>
            <a:br>
              <a:rPr lang="pl-PL" sz="4000" dirty="0"/>
            </a:br>
            <a:r>
              <a:rPr lang="pl-PL" sz="4000" dirty="0"/>
              <a:t>na naklejce dla zdającego</a:t>
            </a:r>
            <a:br>
              <a:rPr lang="pl-PL" sz="4000" dirty="0"/>
            </a:br>
            <a:endParaRPr lang="pl-PL" dirty="0"/>
          </a:p>
        </p:txBody>
      </p:sp>
      <p:sp>
        <p:nvSpPr>
          <p:cNvPr id="4" name="Symbol zastępczy numeru slajdu 3"/>
          <p:cNvSpPr>
            <a:spLocks noGrp="1"/>
          </p:cNvSpPr>
          <p:nvPr>
            <p:ph type="sldNum" sz="quarter" idx="12"/>
          </p:nvPr>
        </p:nvSpPr>
        <p:spPr/>
        <p:txBody>
          <a:bodyPr/>
          <a:lstStyle/>
          <a:p>
            <a:fld id="{B3870188-C63B-466F-B678-76B5FFC194F9}" type="slidenum">
              <a:rPr lang="pl-PL" smtClean="0"/>
              <a:t>34</a:t>
            </a:fld>
            <a:endParaRPr lang="pl-PL"/>
          </a:p>
        </p:txBody>
      </p:sp>
      <p:sp>
        <p:nvSpPr>
          <p:cNvPr id="3" name="Prostokąt 2"/>
          <p:cNvSpPr/>
          <p:nvPr/>
        </p:nvSpPr>
        <p:spPr>
          <a:xfrm>
            <a:off x="497942" y="1845687"/>
            <a:ext cx="8881448" cy="4524315"/>
          </a:xfrm>
          <a:prstGeom prst="rect">
            <a:avLst/>
          </a:prstGeom>
          <a:ln>
            <a:solidFill>
              <a:schemeClr val="accent1"/>
            </a:solidFill>
          </a:ln>
        </p:spPr>
        <p:txBody>
          <a:bodyPr wrap="square">
            <a:spAutoFit/>
          </a:bodyPr>
          <a:lstStyle/>
          <a:p>
            <a:r>
              <a:rPr lang="pl-PL" dirty="0">
                <a:solidFill>
                  <a:srgbClr val="000000"/>
                </a:solidFill>
                <a:latin typeface="Arial" panose="020B0604020202020204" pitchFamily="34" charset="0"/>
              </a:rPr>
              <a:t>W przypadku uczniów, którym rada pedagogiczna przyznała dostosowania warunków przeprowadzania egzaminu z danego przedmiotu polegające</a:t>
            </a:r>
            <a:br>
              <a:rPr lang="pl-PL" dirty="0">
                <a:solidFill>
                  <a:srgbClr val="000000"/>
                </a:solidFill>
                <a:latin typeface="Arial" panose="020B0604020202020204" pitchFamily="34" charset="0"/>
              </a:rPr>
            </a:br>
            <a:r>
              <a:rPr lang="pl-PL" dirty="0">
                <a:solidFill>
                  <a:srgbClr val="000000"/>
                </a:solidFill>
                <a:latin typeface="Arial" panose="020B0604020202020204" pitchFamily="34" charset="0"/>
              </a:rPr>
              <a:t>na nieprzenoszeniu odpowiedzi na kartę odpowiedzi lub zastosowaniu szczegółowych zasad oceniania rozwiązań zadań otwartych, uwzględniających specyficzne trudności w uczeniu się, na naklejce znajdą się oznaczenia, odpowiednio: „N” (czyli „nieprzenoszenie”) i/lub „DZO” (czyli „dostosowane zasady oceniania”). Przed rozdaniem naklejek uczniom dyrektor szkoły lub osoba przez niego upoważniona powinni sprawdzić, czy wszyscy uczniowie, którym przyznano takie dostosowania, mają tę informację na swoich naklejkach. </a:t>
            </a:r>
          </a:p>
          <a:p>
            <a:r>
              <a:rPr lang="pl-PL" dirty="0">
                <a:solidFill>
                  <a:srgbClr val="000000"/>
                </a:solidFill>
                <a:latin typeface="Arial" panose="020B0604020202020204" pitchFamily="34" charset="0"/>
              </a:rPr>
              <a:t>     W przypadku: </a:t>
            </a:r>
          </a:p>
          <a:p>
            <a:pPr lvl="1"/>
            <a:r>
              <a:rPr lang="pl-PL" dirty="0">
                <a:solidFill>
                  <a:srgbClr val="000000"/>
                </a:solidFill>
                <a:latin typeface="Arial" panose="020B0604020202020204" pitchFamily="34" charset="0"/>
              </a:rPr>
              <a:t>1) braku naklejki dla zdającego </a:t>
            </a:r>
          </a:p>
          <a:p>
            <a:pPr lvl="1"/>
            <a:r>
              <a:rPr lang="pl-PL" dirty="0">
                <a:solidFill>
                  <a:srgbClr val="000000"/>
                </a:solidFill>
                <a:latin typeface="Arial" panose="020B0604020202020204" pitchFamily="34" charset="0"/>
              </a:rPr>
              <a:t>2) braku na naklejce wydrukowanej informacji o dostosowaniach („N” i/lub „</a:t>
            </a:r>
            <a:r>
              <a:rPr lang="pl-PL" dirty="0" err="1">
                <a:solidFill>
                  <a:srgbClr val="000000"/>
                </a:solidFill>
                <a:latin typeface="Arial" panose="020B0604020202020204" pitchFamily="34" charset="0"/>
              </a:rPr>
              <a:t>DZO</a:t>
            </a:r>
            <a:r>
              <a:rPr lang="pl-PL" dirty="0">
                <a:solidFill>
                  <a:srgbClr val="000000"/>
                </a:solidFill>
                <a:latin typeface="Arial" panose="020B0604020202020204" pitchFamily="34" charset="0"/>
              </a:rPr>
              <a:t>”)</a:t>
            </a:r>
          </a:p>
          <a:p>
            <a:pPr lvl="1"/>
            <a:r>
              <a:rPr lang="pl-PL" dirty="0">
                <a:solidFill>
                  <a:srgbClr val="000000"/>
                </a:solidFill>
                <a:latin typeface="Arial" panose="020B0604020202020204" pitchFamily="34" charset="0"/>
              </a:rPr>
              <a:t> </a:t>
            </a:r>
          </a:p>
          <a:p>
            <a:r>
              <a:rPr lang="pl-PL" dirty="0">
                <a:solidFill>
                  <a:srgbClr val="000000"/>
                </a:solidFill>
                <a:latin typeface="Arial" panose="020B0604020202020204" pitchFamily="34" charset="0"/>
              </a:rPr>
              <a:t>– </a:t>
            </a:r>
            <a:r>
              <a:rPr lang="pl-PL" u="sng" dirty="0">
                <a:solidFill>
                  <a:srgbClr val="000000"/>
                </a:solidFill>
                <a:latin typeface="Arial" panose="020B0604020202020204" pitchFamily="34" charset="0"/>
              </a:rPr>
              <a:t>informacje o odpowiednich dostosowaniach na pierwszej stronie arkusza </a:t>
            </a:r>
            <a:br>
              <a:rPr lang="pl-PL" u="sng" dirty="0">
                <a:solidFill>
                  <a:srgbClr val="000000"/>
                </a:solidFill>
                <a:latin typeface="Arial" panose="020B0604020202020204" pitchFamily="34" charset="0"/>
              </a:rPr>
            </a:br>
            <a:r>
              <a:rPr lang="pl-PL" u="sng" dirty="0">
                <a:solidFill>
                  <a:srgbClr val="000000"/>
                </a:solidFill>
                <a:latin typeface="Arial" panose="020B0604020202020204" pitchFamily="34" charset="0"/>
              </a:rPr>
              <a:t>i karcie odpowiedzi wprowadzają członkowie zespołu nadzorującego.</a:t>
            </a:r>
            <a:br>
              <a:rPr lang="pl-PL" u="sng" dirty="0">
                <a:solidFill>
                  <a:srgbClr val="000000"/>
                </a:solidFill>
                <a:latin typeface="Arial" panose="020B0604020202020204" pitchFamily="34" charset="0"/>
              </a:rPr>
            </a:br>
            <a:r>
              <a:rPr lang="pl-PL" dirty="0">
                <a:solidFill>
                  <a:srgbClr val="000000"/>
                </a:solidFill>
                <a:latin typeface="Arial" panose="020B0604020202020204" pitchFamily="34" charset="0"/>
              </a:rPr>
              <a:t> 	</a:t>
            </a:r>
          </a:p>
        </p:txBody>
      </p:sp>
      <p:pic>
        <p:nvPicPr>
          <p:cNvPr id="7" name="Obraz 6">
            <a:extLst>
              <a:ext uri="{FF2B5EF4-FFF2-40B4-BE49-F238E27FC236}">
                <a16:creationId xmlns:a16="http://schemas.microsoft.com/office/drawing/2014/main" id="{D6FDCB5B-776F-4E8F-B826-39BFAFB95954}"/>
              </a:ext>
            </a:extLst>
          </p:cNvPr>
          <p:cNvPicPr>
            <a:picLocks noChangeAspect="1"/>
          </p:cNvPicPr>
          <p:nvPr/>
        </p:nvPicPr>
        <p:blipFill>
          <a:blip r:embed="rId3"/>
          <a:stretch>
            <a:fillRect/>
          </a:stretch>
        </p:blipFill>
        <p:spPr>
          <a:xfrm>
            <a:off x="8700302" y="151344"/>
            <a:ext cx="3289931" cy="1533394"/>
          </a:xfrm>
          <a:prstGeom prst="rect">
            <a:avLst/>
          </a:prstGeom>
        </p:spPr>
      </p:pic>
    </p:spTree>
    <p:extLst>
      <p:ext uri="{BB962C8B-B14F-4D97-AF65-F5344CB8AC3E}">
        <p14:creationId xmlns:p14="http://schemas.microsoft.com/office/powerpoint/2010/main" val="1059024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FABD2F65-F702-492E-9EED-8645FE9C451E}"/>
              </a:ext>
            </a:extLst>
          </p:cNvPr>
          <p:cNvSpPr>
            <a:spLocks noGrp="1"/>
          </p:cNvSpPr>
          <p:nvPr>
            <p:ph type="title"/>
          </p:nvPr>
        </p:nvSpPr>
        <p:spPr/>
        <p:txBody>
          <a:bodyPr/>
          <a:lstStyle/>
          <a:p>
            <a:r>
              <a:rPr lang="pl-PL" dirty="0"/>
              <a:t>Przeprowadzenie egzaminu</a:t>
            </a:r>
          </a:p>
        </p:txBody>
      </p:sp>
      <p:sp>
        <p:nvSpPr>
          <p:cNvPr id="4" name="Symbol zastępczy numeru slajdu 3">
            <a:extLst>
              <a:ext uri="{FF2B5EF4-FFF2-40B4-BE49-F238E27FC236}">
                <a16:creationId xmlns:a16="http://schemas.microsoft.com/office/drawing/2014/main" id="{0A0FBD3D-A967-4CCA-94BB-36437544086B}"/>
              </a:ext>
            </a:extLst>
          </p:cNvPr>
          <p:cNvSpPr>
            <a:spLocks noGrp="1"/>
          </p:cNvSpPr>
          <p:nvPr>
            <p:ph type="sldNum" sz="quarter" idx="12"/>
          </p:nvPr>
        </p:nvSpPr>
        <p:spPr/>
        <p:txBody>
          <a:bodyPr/>
          <a:lstStyle/>
          <a:p>
            <a:fld id="{A1ACEFB5-CC68-48C4-AC3B-669015D38149}" type="slidenum">
              <a:rPr lang="pl-PL" smtClean="0"/>
              <a:t>35</a:t>
            </a:fld>
            <a:endParaRPr lang="pl-PL"/>
          </a:p>
        </p:txBody>
      </p:sp>
    </p:spTree>
    <p:extLst>
      <p:ext uri="{BB962C8B-B14F-4D97-AF65-F5344CB8AC3E}">
        <p14:creationId xmlns:p14="http://schemas.microsoft.com/office/powerpoint/2010/main" val="2956591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0E9141-0B37-4C78-AE56-1DFE69028DEA}"/>
              </a:ext>
            </a:extLst>
          </p:cNvPr>
          <p:cNvSpPr>
            <a:spLocks noGrp="1"/>
          </p:cNvSpPr>
          <p:nvPr>
            <p:ph type="title"/>
          </p:nvPr>
        </p:nvSpPr>
        <p:spPr>
          <a:xfrm>
            <a:off x="0" y="0"/>
            <a:ext cx="12192000" cy="1325563"/>
          </a:xfrm>
        </p:spPr>
        <p:txBody>
          <a:bodyPr/>
          <a:lstStyle/>
          <a:p>
            <a:pPr algn="ctr"/>
            <a:r>
              <a:rPr lang="pl-PL" dirty="0"/>
              <a:t>Zestawienie materiałów egzaminacyjnych</a:t>
            </a:r>
          </a:p>
        </p:txBody>
      </p:sp>
      <p:pic>
        <p:nvPicPr>
          <p:cNvPr id="5" name="Symbol zastępczy zawartości 4">
            <a:extLst>
              <a:ext uri="{FF2B5EF4-FFF2-40B4-BE49-F238E27FC236}">
                <a16:creationId xmlns:a16="http://schemas.microsoft.com/office/drawing/2014/main" id="{2C60CBF2-1160-4181-B0BC-04730B3971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0953" y="1552575"/>
            <a:ext cx="10641080" cy="5080876"/>
          </a:xfrm>
        </p:spPr>
      </p:pic>
    </p:spTree>
    <p:extLst>
      <p:ext uri="{BB962C8B-B14F-4D97-AF65-F5344CB8AC3E}">
        <p14:creationId xmlns:p14="http://schemas.microsoft.com/office/powerpoint/2010/main" val="1165454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CB2AFE2-6CC8-4569-9321-6A7A3E2DB5AE}"/>
              </a:ext>
            </a:extLst>
          </p:cNvPr>
          <p:cNvSpPr>
            <a:spLocks noGrp="1"/>
          </p:cNvSpPr>
          <p:nvPr>
            <p:ph type="title"/>
          </p:nvPr>
        </p:nvSpPr>
        <p:spPr>
          <a:xfrm>
            <a:off x="0" y="0"/>
            <a:ext cx="12192000" cy="1325563"/>
          </a:xfrm>
        </p:spPr>
        <p:txBody>
          <a:bodyPr/>
          <a:lstStyle/>
          <a:p>
            <a:pPr algn="ctr"/>
            <a:r>
              <a:rPr lang="pl-PL" dirty="0"/>
              <a:t>Dostawa materiałów egzaminacyjnych</a:t>
            </a:r>
          </a:p>
        </p:txBody>
      </p:sp>
      <p:pic>
        <p:nvPicPr>
          <p:cNvPr id="4" name="Obraz 3">
            <a:extLst>
              <a:ext uri="{FF2B5EF4-FFF2-40B4-BE49-F238E27FC236}">
                <a16:creationId xmlns:a16="http://schemas.microsoft.com/office/drawing/2014/main" id="{1051F8A7-E678-4C29-9A0A-94DC16CA1BA4}"/>
              </a:ext>
            </a:extLst>
          </p:cNvPr>
          <p:cNvPicPr>
            <a:picLocks noChangeAspect="1"/>
          </p:cNvPicPr>
          <p:nvPr/>
        </p:nvPicPr>
        <p:blipFill>
          <a:blip r:embed="rId2"/>
          <a:stretch>
            <a:fillRect/>
          </a:stretch>
        </p:blipFill>
        <p:spPr>
          <a:xfrm>
            <a:off x="1776866" y="1170892"/>
            <a:ext cx="8638268" cy="5424461"/>
          </a:xfrm>
          <a:prstGeom prst="rect">
            <a:avLst/>
          </a:prstGeom>
          <a:ln>
            <a:solidFill>
              <a:schemeClr val="accent1"/>
            </a:solidFill>
          </a:ln>
        </p:spPr>
      </p:pic>
    </p:spTree>
    <p:extLst>
      <p:ext uri="{BB962C8B-B14F-4D97-AF65-F5344CB8AC3E}">
        <p14:creationId xmlns:p14="http://schemas.microsoft.com/office/powerpoint/2010/main" val="32406216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3179E9B-F5DA-4E48-824C-56610DD1C771}"/>
              </a:ext>
            </a:extLst>
          </p:cNvPr>
          <p:cNvSpPr>
            <a:spLocks noGrp="1"/>
          </p:cNvSpPr>
          <p:nvPr>
            <p:ph type="title"/>
          </p:nvPr>
        </p:nvSpPr>
        <p:spPr>
          <a:xfrm>
            <a:off x="0" y="0"/>
            <a:ext cx="12192000" cy="1057275"/>
          </a:xfrm>
        </p:spPr>
        <p:txBody>
          <a:bodyPr/>
          <a:lstStyle/>
          <a:p>
            <a:pPr algn="ctr"/>
            <a:r>
              <a:rPr lang="pl-PL" dirty="0"/>
              <a:t>Odbiór przesyłek z materiałami egzaminacyjnymi </a:t>
            </a:r>
          </a:p>
        </p:txBody>
      </p:sp>
      <p:sp>
        <p:nvSpPr>
          <p:cNvPr id="3" name="Symbol zastępczy zawartości 2">
            <a:extLst>
              <a:ext uri="{FF2B5EF4-FFF2-40B4-BE49-F238E27FC236}">
                <a16:creationId xmlns:a16="http://schemas.microsoft.com/office/drawing/2014/main" id="{9FAD7E71-A51C-4996-BB99-7EA2369C7BE8}"/>
              </a:ext>
            </a:extLst>
          </p:cNvPr>
          <p:cNvSpPr>
            <a:spLocks noGrp="1"/>
          </p:cNvSpPr>
          <p:nvPr>
            <p:ph idx="1"/>
          </p:nvPr>
        </p:nvSpPr>
        <p:spPr>
          <a:xfrm>
            <a:off x="1314450" y="2026596"/>
            <a:ext cx="10192018" cy="2573979"/>
          </a:xfrm>
        </p:spPr>
        <p:txBody>
          <a:bodyPr>
            <a:normAutofit/>
          </a:bodyPr>
          <a:lstStyle/>
          <a:p>
            <a:pPr marL="0" indent="0">
              <a:buNone/>
            </a:pPr>
            <a:r>
              <a:rPr lang="pl-PL" sz="2400" dirty="0"/>
              <a:t>PZE lub upoważniony przez niego członek tego zespołu - w obecności innego członka zespołu egzaminacyjnego:</a:t>
            </a:r>
          </a:p>
          <a:p>
            <a:pPr lvl="1"/>
            <a:r>
              <a:rPr lang="pl-PL" dirty="0"/>
              <a:t>odbiera przesyłkę zawierającą materiały egzaminacyjne niezbędne do przeprowadzenia egzaminu maturalnego i sprawdza, czy nie została ona naruszona. Nie należy otwierać przesyłek do </a:t>
            </a:r>
            <a:r>
              <a:rPr lang="pl-PL" b="1" dirty="0">
                <a:solidFill>
                  <a:srgbClr val="FF0000"/>
                </a:solidFill>
              </a:rPr>
              <a:t>7:30</a:t>
            </a:r>
            <a:r>
              <a:rPr lang="pl-PL" b="1" dirty="0">
                <a:solidFill>
                  <a:srgbClr val="004D8F"/>
                </a:solidFill>
              </a:rPr>
              <a:t>.</a:t>
            </a:r>
            <a:r>
              <a:rPr lang="pl-PL" b="1" dirty="0">
                <a:solidFill>
                  <a:srgbClr val="FF0000"/>
                </a:solidFill>
              </a:rPr>
              <a:t> </a:t>
            </a:r>
          </a:p>
          <a:p>
            <a:pPr lvl="1"/>
            <a:r>
              <a:rPr lang="pl-PL" dirty="0"/>
              <a:t>w przypadku niedostarczenia materiałów egzaminacyjnych informuje dystrybutora i OKE.</a:t>
            </a:r>
          </a:p>
        </p:txBody>
      </p:sp>
      <p:sp>
        <p:nvSpPr>
          <p:cNvPr id="4" name="Symbol zastępczy numeru slajdu 3">
            <a:extLst>
              <a:ext uri="{FF2B5EF4-FFF2-40B4-BE49-F238E27FC236}">
                <a16:creationId xmlns:a16="http://schemas.microsoft.com/office/drawing/2014/main" id="{0CA00B62-E785-48C8-B99D-63FB2E00EF12}"/>
              </a:ext>
            </a:extLst>
          </p:cNvPr>
          <p:cNvSpPr>
            <a:spLocks noGrp="1"/>
          </p:cNvSpPr>
          <p:nvPr>
            <p:ph type="sldNum" sz="quarter" idx="12"/>
          </p:nvPr>
        </p:nvSpPr>
        <p:spPr/>
        <p:txBody>
          <a:bodyPr/>
          <a:lstStyle/>
          <a:p>
            <a:fld id="{B3870188-C63B-466F-B678-76B5FFC194F9}" type="slidenum">
              <a:rPr lang="pl-PL" smtClean="0"/>
              <a:t>38</a:t>
            </a:fld>
            <a:endParaRPr lang="pl-PL"/>
          </a:p>
        </p:txBody>
      </p:sp>
      <p:sp>
        <p:nvSpPr>
          <p:cNvPr id="5" name="Tytuł 1">
            <a:extLst>
              <a:ext uri="{FF2B5EF4-FFF2-40B4-BE49-F238E27FC236}">
                <a16:creationId xmlns:a16="http://schemas.microsoft.com/office/drawing/2014/main" id="{C577A22F-16C4-4CDA-BADD-C36DE2473C41}"/>
              </a:ext>
            </a:extLst>
          </p:cNvPr>
          <p:cNvSpPr txBox="1">
            <a:spLocks/>
          </p:cNvSpPr>
          <p:nvPr/>
        </p:nvSpPr>
        <p:spPr>
          <a:xfrm>
            <a:off x="2160587" y="5300591"/>
            <a:ext cx="8848614" cy="843409"/>
          </a:xfrm>
          <a:prstGeom prst="rect">
            <a:avLst/>
          </a:prstGeom>
          <a:solidFill>
            <a:schemeClr val="bg1">
              <a:lumMod val="85000"/>
            </a:schemeClr>
          </a:solidFill>
          <a:ln>
            <a:solidFill>
              <a:schemeClr val="accent1"/>
            </a:solidFill>
          </a:ln>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l-PL" altLang="pl-PL" sz="2000" kern="0" dirty="0">
                <a:cs typeface="Calibri" panose="020F0502020204030204" pitchFamily="34" charset="0"/>
              </a:rPr>
              <a:t>W 2025 roku CKE również planuje umieszczenie </a:t>
            </a:r>
            <a:r>
              <a:rPr lang="pl-PL" altLang="pl-PL" sz="2000" b="1" dirty="0">
                <a:solidFill>
                  <a:srgbClr val="FF0000"/>
                </a:solidFill>
                <a:cs typeface="Calibri" panose="020F0502020204030204" pitchFamily="34" charset="0"/>
              </a:rPr>
              <a:t>LOKALIZATORÓW </a:t>
            </a:r>
            <a:r>
              <a:rPr lang="pl-PL" altLang="pl-PL" sz="2000" kern="0" dirty="0">
                <a:cs typeface="Calibri" panose="020F0502020204030204" pitchFamily="34" charset="0"/>
              </a:rPr>
              <a:t>w przesyłkach</a:t>
            </a:r>
            <a:br>
              <a:rPr lang="pl-PL" altLang="pl-PL" sz="2000" kern="0" dirty="0">
                <a:cs typeface="Calibri" panose="020F0502020204030204" pitchFamily="34" charset="0"/>
              </a:rPr>
            </a:br>
            <a:r>
              <a:rPr lang="pl-PL" sz="2000" kern="0" dirty="0">
                <a:cs typeface="Calibri" panose="020F0502020204030204" pitchFamily="34" charset="0"/>
              </a:rPr>
              <a:t>z materiałami. Instrukcja postępowania</a:t>
            </a:r>
            <a:r>
              <a:rPr lang="pl-PL" altLang="pl-PL" sz="2000" b="1" dirty="0">
                <a:solidFill>
                  <a:srgbClr val="FF0000"/>
                </a:solidFill>
                <a:cs typeface="Calibri" panose="020F0502020204030204" pitchFamily="34" charset="0"/>
              </a:rPr>
              <a:t> </a:t>
            </a:r>
            <a:r>
              <a:rPr lang="pl-PL" altLang="pl-PL" sz="2000" dirty="0">
                <a:cs typeface="Calibri" panose="020F0502020204030204" pitchFamily="34" charset="0"/>
              </a:rPr>
              <a:t>zostanie przekazana w połowie </a:t>
            </a:r>
            <a:r>
              <a:rPr lang="pl-PL" sz="2000" kern="0" dirty="0">
                <a:cs typeface="Calibri" panose="020F0502020204030204" pitchFamily="34" charset="0"/>
              </a:rPr>
              <a:t>kwietnia.</a:t>
            </a:r>
            <a:endParaRPr lang="pl-PL" sz="2000" dirty="0"/>
          </a:p>
        </p:txBody>
      </p:sp>
    </p:spTree>
    <p:extLst>
      <p:ext uri="{BB962C8B-B14F-4D97-AF65-F5344CB8AC3E}">
        <p14:creationId xmlns:p14="http://schemas.microsoft.com/office/powerpoint/2010/main" val="22297258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Postępowanie z materiałami egzaminacyjnymi</a:t>
            </a:r>
          </a:p>
        </p:txBody>
      </p:sp>
      <p:sp>
        <p:nvSpPr>
          <p:cNvPr id="3" name="Symbol zastępczy zawartości 2"/>
          <p:cNvSpPr>
            <a:spLocks noGrp="1"/>
          </p:cNvSpPr>
          <p:nvPr>
            <p:ph idx="1"/>
          </p:nvPr>
        </p:nvSpPr>
        <p:spPr>
          <a:xfrm>
            <a:off x="838200" y="2378075"/>
            <a:ext cx="10829925" cy="2374900"/>
          </a:xfrm>
        </p:spPr>
        <p:txBody>
          <a:bodyPr>
            <a:normAutofit/>
          </a:bodyPr>
          <a:lstStyle/>
          <a:p>
            <a:r>
              <a:rPr lang="pl-PL" sz="2400" dirty="0"/>
              <a:t>Przewodniczący zespołu egzaminacyjnego lub upoważniony przez niego członek tego zespołu </a:t>
            </a:r>
            <a:r>
              <a:rPr lang="pl-PL" sz="2400" b="1" dirty="0"/>
              <a:t>sprawdza, czy zostały dostarczone wszystkie materiały egzaminacyjne</a:t>
            </a:r>
            <a:r>
              <a:rPr lang="pl-PL" sz="2400" dirty="0"/>
              <a:t> niezbędne do przeprowadzenia danego egzaminu.</a:t>
            </a:r>
          </a:p>
          <a:p>
            <a:r>
              <a:rPr lang="pl-PL" sz="2400" dirty="0"/>
              <a:t>Materiałów egzaminacyjnych zapakowanych w pakiety </a:t>
            </a:r>
            <a:r>
              <a:rPr lang="pl-PL" sz="2400" b="1" dirty="0">
                <a:solidFill>
                  <a:srgbClr val="FF0000"/>
                </a:solidFill>
              </a:rPr>
              <a:t>nie wolno rozpakowywać</a:t>
            </a:r>
            <a:br>
              <a:rPr lang="pl-PL" sz="2400" b="1" dirty="0">
                <a:solidFill>
                  <a:srgbClr val="FF0000"/>
                </a:solidFill>
              </a:rPr>
            </a:br>
            <a:r>
              <a:rPr lang="pl-PL" sz="2400" b="1" dirty="0">
                <a:solidFill>
                  <a:srgbClr val="FF0000"/>
                </a:solidFill>
              </a:rPr>
              <a:t>do momentu sprawdzenia</a:t>
            </a:r>
            <a:r>
              <a:rPr lang="pl-PL" sz="2400" dirty="0">
                <a:solidFill>
                  <a:srgbClr val="FF0000"/>
                </a:solidFill>
              </a:rPr>
              <a:t> </a:t>
            </a:r>
            <a:r>
              <a:rPr lang="pl-PL" sz="2400" dirty="0"/>
              <a:t>ich nienaruszalności przez przewodniczących zespołów nadzorujących oraz przedstawiciela zdających.</a:t>
            </a:r>
          </a:p>
          <a:p>
            <a:endParaRPr lang="pl-PL" sz="3200" dirty="0"/>
          </a:p>
        </p:txBody>
      </p:sp>
      <p:sp>
        <p:nvSpPr>
          <p:cNvPr id="4" name="Symbol zastępczy numeru slajdu 3"/>
          <p:cNvSpPr>
            <a:spLocks noGrp="1"/>
          </p:cNvSpPr>
          <p:nvPr>
            <p:ph type="sldNum" sz="quarter" idx="12"/>
          </p:nvPr>
        </p:nvSpPr>
        <p:spPr/>
        <p:txBody>
          <a:bodyPr/>
          <a:lstStyle/>
          <a:p>
            <a:fld id="{B3870188-C63B-466F-B678-76B5FFC194F9}" type="slidenum">
              <a:rPr lang="pl-PL" smtClean="0"/>
              <a:t>39</a:t>
            </a:fld>
            <a:endParaRPr lang="pl-PL"/>
          </a:p>
        </p:txBody>
      </p:sp>
    </p:spTree>
    <p:extLst>
      <p:ext uri="{BB962C8B-B14F-4D97-AF65-F5344CB8AC3E}">
        <p14:creationId xmlns:p14="http://schemas.microsoft.com/office/powerpoint/2010/main" val="715883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id="{A3142690-85B8-4FD0-8DD7-0ADD2CFAEB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84320" y="440693"/>
            <a:ext cx="6624320" cy="6280782"/>
          </a:xfrm>
        </p:spPr>
      </p:pic>
      <p:sp>
        <p:nvSpPr>
          <p:cNvPr id="3" name="Symbol zastępczy numeru slajdu 2">
            <a:extLst>
              <a:ext uri="{FF2B5EF4-FFF2-40B4-BE49-F238E27FC236}">
                <a16:creationId xmlns:a16="http://schemas.microsoft.com/office/drawing/2014/main" id="{FCE6E1E1-4597-4018-8321-87435A4D10E2}"/>
              </a:ext>
            </a:extLst>
          </p:cNvPr>
          <p:cNvSpPr>
            <a:spLocks noGrp="1"/>
          </p:cNvSpPr>
          <p:nvPr>
            <p:ph type="sldNum" sz="quarter" idx="12"/>
          </p:nvPr>
        </p:nvSpPr>
        <p:spPr/>
        <p:txBody>
          <a:bodyPr/>
          <a:lstStyle/>
          <a:p>
            <a:fld id="{A1ACEFB5-CC68-48C4-AC3B-669015D38149}" type="slidenum">
              <a:rPr lang="pl-PL" smtClean="0"/>
              <a:t>4</a:t>
            </a:fld>
            <a:endParaRPr lang="pl-PL"/>
          </a:p>
        </p:txBody>
      </p:sp>
      <p:pic>
        <p:nvPicPr>
          <p:cNvPr id="7" name="Obraz 6"/>
          <p:cNvPicPr/>
          <p:nvPr/>
        </p:nvPicPr>
        <p:blipFill>
          <a:blip r:embed="rId4">
            <a:biLevel thresh="50000"/>
            <a:extLst>
              <a:ext uri="{28A0092B-C50C-407E-A947-70E740481C1C}">
                <a14:useLocalDpi xmlns:a14="http://schemas.microsoft.com/office/drawing/2010/main" val="0"/>
              </a:ext>
            </a:extLst>
          </a:blip>
          <a:stretch>
            <a:fillRect/>
          </a:stretch>
        </p:blipFill>
        <p:spPr>
          <a:xfrm>
            <a:off x="113847" y="82424"/>
            <a:ext cx="2080713" cy="649096"/>
          </a:xfrm>
          <a:prstGeom prst="rect">
            <a:avLst/>
          </a:prstGeom>
          <a:noFill/>
        </p:spPr>
      </p:pic>
    </p:spTree>
    <p:extLst>
      <p:ext uri="{BB962C8B-B14F-4D97-AF65-F5344CB8AC3E}">
        <p14:creationId xmlns:p14="http://schemas.microsoft.com/office/powerpoint/2010/main" val="4088116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12191999" cy="1076325"/>
          </a:xfrm>
        </p:spPr>
        <p:txBody>
          <a:bodyPr>
            <a:normAutofit/>
          </a:bodyPr>
          <a:lstStyle/>
          <a:p>
            <a:pPr algn="ctr"/>
            <a:r>
              <a:rPr lang="pl-PL" dirty="0"/>
              <a:t>Powołanie zespołów nadzorujących (ZN)</a:t>
            </a:r>
          </a:p>
        </p:txBody>
      </p:sp>
      <p:sp>
        <p:nvSpPr>
          <p:cNvPr id="3" name="Symbol zastępczy zawartości 2"/>
          <p:cNvSpPr>
            <a:spLocks noGrp="1"/>
          </p:cNvSpPr>
          <p:nvPr>
            <p:ph idx="1"/>
          </p:nvPr>
        </p:nvSpPr>
        <p:spPr>
          <a:xfrm>
            <a:off x="1725637" y="2665148"/>
            <a:ext cx="9751988" cy="3487639"/>
          </a:xfrm>
        </p:spPr>
        <p:txBody>
          <a:bodyPr>
            <a:noAutofit/>
          </a:bodyPr>
          <a:lstStyle/>
          <a:p>
            <a:pPr marL="0" indent="0" algn="just">
              <a:spcBef>
                <a:spcPts val="0"/>
              </a:spcBef>
              <a:buNone/>
            </a:pPr>
            <a:r>
              <a:rPr lang="pl-PL" sz="2400" dirty="0">
                <a:cs typeface="Calibri" panose="020F0502020204030204" pitchFamily="34" charset="0"/>
              </a:rPr>
              <a:t>1. W skład ZN w danej sali egzaminacyjnej wchodzi co najmniej </a:t>
            </a:r>
            <a:r>
              <a:rPr lang="pl-PL" sz="2400" b="1" dirty="0">
                <a:cs typeface="Calibri" panose="020F0502020204030204" pitchFamily="34" charset="0"/>
              </a:rPr>
              <a:t>3 nauczycieli</a:t>
            </a:r>
            <a:r>
              <a:rPr lang="pl-PL" sz="2400" dirty="0">
                <a:cs typeface="Calibri" panose="020F0502020204030204" pitchFamily="34" charset="0"/>
              </a:rPr>
              <a:t>, z tym że co najmniej jeden nauczyciel jest zatrudniony:</a:t>
            </a:r>
          </a:p>
          <a:p>
            <a:pPr marL="457200" lvl="1" indent="0" algn="just">
              <a:spcBef>
                <a:spcPts val="0"/>
              </a:spcBef>
              <a:buNone/>
            </a:pPr>
            <a:r>
              <a:rPr lang="pl-PL" dirty="0">
                <a:cs typeface="Calibri" panose="020F0502020204030204" pitchFamily="34" charset="0"/>
              </a:rPr>
              <a:t>a) w szkole, w której jest przeprowadzany egzamin maturalny; nauczyciel ten pełni funkcję </a:t>
            </a:r>
            <a:r>
              <a:rPr lang="pl-PL" b="1" dirty="0">
                <a:cs typeface="Calibri" panose="020F0502020204030204" pitchFamily="34" charset="0"/>
              </a:rPr>
              <a:t>przewodniczącego</a:t>
            </a:r>
          </a:p>
          <a:p>
            <a:pPr marL="457200" lvl="1" indent="0" algn="just">
              <a:spcBef>
                <a:spcPts val="0"/>
              </a:spcBef>
              <a:buNone/>
            </a:pPr>
            <a:r>
              <a:rPr lang="pl-PL" dirty="0">
                <a:cs typeface="Calibri" panose="020F0502020204030204" pitchFamily="34" charset="0"/>
              </a:rPr>
              <a:t>b)  w innej szkole lub w placówce </a:t>
            </a:r>
            <a:r>
              <a:rPr lang="pl-PL" b="1" dirty="0">
                <a:cs typeface="Calibri" panose="020F0502020204030204" pitchFamily="34" charset="0"/>
              </a:rPr>
              <a:t>(ma innego pracodawcę)</a:t>
            </a:r>
            <a:r>
              <a:rPr lang="pl-PL" dirty="0">
                <a:cs typeface="Calibri" panose="020F0502020204030204" pitchFamily="34" charset="0"/>
              </a:rPr>
              <a:t>. „Inna szkoła lub placówka” nie może być szkołą lub placówką wchodzącą w skład zespołu szkół, w którym egzamin jest przeprowadzany. </a:t>
            </a:r>
          </a:p>
          <a:p>
            <a:pPr marL="0" indent="0">
              <a:lnSpc>
                <a:spcPct val="120000"/>
              </a:lnSpc>
              <a:buNone/>
            </a:pPr>
            <a:r>
              <a:rPr lang="pl-PL" sz="2400" dirty="0">
                <a:cs typeface="Calibri" panose="020F0502020204030204" pitchFamily="34" charset="0"/>
              </a:rPr>
              <a:t>2. Jeżeli w sali egzaminacyjnej jest nie więcej niż </a:t>
            </a:r>
            <a:r>
              <a:rPr lang="pl-PL" sz="2400" b="1" dirty="0">
                <a:solidFill>
                  <a:srgbClr val="FF0000"/>
                </a:solidFill>
                <a:cs typeface="Calibri" panose="020F0502020204030204" pitchFamily="34" charset="0"/>
              </a:rPr>
              <a:t>15 zdających</a:t>
            </a:r>
            <a:r>
              <a:rPr lang="pl-PL" sz="2400" dirty="0">
                <a:cs typeface="Calibri" panose="020F0502020204030204" pitchFamily="34" charset="0"/>
              </a:rPr>
              <a:t>, w skład     ZN wchodzi </a:t>
            </a:r>
            <a:r>
              <a:rPr lang="pl-PL" sz="2400" b="1" dirty="0">
                <a:solidFill>
                  <a:srgbClr val="FF0000"/>
                </a:solidFill>
                <a:cs typeface="Calibri" panose="020F0502020204030204" pitchFamily="34" charset="0"/>
              </a:rPr>
              <a:t>co najmniej 2 nauczycieli</a:t>
            </a:r>
            <a:r>
              <a:rPr lang="pl-PL" sz="2400" dirty="0">
                <a:cs typeface="Calibri" panose="020F0502020204030204" pitchFamily="34" charset="0"/>
              </a:rPr>
              <a:t>.</a:t>
            </a:r>
          </a:p>
        </p:txBody>
      </p:sp>
      <p:sp>
        <p:nvSpPr>
          <p:cNvPr id="4" name="Symbol zastępczy numeru slajdu 3"/>
          <p:cNvSpPr>
            <a:spLocks noGrp="1"/>
          </p:cNvSpPr>
          <p:nvPr>
            <p:ph type="sldNum" sz="quarter" idx="12"/>
          </p:nvPr>
        </p:nvSpPr>
        <p:spPr/>
        <p:txBody>
          <a:bodyPr/>
          <a:lstStyle/>
          <a:p>
            <a:fld id="{B3870188-C63B-466F-B678-76B5FFC194F9}" type="slidenum">
              <a:rPr lang="pl-PL" smtClean="0"/>
              <a:t>40</a:t>
            </a:fld>
            <a:endParaRPr lang="pl-PL"/>
          </a:p>
        </p:txBody>
      </p:sp>
      <p:sp>
        <p:nvSpPr>
          <p:cNvPr id="8" name="pole tekstowe 7">
            <a:extLst>
              <a:ext uri="{FF2B5EF4-FFF2-40B4-BE49-F238E27FC236}">
                <a16:creationId xmlns:a16="http://schemas.microsoft.com/office/drawing/2014/main" id="{39EB139B-43B3-4537-B922-5602D74C6EF5}"/>
              </a:ext>
            </a:extLst>
          </p:cNvPr>
          <p:cNvSpPr txBox="1"/>
          <p:nvPr/>
        </p:nvSpPr>
        <p:spPr>
          <a:xfrm>
            <a:off x="2268833" y="1322141"/>
            <a:ext cx="8522992" cy="707886"/>
          </a:xfrm>
          <a:prstGeom prst="rect">
            <a:avLst/>
          </a:prstGeom>
          <a:noFill/>
          <a:ln w="38100">
            <a:solidFill>
              <a:schemeClr val="accent1"/>
            </a:solidFill>
          </a:ln>
        </p:spPr>
        <p:txBody>
          <a:bodyPr wrap="square" rtlCol="0" anchor="ctr">
            <a:spAutoFit/>
          </a:bodyPr>
          <a:lstStyle/>
          <a:p>
            <a:pPr defTabSz="514350">
              <a:defRPr/>
            </a:pPr>
            <a:r>
              <a:rPr lang="pl-PL" sz="2000" kern="0" dirty="0">
                <a:solidFill>
                  <a:prstClr val="black"/>
                </a:solidFill>
                <a:latin typeface="Century Gothic" panose="020B0502020202020204" pitchFamily="34" charset="0"/>
                <a:cs typeface="Calibri" panose="020F0502020204030204" pitchFamily="34" charset="0"/>
              </a:rPr>
              <a:t>PZE powołuje zespoły nadzorujące (ZN) oraz wyznacza ich przewodniczących (PZN) </a:t>
            </a:r>
            <a:r>
              <a:rPr lang="pl-PL" sz="2000" i="1" dirty="0">
                <a:latin typeface="Century Gothic" panose="020B0502020202020204" pitchFamily="34" charset="0"/>
                <a:cs typeface="Calibri" panose="020F0502020204030204" pitchFamily="34" charset="0"/>
              </a:rPr>
              <a:t>Informacja o sposobie… sekcja 3. s. 52-53</a:t>
            </a:r>
            <a:endParaRPr lang="pl-PL" sz="2000" i="1" kern="0" dirty="0">
              <a:latin typeface="Century Gothic" panose="020B0502020202020204" pitchFamily="34" charset="0"/>
              <a:cs typeface="Calibri" panose="020F0502020204030204" pitchFamily="34" charset="0"/>
            </a:endParaRPr>
          </a:p>
        </p:txBody>
      </p:sp>
      <p:sp>
        <p:nvSpPr>
          <p:cNvPr id="7" name="Schemat blokowy: dokument 6">
            <a:extLst>
              <a:ext uri="{FF2B5EF4-FFF2-40B4-BE49-F238E27FC236}">
                <a16:creationId xmlns:a16="http://schemas.microsoft.com/office/drawing/2014/main" id="{4540298B-F6E4-41ED-BB8E-6FA52383AA60}"/>
              </a:ext>
            </a:extLst>
          </p:cNvPr>
          <p:cNvSpPr/>
          <p:nvPr/>
        </p:nvSpPr>
        <p:spPr>
          <a:xfrm>
            <a:off x="352425" y="1322141"/>
            <a:ext cx="1672135" cy="1097191"/>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2400" b="1" dirty="0">
                <a:latin typeface="Calibri" panose="020F0502020204030204" pitchFamily="34" charset="0"/>
                <a:cs typeface="Calibri" panose="020F0502020204030204" pitchFamily="34" charset="0"/>
              </a:rPr>
              <a:t>Do</a:t>
            </a:r>
            <a:br>
              <a:rPr lang="pl-PL" sz="2400" b="1" dirty="0">
                <a:latin typeface="Calibri" panose="020F0502020204030204" pitchFamily="34" charset="0"/>
                <a:cs typeface="Calibri" panose="020F0502020204030204" pitchFamily="34" charset="0"/>
              </a:rPr>
            </a:br>
            <a:r>
              <a:rPr lang="pl-PL" sz="2400" b="1" dirty="0">
                <a:latin typeface="Calibri" panose="020F0502020204030204" pitchFamily="34" charset="0"/>
                <a:cs typeface="Calibri" panose="020F0502020204030204" pitchFamily="34" charset="0"/>
              </a:rPr>
              <a:t>7 kwietnia</a:t>
            </a:r>
          </a:p>
        </p:txBody>
      </p:sp>
    </p:spTree>
    <p:extLst>
      <p:ext uri="{BB962C8B-B14F-4D97-AF65-F5344CB8AC3E}">
        <p14:creationId xmlns:p14="http://schemas.microsoft.com/office/powerpoint/2010/main" val="3597701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12191999" cy="1076325"/>
          </a:xfrm>
        </p:spPr>
        <p:txBody>
          <a:bodyPr>
            <a:normAutofit/>
          </a:bodyPr>
          <a:lstStyle/>
          <a:p>
            <a:pPr algn="ctr"/>
            <a:r>
              <a:rPr lang="pl-PL" dirty="0"/>
              <a:t>Powołanie zespołów nadzorujących (ZN)</a:t>
            </a:r>
          </a:p>
        </p:txBody>
      </p:sp>
      <p:sp>
        <p:nvSpPr>
          <p:cNvPr id="4" name="Symbol zastępczy numeru slajdu 3"/>
          <p:cNvSpPr>
            <a:spLocks noGrp="1"/>
          </p:cNvSpPr>
          <p:nvPr>
            <p:ph type="sldNum" sz="quarter" idx="12"/>
          </p:nvPr>
        </p:nvSpPr>
        <p:spPr/>
        <p:txBody>
          <a:bodyPr/>
          <a:lstStyle/>
          <a:p>
            <a:fld id="{B3870188-C63B-466F-B678-76B5FFC194F9}" type="slidenum">
              <a:rPr lang="pl-PL" smtClean="0"/>
              <a:t>41</a:t>
            </a:fld>
            <a:endParaRPr lang="pl-PL"/>
          </a:p>
        </p:txBody>
      </p:sp>
      <p:sp>
        <p:nvSpPr>
          <p:cNvPr id="8" name="pole tekstowe 7">
            <a:extLst>
              <a:ext uri="{FF2B5EF4-FFF2-40B4-BE49-F238E27FC236}">
                <a16:creationId xmlns:a16="http://schemas.microsoft.com/office/drawing/2014/main" id="{39EB139B-43B3-4537-B922-5602D74C6EF5}"/>
              </a:ext>
            </a:extLst>
          </p:cNvPr>
          <p:cNvSpPr txBox="1"/>
          <p:nvPr/>
        </p:nvSpPr>
        <p:spPr>
          <a:xfrm>
            <a:off x="2268833" y="1322141"/>
            <a:ext cx="8522992" cy="707886"/>
          </a:xfrm>
          <a:prstGeom prst="rect">
            <a:avLst/>
          </a:prstGeom>
          <a:noFill/>
          <a:ln w="38100">
            <a:solidFill>
              <a:schemeClr val="accent1"/>
            </a:solidFill>
          </a:ln>
        </p:spPr>
        <p:txBody>
          <a:bodyPr wrap="square" rtlCol="0" anchor="ctr">
            <a:spAutoFit/>
          </a:bodyPr>
          <a:lstStyle/>
          <a:p>
            <a:pPr defTabSz="514350">
              <a:defRPr/>
            </a:pPr>
            <a:r>
              <a:rPr lang="pl-PL" sz="2000" kern="0" dirty="0">
                <a:solidFill>
                  <a:prstClr val="black"/>
                </a:solidFill>
                <a:latin typeface="Century Gothic" panose="020B0502020202020204" pitchFamily="34" charset="0"/>
                <a:cs typeface="Calibri" panose="020F0502020204030204" pitchFamily="34" charset="0"/>
              </a:rPr>
              <a:t>PZE powołuje zespoły nadzorujące (ZN) oraz wyznacza ich przewodniczących (PZN) </a:t>
            </a:r>
            <a:r>
              <a:rPr lang="pl-PL" sz="2000" i="1" dirty="0">
                <a:latin typeface="Century Gothic" panose="020B0502020202020204" pitchFamily="34" charset="0"/>
                <a:cs typeface="Calibri" panose="020F0502020204030204" pitchFamily="34" charset="0"/>
              </a:rPr>
              <a:t>Informacja o sposobie… sekcja 3. s. 52-53</a:t>
            </a:r>
            <a:endParaRPr lang="pl-PL" sz="2000" i="1" kern="0" dirty="0">
              <a:latin typeface="Century Gothic" panose="020B0502020202020204" pitchFamily="34" charset="0"/>
              <a:cs typeface="Calibri" panose="020F0502020204030204" pitchFamily="34" charset="0"/>
            </a:endParaRPr>
          </a:p>
        </p:txBody>
      </p:sp>
      <p:sp>
        <p:nvSpPr>
          <p:cNvPr id="7" name="Schemat blokowy: dokument 6">
            <a:extLst>
              <a:ext uri="{FF2B5EF4-FFF2-40B4-BE49-F238E27FC236}">
                <a16:creationId xmlns:a16="http://schemas.microsoft.com/office/drawing/2014/main" id="{4540298B-F6E4-41ED-BB8E-6FA52383AA60}"/>
              </a:ext>
            </a:extLst>
          </p:cNvPr>
          <p:cNvSpPr/>
          <p:nvPr/>
        </p:nvSpPr>
        <p:spPr>
          <a:xfrm>
            <a:off x="352425" y="1322141"/>
            <a:ext cx="1672135" cy="1097191"/>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2400" b="1" dirty="0">
                <a:latin typeface="Calibri" panose="020F0502020204030204" pitchFamily="34" charset="0"/>
                <a:cs typeface="Calibri" panose="020F0502020204030204" pitchFamily="34" charset="0"/>
              </a:rPr>
              <a:t>Do</a:t>
            </a:r>
            <a:br>
              <a:rPr lang="pl-PL" sz="2400" b="1" dirty="0">
                <a:latin typeface="Calibri" panose="020F0502020204030204" pitchFamily="34" charset="0"/>
                <a:cs typeface="Calibri" panose="020F0502020204030204" pitchFamily="34" charset="0"/>
              </a:rPr>
            </a:br>
            <a:r>
              <a:rPr lang="pl-PL" sz="2400" b="1" dirty="0">
                <a:latin typeface="Calibri" panose="020F0502020204030204" pitchFamily="34" charset="0"/>
                <a:cs typeface="Calibri" panose="020F0502020204030204" pitchFamily="34" charset="0"/>
              </a:rPr>
              <a:t>7 kwietnia</a:t>
            </a:r>
          </a:p>
        </p:txBody>
      </p:sp>
      <p:sp>
        <p:nvSpPr>
          <p:cNvPr id="9" name="Symbol zastępczy zawartości 2"/>
          <p:cNvSpPr>
            <a:spLocks noGrp="1"/>
          </p:cNvSpPr>
          <p:nvPr>
            <p:ph idx="1"/>
          </p:nvPr>
        </p:nvSpPr>
        <p:spPr>
          <a:xfrm>
            <a:off x="893217" y="2952750"/>
            <a:ext cx="10632033" cy="3041650"/>
          </a:xfrm>
        </p:spPr>
        <p:txBody>
          <a:bodyPr>
            <a:noAutofit/>
          </a:bodyPr>
          <a:lstStyle/>
          <a:p>
            <a:pPr marL="45720" indent="0">
              <a:buNone/>
            </a:pPr>
            <a:r>
              <a:rPr lang="pl-PL" sz="2400" dirty="0"/>
              <a:t>W skład zespołu nadzorującego mogą też wchodzić: </a:t>
            </a:r>
          </a:p>
          <a:p>
            <a:pPr marL="800100" lvl="1" indent="-342900">
              <a:buFont typeface="+mj-lt"/>
              <a:buAutoNum type="arabicPeriod"/>
            </a:pPr>
            <a:r>
              <a:rPr lang="pl-PL" sz="2400" b="1" dirty="0"/>
              <a:t>inni nauczyciele</a:t>
            </a:r>
            <a:r>
              <a:rPr lang="pl-PL" sz="2400" dirty="0"/>
              <a:t>, w tym osoby posiadające kwalifikacje wymagane</a:t>
            </a:r>
            <a:br>
              <a:rPr lang="pl-PL" sz="2400" dirty="0"/>
            </a:br>
            <a:r>
              <a:rPr lang="pl-PL" sz="2400" dirty="0"/>
              <a:t>do zajmowania stanowiska nauczyciela, niezatrudnione w szkole lub</a:t>
            </a:r>
            <a:br>
              <a:rPr lang="pl-PL" sz="2400" dirty="0"/>
            </a:br>
            <a:r>
              <a:rPr lang="pl-PL" sz="2400" dirty="0"/>
              <a:t>w placówce</a:t>
            </a:r>
          </a:p>
          <a:p>
            <a:pPr marL="800100" lvl="1" indent="-342900">
              <a:buFont typeface="+mj-lt"/>
              <a:buAutoNum type="arabicPeriod"/>
            </a:pPr>
            <a:r>
              <a:rPr lang="pl-PL" sz="2400" dirty="0"/>
              <a:t>przedstawiciele organu sprawującego nadzór pedagogiczny, organu prowadzącego, placówki doskonalenia nauczycieli lub poradni psychologiczno-pedagogicznej, w tym poradni specjalistycznej, </a:t>
            </a:r>
            <a:r>
              <a:rPr lang="pl-PL" sz="2400" b="1" dirty="0"/>
              <a:t>nieposiadający kwalifikacji wymaganych do zajmowania stanowiska nauczyciela.</a:t>
            </a:r>
          </a:p>
        </p:txBody>
      </p:sp>
    </p:spTree>
    <p:extLst>
      <p:ext uri="{BB962C8B-B14F-4D97-AF65-F5344CB8AC3E}">
        <p14:creationId xmlns:p14="http://schemas.microsoft.com/office/powerpoint/2010/main" val="1815400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12191999" cy="1076325"/>
          </a:xfrm>
        </p:spPr>
        <p:txBody>
          <a:bodyPr>
            <a:normAutofit/>
          </a:bodyPr>
          <a:lstStyle/>
          <a:p>
            <a:pPr algn="ctr"/>
            <a:r>
              <a:rPr lang="pl-PL" dirty="0"/>
              <a:t>Powołanie zespołów nadzorujących (ZN)</a:t>
            </a:r>
          </a:p>
        </p:txBody>
      </p:sp>
      <p:sp>
        <p:nvSpPr>
          <p:cNvPr id="4" name="Symbol zastępczy numeru slajdu 3"/>
          <p:cNvSpPr>
            <a:spLocks noGrp="1"/>
          </p:cNvSpPr>
          <p:nvPr>
            <p:ph type="sldNum" sz="quarter" idx="12"/>
          </p:nvPr>
        </p:nvSpPr>
        <p:spPr/>
        <p:txBody>
          <a:bodyPr/>
          <a:lstStyle/>
          <a:p>
            <a:fld id="{B3870188-C63B-466F-B678-76B5FFC194F9}" type="slidenum">
              <a:rPr lang="pl-PL" smtClean="0"/>
              <a:t>42</a:t>
            </a:fld>
            <a:endParaRPr lang="pl-PL"/>
          </a:p>
        </p:txBody>
      </p:sp>
      <p:sp>
        <p:nvSpPr>
          <p:cNvPr id="8" name="pole tekstowe 7">
            <a:extLst>
              <a:ext uri="{FF2B5EF4-FFF2-40B4-BE49-F238E27FC236}">
                <a16:creationId xmlns:a16="http://schemas.microsoft.com/office/drawing/2014/main" id="{39EB139B-43B3-4537-B922-5602D74C6EF5}"/>
              </a:ext>
            </a:extLst>
          </p:cNvPr>
          <p:cNvSpPr txBox="1"/>
          <p:nvPr/>
        </p:nvSpPr>
        <p:spPr>
          <a:xfrm>
            <a:off x="2202158" y="1322141"/>
            <a:ext cx="9799342" cy="707886"/>
          </a:xfrm>
          <a:prstGeom prst="rect">
            <a:avLst/>
          </a:prstGeom>
          <a:noFill/>
          <a:ln w="38100">
            <a:solidFill>
              <a:schemeClr val="accent1"/>
            </a:solidFill>
          </a:ln>
        </p:spPr>
        <p:txBody>
          <a:bodyPr wrap="square" rtlCol="0" anchor="ctr">
            <a:spAutoFit/>
          </a:bodyPr>
          <a:lstStyle/>
          <a:p>
            <a:pPr defTabSz="514350">
              <a:defRPr/>
            </a:pPr>
            <a:r>
              <a:rPr lang="pl-PL" sz="2000" kern="0" dirty="0">
                <a:solidFill>
                  <a:prstClr val="black"/>
                </a:solidFill>
                <a:latin typeface="Century Gothic" panose="020B0502020202020204" pitchFamily="34" charset="0"/>
                <a:cs typeface="Calibri" panose="020F0502020204030204" pitchFamily="34" charset="0"/>
              </a:rPr>
              <a:t>PZE powołuje zespoły nadzorujące (ZN) oraz wyznacza ich przewodniczących (PZN) </a:t>
            </a:r>
            <a:r>
              <a:rPr lang="pl-PL" sz="2000" i="1" dirty="0">
                <a:latin typeface="Century Gothic" panose="020B0502020202020204" pitchFamily="34" charset="0"/>
                <a:cs typeface="Calibri" panose="020F0502020204030204" pitchFamily="34" charset="0"/>
              </a:rPr>
              <a:t>Informacja o sposobie… sekcja 3. s. 52-53</a:t>
            </a:r>
            <a:endParaRPr lang="pl-PL" sz="2000" i="1" kern="0" dirty="0">
              <a:latin typeface="Century Gothic" panose="020B0502020202020204" pitchFamily="34" charset="0"/>
              <a:cs typeface="Calibri" panose="020F0502020204030204" pitchFamily="34" charset="0"/>
            </a:endParaRPr>
          </a:p>
        </p:txBody>
      </p:sp>
      <p:sp>
        <p:nvSpPr>
          <p:cNvPr id="7" name="Schemat blokowy: dokument 6">
            <a:extLst>
              <a:ext uri="{FF2B5EF4-FFF2-40B4-BE49-F238E27FC236}">
                <a16:creationId xmlns:a16="http://schemas.microsoft.com/office/drawing/2014/main" id="{4540298B-F6E4-41ED-BB8E-6FA52383AA60}"/>
              </a:ext>
            </a:extLst>
          </p:cNvPr>
          <p:cNvSpPr/>
          <p:nvPr/>
        </p:nvSpPr>
        <p:spPr>
          <a:xfrm>
            <a:off x="352425" y="1322141"/>
            <a:ext cx="1672135" cy="1097191"/>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2400" b="1" dirty="0">
                <a:latin typeface="Calibri" panose="020F0502020204030204" pitchFamily="34" charset="0"/>
                <a:cs typeface="Calibri" panose="020F0502020204030204" pitchFamily="34" charset="0"/>
              </a:rPr>
              <a:t>Do</a:t>
            </a:r>
            <a:br>
              <a:rPr lang="pl-PL" sz="2400" b="1" dirty="0">
                <a:latin typeface="Calibri" panose="020F0502020204030204" pitchFamily="34" charset="0"/>
                <a:cs typeface="Calibri" panose="020F0502020204030204" pitchFamily="34" charset="0"/>
              </a:rPr>
            </a:br>
            <a:r>
              <a:rPr lang="pl-PL" sz="2400" b="1" dirty="0">
                <a:latin typeface="Calibri" panose="020F0502020204030204" pitchFamily="34" charset="0"/>
                <a:cs typeface="Calibri" panose="020F0502020204030204" pitchFamily="34" charset="0"/>
              </a:rPr>
              <a:t>7 kwietnia</a:t>
            </a:r>
          </a:p>
        </p:txBody>
      </p:sp>
      <p:sp>
        <p:nvSpPr>
          <p:cNvPr id="10" name="Symbol zastępczy zawartości 2"/>
          <p:cNvSpPr>
            <a:spLocks noGrp="1"/>
          </p:cNvSpPr>
          <p:nvPr>
            <p:ph idx="1"/>
          </p:nvPr>
        </p:nvSpPr>
        <p:spPr>
          <a:xfrm>
            <a:off x="1625195" y="2823155"/>
            <a:ext cx="9814330" cy="3533195"/>
          </a:xfrm>
        </p:spPr>
        <p:txBody>
          <a:bodyPr>
            <a:normAutofit/>
          </a:bodyPr>
          <a:lstStyle/>
          <a:p>
            <a:pPr marL="45720" indent="0">
              <a:buNone/>
            </a:pPr>
            <a:r>
              <a:rPr lang="pl-PL" sz="2400" dirty="0"/>
              <a:t>W skład zespołu nadzorującego </a:t>
            </a:r>
            <a:r>
              <a:rPr lang="pl-PL" sz="2400" b="1" dirty="0"/>
              <a:t>mogą również wchodzić</a:t>
            </a:r>
            <a:r>
              <a:rPr lang="pl-PL" sz="2400" dirty="0"/>
              <a:t>: </a:t>
            </a:r>
          </a:p>
          <a:p>
            <a:pPr marL="800100" lvl="1" indent="-342900">
              <a:buFont typeface="+mj-lt"/>
              <a:buAutoNum type="arabicPeriod"/>
            </a:pPr>
            <a:r>
              <a:rPr lang="pl-PL" sz="2400" dirty="0"/>
              <a:t>nauczyciel wspomagający </a:t>
            </a:r>
          </a:p>
          <a:p>
            <a:pPr marL="800100" lvl="1" indent="-342900">
              <a:buFont typeface="+mj-lt"/>
              <a:buAutoNum type="arabicPeriod"/>
            </a:pPr>
            <a:r>
              <a:rPr lang="pl-PL" sz="2400" dirty="0"/>
              <a:t>specjalista z zakresu danego rodzaju niepełnosprawności, niedostosowania społecznego lub zagrożenia niedostosowaniem społecznym, </a:t>
            </a:r>
            <a:r>
              <a:rPr lang="pl-PL" sz="2400" u="sng" dirty="0"/>
              <a:t>w tym pedagog, psycholog</a:t>
            </a:r>
            <a:r>
              <a:rPr lang="pl-PL" u="sng" dirty="0"/>
              <a:t>, </a:t>
            </a:r>
            <a:r>
              <a:rPr lang="pl-PL" sz="2400" u="sng" dirty="0"/>
              <a:t>tłumacz języka migowego </a:t>
            </a:r>
          </a:p>
          <a:p>
            <a:pPr marL="800100" lvl="1" indent="-342900">
              <a:buFont typeface="+mj-lt"/>
              <a:buAutoNum type="arabicPeriod"/>
            </a:pPr>
            <a:r>
              <a:rPr lang="pl-PL" sz="2400" dirty="0"/>
              <a:t>osoba niezbędna do uzyskania właściwego kontaktu</a:t>
            </a:r>
            <a:br>
              <a:rPr lang="pl-PL" sz="2400" dirty="0"/>
            </a:br>
            <a:r>
              <a:rPr lang="pl-PL" sz="2400" dirty="0"/>
              <a:t>ze zdającym i/lub do obsługi potrzebnego sprzętu, </a:t>
            </a:r>
            <a:endParaRPr lang="pl-PL" dirty="0"/>
          </a:p>
          <a:p>
            <a:pPr marL="0" indent="0">
              <a:buNone/>
            </a:pPr>
            <a:r>
              <a:rPr lang="pl-PL" sz="2400" dirty="0"/>
              <a:t>w przypadku i pod warunkami określonymi w komunikacie o dostosowaniach.</a:t>
            </a:r>
          </a:p>
        </p:txBody>
      </p:sp>
    </p:spTree>
    <p:extLst>
      <p:ext uri="{BB962C8B-B14F-4D97-AF65-F5344CB8AC3E}">
        <p14:creationId xmlns:p14="http://schemas.microsoft.com/office/powerpoint/2010/main" val="32862823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BDD2382-424F-4728-B66F-7C1EF2CBA65D}"/>
              </a:ext>
            </a:extLst>
          </p:cNvPr>
          <p:cNvSpPr>
            <a:spLocks noGrp="1"/>
          </p:cNvSpPr>
          <p:nvPr>
            <p:ph type="title"/>
          </p:nvPr>
        </p:nvSpPr>
        <p:spPr>
          <a:xfrm>
            <a:off x="409670" y="194077"/>
            <a:ext cx="9875520" cy="1356360"/>
          </a:xfrm>
        </p:spPr>
        <p:txBody>
          <a:bodyPr/>
          <a:lstStyle/>
          <a:p>
            <a:r>
              <a:rPr lang="pl-PL" dirty="0"/>
              <a:t>Zmiany w deklaracjach</a:t>
            </a:r>
          </a:p>
        </p:txBody>
      </p:sp>
      <p:sp>
        <p:nvSpPr>
          <p:cNvPr id="3" name="Symbol zastępczy zawartości 2">
            <a:extLst>
              <a:ext uri="{FF2B5EF4-FFF2-40B4-BE49-F238E27FC236}">
                <a16:creationId xmlns:a16="http://schemas.microsoft.com/office/drawing/2014/main" id="{579AFB76-DA10-495E-B4BC-04F76EF63D9F}"/>
              </a:ext>
            </a:extLst>
          </p:cNvPr>
          <p:cNvSpPr>
            <a:spLocks noGrp="1"/>
          </p:cNvSpPr>
          <p:nvPr>
            <p:ph idx="1"/>
          </p:nvPr>
        </p:nvSpPr>
        <p:spPr>
          <a:xfrm>
            <a:off x="1022295" y="3099148"/>
            <a:ext cx="10477500" cy="2549178"/>
          </a:xfrm>
        </p:spPr>
        <p:txBody>
          <a:bodyPr>
            <a:normAutofit/>
          </a:bodyPr>
          <a:lstStyle/>
          <a:p>
            <a:pPr algn="just"/>
            <a:r>
              <a:rPr lang="pl-PL" sz="2400" dirty="0"/>
              <a:t>Zmiany </a:t>
            </a:r>
            <a:r>
              <a:rPr lang="pl-PL" sz="2400" b="1" dirty="0"/>
              <a:t>wyboru przedmiotu</a:t>
            </a:r>
            <a:r>
              <a:rPr lang="pl-PL" sz="2400" dirty="0"/>
              <a:t>, od zdających, którzy uzyskali tytuł laureata lub finalisty olimpiady z innego przedmiotu niż wskazany w deklaracji - </a:t>
            </a:r>
            <a:r>
              <a:rPr lang="pl-PL" sz="2400" b="1" dirty="0">
                <a:solidFill>
                  <a:srgbClr val="0066FF"/>
                </a:solidFill>
              </a:rPr>
              <a:t>załącznik 5b</a:t>
            </a:r>
            <a:r>
              <a:rPr lang="pl-PL" sz="2400" dirty="0"/>
              <a:t>.                                                          </a:t>
            </a:r>
          </a:p>
          <a:p>
            <a:pPr algn="just"/>
            <a:r>
              <a:rPr lang="pl-PL" sz="2400" dirty="0"/>
              <a:t>Pisemne informacje o rezygnacji z przystąpienia do egzaminu maturalnego </a:t>
            </a:r>
            <a:br>
              <a:rPr lang="pl-PL" sz="2400" dirty="0"/>
            </a:br>
            <a:r>
              <a:rPr lang="pl-PL" sz="2400" dirty="0"/>
              <a:t>z przedmiotu dodatkowego lub przedmiotów dodatkowych na poziomie rozszerzonym od zdających, którzy pomiędzy dniem złożenia deklaracji </a:t>
            </a:r>
            <a:br>
              <a:rPr lang="pl-PL" sz="2400" dirty="0"/>
            </a:br>
            <a:r>
              <a:rPr lang="pl-PL" sz="2400" dirty="0"/>
              <a:t>a </a:t>
            </a:r>
            <a:r>
              <a:rPr lang="pl-PL" sz="2400" b="1" dirty="0"/>
              <a:t>22 kwietnia 2025 r.</a:t>
            </a:r>
            <a:r>
              <a:rPr lang="pl-PL" sz="2400" dirty="0"/>
              <a:t> uzyskali np. dyplom/ certyfikat/ świadectwa potwierdzające kwalifikacje w zawodzie nauczanym na poziomie technika -</a:t>
            </a:r>
            <a:r>
              <a:rPr lang="pl-PL" sz="2400" b="1" dirty="0">
                <a:solidFill>
                  <a:srgbClr val="0066FF"/>
                </a:solidFill>
              </a:rPr>
              <a:t> załącznik 5c</a:t>
            </a:r>
            <a:r>
              <a:rPr lang="pl-PL" sz="2400" b="1" dirty="0">
                <a:solidFill>
                  <a:schemeClr val="tx1"/>
                </a:solidFill>
              </a:rPr>
              <a:t>.</a:t>
            </a:r>
          </a:p>
        </p:txBody>
      </p:sp>
      <p:sp>
        <p:nvSpPr>
          <p:cNvPr id="4" name="Symbol zastępczy numeru slajdu 3">
            <a:extLst>
              <a:ext uri="{FF2B5EF4-FFF2-40B4-BE49-F238E27FC236}">
                <a16:creationId xmlns:a16="http://schemas.microsoft.com/office/drawing/2014/main" id="{A62905B4-FAE3-47E3-AA15-7341B2E8C487}"/>
              </a:ext>
            </a:extLst>
          </p:cNvPr>
          <p:cNvSpPr>
            <a:spLocks noGrp="1"/>
          </p:cNvSpPr>
          <p:nvPr>
            <p:ph type="sldNum" sz="quarter" idx="12"/>
          </p:nvPr>
        </p:nvSpPr>
        <p:spPr/>
        <p:txBody>
          <a:bodyPr/>
          <a:lstStyle/>
          <a:p>
            <a:fld id="{B3870188-C63B-466F-B678-76B5FFC194F9}" type="slidenum">
              <a:rPr lang="pl-PL" smtClean="0"/>
              <a:t>43</a:t>
            </a:fld>
            <a:endParaRPr lang="pl-PL"/>
          </a:p>
        </p:txBody>
      </p:sp>
      <p:sp>
        <p:nvSpPr>
          <p:cNvPr id="5" name="pole tekstowe 4">
            <a:extLst>
              <a:ext uri="{FF2B5EF4-FFF2-40B4-BE49-F238E27FC236}">
                <a16:creationId xmlns:a16="http://schemas.microsoft.com/office/drawing/2014/main" id="{F76C1782-C778-4664-8933-ACFDE5B1E114}"/>
              </a:ext>
            </a:extLst>
          </p:cNvPr>
          <p:cNvSpPr txBox="1"/>
          <p:nvPr/>
        </p:nvSpPr>
        <p:spPr>
          <a:xfrm>
            <a:off x="2592925" y="1402089"/>
            <a:ext cx="8906870" cy="707886"/>
          </a:xfrm>
          <a:prstGeom prst="rect">
            <a:avLst/>
          </a:prstGeom>
          <a:noFill/>
          <a:ln w="28575">
            <a:solidFill>
              <a:schemeClr val="accent1"/>
            </a:solidFill>
          </a:ln>
        </p:spPr>
        <p:txBody>
          <a:bodyPr wrap="square" rtlCol="0" anchor="ctr">
            <a:spAutoFit/>
          </a:bodyPr>
          <a:lstStyle/>
          <a:p>
            <a:pPr defTabSz="514350">
              <a:defRPr/>
            </a:pPr>
            <a:r>
              <a:rPr lang="pl-PL" sz="2000" kern="0" dirty="0">
                <a:solidFill>
                  <a:prstClr val="black"/>
                </a:solidFill>
                <a:latin typeface="Century Gothic" panose="020B0502020202020204" pitchFamily="34" charset="0"/>
                <a:cs typeface="Calibri" panose="020F0502020204030204" pitchFamily="34" charset="0"/>
              </a:rPr>
              <a:t> PZE przyjmuje wnioski i informacje o zmianach w deklaracjach:</a:t>
            </a:r>
          </a:p>
          <a:p>
            <a:pPr defTabSz="514350">
              <a:defRPr/>
            </a:pPr>
            <a:r>
              <a:rPr lang="pl-PL" sz="2000" kern="0" dirty="0">
                <a:solidFill>
                  <a:schemeClr val="accent2">
                    <a:lumMod val="75000"/>
                  </a:schemeClr>
                </a:solidFill>
                <a:latin typeface="Century Gothic" panose="020B0502020202020204" pitchFamily="34" charset="0"/>
                <a:cs typeface="Calibri" panose="020F0502020204030204" pitchFamily="34" charset="0"/>
              </a:rPr>
              <a:t> </a:t>
            </a:r>
            <a:r>
              <a:rPr lang="pl-PL" sz="2000" i="1" kern="0" dirty="0">
                <a:latin typeface="Century Gothic" panose="020B0502020202020204" pitchFamily="34" charset="0"/>
                <a:cs typeface="Calibri" panose="020F0502020204030204" pitchFamily="34" charset="0"/>
              </a:rPr>
              <a:t>Informacja o sposobie… sekcja 3.8 s. 43 - 44</a:t>
            </a:r>
          </a:p>
        </p:txBody>
      </p:sp>
      <p:sp>
        <p:nvSpPr>
          <p:cNvPr id="7" name="Schemat blokowy: dokument 6">
            <a:extLst>
              <a:ext uri="{FF2B5EF4-FFF2-40B4-BE49-F238E27FC236}">
                <a16:creationId xmlns:a16="http://schemas.microsoft.com/office/drawing/2014/main" id="{4540298B-F6E4-41ED-BB8E-6FA52383AA60}"/>
              </a:ext>
            </a:extLst>
          </p:cNvPr>
          <p:cNvSpPr/>
          <p:nvPr/>
        </p:nvSpPr>
        <p:spPr>
          <a:xfrm>
            <a:off x="238125" y="1340534"/>
            <a:ext cx="2002375" cy="98981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2400" b="1" dirty="0">
                <a:latin typeface="Calibri" panose="020F0502020204030204" pitchFamily="34" charset="0"/>
                <a:cs typeface="Calibri" panose="020F0502020204030204" pitchFamily="34" charset="0"/>
              </a:rPr>
              <a:t>Do</a:t>
            </a:r>
            <a:br>
              <a:rPr lang="pl-PL" sz="2400" b="1" dirty="0">
                <a:latin typeface="Calibri" panose="020F0502020204030204" pitchFamily="34" charset="0"/>
                <a:cs typeface="Calibri" panose="020F0502020204030204" pitchFamily="34" charset="0"/>
              </a:rPr>
            </a:br>
            <a:r>
              <a:rPr lang="pl-PL" sz="2400" b="1" dirty="0">
                <a:latin typeface="Calibri" panose="020F0502020204030204" pitchFamily="34" charset="0"/>
                <a:cs typeface="Calibri" panose="020F0502020204030204" pitchFamily="34" charset="0"/>
              </a:rPr>
              <a:t>22 kwietnia</a:t>
            </a:r>
          </a:p>
        </p:txBody>
      </p:sp>
    </p:spTree>
    <p:extLst>
      <p:ext uri="{BB962C8B-B14F-4D97-AF65-F5344CB8AC3E}">
        <p14:creationId xmlns:p14="http://schemas.microsoft.com/office/powerpoint/2010/main" val="4054858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12191999" cy="1280890"/>
          </a:xfrm>
        </p:spPr>
        <p:txBody>
          <a:bodyPr>
            <a:normAutofit/>
          </a:bodyPr>
          <a:lstStyle/>
          <a:p>
            <a:pPr algn="ctr"/>
            <a:r>
              <a:rPr lang="pl-PL" dirty="0"/>
              <a:t>Szkolenie zespołów egzaminacyjnych</a:t>
            </a:r>
          </a:p>
        </p:txBody>
      </p:sp>
      <p:sp>
        <p:nvSpPr>
          <p:cNvPr id="3" name="Symbol zastępczy zawartości 2"/>
          <p:cNvSpPr>
            <a:spLocks noGrp="1"/>
          </p:cNvSpPr>
          <p:nvPr>
            <p:ph idx="1"/>
          </p:nvPr>
        </p:nvSpPr>
        <p:spPr>
          <a:xfrm>
            <a:off x="1524000" y="2822321"/>
            <a:ext cx="10067925" cy="3869772"/>
          </a:xfrm>
        </p:spPr>
        <p:txBody>
          <a:bodyPr>
            <a:noAutofit/>
          </a:bodyPr>
          <a:lstStyle/>
          <a:p>
            <a:r>
              <a:rPr lang="pl-PL" sz="2200" b="1" dirty="0"/>
              <a:t>Szkolenie z organizacji egzaminu maturalnego</a:t>
            </a:r>
            <a:r>
              <a:rPr lang="pl-PL" sz="2200" dirty="0"/>
              <a:t> w szczególności powinno obejmować:</a:t>
            </a:r>
          </a:p>
          <a:p>
            <a:pPr lvl="1">
              <a:buFont typeface="Courier New" panose="02070309020205020404" pitchFamily="49" charset="0"/>
              <a:buChar char="o"/>
            </a:pPr>
            <a:r>
              <a:rPr lang="pl-PL" sz="2200" dirty="0"/>
              <a:t>zadania członków zespołów przedmiotowych</a:t>
            </a:r>
          </a:p>
          <a:p>
            <a:pPr lvl="1">
              <a:buFont typeface="Courier New" panose="02070309020205020404" pitchFamily="49" charset="0"/>
              <a:buChar char="o"/>
            </a:pPr>
            <a:r>
              <a:rPr lang="pl-PL" sz="2200" dirty="0"/>
              <a:t>przygotowanie i przeprowadzenie egzaminu ustnego</a:t>
            </a:r>
          </a:p>
          <a:p>
            <a:pPr lvl="1">
              <a:buFont typeface="Courier New" panose="02070309020205020404" pitchFamily="49" charset="0"/>
              <a:buChar char="o"/>
            </a:pPr>
            <a:r>
              <a:rPr lang="pl-PL" sz="2200" dirty="0"/>
              <a:t>zadania członków zespołów nadzorujących</a:t>
            </a:r>
          </a:p>
          <a:p>
            <a:pPr lvl="1">
              <a:buFont typeface="Courier New" panose="02070309020205020404" pitchFamily="49" charset="0"/>
              <a:buChar char="o"/>
            </a:pPr>
            <a:r>
              <a:rPr lang="pl-PL" sz="2200" dirty="0"/>
              <a:t>przygotowanie i przeprowadzenie egzaminu pisemnego</a:t>
            </a:r>
          </a:p>
          <a:p>
            <a:pPr lvl="1">
              <a:buFont typeface="Courier New" panose="02070309020205020404" pitchFamily="49" charset="0"/>
              <a:buChar char="o"/>
            </a:pPr>
            <a:r>
              <a:rPr lang="pl-PL" sz="2200" u="sng" dirty="0"/>
              <a:t>przeszkolenie operatorów pracowni informatycznych (jeśli w szkole jest egzamin z informatyki)</a:t>
            </a:r>
          </a:p>
          <a:p>
            <a:pPr lvl="1">
              <a:buFont typeface="Courier New" panose="02070309020205020404" pitchFamily="49" charset="0"/>
              <a:buChar char="o"/>
            </a:pPr>
            <a:r>
              <a:rPr lang="pl-PL" sz="2200" dirty="0"/>
              <a:t>dokumentację egzaminacyjną i sposób pakowania.</a:t>
            </a:r>
          </a:p>
          <a:p>
            <a:r>
              <a:rPr lang="pl-PL" sz="2200" dirty="0"/>
              <a:t>Powołanie i potwierdzenie szkolenia zespołu egzaminacyjnego powinno być zarejestrowane w </a:t>
            </a:r>
            <a:r>
              <a:rPr lang="pl-PL" sz="2200" b="1" kern="0" dirty="0">
                <a:solidFill>
                  <a:srgbClr val="0066CC"/>
                </a:solidFill>
                <a:cs typeface="Calibri" panose="020F0502020204030204" pitchFamily="34" charset="0"/>
              </a:rPr>
              <a:t>załączniku 8a</a:t>
            </a:r>
            <a:r>
              <a:rPr lang="pl-PL" sz="2200" kern="0" dirty="0">
                <a:solidFill>
                  <a:schemeClr val="tx1"/>
                </a:solidFill>
                <a:cs typeface="Calibri" panose="020F0502020204030204" pitchFamily="34" charset="0"/>
              </a:rPr>
              <a:t>.</a:t>
            </a:r>
          </a:p>
        </p:txBody>
      </p:sp>
      <p:sp>
        <p:nvSpPr>
          <p:cNvPr id="4" name="Symbol zastępczy numeru slajdu 3"/>
          <p:cNvSpPr>
            <a:spLocks noGrp="1"/>
          </p:cNvSpPr>
          <p:nvPr>
            <p:ph type="sldNum" sz="quarter" idx="12"/>
          </p:nvPr>
        </p:nvSpPr>
        <p:spPr/>
        <p:txBody>
          <a:bodyPr/>
          <a:lstStyle/>
          <a:p>
            <a:fld id="{B3870188-C63B-466F-B678-76B5FFC194F9}" type="slidenum">
              <a:rPr lang="pl-PL" smtClean="0"/>
              <a:t>44</a:t>
            </a:fld>
            <a:endParaRPr lang="pl-PL"/>
          </a:p>
        </p:txBody>
      </p:sp>
      <p:sp>
        <p:nvSpPr>
          <p:cNvPr id="8" name="pole tekstowe 7">
            <a:extLst>
              <a:ext uri="{FF2B5EF4-FFF2-40B4-BE49-F238E27FC236}">
                <a16:creationId xmlns:a16="http://schemas.microsoft.com/office/drawing/2014/main" id="{39EB139B-43B3-4537-B922-5602D74C6EF5}"/>
              </a:ext>
            </a:extLst>
          </p:cNvPr>
          <p:cNvSpPr txBox="1"/>
          <p:nvPr/>
        </p:nvSpPr>
        <p:spPr>
          <a:xfrm>
            <a:off x="2325386" y="1476375"/>
            <a:ext cx="9352263" cy="707886"/>
          </a:xfrm>
          <a:prstGeom prst="rect">
            <a:avLst/>
          </a:prstGeom>
          <a:noFill/>
          <a:ln w="38100">
            <a:solidFill>
              <a:schemeClr val="accent1"/>
            </a:solidFill>
          </a:ln>
        </p:spPr>
        <p:txBody>
          <a:bodyPr wrap="square" rtlCol="0" anchor="ctr">
            <a:spAutoFit/>
          </a:bodyPr>
          <a:lstStyle/>
          <a:p>
            <a:pPr defTabSz="514350">
              <a:defRPr/>
            </a:pPr>
            <a:r>
              <a:rPr lang="pl-PL" sz="2000" kern="0" dirty="0">
                <a:solidFill>
                  <a:prstClr val="black"/>
                </a:solidFill>
                <a:latin typeface="Century Gothic" panose="020B0502020202020204" pitchFamily="34" charset="0"/>
                <a:cs typeface="Calibri" panose="020F0502020204030204" pitchFamily="34" charset="0"/>
              </a:rPr>
              <a:t>PZE lub jego zastępca powinni przeprowadzić szkolenie w zakresie organizacji egzaminu maturalnego </a:t>
            </a:r>
            <a:r>
              <a:rPr lang="pl-PL" sz="2000" i="1" dirty="0">
                <a:latin typeface="Century Gothic" panose="020B0502020202020204" pitchFamily="34" charset="0"/>
                <a:cs typeface="Calibri" panose="020F0502020204030204" pitchFamily="34" charset="0"/>
              </a:rPr>
              <a:t>Informacja o sposobie… sekcja 3. s. 49</a:t>
            </a:r>
            <a:endParaRPr lang="pl-PL" sz="2000" i="1" kern="0" dirty="0">
              <a:latin typeface="Century Gothic" panose="020B0502020202020204" pitchFamily="34" charset="0"/>
              <a:cs typeface="Calibri" panose="020F0502020204030204" pitchFamily="34" charset="0"/>
            </a:endParaRPr>
          </a:p>
        </p:txBody>
      </p:sp>
      <p:sp>
        <p:nvSpPr>
          <p:cNvPr id="5" name="Schemat blokowy: dokument 4"/>
          <p:cNvSpPr/>
          <p:nvPr/>
        </p:nvSpPr>
        <p:spPr>
          <a:xfrm>
            <a:off x="295275" y="1476375"/>
            <a:ext cx="1831735" cy="1043629"/>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2400" b="1" dirty="0">
                <a:cs typeface="Calibri" panose="020F0502020204030204" pitchFamily="34" charset="0"/>
              </a:rPr>
              <a:t>Do</a:t>
            </a:r>
            <a:br>
              <a:rPr lang="pl-PL" sz="2400" b="1" dirty="0">
                <a:cs typeface="Calibri" panose="020F0502020204030204" pitchFamily="34" charset="0"/>
              </a:rPr>
            </a:br>
            <a:r>
              <a:rPr lang="pl-PL" sz="2400" b="1" dirty="0">
                <a:cs typeface="Calibri" panose="020F0502020204030204" pitchFamily="34" charset="0"/>
              </a:rPr>
              <a:t>30 kwietnia</a:t>
            </a:r>
          </a:p>
        </p:txBody>
      </p:sp>
    </p:spTree>
    <p:extLst>
      <p:ext uri="{BB962C8B-B14F-4D97-AF65-F5344CB8AC3E}">
        <p14:creationId xmlns:p14="http://schemas.microsoft.com/office/powerpoint/2010/main" val="27653469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28ABA9-2EAB-4D0F-968B-53A983308AB2}"/>
              </a:ext>
            </a:extLst>
          </p:cNvPr>
          <p:cNvSpPr>
            <a:spLocks noGrp="1"/>
          </p:cNvSpPr>
          <p:nvPr>
            <p:ph type="title"/>
          </p:nvPr>
        </p:nvSpPr>
        <p:spPr>
          <a:xfrm>
            <a:off x="0" y="0"/>
            <a:ext cx="12192000" cy="1356360"/>
          </a:xfrm>
        </p:spPr>
        <p:txBody>
          <a:bodyPr/>
          <a:lstStyle/>
          <a:p>
            <a:pPr algn="ctr"/>
            <a:r>
              <a:rPr lang="pl-PL" dirty="0"/>
              <a:t>Elementy szkolenia z organizacji egzaminu</a:t>
            </a:r>
          </a:p>
        </p:txBody>
      </p:sp>
      <p:sp>
        <p:nvSpPr>
          <p:cNvPr id="4" name="Symbol zastępczy numeru slajdu 3">
            <a:extLst>
              <a:ext uri="{FF2B5EF4-FFF2-40B4-BE49-F238E27FC236}">
                <a16:creationId xmlns:a16="http://schemas.microsoft.com/office/drawing/2014/main" id="{5022FAA2-DAC1-47CD-912C-AC5FD8A71433}"/>
              </a:ext>
            </a:extLst>
          </p:cNvPr>
          <p:cNvSpPr>
            <a:spLocks noGrp="1"/>
          </p:cNvSpPr>
          <p:nvPr>
            <p:ph type="sldNum" sz="quarter" idx="12"/>
          </p:nvPr>
        </p:nvSpPr>
        <p:spPr/>
        <p:txBody>
          <a:bodyPr/>
          <a:lstStyle/>
          <a:p>
            <a:fld id="{A1ACEFB5-CC68-48C4-AC3B-669015D38149}" type="slidenum">
              <a:rPr lang="pl-PL" smtClean="0"/>
              <a:t>45</a:t>
            </a:fld>
            <a:endParaRPr lang="pl-PL"/>
          </a:p>
        </p:txBody>
      </p:sp>
      <p:sp>
        <p:nvSpPr>
          <p:cNvPr id="7" name="Symbol zastępczy zawartości 2"/>
          <p:cNvSpPr>
            <a:spLocks noGrp="1"/>
          </p:cNvSpPr>
          <p:nvPr>
            <p:ph idx="1"/>
          </p:nvPr>
        </p:nvSpPr>
        <p:spPr>
          <a:xfrm>
            <a:off x="407028" y="1531368"/>
            <a:ext cx="11377943" cy="5200141"/>
          </a:xfrm>
        </p:spPr>
        <p:txBody>
          <a:bodyPr>
            <a:noAutofit/>
          </a:bodyPr>
          <a:lstStyle/>
          <a:p>
            <a:r>
              <a:rPr lang="pl-PL" sz="2200" dirty="0"/>
              <a:t>Zdający powinien mieć na egzaminie długopis/pióro z </a:t>
            </a:r>
            <a:r>
              <a:rPr lang="pl-PL" sz="2200" b="1" dirty="0"/>
              <a:t>czarnym tuszem/ atramentem </a:t>
            </a:r>
            <a:r>
              <a:rPr lang="pl-PL" sz="2200" dirty="0"/>
              <a:t>przeznaczony do zapisywania odpowiedzi.</a:t>
            </a:r>
          </a:p>
          <a:p>
            <a:r>
              <a:rPr lang="pl-PL" sz="2200" dirty="0"/>
              <a:t>Rysunki – jeżeli trzeba je wykonać – zdający wykonują długopisem. </a:t>
            </a:r>
            <a:r>
              <a:rPr lang="pl-PL" sz="2200" b="1" dirty="0"/>
              <a:t>Nie</a:t>
            </a:r>
            <a:r>
              <a:rPr lang="pl-PL" sz="2200" dirty="0"/>
              <a:t> </a:t>
            </a:r>
            <a:r>
              <a:rPr lang="pl-PL" sz="2200" b="1" dirty="0"/>
              <a:t>wykonuje się rysunków ołówkiem.</a:t>
            </a:r>
          </a:p>
          <a:p>
            <a:r>
              <a:rPr lang="pl-PL" sz="2200" dirty="0"/>
              <a:t>Na egzaminie z języka polskiego na poziomie podstawowym – </a:t>
            </a:r>
            <a:r>
              <a:rPr lang="pl-PL" sz="2200" b="1" dirty="0">
                <a:solidFill>
                  <a:srgbClr val="7030A0"/>
                </a:solidFill>
              </a:rPr>
              <a:t>w Formule 2023</a:t>
            </a:r>
            <a:r>
              <a:rPr lang="pl-PL" sz="2200" dirty="0"/>
              <a:t> zdający nie mogą korzystać z żadnych słowników, natomiast w </a:t>
            </a:r>
            <a:r>
              <a:rPr lang="pl-PL" sz="2200" b="1" dirty="0">
                <a:solidFill>
                  <a:schemeClr val="accent2"/>
                </a:solidFill>
              </a:rPr>
              <a:t>Formule 2015 </a:t>
            </a:r>
            <a:r>
              <a:rPr lang="pl-PL" sz="2200" dirty="0"/>
              <a:t>– ze słownika ortograficznego oraz słownika poprawnej polszczyzny.</a:t>
            </a:r>
          </a:p>
          <a:p>
            <a:r>
              <a:rPr lang="pl-PL" sz="2200" dirty="0"/>
              <a:t>Na egzaminie z matematyki na poziomie podstawowym i rozszerzonym oraz egzaminie z biologii, chemii i fizyki obowiązują różne broszury </a:t>
            </a:r>
            <a:r>
              <a:rPr lang="pl-PL" sz="2200" b="1" i="1" dirty="0"/>
              <a:t>Wybranych wzorów…</a:t>
            </a:r>
          </a:p>
          <a:p>
            <a:r>
              <a:rPr lang="pl-PL" sz="2200" dirty="0"/>
              <a:t>Na egzaminie z chemii i fizyki w </a:t>
            </a:r>
            <a:r>
              <a:rPr lang="pl-PL" sz="2200" b="1" dirty="0">
                <a:solidFill>
                  <a:srgbClr val="7030A0"/>
                </a:solidFill>
              </a:rPr>
              <a:t>Formule 2023 </a:t>
            </a:r>
            <a:r>
              <a:rPr lang="pl-PL" sz="2200" dirty="0"/>
              <a:t>zdający mogą korzystać z kalkulatora naukowego, </a:t>
            </a:r>
          </a:p>
          <a:p>
            <a:pPr marL="45720" indent="0">
              <a:buNone/>
            </a:pPr>
            <a:r>
              <a:rPr lang="pl-PL" sz="2200" dirty="0"/>
              <a:t>   a w </a:t>
            </a:r>
            <a:r>
              <a:rPr lang="pl-PL" sz="2200" b="1" dirty="0">
                <a:solidFill>
                  <a:schemeClr val="accent2"/>
                </a:solidFill>
              </a:rPr>
              <a:t>Formule 2015 </a:t>
            </a:r>
            <a:r>
              <a:rPr lang="pl-PL" sz="2200" dirty="0"/>
              <a:t>zdający mogą korzystać z kalkulatora prostego.</a:t>
            </a:r>
          </a:p>
          <a:p>
            <a:r>
              <a:rPr lang="pl-PL" sz="2200" dirty="0"/>
              <a:t>Czas przeznaczony na pracę z arkuszem egzaminacyjnym jest zapisany na stronie tytułowej arkusza – ważne jest ustawienie tablicy informacyjnej z czasem pracy widocznej dla każdego zdającego.</a:t>
            </a:r>
          </a:p>
          <a:p>
            <a:endParaRPr lang="pl-PL" sz="2200" dirty="0"/>
          </a:p>
        </p:txBody>
      </p:sp>
    </p:spTree>
    <p:extLst>
      <p:ext uri="{BB962C8B-B14F-4D97-AF65-F5344CB8AC3E}">
        <p14:creationId xmlns:p14="http://schemas.microsoft.com/office/powerpoint/2010/main" val="4640207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9BDB0C-EA98-4025-8722-9AB56963B649}"/>
              </a:ext>
            </a:extLst>
          </p:cNvPr>
          <p:cNvSpPr>
            <a:spLocks noGrp="1"/>
          </p:cNvSpPr>
          <p:nvPr>
            <p:ph type="title"/>
          </p:nvPr>
        </p:nvSpPr>
        <p:spPr>
          <a:xfrm>
            <a:off x="0" y="0"/>
            <a:ext cx="12192000" cy="1325563"/>
          </a:xfrm>
        </p:spPr>
        <p:txBody>
          <a:bodyPr/>
          <a:lstStyle/>
          <a:p>
            <a:pPr algn="ctr"/>
            <a:r>
              <a:rPr lang="pl-PL" dirty="0"/>
              <a:t>Naklejki na arkuszach</a:t>
            </a:r>
          </a:p>
        </p:txBody>
      </p:sp>
      <p:sp>
        <p:nvSpPr>
          <p:cNvPr id="5" name="Symbol zastępczy zawartości 4">
            <a:extLst>
              <a:ext uri="{FF2B5EF4-FFF2-40B4-BE49-F238E27FC236}">
                <a16:creationId xmlns:a16="http://schemas.microsoft.com/office/drawing/2014/main" id="{7D96399C-A80C-478F-A427-4CB05503BC21}"/>
              </a:ext>
            </a:extLst>
          </p:cNvPr>
          <p:cNvSpPr>
            <a:spLocks noGrp="1"/>
          </p:cNvSpPr>
          <p:nvPr>
            <p:ph idx="1"/>
          </p:nvPr>
        </p:nvSpPr>
        <p:spPr>
          <a:xfrm>
            <a:off x="838200" y="2206625"/>
            <a:ext cx="10515600" cy="2955925"/>
          </a:xfrm>
        </p:spPr>
        <p:txBody>
          <a:bodyPr/>
          <a:lstStyle/>
          <a:p>
            <a:r>
              <a:rPr lang="pl-PL" sz="2600" dirty="0">
                <a:latin typeface="Arial" panose="020B0604020202020204" pitchFamily="34" charset="0"/>
              </a:rPr>
              <a:t>W kodzie kreskowym naklejek będą zawarte informacje</a:t>
            </a:r>
            <a:br>
              <a:rPr lang="pl-PL" sz="2600" dirty="0">
                <a:latin typeface="Arial" panose="020B0604020202020204" pitchFamily="34" charset="0"/>
              </a:rPr>
            </a:br>
            <a:r>
              <a:rPr lang="pl-PL" sz="2600" dirty="0">
                <a:latin typeface="Arial" panose="020B0604020202020204" pitchFamily="34" charset="0"/>
              </a:rPr>
              <a:t>o dostosowaniach egzaminu.</a:t>
            </a:r>
          </a:p>
          <a:p>
            <a:r>
              <a:rPr lang="pl-PL" sz="2600" dirty="0">
                <a:latin typeface="Arial" panose="020B0604020202020204" pitchFamily="34" charset="0"/>
              </a:rPr>
              <a:t>Naklejenie na arkusz i kartę odpowiedzi powinno nastąpić</a:t>
            </a:r>
            <a:br>
              <a:rPr lang="pl-PL" sz="2600" dirty="0">
                <a:latin typeface="Arial" panose="020B0604020202020204" pitchFamily="34" charset="0"/>
              </a:rPr>
            </a:br>
            <a:r>
              <a:rPr lang="pl-PL" sz="2600" dirty="0">
                <a:latin typeface="Arial" panose="020B0604020202020204" pitchFamily="34" charset="0"/>
              </a:rPr>
              <a:t>po wcześniejszym sprawdzeniu, czy na naklejce jest właściwy PESEL.</a:t>
            </a:r>
          </a:p>
          <a:p>
            <a:r>
              <a:rPr lang="pl-PL" sz="2600" dirty="0">
                <a:latin typeface="Arial" panose="020B0604020202020204" pitchFamily="34" charset="0"/>
              </a:rPr>
              <a:t>Sprawdzenie przez zespół nadzorujący poprawnego zakodowania arkusza.  </a:t>
            </a:r>
            <a:endParaRPr lang="pl-PL" sz="1800" b="0" i="0" u="none" strike="noStrike" baseline="0" dirty="0">
              <a:solidFill>
                <a:srgbClr val="000000"/>
              </a:solidFill>
              <a:latin typeface="Arial" panose="020B0604020202020204" pitchFamily="34" charset="0"/>
            </a:endParaRPr>
          </a:p>
          <a:p>
            <a:pPr marL="0" indent="0">
              <a:buNone/>
            </a:pPr>
            <a:endParaRPr lang="pl-PL" dirty="0"/>
          </a:p>
        </p:txBody>
      </p:sp>
      <p:sp>
        <p:nvSpPr>
          <p:cNvPr id="4" name="Symbol zastępczy numeru slajdu 3">
            <a:extLst>
              <a:ext uri="{FF2B5EF4-FFF2-40B4-BE49-F238E27FC236}">
                <a16:creationId xmlns:a16="http://schemas.microsoft.com/office/drawing/2014/main" id="{419652F1-29B6-4871-8A12-B138B8F72FA6}"/>
              </a:ext>
            </a:extLst>
          </p:cNvPr>
          <p:cNvSpPr>
            <a:spLocks noGrp="1"/>
          </p:cNvSpPr>
          <p:nvPr>
            <p:ph type="sldNum" sz="quarter" idx="12"/>
          </p:nvPr>
        </p:nvSpPr>
        <p:spPr/>
        <p:txBody>
          <a:bodyPr/>
          <a:lstStyle/>
          <a:p>
            <a:fld id="{A1ACEFB5-CC68-48C4-AC3B-669015D38149}" type="slidenum">
              <a:rPr lang="pl-PL" smtClean="0"/>
              <a:t>46</a:t>
            </a:fld>
            <a:endParaRPr lang="pl-PL"/>
          </a:p>
        </p:txBody>
      </p:sp>
    </p:spTree>
    <p:extLst>
      <p:ext uri="{BB962C8B-B14F-4D97-AF65-F5344CB8AC3E}">
        <p14:creationId xmlns:p14="http://schemas.microsoft.com/office/powerpoint/2010/main" val="17512440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9FDB1882-A994-49DF-BD5B-DFD5011FBDCA}"/>
              </a:ext>
            </a:extLst>
          </p:cNvPr>
          <p:cNvSpPr>
            <a:spLocks noGrp="1"/>
          </p:cNvSpPr>
          <p:nvPr>
            <p:ph type="title"/>
          </p:nvPr>
        </p:nvSpPr>
        <p:spPr>
          <a:xfrm>
            <a:off x="0" y="0"/>
            <a:ext cx="12192000" cy="1325563"/>
          </a:xfrm>
        </p:spPr>
        <p:txBody>
          <a:bodyPr/>
          <a:lstStyle/>
          <a:p>
            <a:pPr algn="ctr"/>
            <a:r>
              <a:rPr lang="pl-PL" dirty="0"/>
              <a:t>Zakaz korzystania z urządzeń telekomunikacyjnych</a:t>
            </a:r>
          </a:p>
        </p:txBody>
      </p:sp>
      <p:sp>
        <p:nvSpPr>
          <p:cNvPr id="6" name="Symbol zastępczy zawartości 5">
            <a:extLst>
              <a:ext uri="{FF2B5EF4-FFF2-40B4-BE49-F238E27FC236}">
                <a16:creationId xmlns:a16="http://schemas.microsoft.com/office/drawing/2014/main" id="{396C067D-D407-4894-B5AE-DA813A1088CF}"/>
              </a:ext>
            </a:extLst>
          </p:cNvPr>
          <p:cNvSpPr>
            <a:spLocks noGrp="1"/>
          </p:cNvSpPr>
          <p:nvPr>
            <p:ph idx="1"/>
          </p:nvPr>
        </p:nvSpPr>
        <p:spPr>
          <a:xfrm>
            <a:off x="665018" y="2327564"/>
            <a:ext cx="10688782" cy="2576945"/>
          </a:xfrm>
        </p:spPr>
        <p:txBody>
          <a:bodyPr/>
          <a:lstStyle/>
          <a:p>
            <a:pPr algn="just"/>
            <a:r>
              <a:rPr lang="pl-PL" sz="2400" b="0" i="0" u="none" strike="noStrike" baseline="0" dirty="0">
                <a:latin typeface="Arial" panose="020B0604020202020204" pitchFamily="34" charset="0"/>
              </a:rPr>
              <a:t>Zakaz wnoszenia oraz korzystania z </a:t>
            </a:r>
            <a:r>
              <a:rPr lang="pl-PL" sz="2400" b="1" i="0" u="none" strike="noStrike" baseline="0" dirty="0">
                <a:latin typeface="Arial" panose="020B0604020202020204" pitchFamily="34" charset="0"/>
              </a:rPr>
              <a:t>jakichkolwiek </a:t>
            </a:r>
            <a:r>
              <a:rPr lang="pl-PL" sz="2400" b="0" i="0" u="none" strike="noStrike" baseline="0" dirty="0">
                <a:latin typeface="Arial" panose="020B0604020202020204" pitchFamily="34" charset="0"/>
              </a:rPr>
              <a:t>urządzeń telekomunikacyjnych, w tym telefonów komórkowych, </a:t>
            </a:r>
            <a:r>
              <a:rPr lang="pl-PL" sz="2400" b="0" i="0" u="none" strike="noStrike" baseline="0" dirty="0" err="1">
                <a:latin typeface="Arial" panose="020B0604020202020204" pitchFamily="34" charset="0"/>
              </a:rPr>
              <a:t>smartwatchy</a:t>
            </a:r>
            <a:r>
              <a:rPr lang="pl-PL" sz="2400" b="0" i="0" u="none" strike="noStrike" baseline="0" dirty="0">
                <a:latin typeface="Arial" panose="020B0604020202020204" pitchFamily="34" charset="0"/>
              </a:rPr>
              <a:t>, urządzeń wyposażonych w technologie umożliwiające łączenie się</a:t>
            </a:r>
            <a:br>
              <a:rPr lang="pl-PL" sz="2400" b="0" i="0" u="none" strike="noStrike" baseline="0" dirty="0">
                <a:latin typeface="Arial" panose="020B0604020202020204" pitchFamily="34" charset="0"/>
              </a:rPr>
            </a:br>
            <a:r>
              <a:rPr lang="pl-PL" sz="2400" b="0" i="0" u="none" strike="noStrike" baseline="0" dirty="0">
                <a:latin typeface="Arial" panose="020B0604020202020204" pitchFamily="34" charset="0"/>
              </a:rPr>
              <a:t>z innymi urządzeniami oraz z </a:t>
            </a:r>
            <a:r>
              <a:rPr lang="pl-PL" sz="2400" b="0" i="0" u="none" strike="noStrike" baseline="0" dirty="0" err="1">
                <a:latin typeface="Arial" panose="020B0604020202020204" pitchFamily="34" charset="0"/>
              </a:rPr>
              <a:t>internetem</a:t>
            </a:r>
            <a:r>
              <a:rPr lang="pl-PL" sz="2400" dirty="0">
                <a:latin typeface="Arial" panose="020B0604020202020204" pitchFamily="34" charset="0"/>
              </a:rPr>
              <a:t>.</a:t>
            </a:r>
          </a:p>
          <a:p>
            <a:pPr algn="just"/>
            <a:r>
              <a:rPr lang="pl-PL" sz="2400" b="0" i="0" u="none" strike="noStrike" baseline="0" dirty="0">
                <a:latin typeface="Arial" panose="020B0604020202020204" pitchFamily="34" charset="0"/>
              </a:rPr>
              <a:t>Wyjątkiem są urządzenia telekomunikacyjne wyposażone w aplikację mobilną służącą do monitorowania stanu zdrowia, np. w przypadku zdającego ze stwierdzoną cukrzycą korzystającego z pompy insulinowej. </a:t>
            </a:r>
            <a:endParaRPr lang="pl-PL" sz="1800" b="0" i="0" u="none" strike="noStrike" baseline="0" dirty="0">
              <a:latin typeface="Arial" panose="020B0604020202020204" pitchFamily="34" charset="0"/>
            </a:endParaRPr>
          </a:p>
        </p:txBody>
      </p:sp>
      <p:sp>
        <p:nvSpPr>
          <p:cNvPr id="4" name="Symbol zastępczy numeru slajdu 3">
            <a:extLst>
              <a:ext uri="{FF2B5EF4-FFF2-40B4-BE49-F238E27FC236}">
                <a16:creationId xmlns:a16="http://schemas.microsoft.com/office/drawing/2014/main" id="{B6DBAB91-5820-4633-BEEB-E5E5BE43D88D}"/>
              </a:ext>
            </a:extLst>
          </p:cNvPr>
          <p:cNvSpPr>
            <a:spLocks noGrp="1"/>
          </p:cNvSpPr>
          <p:nvPr>
            <p:ph type="sldNum" sz="quarter" idx="12"/>
          </p:nvPr>
        </p:nvSpPr>
        <p:spPr/>
        <p:txBody>
          <a:bodyPr/>
          <a:lstStyle/>
          <a:p>
            <a:fld id="{A1ACEFB5-CC68-48C4-AC3B-669015D38149}" type="slidenum">
              <a:rPr lang="pl-PL" smtClean="0"/>
              <a:t>47</a:t>
            </a:fld>
            <a:endParaRPr lang="pl-PL"/>
          </a:p>
        </p:txBody>
      </p:sp>
    </p:spTree>
    <p:extLst>
      <p:ext uri="{BB962C8B-B14F-4D97-AF65-F5344CB8AC3E}">
        <p14:creationId xmlns:p14="http://schemas.microsoft.com/office/powerpoint/2010/main" val="5466392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A85367D-8D5E-451B-A869-4EA7BB08717D}"/>
              </a:ext>
            </a:extLst>
          </p:cNvPr>
          <p:cNvSpPr>
            <a:spLocks noGrp="1"/>
          </p:cNvSpPr>
          <p:nvPr>
            <p:ph type="title"/>
          </p:nvPr>
        </p:nvSpPr>
        <p:spPr>
          <a:xfrm>
            <a:off x="0" y="0"/>
            <a:ext cx="12192000" cy="1356360"/>
          </a:xfrm>
        </p:spPr>
        <p:txBody>
          <a:bodyPr>
            <a:normAutofit/>
          </a:bodyPr>
          <a:lstStyle/>
          <a:p>
            <a:pPr algn="ctr"/>
            <a:r>
              <a:rPr lang="pl-PL" dirty="0"/>
              <a:t>Pobieranie i uzupełnianie dokumentacji egzaminacyjnej w SIOEO</a:t>
            </a:r>
          </a:p>
        </p:txBody>
      </p:sp>
      <p:sp>
        <p:nvSpPr>
          <p:cNvPr id="4" name="Symbol zastępczy numeru slajdu 3">
            <a:extLst>
              <a:ext uri="{FF2B5EF4-FFF2-40B4-BE49-F238E27FC236}">
                <a16:creationId xmlns:a16="http://schemas.microsoft.com/office/drawing/2014/main" id="{65B9C506-5E2E-4DCD-A278-2253B321C413}"/>
              </a:ext>
            </a:extLst>
          </p:cNvPr>
          <p:cNvSpPr>
            <a:spLocks noGrp="1"/>
          </p:cNvSpPr>
          <p:nvPr>
            <p:ph type="sldNum" sz="quarter" idx="12"/>
          </p:nvPr>
        </p:nvSpPr>
        <p:spPr/>
        <p:txBody>
          <a:bodyPr/>
          <a:lstStyle/>
          <a:p>
            <a:fld id="{B3870188-C63B-466F-B678-76B5FFC194F9}" type="slidenum">
              <a:rPr lang="pl-PL" smtClean="0"/>
              <a:t>48</a:t>
            </a:fld>
            <a:endParaRPr lang="pl-PL"/>
          </a:p>
        </p:txBody>
      </p:sp>
      <p:pic>
        <p:nvPicPr>
          <p:cNvPr id="5" name="Symbol zastępczy zawartości 4">
            <a:extLst>
              <a:ext uri="{FF2B5EF4-FFF2-40B4-BE49-F238E27FC236}">
                <a16:creationId xmlns:a16="http://schemas.microsoft.com/office/drawing/2014/main" id="{F50A2900-9D81-4D74-99C2-FAC7C2AAEDEB}"/>
              </a:ext>
            </a:extLst>
          </p:cNvPr>
          <p:cNvPicPr>
            <a:picLocks noGrp="1" noChangeAspect="1"/>
          </p:cNvPicPr>
          <p:nvPr>
            <p:ph idx="1"/>
          </p:nvPr>
        </p:nvPicPr>
        <p:blipFill rotWithShape="1">
          <a:blip r:embed="rId2"/>
          <a:srcRect t="43117" r="902"/>
          <a:stretch/>
        </p:blipFill>
        <p:spPr>
          <a:xfrm>
            <a:off x="1581049" y="2078233"/>
            <a:ext cx="2172279" cy="1127124"/>
          </a:xfrm>
          <a:prstGeom prst="rect">
            <a:avLst/>
          </a:prstGeom>
        </p:spPr>
      </p:pic>
      <p:pic>
        <p:nvPicPr>
          <p:cNvPr id="6" name="Obraz 5">
            <a:extLst>
              <a:ext uri="{FF2B5EF4-FFF2-40B4-BE49-F238E27FC236}">
                <a16:creationId xmlns:a16="http://schemas.microsoft.com/office/drawing/2014/main" id="{50D1CD6B-7577-4C92-A8B3-913ED006FBCD}"/>
              </a:ext>
            </a:extLst>
          </p:cNvPr>
          <p:cNvPicPr>
            <a:picLocks noChangeAspect="1"/>
          </p:cNvPicPr>
          <p:nvPr/>
        </p:nvPicPr>
        <p:blipFill>
          <a:blip r:embed="rId3"/>
          <a:stretch>
            <a:fillRect/>
          </a:stretch>
        </p:blipFill>
        <p:spPr>
          <a:xfrm>
            <a:off x="1581049" y="3652644"/>
            <a:ext cx="2172279" cy="1039723"/>
          </a:xfrm>
          <a:prstGeom prst="rect">
            <a:avLst/>
          </a:prstGeom>
          <a:ln>
            <a:solidFill>
              <a:schemeClr val="accent1"/>
            </a:solidFill>
          </a:ln>
        </p:spPr>
      </p:pic>
      <p:pic>
        <p:nvPicPr>
          <p:cNvPr id="7" name="Obraz 6">
            <a:extLst>
              <a:ext uri="{FF2B5EF4-FFF2-40B4-BE49-F238E27FC236}">
                <a16:creationId xmlns:a16="http://schemas.microsoft.com/office/drawing/2014/main" id="{AB77D5DF-1491-44A8-8B2C-3E49F067861D}"/>
              </a:ext>
            </a:extLst>
          </p:cNvPr>
          <p:cNvPicPr>
            <a:picLocks noChangeAspect="1"/>
          </p:cNvPicPr>
          <p:nvPr/>
        </p:nvPicPr>
        <p:blipFill>
          <a:blip r:embed="rId4"/>
          <a:stretch>
            <a:fillRect/>
          </a:stretch>
        </p:blipFill>
        <p:spPr>
          <a:xfrm>
            <a:off x="1581050" y="5139654"/>
            <a:ext cx="2172278" cy="1431849"/>
          </a:xfrm>
          <a:prstGeom prst="rect">
            <a:avLst/>
          </a:prstGeom>
          <a:ln>
            <a:solidFill>
              <a:schemeClr val="accent1"/>
            </a:solidFill>
          </a:ln>
        </p:spPr>
      </p:pic>
      <p:sp>
        <p:nvSpPr>
          <p:cNvPr id="8" name="Symbol zastępczy zawartości 2">
            <a:extLst>
              <a:ext uri="{FF2B5EF4-FFF2-40B4-BE49-F238E27FC236}">
                <a16:creationId xmlns:a16="http://schemas.microsoft.com/office/drawing/2014/main" id="{0A470AB3-AA74-448C-8836-3AA3C995B7C3}"/>
              </a:ext>
            </a:extLst>
          </p:cNvPr>
          <p:cNvSpPr txBox="1">
            <a:spLocks/>
          </p:cNvSpPr>
          <p:nvPr/>
        </p:nvSpPr>
        <p:spPr>
          <a:xfrm>
            <a:off x="3938257" y="2077955"/>
            <a:ext cx="7795034" cy="464352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pl-PL" b="1" dirty="0">
                <a:solidFill>
                  <a:schemeClr val="tx1"/>
                </a:solidFill>
                <a:latin typeface="+mj-lt"/>
                <a:ea typeface="Calibri" panose="020F0502020204030204" pitchFamily="34" charset="0"/>
                <a:cs typeface="Calibri" panose="020F0502020204030204" pitchFamily="34" charset="0"/>
              </a:rPr>
              <a:t>Listy kontrolne</a:t>
            </a:r>
          </a:p>
          <a:p>
            <a:r>
              <a:rPr lang="pl-PL" dirty="0">
                <a:solidFill>
                  <a:schemeClr val="tx1"/>
                </a:solidFill>
                <a:latin typeface="+mj-lt"/>
                <a:ea typeface="Calibri" panose="020F0502020204030204" pitchFamily="34" charset="0"/>
                <a:cs typeface="Calibri" panose="020F0502020204030204" pitchFamily="34" charset="0"/>
              </a:rPr>
              <a:t>Instrukcje pakowania materiałów po egzaminie</a:t>
            </a:r>
          </a:p>
          <a:p>
            <a:r>
              <a:rPr lang="pl-PL" dirty="0">
                <a:solidFill>
                  <a:schemeClr val="tx1"/>
                </a:solidFill>
                <a:latin typeface="+mj-lt"/>
                <a:ea typeface="Calibri" panose="020F0502020204030204" pitchFamily="34" charset="0"/>
                <a:cs typeface="Calibri" panose="020F0502020204030204" pitchFamily="34" charset="0"/>
              </a:rPr>
              <a:t>Instrukcja kompletowania materiałów po egzaminie dla PZE</a:t>
            </a:r>
          </a:p>
          <a:p>
            <a:endParaRPr lang="pl-PL" dirty="0">
              <a:solidFill>
                <a:schemeClr val="tx1"/>
              </a:solidFill>
              <a:latin typeface="+mj-lt"/>
              <a:ea typeface="Calibri" panose="020F0502020204030204" pitchFamily="34" charset="0"/>
              <a:cs typeface="Calibri" panose="020F0502020204030204" pitchFamily="34" charset="0"/>
            </a:endParaRPr>
          </a:p>
          <a:p>
            <a:pPr marL="0" indent="0">
              <a:buNone/>
            </a:pPr>
            <a:endParaRPr lang="pl-PL" dirty="0">
              <a:solidFill>
                <a:schemeClr val="tx1"/>
              </a:solidFill>
              <a:latin typeface="+mj-lt"/>
              <a:ea typeface="Calibri" panose="020F0502020204030204" pitchFamily="34" charset="0"/>
              <a:cs typeface="Calibri" panose="020F0502020204030204" pitchFamily="34" charset="0"/>
            </a:endParaRPr>
          </a:p>
          <a:p>
            <a:pPr>
              <a:spcBef>
                <a:spcPts val="0"/>
              </a:spcBef>
            </a:pPr>
            <a:r>
              <a:rPr lang="pl-PL" dirty="0">
                <a:solidFill>
                  <a:schemeClr val="tx1"/>
                </a:solidFill>
                <a:latin typeface="+mj-lt"/>
                <a:ea typeface="Calibri" panose="020F0502020204030204" pitchFamily="34" charset="0"/>
                <a:cs typeface="Calibri" panose="020F0502020204030204" pitchFamily="34" charset="0"/>
              </a:rPr>
              <a:t>Listy zdających w sali</a:t>
            </a:r>
          </a:p>
          <a:p>
            <a:r>
              <a:rPr lang="pl-PL" dirty="0">
                <a:solidFill>
                  <a:schemeClr val="tx1"/>
                </a:solidFill>
                <a:latin typeface="+mj-lt"/>
                <a:ea typeface="Calibri" panose="020F0502020204030204" pitchFamily="34" charset="0"/>
                <a:cs typeface="Calibri" panose="020F0502020204030204" pitchFamily="34" charset="0"/>
              </a:rPr>
              <a:t>Wykazy zdających w sali</a:t>
            </a:r>
          </a:p>
          <a:p>
            <a:pPr marL="0" indent="0">
              <a:buNone/>
            </a:pPr>
            <a:endParaRPr lang="pl-PL" dirty="0">
              <a:solidFill>
                <a:schemeClr val="tx1"/>
              </a:solidFill>
              <a:latin typeface="+mj-lt"/>
              <a:ea typeface="Calibri" panose="020F0502020204030204" pitchFamily="34" charset="0"/>
              <a:cs typeface="Calibri" panose="020F0502020204030204" pitchFamily="34" charset="0"/>
            </a:endParaRPr>
          </a:p>
          <a:p>
            <a:pPr marL="0" indent="0">
              <a:buNone/>
            </a:pPr>
            <a:endParaRPr lang="pl-PL" dirty="0">
              <a:solidFill>
                <a:schemeClr val="tx1"/>
              </a:solidFill>
              <a:latin typeface="+mj-lt"/>
              <a:ea typeface="Calibri" panose="020F0502020204030204" pitchFamily="34" charset="0"/>
              <a:cs typeface="Calibri" panose="020F0502020204030204" pitchFamily="34" charset="0"/>
            </a:endParaRPr>
          </a:p>
          <a:p>
            <a:pPr marL="0" indent="0">
              <a:buNone/>
            </a:pPr>
            <a:endParaRPr lang="pl-PL" dirty="0">
              <a:solidFill>
                <a:schemeClr val="tx1"/>
              </a:solidFill>
              <a:latin typeface="+mj-lt"/>
              <a:ea typeface="Calibri" panose="020F0502020204030204" pitchFamily="34" charset="0"/>
              <a:cs typeface="Calibri" panose="020F0502020204030204" pitchFamily="34" charset="0"/>
            </a:endParaRPr>
          </a:p>
          <a:p>
            <a:pPr marL="0" indent="0">
              <a:buNone/>
            </a:pPr>
            <a:endParaRPr lang="pl-PL" dirty="0">
              <a:solidFill>
                <a:schemeClr val="tx1"/>
              </a:solidFill>
              <a:latin typeface="+mj-lt"/>
              <a:ea typeface="Calibri" panose="020F0502020204030204" pitchFamily="34" charset="0"/>
              <a:cs typeface="Calibri" panose="020F0502020204030204" pitchFamily="34" charset="0"/>
            </a:endParaRPr>
          </a:p>
          <a:p>
            <a:pPr>
              <a:spcBef>
                <a:spcPts val="0"/>
              </a:spcBef>
            </a:pPr>
            <a:r>
              <a:rPr lang="pl-PL" dirty="0">
                <a:solidFill>
                  <a:schemeClr val="tx1"/>
                </a:solidFill>
                <a:latin typeface="+mj-lt"/>
                <a:ea typeface="Calibri" panose="020F0502020204030204" pitchFamily="34" charset="0"/>
                <a:cs typeface="Calibri" panose="020F0502020204030204" pitchFamily="34" charset="0"/>
              </a:rPr>
              <a:t>Protokoły zbiorcze</a:t>
            </a:r>
          </a:p>
        </p:txBody>
      </p:sp>
      <p:pic>
        <p:nvPicPr>
          <p:cNvPr id="3" name="Obraz 2"/>
          <p:cNvPicPr>
            <a:picLocks noChangeAspect="1"/>
          </p:cNvPicPr>
          <p:nvPr/>
        </p:nvPicPr>
        <p:blipFill>
          <a:blip r:embed="rId5"/>
          <a:stretch>
            <a:fillRect/>
          </a:stretch>
        </p:blipFill>
        <p:spPr>
          <a:xfrm>
            <a:off x="9010991" y="784860"/>
            <a:ext cx="1428068" cy="804457"/>
          </a:xfrm>
          <a:prstGeom prst="rect">
            <a:avLst/>
          </a:prstGeom>
        </p:spPr>
      </p:pic>
    </p:spTree>
    <p:extLst>
      <p:ext uri="{BB962C8B-B14F-4D97-AF65-F5344CB8AC3E}">
        <p14:creationId xmlns:p14="http://schemas.microsoft.com/office/powerpoint/2010/main" val="20066050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00125" y="1238250"/>
            <a:ext cx="11277600" cy="1325563"/>
          </a:xfrm>
        </p:spPr>
        <p:txBody>
          <a:bodyPr/>
          <a:lstStyle/>
          <a:p>
            <a:r>
              <a:rPr lang="pl-PL" dirty="0"/>
              <a:t>Lista kontrolna</a:t>
            </a:r>
          </a:p>
        </p:txBody>
      </p:sp>
      <p:pic>
        <p:nvPicPr>
          <p:cNvPr id="1026" name="Picture 2" descr="image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1275" y="276380"/>
            <a:ext cx="4710112" cy="640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2787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E4108A5-9117-4C42-96A4-2D8997684D97}"/>
              </a:ext>
            </a:extLst>
          </p:cNvPr>
          <p:cNvSpPr>
            <a:spLocks noGrp="1"/>
          </p:cNvSpPr>
          <p:nvPr>
            <p:ph type="ctrTitle"/>
          </p:nvPr>
        </p:nvSpPr>
        <p:spPr>
          <a:xfrm>
            <a:off x="0" y="1122363"/>
            <a:ext cx="6637467" cy="2387600"/>
          </a:xfrm>
        </p:spPr>
        <p:txBody>
          <a:bodyPr/>
          <a:lstStyle/>
          <a:p>
            <a:r>
              <a:rPr lang="pl-PL" dirty="0">
                <a:solidFill>
                  <a:srgbClr val="1D53A3"/>
                </a:solidFill>
                <a:latin typeface="Arial" panose="020B0604020202020204" pitchFamily="34" charset="0"/>
                <a:cs typeface="Arial" panose="020B0604020202020204" pitchFamily="34" charset="0"/>
              </a:rPr>
              <a:t>Zmiany w maturze</a:t>
            </a:r>
          </a:p>
        </p:txBody>
      </p:sp>
      <p:sp>
        <p:nvSpPr>
          <p:cNvPr id="4" name="Symbol zastępczy numeru slajdu 3">
            <a:extLst>
              <a:ext uri="{FF2B5EF4-FFF2-40B4-BE49-F238E27FC236}">
                <a16:creationId xmlns:a16="http://schemas.microsoft.com/office/drawing/2014/main" id="{AD4B0C41-4FA3-4B71-9814-C67516282D2D}"/>
              </a:ext>
            </a:extLst>
          </p:cNvPr>
          <p:cNvSpPr>
            <a:spLocks noGrp="1"/>
          </p:cNvSpPr>
          <p:nvPr>
            <p:ph type="sldNum" sz="quarter" idx="12"/>
          </p:nvPr>
        </p:nvSpPr>
        <p:spPr/>
        <p:txBody>
          <a:bodyPr/>
          <a:lstStyle/>
          <a:p>
            <a:fld id="{A1ACEFB5-CC68-48C4-AC3B-669015D38149}" type="slidenum">
              <a:rPr lang="pl-PL" smtClean="0"/>
              <a:t>5</a:t>
            </a:fld>
            <a:endParaRPr lang="pl-PL"/>
          </a:p>
        </p:txBody>
      </p:sp>
    </p:spTree>
    <p:extLst>
      <p:ext uri="{BB962C8B-B14F-4D97-AF65-F5344CB8AC3E}">
        <p14:creationId xmlns:p14="http://schemas.microsoft.com/office/powerpoint/2010/main" val="21330136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11277600" cy="1325563"/>
          </a:xfrm>
        </p:spPr>
        <p:txBody>
          <a:bodyPr/>
          <a:lstStyle/>
          <a:p>
            <a:r>
              <a:rPr lang="pl-PL" dirty="0"/>
              <a:t>Lista kontrolna</a:t>
            </a:r>
          </a:p>
        </p:txBody>
      </p:sp>
      <p:pic>
        <p:nvPicPr>
          <p:cNvPr id="2050" name="Obraz 3" descr="image014"/>
          <p:cNvPicPr>
            <a:picLocks noChangeAspect="1" noChangeArrowheads="1"/>
          </p:cNvPicPr>
          <p:nvPr/>
        </p:nvPicPr>
        <p:blipFill rotWithShape="1">
          <a:blip r:embed="rId2">
            <a:extLst>
              <a:ext uri="{28A0092B-C50C-407E-A947-70E740481C1C}">
                <a14:useLocalDpi xmlns:a14="http://schemas.microsoft.com/office/drawing/2010/main" val="0"/>
              </a:ext>
            </a:extLst>
          </a:blip>
          <a:srcRect t="8537"/>
          <a:stretch/>
        </p:blipFill>
        <p:spPr bwMode="auto">
          <a:xfrm>
            <a:off x="6139775" y="147458"/>
            <a:ext cx="5832239" cy="660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Obraz 2" descr="image013"/>
          <p:cNvPicPr>
            <a:picLocks noChangeAspect="1" noChangeArrowheads="1"/>
          </p:cNvPicPr>
          <p:nvPr/>
        </p:nvPicPr>
        <p:blipFill rotWithShape="1">
          <a:blip r:embed="rId3">
            <a:extLst>
              <a:ext uri="{28A0092B-C50C-407E-A947-70E740481C1C}">
                <a14:useLocalDpi xmlns:a14="http://schemas.microsoft.com/office/drawing/2010/main" val="0"/>
              </a:ext>
            </a:extLst>
          </a:blip>
          <a:srcRect t="7445"/>
          <a:stretch/>
        </p:blipFill>
        <p:spPr bwMode="auto">
          <a:xfrm>
            <a:off x="154896" y="147459"/>
            <a:ext cx="5910034" cy="660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8201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7"/>
          <p:cNvSpPr>
            <a:spLocks noGrp="1"/>
          </p:cNvSpPr>
          <p:nvPr>
            <p:ph type="sldNum" sz="quarter" idx="12"/>
          </p:nvPr>
        </p:nvSpPr>
        <p:spPr/>
        <p:txBody>
          <a:bodyPr/>
          <a:lstStyle/>
          <a:p>
            <a:fld id="{B3870188-C63B-466F-B678-76B5FFC194F9}" type="slidenum">
              <a:rPr lang="pl-PL" smtClean="0"/>
              <a:t>51</a:t>
            </a:fld>
            <a:endParaRPr lang="pl-PL"/>
          </a:p>
        </p:txBody>
      </p:sp>
      <p:sp>
        <p:nvSpPr>
          <p:cNvPr id="7" name="Symbol zastępczy zawartości 2">
            <a:extLst>
              <a:ext uri="{FF2B5EF4-FFF2-40B4-BE49-F238E27FC236}">
                <a16:creationId xmlns:a16="http://schemas.microsoft.com/office/drawing/2014/main" id="{23E1E195-515E-4715-AB27-37916A4932F1}"/>
              </a:ext>
            </a:extLst>
          </p:cNvPr>
          <p:cNvSpPr txBox="1">
            <a:spLocks/>
          </p:cNvSpPr>
          <p:nvPr/>
        </p:nvSpPr>
        <p:spPr>
          <a:xfrm>
            <a:off x="239868" y="2199018"/>
            <a:ext cx="11706225" cy="82993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marR="0" lvl="0" indent="0" algn="just" defTabSz="457200" rtl="0" eaLnBrk="1" fontAlgn="auto" latinLnBrk="0" hangingPunct="1">
              <a:spcBef>
                <a:spcPts val="600"/>
              </a:spcBef>
              <a:spcAft>
                <a:spcPts val="0"/>
              </a:spcAft>
              <a:buClr>
                <a:srgbClr val="1CADE4"/>
              </a:buClr>
              <a:buSzTx/>
              <a:buFont typeface="Wingdings 3" charset="2"/>
              <a:buNone/>
              <a:tabLst/>
              <a:defRPr/>
            </a:pPr>
            <a:r>
              <a:rPr kumimoji="0" lang="pl-PL" sz="2000" b="0" i="0" u="none" strike="noStrike" kern="1200" cap="none" spc="0" normalizeH="0" baseline="0" noProof="0" dirty="0">
                <a:ln>
                  <a:noFill/>
                </a:ln>
                <a:solidFill>
                  <a:sysClr val="windowText" lastClr="000000"/>
                </a:solidFill>
                <a:effectLst/>
                <a:uLnTx/>
                <a:uFillTx/>
                <a:latin typeface="Century Gothic" panose="020B0502020202020204"/>
                <a:ea typeface="+mn-ea"/>
                <a:cs typeface="+mn-cs"/>
              </a:rPr>
              <a:t>W </a:t>
            </a:r>
            <a:r>
              <a:rPr kumimoji="0" lang="pl-PL" sz="2000" b="1" i="0" u="none" strike="noStrike" kern="1200" cap="none" spc="0" normalizeH="0" baseline="0" noProof="0" dirty="0">
                <a:ln>
                  <a:noFill/>
                </a:ln>
                <a:solidFill>
                  <a:srgbClr val="0000CC"/>
                </a:solidFill>
                <a:effectLst/>
                <a:uLnTx/>
                <a:uFillTx/>
                <a:latin typeface="Century Gothic" panose="020B0502020202020204"/>
                <a:ea typeface="+mn-ea"/>
                <a:cs typeface="+mn-cs"/>
              </a:rPr>
              <a:t>SIOEO</a:t>
            </a:r>
            <a:r>
              <a:rPr kumimoji="0" lang="pl-PL" sz="2000" b="0" i="0" u="none" strike="noStrike" kern="1200" cap="none" spc="0" normalizeH="0" baseline="0" noProof="0" dirty="0">
                <a:ln>
                  <a:noFill/>
                </a:ln>
                <a:solidFill>
                  <a:sysClr val="windowText" lastClr="000000"/>
                </a:solidFill>
                <a:effectLst/>
                <a:uLnTx/>
                <a:uFillTx/>
                <a:latin typeface="Century Gothic" panose="020B0502020202020204"/>
                <a:ea typeface="+mn-ea"/>
                <a:cs typeface="+mn-cs"/>
              </a:rPr>
              <a:t> w zakładce „Nieuregulowane opłaty” wiersz z wycofanym egzaminem</a:t>
            </a:r>
            <a:br>
              <a:rPr kumimoji="0" lang="pl-PL" sz="2000" b="0" i="0" u="none" strike="noStrike" kern="1200" cap="none" spc="0" normalizeH="0" baseline="0" noProof="0" dirty="0">
                <a:ln>
                  <a:noFill/>
                </a:ln>
                <a:solidFill>
                  <a:sysClr val="windowText" lastClr="000000"/>
                </a:solidFill>
                <a:effectLst/>
                <a:uLnTx/>
                <a:uFillTx/>
                <a:latin typeface="Century Gothic" panose="020B0502020202020204"/>
                <a:ea typeface="+mn-ea"/>
                <a:cs typeface="+mn-cs"/>
              </a:rPr>
            </a:br>
            <a:r>
              <a:rPr kumimoji="0" lang="pl-PL" sz="2000" b="0" i="0" u="none" strike="noStrike" kern="1200" cap="none" spc="0" normalizeH="0" baseline="0" noProof="0" dirty="0">
                <a:ln>
                  <a:noFill/>
                </a:ln>
                <a:solidFill>
                  <a:sysClr val="windowText" lastClr="000000"/>
                </a:solidFill>
                <a:effectLst/>
                <a:uLnTx/>
                <a:uFillTx/>
                <a:latin typeface="Century Gothic" panose="020B0502020202020204"/>
                <a:ea typeface="+mn-ea"/>
                <a:cs typeface="+mn-cs"/>
              </a:rPr>
              <a:t>jest przekreślony.</a:t>
            </a:r>
          </a:p>
          <a:p>
            <a:pPr marL="0" marR="0" lvl="0" indent="0" algn="just" defTabSz="457200" rtl="0" eaLnBrk="1" fontAlgn="auto" latinLnBrk="0" hangingPunct="1">
              <a:lnSpc>
                <a:spcPct val="150000"/>
              </a:lnSpc>
              <a:spcBef>
                <a:spcPts val="600"/>
              </a:spcBef>
              <a:spcAft>
                <a:spcPts val="0"/>
              </a:spcAft>
              <a:buClr>
                <a:srgbClr val="1CADE4"/>
              </a:buClr>
              <a:buSzTx/>
              <a:buFont typeface="Wingdings 3" charset="2"/>
              <a:buNone/>
              <a:tabLst/>
              <a:defRPr/>
            </a:pPr>
            <a:endParaRPr kumimoji="0" lang="pl-PL" sz="2000" b="0" i="0" u="none" strike="noStrike" kern="1200" cap="none" spc="0" normalizeH="0" baseline="0" noProof="0" dirty="0">
              <a:ln>
                <a:noFill/>
              </a:ln>
              <a:solidFill>
                <a:srgbClr val="335B74"/>
              </a:solidFill>
              <a:effectLst/>
              <a:uLnTx/>
              <a:uFillTx/>
              <a:latin typeface="Century Gothic" panose="020B0502020202020204"/>
              <a:ea typeface="+mn-ea"/>
              <a:cs typeface="+mn-cs"/>
            </a:endParaRPr>
          </a:p>
          <a:p>
            <a:pPr marL="342900" marR="0" lvl="0" indent="-342900" algn="just" defTabSz="457200" rtl="0" eaLnBrk="1" fontAlgn="auto" latinLnBrk="0" hangingPunct="1">
              <a:lnSpc>
                <a:spcPct val="100000"/>
              </a:lnSpc>
              <a:spcBef>
                <a:spcPts val="600"/>
              </a:spcBef>
              <a:spcAft>
                <a:spcPts val="0"/>
              </a:spcAft>
              <a:buClr>
                <a:srgbClr val="1CADE4"/>
              </a:buClr>
              <a:buSzTx/>
              <a:buFont typeface="Wingdings 3" charset="2"/>
              <a:buChar char=""/>
              <a:tabLst/>
              <a:defRPr/>
            </a:pPr>
            <a:endParaRPr kumimoji="0" lang="pl-PL" sz="2000" b="0" i="0" u="none" strike="noStrike" kern="1200" cap="none" spc="0" normalizeH="0" baseline="0" noProof="0" dirty="0">
              <a:ln>
                <a:noFill/>
              </a:ln>
              <a:solidFill>
                <a:sysClr val="windowText" lastClr="000000">
                  <a:lumMod val="75000"/>
                  <a:lumOff val="25000"/>
                </a:sysClr>
              </a:solidFill>
              <a:effectLst/>
              <a:uLnTx/>
              <a:uFillTx/>
              <a:latin typeface="Century Gothic" panose="020B0502020202020204"/>
              <a:ea typeface="+mn-ea"/>
              <a:cs typeface="+mn-cs"/>
            </a:endParaRPr>
          </a:p>
          <a:p>
            <a:pPr marL="342900" marR="0" lvl="0" indent="-342900" algn="just" defTabSz="457200" rtl="0" eaLnBrk="1" fontAlgn="auto" latinLnBrk="0" hangingPunct="1">
              <a:lnSpc>
                <a:spcPct val="100000"/>
              </a:lnSpc>
              <a:spcBef>
                <a:spcPts val="600"/>
              </a:spcBef>
              <a:spcAft>
                <a:spcPts val="0"/>
              </a:spcAft>
              <a:buClr>
                <a:srgbClr val="1CADE4"/>
              </a:buClr>
              <a:buSzTx/>
              <a:buFont typeface="Wingdings 3" charset="2"/>
              <a:buChar char=""/>
              <a:tabLst/>
              <a:defRPr/>
            </a:pPr>
            <a:endParaRPr kumimoji="0" lang="pl-PL" sz="2000" b="0" i="0" u="none" strike="noStrike" kern="1200" cap="none" spc="0" normalizeH="0" baseline="0" noProof="0" dirty="0">
              <a:ln>
                <a:noFill/>
              </a:ln>
              <a:solidFill>
                <a:sysClr val="windowText" lastClr="000000">
                  <a:lumMod val="75000"/>
                  <a:lumOff val="25000"/>
                </a:sysClr>
              </a:solidFill>
              <a:effectLst/>
              <a:uLnTx/>
              <a:uFillTx/>
              <a:latin typeface="Century Gothic" panose="020B0502020202020204"/>
              <a:ea typeface="+mn-ea"/>
              <a:cs typeface="+mn-cs"/>
            </a:endParaRPr>
          </a:p>
        </p:txBody>
      </p:sp>
      <p:sp>
        <p:nvSpPr>
          <p:cNvPr id="11" name="pole tekstowe 10">
            <a:extLst>
              <a:ext uri="{FF2B5EF4-FFF2-40B4-BE49-F238E27FC236}">
                <a16:creationId xmlns:a16="http://schemas.microsoft.com/office/drawing/2014/main" id="{898801F9-EFB2-4DF4-86E2-6939D05E287A}"/>
              </a:ext>
            </a:extLst>
          </p:cNvPr>
          <p:cNvSpPr txBox="1"/>
          <p:nvPr/>
        </p:nvSpPr>
        <p:spPr>
          <a:xfrm>
            <a:off x="298762" y="1220699"/>
            <a:ext cx="11588435" cy="830997"/>
          </a:xfrm>
          <a:prstGeom prst="rect">
            <a:avLst/>
          </a:prstGeom>
          <a:noFill/>
          <a:ln w="28575">
            <a:solidFill>
              <a:schemeClr val="accent1"/>
            </a:solidFill>
          </a:ln>
        </p:spPr>
        <p:txBody>
          <a:bodyPr wrap="square" rtlCol="0" anchor="ctr">
            <a:spAutoFit/>
          </a:bodyPr>
          <a:lstStyle/>
          <a:p>
            <a:pPr defTabSz="514350">
              <a:defRPr/>
            </a:pPr>
            <a:r>
              <a:rPr lang="pl-PL" sz="2400" kern="0" dirty="0">
                <a:latin typeface="+mj-lt"/>
                <a:cs typeface="Calibri" panose="020F0502020204030204" pitchFamily="34" charset="0"/>
              </a:rPr>
              <a:t>PZE informuje zdających, że niewniesienie wymaganej opłaty skutkuje wykreśleniem z listy zdających oraz brakiem możliwości przystąpienia do nieopłaconego egzaminu </a:t>
            </a:r>
            <a:endParaRPr lang="pl-PL" sz="2400" i="1" kern="0" dirty="0">
              <a:latin typeface="+mj-lt"/>
              <a:cs typeface="Calibri" panose="020F0502020204030204" pitchFamily="34" charset="0"/>
            </a:endParaRPr>
          </a:p>
        </p:txBody>
      </p:sp>
      <p:pic>
        <p:nvPicPr>
          <p:cNvPr id="12" name="Symbol zastępczy zawartości 3">
            <a:extLst>
              <a:ext uri="{FF2B5EF4-FFF2-40B4-BE49-F238E27FC236}">
                <a16:creationId xmlns:a16="http://schemas.microsoft.com/office/drawing/2014/main" id="{D74BDD8F-8C39-4E8F-8414-18414D2D09E0}"/>
              </a:ext>
            </a:extLst>
          </p:cNvPr>
          <p:cNvPicPr>
            <a:picLocks noChangeAspect="1"/>
          </p:cNvPicPr>
          <p:nvPr/>
        </p:nvPicPr>
        <p:blipFill>
          <a:blip r:embed="rId3"/>
          <a:stretch>
            <a:fillRect/>
          </a:stretch>
        </p:blipFill>
        <p:spPr bwMode="auto">
          <a:xfrm>
            <a:off x="3305175" y="2735370"/>
            <a:ext cx="8582024" cy="398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ytuł 1">
            <a:extLst>
              <a:ext uri="{FF2B5EF4-FFF2-40B4-BE49-F238E27FC236}">
                <a16:creationId xmlns:a16="http://schemas.microsoft.com/office/drawing/2014/main" id="{63C91D25-2BE9-47F7-B2B0-678088AE573D}"/>
              </a:ext>
            </a:extLst>
          </p:cNvPr>
          <p:cNvSpPr>
            <a:spLocks noGrp="1"/>
          </p:cNvSpPr>
          <p:nvPr>
            <p:ph type="title"/>
          </p:nvPr>
        </p:nvSpPr>
        <p:spPr>
          <a:xfrm>
            <a:off x="0" y="0"/>
            <a:ext cx="12192000" cy="1073377"/>
          </a:xfrm>
        </p:spPr>
        <p:txBody>
          <a:bodyPr/>
          <a:lstStyle/>
          <a:p>
            <a:pPr algn="ctr"/>
            <a:r>
              <a:rPr lang="pl-PL" dirty="0"/>
              <a:t>Brak opłaty za egzamin</a:t>
            </a:r>
          </a:p>
        </p:txBody>
      </p:sp>
    </p:spTree>
    <p:extLst>
      <p:ext uri="{BB962C8B-B14F-4D97-AF65-F5344CB8AC3E}">
        <p14:creationId xmlns:p14="http://schemas.microsoft.com/office/powerpoint/2010/main" val="17511163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00050" y="3125787"/>
            <a:ext cx="5543550" cy="3413125"/>
          </a:xfrm>
        </p:spPr>
        <p:txBody>
          <a:bodyPr>
            <a:normAutofit/>
          </a:bodyPr>
          <a:lstStyle/>
          <a:p>
            <a:pPr algn="just"/>
            <a:r>
              <a:rPr lang="pl-PL" sz="2400" dirty="0"/>
              <a:t>Nieusunięcie z SIOEO zdającego, który nie ukończył szkoły, skutkuje naliczeniem opłaty za przedmioty dodatkowe, jeśli</a:t>
            </a:r>
            <a:br>
              <a:rPr lang="pl-PL" sz="2400" dirty="0"/>
            </a:br>
            <a:r>
              <a:rPr lang="pl-PL" sz="2400" dirty="0"/>
              <a:t>w następnych latach zadeklaruje on te same egzaminy.</a:t>
            </a:r>
          </a:p>
          <a:p>
            <a:pPr marL="0" indent="0" algn="just">
              <a:buNone/>
            </a:pPr>
            <a:endParaRPr lang="pl-PL" sz="2400" dirty="0"/>
          </a:p>
          <a:p>
            <a:pPr algn="just"/>
            <a:r>
              <a:rPr lang="pl-PL" sz="2400" dirty="0"/>
              <a:t>Arkusze zdających, którzy zostali skreśleni lub usunięci, należy rozliczyć w </a:t>
            </a:r>
            <a:r>
              <a:rPr lang="pl-PL" sz="2400" i="1" dirty="0"/>
              <a:t>Protokole</a:t>
            </a:r>
            <a:r>
              <a:rPr lang="pl-PL" sz="2400" dirty="0"/>
              <a:t> </a:t>
            </a:r>
            <a:r>
              <a:rPr lang="pl-PL" sz="2400" i="1" dirty="0"/>
              <a:t>zbiorczym</a:t>
            </a:r>
            <a:r>
              <a:rPr lang="pl-PL" sz="2400" dirty="0"/>
              <a:t> jako arkusze nie do oceny.</a:t>
            </a:r>
          </a:p>
          <a:p>
            <a:pPr marL="0" indent="0" algn="just">
              <a:buNone/>
            </a:pPr>
            <a:endParaRPr lang="pl-PL" sz="2400" dirty="0"/>
          </a:p>
        </p:txBody>
      </p:sp>
      <p:sp>
        <p:nvSpPr>
          <p:cNvPr id="4" name="Symbol zastępczy numeru slajdu 3"/>
          <p:cNvSpPr>
            <a:spLocks noGrp="1"/>
          </p:cNvSpPr>
          <p:nvPr>
            <p:ph type="sldNum" sz="quarter" idx="12"/>
          </p:nvPr>
        </p:nvSpPr>
        <p:spPr/>
        <p:txBody>
          <a:bodyPr/>
          <a:lstStyle/>
          <a:p>
            <a:fld id="{B3870188-C63B-466F-B678-76B5FFC194F9}" type="slidenum">
              <a:rPr lang="pl-PL" smtClean="0"/>
              <a:t>52</a:t>
            </a:fld>
            <a:endParaRPr lang="pl-PL"/>
          </a:p>
        </p:txBody>
      </p:sp>
      <p:sp>
        <p:nvSpPr>
          <p:cNvPr id="6" name="Tytuł 5">
            <a:extLst>
              <a:ext uri="{FF2B5EF4-FFF2-40B4-BE49-F238E27FC236}">
                <a16:creationId xmlns:a16="http://schemas.microsoft.com/office/drawing/2014/main" id="{898801F9-EFB2-4DF4-86E2-6939D05E287A}"/>
              </a:ext>
            </a:extLst>
          </p:cNvPr>
          <p:cNvSpPr txBox="1">
            <a:spLocks noGrp="1"/>
          </p:cNvSpPr>
          <p:nvPr>
            <p:ph type="title"/>
          </p:nvPr>
        </p:nvSpPr>
        <p:spPr>
          <a:xfrm>
            <a:off x="457200" y="1561820"/>
            <a:ext cx="11382111" cy="757130"/>
          </a:xfrm>
          <a:prstGeom prst="rect">
            <a:avLst/>
          </a:prstGeom>
          <a:noFill/>
          <a:ln w="38100">
            <a:solidFill>
              <a:schemeClr val="accent1"/>
            </a:solidFill>
          </a:ln>
        </p:spPr>
        <p:txBody>
          <a:bodyPr wrap="square" rtlCol="0" anchor="ctr">
            <a:spAutoFit/>
          </a:bodyPr>
          <a:lstStyle/>
          <a:p>
            <a:pPr defTabSz="514350">
              <a:defRPr/>
            </a:pPr>
            <a:r>
              <a:rPr lang="pl-PL" sz="2400" kern="0" dirty="0">
                <a:cs typeface="Calibri" panose="020F0502020204030204" pitchFamily="34" charset="0"/>
              </a:rPr>
              <a:t>PZE usuwa w </a:t>
            </a:r>
            <a:r>
              <a:rPr lang="pl-PL" sz="2400" kern="0" dirty="0">
                <a:solidFill>
                  <a:srgbClr val="0000FF"/>
                </a:solidFill>
                <a:cs typeface="Calibri" panose="020F0502020204030204" pitchFamily="34" charset="0"/>
              </a:rPr>
              <a:t>SIOEO </a:t>
            </a:r>
            <a:r>
              <a:rPr lang="pl-PL" sz="2400" kern="0" dirty="0">
                <a:cs typeface="Calibri" panose="020F0502020204030204" pitchFamily="34" charset="0"/>
              </a:rPr>
              <a:t>zdającego</a:t>
            </a:r>
            <a:r>
              <a:rPr lang="pl-PL" sz="2400" kern="0" dirty="0">
                <a:solidFill>
                  <a:prstClr val="black"/>
                </a:solidFill>
                <a:cs typeface="Calibri" panose="020F0502020204030204" pitchFamily="34" charset="0"/>
              </a:rPr>
              <a:t>, </a:t>
            </a:r>
            <a:r>
              <a:rPr lang="pl-PL" sz="2400" kern="0" dirty="0">
                <a:cs typeface="Calibri" panose="020F0502020204030204" pitchFamily="34" charset="0"/>
              </a:rPr>
              <a:t>który zadeklarował przystąpienie do egzaminu maturalnego, ale </a:t>
            </a:r>
            <a:r>
              <a:rPr lang="pl-PL" sz="2400" u="sng" kern="0" dirty="0">
                <a:cs typeface="Calibri" panose="020F0502020204030204" pitchFamily="34" charset="0"/>
              </a:rPr>
              <a:t>nie ukończył szkoły.</a:t>
            </a:r>
            <a:endParaRPr lang="pl-PL" sz="2400" i="1" u="sng" kern="0" dirty="0">
              <a:cs typeface="Calibri" panose="020F0502020204030204" pitchFamily="34" charset="0"/>
            </a:endParaRPr>
          </a:p>
        </p:txBody>
      </p:sp>
      <p:pic>
        <p:nvPicPr>
          <p:cNvPr id="7" name="Obraz 6">
            <a:extLst>
              <a:ext uri="{FF2B5EF4-FFF2-40B4-BE49-F238E27FC236}">
                <a16:creationId xmlns:a16="http://schemas.microsoft.com/office/drawing/2014/main" id="{56C43816-F2ED-4549-96C8-FB7291E13864}"/>
              </a:ext>
            </a:extLst>
          </p:cNvPr>
          <p:cNvPicPr>
            <a:picLocks noChangeAspect="1"/>
          </p:cNvPicPr>
          <p:nvPr/>
        </p:nvPicPr>
        <p:blipFill rotWithShape="1">
          <a:blip r:embed="rId2">
            <a:extLst>
              <a:ext uri="{28A0092B-C50C-407E-A947-70E740481C1C}">
                <a14:useLocalDpi xmlns:a14="http://schemas.microsoft.com/office/drawing/2010/main" val="0"/>
              </a:ext>
            </a:extLst>
          </a:blip>
          <a:srcRect r="971" b="4066"/>
          <a:stretch/>
        </p:blipFill>
        <p:spPr>
          <a:xfrm>
            <a:off x="6294437" y="3168304"/>
            <a:ext cx="5373424" cy="2383140"/>
          </a:xfrm>
          <a:prstGeom prst="rect">
            <a:avLst/>
          </a:prstGeom>
          <a:ln>
            <a:solidFill>
              <a:schemeClr val="accent1"/>
            </a:solidFill>
          </a:ln>
        </p:spPr>
      </p:pic>
      <p:sp>
        <p:nvSpPr>
          <p:cNvPr id="8" name="Tytuł 1">
            <a:extLst>
              <a:ext uri="{FF2B5EF4-FFF2-40B4-BE49-F238E27FC236}">
                <a16:creationId xmlns:a16="http://schemas.microsoft.com/office/drawing/2014/main" id="{63C91D25-2BE9-47F7-B2B0-678088AE573D}"/>
              </a:ext>
            </a:extLst>
          </p:cNvPr>
          <p:cNvSpPr txBox="1">
            <a:spLocks/>
          </p:cNvSpPr>
          <p:nvPr/>
        </p:nvSpPr>
        <p:spPr>
          <a:xfrm>
            <a:off x="0" y="0"/>
            <a:ext cx="12192000" cy="10733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1D53A3"/>
                </a:solidFill>
                <a:latin typeface="+mj-lt"/>
                <a:ea typeface="+mj-ea"/>
                <a:cs typeface="+mj-cs"/>
              </a:defRPr>
            </a:lvl1pPr>
          </a:lstStyle>
          <a:p>
            <a:pPr algn="ctr"/>
            <a:r>
              <a:rPr lang="pl-PL" dirty="0"/>
              <a:t>Usunięcie zdającego z SIOEO</a:t>
            </a:r>
          </a:p>
        </p:txBody>
      </p:sp>
    </p:spTree>
    <p:extLst>
      <p:ext uri="{BB962C8B-B14F-4D97-AF65-F5344CB8AC3E}">
        <p14:creationId xmlns:p14="http://schemas.microsoft.com/office/powerpoint/2010/main" val="25797520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8022"/>
            <a:ext cx="12192000" cy="1133079"/>
          </a:xfrm>
        </p:spPr>
        <p:txBody>
          <a:bodyPr>
            <a:normAutofit/>
          </a:bodyPr>
          <a:lstStyle/>
          <a:p>
            <a:pPr algn="ctr"/>
            <a:r>
              <a:rPr lang="pl-PL" sz="4000" dirty="0">
                <a:ea typeface="Calibri" panose="020F0502020204030204" pitchFamily="34" charset="0"/>
                <a:cs typeface="Calibri" panose="020F0502020204030204" pitchFamily="34" charset="0"/>
              </a:rPr>
              <a:t>Przyczyny unieważnienia egzaminów </a:t>
            </a:r>
            <a:r>
              <a:rPr lang="pl-PL" dirty="0">
                <a:ea typeface="Calibri" panose="020F0502020204030204" pitchFamily="34" charset="0"/>
                <a:cs typeface="Calibri" panose="020F0502020204030204" pitchFamily="34" charset="0"/>
              </a:rPr>
              <a:t>i zapobieganie im </a:t>
            </a:r>
            <a:endParaRPr lang="pl-PL" sz="2400" dirty="0"/>
          </a:p>
        </p:txBody>
      </p:sp>
      <p:sp>
        <p:nvSpPr>
          <p:cNvPr id="9" name="Symbol zastępczy numeru slajdu 8"/>
          <p:cNvSpPr>
            <a:spLocks noGrp="1"/>
          </p:cNvSpPr>
          <p:nvPr>
            <p:ph type="sldNum" sz="quarter" idx="12"/>
          </p:nvPr>
        </p:nvSpPr>
        <p:spPr/>
        <p:txBody>
          <a:bodyPr/>
          <a:lstStyle/>
          <a:p>
            <a:fld id="{B3870188-C63B-466F-B678-76B5FFC194F9}" type="slidenum">
              <a:rPr lang="pl-PL" smtClean="0"/>
              <a:t>53</a:t>
            </a:fld>
            <a:endParaRPr lang="pl-PL"/>
          </a:p>
        </p:txBody>
      </p:sp>
      <p:graphicFrame>
        <p:nvGraphicFramePr>
          <p:cNvPr id="15" name="Diagram 14">
            <a:extLst>
              <a:ext uri="{FF2B5EF4-FFF2-40B4-BE49-F238E27FC236}">
                <a16:creationId xmlns:a16="http://schemas.microsoft.com/office/drawing/2014/main" id="{564A91C8-CBE4-4E0F-9E1D-60BEE0E303B0}"/>
              </a:ext>
            </a:extLst>
          </p:cNvPr>
          <p:cNvGraphicFramePr>
            <a:graphicFrameLocks/>
          </p:cNvGraphicFramePr>
          <p:nvPr/>
        </p:nvGraphicFramePr>
        <p:xfrm>
          <a:off x="461961" y="1028700"/>
          <a:ext cx="11372850" cy="504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564A91C8-CBE4-4E0F-9E1D-60BEE0E303B0}"/>
              </a:ext>
            </a:extLst>
          </p:cNvPr>
          <p:cNvGraphicFramePr>
            <a:graphicFrameLocks/>
          </p:cNvGraphicFramePr>
          <p:nvPr/>
        </p:nvGraphicFramePr>
        <p:xfrm>
          <a:off x="445292" y="1420501"/>
          <a:ext cx="11301415" cy="10162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Strzałka w lewo 3"/>
          <p:cNvSpPr/>
          <p:nvPr/>
        </p:nvSpPr>
        <p:spPr>
          <a:xfrm>
            <a:off x="5314950" y="2852216"/>
            <a:ext cx="1209675" cy="275081"/>
          </a:xfrm>
          <a:prstGeom prst="leftArrow">
            <a:avLst>
              <a:gd name="adj1" fmla="val 36150"/>
              <a:gd name="adj2" fmla="val 11693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Strzałka w lewo 15"/>
          <p:cNvSpPr/>
          <p:nvPr/>
        </p:nvSpPr>
        <p:spPr>
          <a:xfrm>
            <a:off x="5314950" y="3127297"/>
            <a:ext cx="1209675" cy="275081"/>
          </a:xfrm>
          <a:prstGeom prst="leftArrow">
            <a:avLst>
              <a:gd name="adj1" fmla="val 36150"/>
              <a:gd name="adj2" fmla="val 11693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Strzałka w lewo 16"/>
          <p:cNvSpPr/>
          <p:nvPr/>
        </p:nvSpPr>
        <p:spPr>
          <a:xfrm>
            <a:off x="5314950" y="3539918"/>
            <a:ext cx="1209675" cy="275081"/>
          </a:xfrm>
          <a:prstGeom prst="leftArrow">
            <a:avLst>
              <a:gd name="adj1" fmla="val 36150"/>
              <a:gd name="adj2" fmla="val 11693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trzałka w lewo 17"/>
          <p:cNvSpPr/>
          <p:nvPr/>
        </p:nvSpPr>
        <p:spPr>
          <a:xfrm>
            <a:off x="5324475" y="3981788"/>
            <a:ext cx="1209675" cy="275081"/>
          </a:xfrm>
          <a:prstGeom prst="leftArrow">
            <a:avLst>
              <a:gd name="adj1" fmla="val 36150"/>
              <a:gd name="adj2" fmla="val 11693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Strzałka w lewo 18"/>
          <p:cNvSpPr/>
          <p:nvPr/>
        </p:nvSpPr>
        <p:spPr>
          <a:xfrm>
            <a:off x="5324475" y="4394409"/>
            <a:ext cx="1209675" cy="275081"/>
          </a:xfrm>
          <a:prstGeom prst="leftArrow">
            <a:avLst>
              <a:gd name="adj1" fmla="val 36150"/>
              <a:gd name="adj2" fmla="val 11693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Strzałka w lewo 19"/>
          <p:cNvSpPr/>
          <p:nvPr/>
        </p:nvSpPr>
        <p:spPr>
          <a:xfrm>
            <a:off x="5314949" y="4947377"/>
            <a:ext cx="1209675" cy="275081"/>
          </a:xfrm>
          <a:prstGeom prst="leftArrow">
            <a:avLst>
              <a:gd name="adj1" fmla="val 36150"/>
              <a:gd name="adj2" fmla="val 11693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3808246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3C91D25-2BE9-47F7-B2B0-678088AE573D}"/>
              </a:ext>
            </a:extLst>
          </p:cNvPr>
          <p:cNvSpPr>
            <a:spLocks noGrp="1"/>
          </p:cNvSpPr>
          <p:nvPr>
            <p:ph type="title"/>
          </p:nvPr>
        </p:nvSpPr>
        <p:spPr>
          <a:xfrm>
            <a:off x="0" y="0"/>
            <a:ext cx="12192000" cy="1325563"/>
          </a:xfrm>
        </p:spPr>
        <p:txBody>
          <a:bodyPr/>
          <a:lstStyle/>
          <a:p>
            <a:pPr algn="ctr"/>
            <a:r>
              <a:rPr lang="pl-PL" dirty="0"/>
              <a:t>Przekazywanie prac zdających do OKE</a:t>
            </a:r>
          </a:p>
        </p:txBody>
      </p:sp>
      <p:sp>
        <p:nvSpPr>
          <p:cNvPr id="4" name="Symbol zastępczy numeru slajdu 3">
            <a:extLst>
              <a:ext uri="{FF2B5EF4-FFF2-40B4-BE49-F238E27FC236}">
                <a16:creationId xmlns:a16="http://schemas.microsoft.com/office/drawing/2014/main" id="{9F2E195F-B054-4CAF-9930-EFCFF2261BEE}"/>
              </a:ext>
            </a:extLst>
          </p:cNvPr>
          <p:cNvSpPr>
            <a:spLocks noGrp="1"/>
          </p:cNvSpPr>
          <p:nvPr>
            <p:ph type="sldNum" sz="quarter" idx="12"/>
          </p:nvPr>
        </p:nvSpPr>
        <p:spPr/>
        <p:txBody>
          <a:bodyPr/>
          <a:lstStyle/>
          <a:p>
            <a:fld id="{A1ACEFB5-CC68-48C4-AC3B-669015D38149}" type="slidenum">
              <a:rPr lang="pl-PL" smtClean="0"/>
              <a:t>54</a:t>
            </a:fld>
            <a:endParaRPr lang="pl-PL"/>
          </a:p>
        </p:txBody>
      </p:sp>
      <p:pic>
        <p:nvPicPr>
          <p:cNvPr id="6" name="Obraz 5"/>
          <p:cNvPicPr>
            <a:picLocks noChangeAspect="1"/>
          </p:cNvPicPr>
          <p:nvPr/>
        </p:nvPicPr>
        <p:blipFill>
          <a:blip r:embed="rId2"/>
          <a:stretch>
            <a:fillRect/>
          </a:stretch>
        </p:blipFill>
        <p:spPr>
          <a:xfrm>
            <a:off x="126830" y="1325563"/>
            <a:ext cx="6178720" cy="3917269"/>
          </a:xfrm>
          <a:prstGeom prst="rect">
            <a:avLst/>
          </a:prstGeom>
          <a:ln>
            <a:solidFill>
              <a:schemeClr val="accent1"/>
            </a:solidFill>
          </a:ln>
        </p:spPr>
      </p:pic>
      <p:pic>
        <p:nvPicPr>
          <p:cNvPr id="7" name="Obraz 6"/>
          <p:cNvPicPr>
            <a:picLocks noChangeAspect="1"/>
          </p:cNvPicPr>
          <p:nvPr/>
        </p:nvPicPr>
        <p:blipFill rotWithShape="1">
          <a:blip r:embed="rId3"/>
          <a:srcRect l="745" r="660"/>
          <a:stretch/>
        </p:blipFill>
        <p:spPr>
          <a:xfrm>
            <a:off x="6457950" y="2595750"/>
            <a:ext cx="5695950" cy="4125725"/>
          </a:xfrm>
          <a:prstGeom prst="rect">
            <a:avLst/>
          </a:prstGeom>
          <a:ln>
            <a:solidFill>
              <a:schemeClr val="accent1"/>
            </a:solidFill>
          </a:ln>
        </p:spPr>
      </p:pic>
    </p:spTree>
    <p:extLst>
      <p:ext uri="{BB962C8B-B14F-4D97-AF65-F5344CB8AC3E}">
        <p14:creationId xmlns:p14="http://schemas.microsoft.com/office/powerpoint/2010/main" val="17895695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3">
            <a:extLst>
              <a:ext uri="{FF2B5EF4-FFF2-40B4-BE49-F238E27FC236}">
                <a16:creationId xmlns:a16="http://schemas.microsoft.com/office/drawing/2014/main" id="{51122369-E9E1-46B1-A689-1253697F331E}"/>
              </a:ext>
            </a:extLst>
          </p:cNvPr>
          <p:cNvSpPr>
            <a:spLocks noGrp="1" noChangeArrowheads="1"/>
          </p:cNvSpPr>
          <p:nvPr>
            <p:ph sz="half" idx="1"/>
          </p:nvPr>
        </p:nvSpPr>
        <p:spPr>
          <a:xfrm>
            <a:off x="306389" y="1416410"/>
            <a:ext cx="4612452" cy="4670659"/>
          </a:xfrm>
        </p:spPr>
        <p:txBody>
          <a:bodyPr>
            <a:normAutofit/>
          </a:bodyPr>
          <a:lstStyle/>
          <a:p>
            <a:pPr marL="0" indent="0">
              <a:lnSpc>
                <a:spcPct val="100000"/>
              </a:lnSpc>
              <a:buNone/>
              <a:defRPr/>
            </a:pPr>
            <a:r>
              <a:rPr lang="pl-PL" altLang="pl-PL" sz="2400" dirty="0">
                <a:solidFill>
                  <a:srgbClr val="1D53A3"/>
                </a:solidFill>
                <a:latin typeface="Arial" panose="020B0604020202020204" pitchFamily="34" charset="0"/>
                <a:cs typeface="Arial" panose="020B0604020202020204" pitchFamily="34" charset="0"/>
              </a:rPr>
              <a:t>Egzamin jest przeprowadzany</a:t>
            </a:r>
            <a:br>
              <a:rPr lang="pl-PL" altLang="pl-PL" sz="2400" dirty="0">
                <a:solidFill>
                  <a:srgbClr val="1D53A3"/>
                </a:solidFill>
                <a:latin typeface="Arial" panose="020B0604020202020204" pitchFamily="34" charset="0"/>
                <a:cs typeface="Arial" panose="020B0604020202020204" pitchFamily="34" charset="0"/>
              </a:rPr>
            </a:br>
            <a:r>
              <a:rPr lang="pl-PL" altLang="pl-PL" sz="2400" dirty="0">
                <a:solidFill>
                  <a:srgbClr val="1D53A3"/>
                </a:solidFill>
                <a:latin typeface="Arial" panose="020B0604020202020204" pitchFamily="34" charset="0"/>
                <a:cs typeface="Arial" panose="020B0604020202020204" pitchFamily="34" charset="0"/>
              </a:rPr>
              <a:t>dla tych absolwentów,</a:t>
            </a:r>
            <a:br>
              <a:rPr lang="pl-PL" altLang="pl-PL" sz="2400" dirty="0">
                <a:solidFill>
                  <a:srgbClr val="1D53A3"/>
                </a:solidFill>
                <a:latin typeface="Arial" panose="020B0604020202020204" pitchFamily="34" charset="0"/>
                <a:cs typeface="Arial" panose="020B0604020202020204" pitchFamily="34" charset="0"/>
              </a:rPr>
            </a:br>
            <a:r>
              <a:rPr lang="pl-PL" altLang="pl-PL" sz="2400" dirty="0">
                <a:solidFill>
                  <a:srgbClr val="1D53A3"/>
                </a:solidFill>
                <a:latin typeface="Arial" panose="020B0604020202020204" pitchFamily="34" charset="0"/>
                <a:cs typeface="Arial" panose="020B0604020202020204" pitchFamily="34" charset="0"/>
              </a:rPr>
              <a:t>którzy z powodu szczególnych przypadków losowych lub zdrowotnych nie przystąpią</a:t>
            </a:r>
            <a:br>
              <a:rPr lang="pl-PL" altLang="pl-PL" sz="2400" dirty="0">
                <a:solidFill>
                  <a:srgbClr val="1D53A3"/>
                </a:solidFill>
                <a:latin typeface="Arial" panose="020B0604020202020204" pitchFamily="34" charset="0"/>
                <a:cs typeface="Arial" panose="020B0604020202020204" pitchFamily="34" charset="0"/>
              </a:rPr>
            </a:br>
            <a:r>
              <a:rPr lang="pl-PL" altLang="pl-PL" sz="2400" dirty="0">
                <a:solidFill>
                  <a:srgbClr val="1D53A3"/>
                </a:solidFill>
                <a:latin typeface="Arial" panose="020B0604020202020204" pitchFamily="34" charset="0"/>
                <a:cs typeface="Arial" panose="020B0604020202020204" pitchFamily="34" charset="0"/>
              </a:rPr>
              <a:t>do egzaminu w maju 2025 r.</a:t>
            </a:r>
          </a:p>
          <a:p>
            <a:pPr marL="0" indent="0">
              <a:lnSpc>
                <a:spcPct val="100000"/>
              </a:lnSpc>
              <a:buNone/>
              <a:defRPr/>
            </a:pPr>
            <a:r>
              <a:rPr lang="pl-PL" altLang="pl-PL" sz="2400" u="sng" dirty="0">
                <a:solidFill>
                  <a:srgbClr val="1D53A3"/>
                </a:solidFill>
                <a:latin typeface="Arial" panose="020B0604020202020204" pitchFamily="34" charset="0"/>
                <a:cs typeface="Arial" panose="020B0604020202020204" pitchFamily="34" charset="0"/>
              </a:rPr>
              <a:t>i uzyskali zgodę dyrektora OKE na przystąpienie do egzaminu</a:t>
            </a:r>
            <a:br>
              <a:rPr lang="pl-PL" altLang="pl-PL" sz="2400" u="sng" dirty="0">
                <a:solidFill>
                  <a:srgbClr val="1D53A3"/>
                </a:solidFill>
                <a:latin typeface="Arial" panose="020B0604020202020204" pitchFamily="34" charset="0"/>
                <a:cs typeface="Arial" panose="020B0604020202020204" pitchFamily="34" charset="0"/>
              </a:rPr>
            </a:br>
            <a:r>
              <a:rPr lang="pl-PL" altLang="pl-PL" sz="2400" u="sng" dirty="0">
                <a:solidFill>
                  <a:srgbClr val="1D53A3"/>
                </a:solidFill>
                <a:latin typeface="Arial" panose="020B0604020202020204" pitchFamily="34" charset="0"/>
                <a:cs typeface="Arial" panose="020B0604020202020204" pitchFamily="34" charset="0"/>
              </a:rPr>
              <a:t>w czerwcu</a:t>
            </a:r>
            <a:r>
              <a:rPr lang="pl-PL" altLang="pl-PL" sz="2400" dirty="0">
                <a:solidFill>
                  <a:srgbClr val="1D53A3"/>
                </a:solidFill>
                <a:latin typeface="Arial" panose="020B0604020202020204" pitchFamily="34" charset="0"/>
                <a:cs typeface="Arial" panose="020B0604020202020204" pitchFamily="34" charset="0"/>
              </a:rPr>
              <a:t>. </a:t>
            </a:r>
          </a:p>
        </p:txBody>
      </p:sp>
      <p:sp>
        <p:nvSpPr>
          <p:cNvPr id="20483" name="Rectangle 2">
            <a:extLst>
              <a:ext uri="{FF2B5EF4-FFF2-40B4-BE49-F238E27FC236}">
                <a16:creationId xmlns:a16="http://schemas.microsoft.com/office/drawing/2014/main" id="{A2531F6A-C82A-49C0-B08F-DCE22A8806B0}"/>
              </a:ext>
            </a:extLst>
          </p:cNvPr>
          <p:cNvSpPr>
            <a:spLocks noGrp="1"/>
          </p:cNvSpPr>
          <p:nvPr>
            <p:ph type="title"/>
          </p:nvPr>
        </p:nvSpPr>
        <p:spPr>
          <a:xfrm>
            <a:off x="0" y="0"/>
            <a:ext cx="12191999" cy="1006475"/>
          </a:xfrm>
        </p:spPr>
        <p:txBody>
          <a:bodyPr>
            <a:normAutofit/>
          </a:bodyPr>
          <a:lstStyle/>
          <a:p>
            <a:pPr algn="ctr" eaLnBrk="1" hangingPunct="1"/>
            <a:r>
              <a:rPr lang="pl-PL" altLang="pl-PL" b="1" dirty="0">
                <a:ea typeface="+mn-ea"/>
                <a:cs typeface="Arial" panose="020B0604020202020204" pitchFamily="34" charset="0"/>
              </a:rPr>
              <a:t>Termin dodatkowy matury</a:t>
            </a:r>
            <a:endParaRPr lang="pl-PL" altLang="pl-PL" sz="3600" b="1" dirty="0">
              <a:ea typeface="+mn-ea"/>
              <a:cs typeface="Arial" panose="020B0604020202020204" pitchFamily="34" charset="0"/>
            </a:endParaRPr>
          </a:p>
        </p:txBody>
      </p:sp>
      <p:sp>
        <p:nvSpPr>
          <p:cNvPr id="20484" name="Symbol zastępczy numeru slajdu 1">
            <a:extLst>
              <a:ext uri="{FF2B5EF4-FFF2-40B4-BE49-F238E27FC236}">
                <a16:creationId xmlns:a16="http://schemas.microsoft.com/office/drawing/2014/main" id="{855E7F30-0457-47E5-8192-1761739810B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3182107-37A9-458A-B29F-6F6DC8935768}" type="slidenum">
              <a:rPr lang="pl-PL" altLang="pl-PL" sz="1200">
                <a:solidFill>
                  <a:srgbClr val="7F7F7F"/>
                </a:solidFill>
              </a:rPr>
              <a:pPr>
                <a:lnSpc>
                  <a:spcPct val="100000"/>
                </a:lnSpc>
                <a:spcBef>
                  <a:spcPct val="0"/>
                </a:spcBef>
                <a:buFontTx/>
                <a:buNone/>
              </a:pPr>
              <a:t>55</a:t>
            </a:fld>
            <a:endParaRPr lang="pl-PL" altLang="pl-PL" sz="1200">
              <a:solidFill>
                <a:srgbClr val="7F7F7F"/>
              </a:solidFill>
            </a:endParaRPr>
          </a:p>
        </p:txBody>
      </p:sp>
      <p:pic>
        <p:nvPicPr>
          <p:cNvPr id="6" name="Symbol zastępczy zawartości 5">
            <a:extLst>
              <a:ext uri="{FF2B5EF4-FFF2-40B4-BE49-F238E27FC236}">
                <a16:creationId xmlns:a16="http://schemas.microsoft.com/office/drawing/2014/main" id="{7CCA5BC0-C398-4B98-A927-D3F1E072C92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82624" y="1416410"/>
            <a:ext cx="6658754" cy="4670659"/>
          </a:xfrm>
        </p:spPr>
      </p:pic>
    </p:spTree>
    <p:extLst>
      <p:ext uri="{BB962C8B-B14F-4D97-AF65-F5344CB8AC3E}">
        <p14:creationId xmlns:p14="http://schemas.microsoft.com/office/powerpoint/2010/main" val="913176180"/>
      </p:ext>
    </p:extLst>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2DE8CDDA-E1A3-4BD9-8F89-D19C08E9678E}"/>
              </a:ext>
            </a:extLst>
          </p:cNvPr>
          <p:cNvSpPr>
            <a:spLocks noGrp="1"/>
          </p:cNvSpPr>
          <p:nvPr>
            <p:ph type="title"/>
          </p:nvPr>
        </p:nvSpPr>
        <p:spPr>
          <a:xfrm>
            <a:off x="0" y="0"/>
            <a:ext cx="12192000" cy="981075"/>
          </a:xfrm>
        </p:spPr>
        <p:txBody>
          <a:bodyPr/>
          <a:lstStyle/>
          <a:p>
            <a:pPr algn="ctr"/>
            <a:r>
              <a:rPr lang="pl-PL" dirty="0"/>
              <a:t>Wniosek z SIOEO</a:t>
            </a:r>
          </a:p>
        </p:txBody>
      </p:sp>
      <p:pic>
        <p:nvPicPr>
          <p:cNvPr id="3" name="Obraz 2"/>
          <p:cNvPicPr>
            <a:picLocks noChangeAspect="1"/>
          </p:cNvPicPr>
          <p:nvPr/>
        </p:nvPicPr>
        <p:blipFill>
          <a:blip r:embed="rId2"/>
          <a:stretch>
            <a:fillRect/>
          </a:stretch>
        </p:blipFill>
        <p:spPr>
          <a:xfrm>
            <a:off x="1504950" y="1080835"/>
            <a:ext cx="9486900" cy="5696298"/>
          </a:xfrm>
          <a:prstGeom prst="rect">
            <a:avLst/>
          </a:prstGeom>
        </p:spPr>
      </p:pic>
    </p:spTree>
    <p:extLst>
      <p:ext uri="{BB962C8B-B14F-4D97-AF65-F5344CB8AC3E}">
        <p14:creationId xmlns:p14="http://schemas.microsoft.com/office/powerpoint/2010/main" val="9493720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A5EC799-8DAE-4C1E-8243-FBBA0EE464AE}"/>
              </a:ext>
            </a:extLst>
          </p:cNvPr>
          <p:cNvSpPr>
            <a:spLocks noGrp="1"/>
          </p:cNvSpPr>
          <p:nvPr>
            <p:ph type="ctrTitle"/>
          </p:nvPr>
        </p:nvSpPr>
        <p:spPr>
          <a:xfrm>
            <a:off x="1176113" y="1464343"/>
            <a:ext cx="6243862" cy="1764632"/>
          </a:xfrm>
        </p:spPr>
        <p:txBody>
          <a:bodyPr>
            <a:normAutofit/>
          </a:bodyPr>
          <a:lstStyle/>
          <a:p>
            <a:pPr algn="l"/>
            <a:r>
              <a:rPr lang="pl-PL" sz="5400" b="1" dirty="0"/>
              <a:t>Ogłoszenie wyników</a:t>
            </a:r>
            <a:br>
              <a:rPr lang="pl-PL" sz="5400" b="1" dirty="0"/>
            </a:br>
            <a:r>
              <a:rPr lang="pl-PL" sz="5400" b="1" dirty="0"/>
              <a:t>i wydanie świadectw</a:t>
            </a:r>
          </a:p>
        </p:txBody>
      </p:sp>
      <p:sp>
        <p:nvSpPr>
          <p:cNvPr id="3" name="Podtytuł 2">
            <a:extLst>
              <a:ext uri="{FF2B5EF4-FFF2-40B4-BE49-F238E27FC236}">
                <a16:creationId xmlns:a16="http://schemas.microsoft.com/office/drawing/2014/main" id="{7578AC70-2199-4500-9B57-6B1B566046EE}"/>
              </a:ext>
            </a:extLst>
          </p:cNvPr>
          <p:cNvSpPr>
            <a:spLocks noGrp="1"/>
          </p:cNvSpPr>
          <p:nvPr>
            <p:ph type="subTitle" idx="1"/>
          </p:nvPr>
        </p:nvSpPr>
        <p:spPr>
          <a:xfrm>
            <a:off x="657472" y="3917909"/>
            <a:ext cx="5033737" cy="954316"/>
          </a:xfrm>
        </p:spPr>
        <p:txBody>
          <a:bodyPr>
            <a:normAutofit/>
          </a:bodyPr>
          <a:lstStyle/>
          <a:p>
            <a:r>
              <a:rPr lang="pl-PL" sz="5400" b="1" dirty="0"/>
              <a:t>8 lipca 2025 r.</a:t>
            </a:r>
          </a:p>
        </p:txBody>
      </p:sp>
      <p:sp>
        <p:nvSpPr>
          <p:cNvPr id="4" name="Symbol zastępczy numeru slajdu 3">
            <a:extLst>
              <a:ext uri="{FF2B5EF4-FFF2-40B4-BE49-F238E27FC236}">
                <a16:creationId xmlns:a16="http://schemas.microsoft.com/office/drawing/2014/main" id="{FA314A57-6E57-43BA-82AA-E9044CD446E9}"/>
              </a:ext>
            </a:extLst>
          </p:cNvPr>
          <p:cNvSpPr>
            <a:spLocks noGrp="1"/>
          </p:cNvSpPr>
          <p:nvPr>
            <p:ph type="sldNum" sz="quarter" idx="12"/>
          </p:nvPr>
        </p:nvSpPr>
        <p:spPr/>
        <p:txBody>
          <a:bodyPr/>
          <a:lstStyle/>
          <a:p>
            <a:fld id="{A1ACEFB5-CC68-48C4-AC3B-669015D38149}" type="slidenum">
              <a:rPr lang="pl-PL" smtClean="0"/>
              <a:t>57</a:t>
            </a:fld>
            <a:endParaRPr lang="pl-PL"/>
          </a:p>
        </p:txBody>
      </p:sp>
    </p:spTree>
    <p:extLst>
      <p:ext uri="{BB962C8B-B14F-4D97-AF65-F5344CB8AC3E}">
        <p14:creationId xmlns:p14="http://schemas.microsoft.com/office/powerpoint/2010/main" val="5114054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AA3D149-D9A6-4AC1-B027-F2C73885D7E3}"/>
              </a:ext>
            </a:extLst>
          </p:cNvPr>
          <p:cNvSpPr>
            <a:spLocks noGrp="1"/>
          </p:cNvSpPr>
          <p:nvPr>
            <p:ph type="title"/>
          </p:nvPr>
        </p:nvSpPr>
        <p:spPr>
          <a:xfrm>
            <a:off x="1" y="0"/>
            <a:ext cx="12191999" cy="1325563"/>
          </a:xfrm>
        </p:spPr>
        <p:txBody>
          <a:bodyPr/>
          <a:lstStyle/>
          <a:p>
            <a:pPr algn="ctr"/>
            <a:r>
              <a:rPr lang="pl-PL" dirty="0"/>
              <a:t>Wyniki w ZIU i SIOEO</a:t>
            </a:r>
          </a:p>
        </p:txBody>
      </p:sp>
      <p:sp>
        <p:nvSpPr>
          <p:cNvPr id="3" name="Symbol zastępczy zawartości 2">
            <a:extLst>
              <a:ext uri="{FF2B5EF4-FFF2-40B4-BE49-F238E27FC236}">
                <a16:creationId xmlns:a16="http://schemas.microsoft.com/office/drawing/2014/main" id="{F71DC879-6621-4C9F-AD28-1126814902B9}"/>
              </a:ext>
            </a:extLst>
          </p:cNvPr>
          <p:cNvSpPr>
            <a:spLocks noGrp="1"/>
          </p:cNvSpPr>
          <p:nvPr>
            <p:ph idx="1"/>
          </p:nvPr>
        </p:nvSpPr>
        <p:spPr>
          <a:xfrm>
            <a:off x="472965" y="2390685"/>
            <a:ext cx="5623035" cy="2076630"/>
          </a:xfrm>
        </p:spPr>
        <p:txBody>
          <a:bodyPr>
            <a:normAutofit/>
          </a:bodyPr>
          <a:lstStyle/>
          <a:p>
            <a:r>
              <a:rPr lang="pl-PL" sz="3200" dirty="0"/>
              <a:t>Wyniki dla dyrektorów</a:t>
            </a:r>
            <a:br>
              <a:rPr lang="pl-PL" sz="3200" dirty="0"/>
            </a:br>
            <a:r>
              <a:rPr lang="pl-PL" sz="3200" dirty="0"/>
              <a:t>w SIOEO będą od godziny </a:t>
            </a:r>
            <a:r>
              <a:rPr lang="pl-PL" sz="3200" b="1" dirty="0"/>
              <a:t>7.30</a:t>
            </a:r>
            <a:r>
              <a:rPr lang="pl-PL" sz="3200" dirty="0"/>
              <a:t>.</a:t>
            </a:r>
          </a:p>
          <a:p>
            <a:r>
              <a:rPr lang="pl-PL" sz="3200" dirty="0"/>
              <a:t>Wyniki dla zdających</a:t>
            </a:r>
            <a:br>
              <a:rPr lang="pl-PL" sz="3200" dirty="0"/>
            </a:br>
            <a:r>
              <a:rPr lang="pl-PL" sz="3200" dirty="0"/>
              <a:t>w ZIU będą od godziny </a:t>
            </a:r>
            <a:r>
              <a:rPr lang="pl-PL" sz="3200" b="1" dirty="0"/>
              <a:t>8.30</a:t>
            </a:r>
            <a:r>
              <a:rPr lang="pl-PL" sz="3200" dirty="0"/>
              <a:t>.</a:t>
            </a:r>
          </a:p>
        </p:txBody>
      </p:sp>
    </p:spTree>
    <p:extLst>
      <p:ext uri="{BB962C8B-B14F-4D97-AF65-F5344CB8AC3E}">
        <p14:creationId xmlns:p14="http://schemas.microsoft.com/office/powerpoint/2010/main" val="33964321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a:stretch>
        </a:blipFill>
        <a:effectLst/>
      </p:bgPr>
    </p:bg>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6313E711-CEAF-42FE-B631-14161A54CCDF}"/>
              </a:ext>
            </a:extLst>
          </p:cNvPr>
          <p:cNvSpPr>
            <a:spLocks noGrp="1"/>
          </p:cNvSpPr>
          <p:nvPr>
            <p:ph type="ctrTitle"/>
          </p:nvPr>
        </p:nvSpPr>
        <p:spPr>
          <a:xfrm>
            <a:off x="361950" y="1989168"/>
            <a:ext cx="7086600" cy="2387600"/>
          </a:xfrm>
        </p:spPr>
        <p:txBody>
          <a:bodyPr/>
          <a:lstStyle/>
          <a:p>
            <a:r>
              <a:rPr lang="pl-PL" b="1" dirty="0"/>
              <a:t>Egzamin poprawkowy</a:t>
            </a:r>
            <a:br>
              <a:rPr lang="pl-PL" b="1" dirty="0"/>
            </a:br>
            <a:r>
              <a:rPr lang="pl-PL" b="1" dirty="0"/>
              <a:t>w 2025 roku</a:t>
            </a:r>
          </a:p>
        </p:txBody>
      </p:sp>
      <p:sp>
        <p:nvSpPr>
          <p:cNvPr id="4" name="Symbol zastępczy numeru slajdu 3">
            <a:extLst>
              <a:ext uri="{FF2B5EF4-FFF2-40B4-BE49-F238E27FC236}">
                <a16:creationId xmlns:a16="http://schemas.microsoft.com/office/drawing/2014/main" id="{E3C3B249-C92D-4FBE-8DFC-F554E699F93A}"/>
              </a:ext>
            </a:extLst>
          </p:cNvPr>
          <p:cNvSpPr>
            <a:spLocks noGrp="1"/>
          </p:cNvSpPr>
          <p:nvPr>
            <p:ph type="sldNum" sz="quarter" idx="12"/>
          </p:nvPr>
        </p:nvSpPr>
        <p:spPr/>
        <p:txBody>
          <a:bodyPr/>
          <a:lstStyle/>
          <a:p>
            <a:fld id="{A1ACEFB5-CC68-48C4-AC3B-669015D38149}" type="slidenum">
              <a:rPr lang="pl-PL" smtClean="0"/>
              <a:t>59</a:t>
            </a:fld>
            <a:endParaRPr lang="pl-PL"/>
          </a:p>
        </p:txBody>
      </p:sp>
    </p:spTree>
    <p:extLst>
      <p:ext uri="{BB962C8B-B14F-4D97-AF65-F5344CB8AC3E}">
        <p14:creationId xmlns:p14="http://schemas.microsoft.com/office/powerpoint/2010/main" val="1143401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4000"/>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690EA5-4792-40E8-A565-BB57D41EA78D}"/>
              </a:ext>
            </a:extLst>
          </p:cNvPr>
          <p:cNvSpPr>
            <a:spLocks noGrp="1"/>
          </p:cNvSpPr>
          <p:nvPr>
            <p:ph type="ctrTitle"/>
          </p:nvPr>
        </p:nvSpPr>
        <p:spPr/>
        <p:txBody>
          <a:bodyPr/>
          <a:lstStyle/>
          <a:p>
            <a:r>
              <a:rPr lang="pl-PL" dirty="0">
                <a:latin typeface="Arial" panose="020B0604020202020204" pitchFamily="34" charset="0"/>
                <a:cs typeface="Arial" panose="020B0604020202020204" pitchFamily="34" charset="0"/>
              </a:rPr>
              <a:t>Matura w 2025 roku</a:t>
            </a:r>
          </a:p>
        </p:txBody>
      </p:sp>
      <p:sp>
        <p:nvSpPr>
          <p:cNvPr id="5" name="Podtytuł 4">
            <a:extLst>
              <a:ext uri="{FF2B5EF4-FFF2-40B4-BE49-F238E27FC236}">
                <a16:creationId xmlns:a16="http://schemas.microsoft.com/office/drawing/2014/main" id="{6B1866D6-CE1D-4B48-8E7C-DA623F10E095}"/>
              </a:ext>
            </a:extLst>
          </p:cNvPr>
          <p:cNvSpPr>
            <a:spLocks noGrp="1"/>
          </p:cNvSpPr>
          <p:nvPr>
            <p:ph type="subTitle" idx="1"/>
          </p:nvPr>
        </p:nvSpPr>
        <p:spPr/>
        <p:txBody>
          <a:bodyPr/>
          <a:lstStyle/>
          <a:p>
            <a:endParaRPr lang="pl-PL" dirty="0"/>
          </a:p>
        </p:txBody>
      </p:sp>
      <p:sp>
        <p:nvSpPr>
          <p:cNvPr id="4" name="Symbol zastępczy numeru slajdu 3">
            <a:extLst>
              <a:ext uri="{FF2B5EF4-FFF2-40B4-BE49-F238E27FC236}">
                <a16:creationId xmlns:a16="http://schemas.microsoft.com/office/drawing/2014/main" id="{EF69444F-DE60-46ED-816B-841683B3CDB5}"/>
              </a:ext>
            </a:extLst>
          </p:cNvPr>
          <p:cNvSpPr>
            <a:spLocks noGrp="1"/>
          </p:cNvSpPr>
          <p:nvPr>
            <p:ph type="sldNum" sz="quarter" idx="12"/>
          </p:nvPr>
        </p:nvSpPr>
        <p:spPr/>
        <p:txBody>
          <a:bodyPr/>
          <a:lstStyle/>
          <a:p>
            <a:fld id="{A1ACEFB5-CC68-48C4-AC3B-669015D38149}" type="slidenum">
              <a:rPr lang="pl-PL" smtClean="0"/>
              <a:t>6</a:t>
            </a:fld>
            <a:endParaRPr lang="pl-PL"/>
          </a:p>
        </p:txBody>
      </p:sp>
    </p:spTree>
    <p:extLst>
      <p:ext uri="{BB962C8B-B14F-4D97-AF65-F5344CB8AC3E}">
        <p14:creationId xmlns:p14="http://schemas.microsoft.com/office/powerpoint/2010/main" val="5675738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
            <a:ext cx="12192000" cy="1087158"/>
          </a:xfrm>
        </p:spPr>
        <p:txBody>
          <a:bodyPr>
            <a:normAutofit/>
          </a:bodyPr>
          <a:lstStyle/>
          <a:p>
            <a:pPr algn="ctr"/>
            <a:r>
              <a:rPr lang="pl-PL" b="1" dirty="0"/>
              <a:t>Matura w terminie poprawkowym</a:t>
            </a:r>
          </a:p>
        </p:txBody>
      </p:sp>
      <p:pic>
        <p:nvPicPr>
          <p:cNvPr id="9" name="Symbol zastępczy zawartości 8">
            <a:extLst>
              <a:ext uri="{FF2B5EF4-FFF2-40B4-BE49-F238E27FC236}">
                <a16:creationId xmlns:a16="http://schemas.microsoft.com/office/drawing/2014/main" id="{EDB02AD2-FA5A-4958-9FE0-A2C8096B03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7924" y="1296191"/>
            <a:ext cx="10416152" cy="5373550"/>
          </a:xfrm>
        </p:spPr>
      </p:pic>
    </p:spTree>
    <p:extLst>
      <p:ext uri="{BB962C8B-B14F-4D97-AF65-F5344CB8AC3E}">
        <p14:creationId xmlns:p14="http://schemas.microsoft.com/office/powerpoint/2010/main" val="41449475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62C16F0-D4CB-4204-B337-EFC6EBA919C0}"/>
              </a:ext>
            </a:extLst>
          </p:cNvPr>
          <p:cNvSpPr>
            <a:spLocks noGrp="1"/>
          </p:cNvSpPr>
          <p:nvPr>
            <p:ph type="title"/>
          </p:nvPr>
        </p:nvSpPr>
        <p:spPr>
          <a:xfrm>
            <a:off x="0" y="0"/>
            <a:ext cx="12192000" cy="1133475"/>
          </a:xfrm>
        </p:spPr>
        <p:txBody>
          <a:bodyPr>
            <a:normAutofit/>
          </a:bodyPr>
          <a:lstStyle/>
          <a:p>
            <a:pPr algn="ctr" eaLnBrk="1" hangingPunct="1"/>
            <a:r>
              <a:rPr lang="pl-PL" altLang="pl-PL" b="1" dirty="0"/>
              <a:t>Warunki przystąpienia do egzaminu poprawkowego</a:t>
            </a:r>
          </a:p>
        </p:txBody>
      </p:sp>
      <p:sp>
        <p:nvSpPr>
          <p:cNvPr id="24579" name="Symbol zastępczy numeru slajdu 1">
            <a:extLst>
              <a:ext uri="{FF2B5EF4-FFF2-40B4-BE49-F238E27FC236}">
                <a16:creationId xmlns:a16="http://schemas.microsoft.com/office/drawing/2014/main" id="{EC942614-0BA0-4D72-B4FC-4FB1497990B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E266F856-7768-44F7-9B3E-32EEAD32F802}" type="slidenum">
              <a:rPr lang="pl-PL" altLang="pl-PL" sz="1200">
                <a:solidFill>
                  <a:srgbClr val="7F7F7F"/>
                </a:solidFill>
              </a:rPr>
              <a:pPr>
                <a:lnSpc>
                  <a:spcPct val="100000"/>
                </a:lnSpc>
                <a:spcBef>
                  <a:spcPct val="0"/>
                </a:spcBef>
                <a:buFontTx/>
                <a:buNone/>
              </a:pPr>
              <a:t>61</a:t>
            </a:fld>
            <a:endParaRPr lang="pl-PL" altLang="pl-PL" sz="1200">
              <a:solidFill>
                <a:srgbClr val="7F7F7F"/>
              </a:solidFill>
            </a:endParaRPr>
          </a:p>
        </p:txBody>
      </p:sp>
      <p:sp>
        <p:nvSpPr>
          <p:cNvPr id="6" name="Rectangle 3">
            <a:extLst>
              <a:ext uri="{FF2B5EF4-FFF2-40B4-BE49-F238E27FC236}">
                <a16:creationId xmlns:a16="http://schemas.microsoft.com/office/drawing/2014/main" id="{E78964D2-6EAE-44C5-9F81-BBCF85A4929A}"/>
              </a:ext>
            </a:extLst>
          </p:cNvPr>
          <p:cNvSpPr txBox="1">
            <a:spLocks noChangeArrowheads="1"/>
          </p:cNvSpPr>
          <p:nvPr/>
        </p:nvSpPr>
        <p:spPr>
          <a:xfrm>
            <a:off x="1762125" y="2121689"/>
            <a:ext cx="9273622" cy="3871881"/>
          </a:xfrm>
          <a:prstGeom prst="rect">
            <a:avLst/>
          </a:prstGeom>
          <a:ln>
            <a:solidFill>
              <a:schemeClr val="accent1">
                <a:alpha val="96000"/>
              </a:schemeClr>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defRPr/>
            </a:pPr>
            <a:r>
              <a:rPr lang="pl-PL" dirty="0">
                <a:solidFill>
                  <a:srgbClr val="1D53A3"/>
                </a:solidFill>
                <a:latin typeface="Arial" panose="020B0604020202020204" pitchFamily="34" charset="0"/>
                <a:cs typeface="Arial" panose="020B0604020202020204" pitchFamily="34" charset="0"/>
              </a:rPr>
              <a:t>Egzamin poprawkowy mogą zdawać absolwenci, którzy:</a:t>
            </a:r>
          </a:p>
          <a:p>
            <a:pPr lvl="1" algn="just">
              <a:lnSpc>
                <a:spcPct val="110000"/>
              </a:lnSpc>
              <a:defRPr/>
            </a:pPr>
            <a:r>
              <a:rPr lang="pl-PL" sz="2600" dirty="0">
                <a:solidFill>
                  <a:srgbClr val="1D53A3"/>
                </a:solidFill>
                <a:latin typeface="Arial" panose="020B0604020202020204" pitchFamily="34" charset="0"/>
                <a:cs typeface="Arial" panose="020B0604020202020204" pitchFamily="34" charset="0"/>
              </a:rPr>
              <a:t>przystąpią do wszystkich egzaminów obowiązkowych</a:t>
            </a:r>
            <a:br>
              <a:rPr lang="pl-PL" sz="2600" dirty="0">
                <a:solidFill>
                  <a:srgbClr val="1D53A3"/>
                </a:solidFill>
                <a:latin typeface="Arial" panose="020B0604020202020204" pitchFamily="34" charset="0"/>
                <a:cs typeface="Arial" panose="020B0604020202020204" pitchFamily="34" charset="0"/>
              </a:rPr>
            </a:br>
            <a:r>
              <a:rPr lang="pl-PL" sz="2600" dirty="0">
                <a:solidFill>
                  <a:srgbClr val="1D53A3"/>
                </a:solidFill>
                <a:latin typeface="Arial" panose="020B0604020202020204" pitchFamily="34" charset="0"/>
                <a:cs typeface="Arial" panose="020B0604020202020204" pitchFamily="34" charset="0"/>
              </a:rPr>
              <a:t>w części pisemnej albo w części ustnej oraz do co najmniej jednego egzaminu z przedmiotu dodatkowego i żaden</a:t>
            </a:r>
            <a:br>
              <a:rPr lang="pl-PL" sz="2600" dirty="0">
                <a:solidFill>
                  <a:srgbClr val="1D53A3"/>
                </a:solidFill>
                <a:latin typeface="Arial" panose="020B0604020202020204" pitchFamily="34" charset="0"/>
                <a:cs typeface="Arial" panose="020B0604020202020204" pitchFamily="34" charset="0"/>
              </a:rPr>
            </a:br>
            <a:r>
              <a:rPr lang="pl-PL" sz="2600" dirty="0">
                <a:solidFill>
                  <a:srgbClr val="1D53A3"/>
                </a:solidFill>
                <a:latin typeface="Arial" panose="020B0604020202020204" pitchFamily="34" charset="0"/>
                <a:cs typeface="Arial" panose="020B0604020202020204" pitchFamily="34" charset="0"/>
              </a:rPr>
              <a:t>z tych egzaminów nie zostanie im unieważniony</a:t>
            </a:r>
          </a:p>
          <a:p>
            <a:pPr lvl="1">
              <a:lnSpc>
                <a:spcPct val="110000"/>
              </a:lnSpc>
              <a:defRPr/>
            </a:pPr>
            <a:r>
              <a:rPr lang="pl-PL" sz="2600" dirty="0">
                <a:solidFill>
                  <a:srgbClr val="1D53A3"/>
                </a:solidFill>
                <a:latin typeface="Arial" panose="020B0604020202020204" pitchFamily="34" charset="0"/>
                <a:cs typeface="Arial" panose="020B0604020202020204" pitchFamily="34" charset="0"/>
              </a:rPr>
              <a:t>nie uzyskają 30% punktów tylko z jednego egzaminu obowiązkowego w części pisemnej i ustnej</a:t>
            </a:r>
          </a:p>
          <a:p>
            <a:pPr lvl="1">
              <a:lnSpc>
                <a:spcPct val="110000"/>
              </a:lnSpc>
              <a:defRPr/>
            </a:pPr>
            <a:r>
              <a:rPr lang="pl-PL" sz="2600" dirty="0">
                <a:solidFill>
                  <a:srgbClr val="1D53A3"/>
                </a:solidFill>
                <a:latin typeface="Arial" panose="020B0604020202020204" pitchFamily="34" charset="0"/>
                <a:cs typeface="Arial" panose="020B0604020202020204" pitchFamily="34" charset="0"/>
              </a:rPr>
              <a:t>złożą w szkole do </a:t>
            </a:r>
            <a:r>
              <a:rPr lang="pl-PL" sz="2600" b="1" dirty="0">
                <a:solidFill>
                  <a:srgbClr val="1D53A3"/>
                </a:solidFill>
                <a:latin typeface="Arial" panose="020B0604020202020204" pitchFamily="34" charset="0"/>
                <a:cs typeface="Arial" panose="020B0604020202020204" pitchFamily="34" charset="0"/>
              </a:rPr>
              <a:t>15 lipca </a:t>
            </a:r>
            <a:r>
              <a:rPr lang="pl-PL" sz="2600" dirty="0">
                <a:solidFill>
                  <a:srgbClr val="1D53A3"/>
                </a:solidFill>
                <a:latin typeface="Arial" panose="020B0604020202020204" pitchFamily="34" charset="0"/>
                <a:cs typeface="Arial" panose="020B0604020202020204" pitchFamily="34" charset="0"/>
              </a:rPr>
              <a:t>2025 roku oświadczenie</a:t>
            </a:r>
            <a:br>
              <a:rPr lang="pl-PL" sz="2600" dirty="0">
                <a:solidFill>
                  <a:srgbClr val="1D53A3"/>
                </a:solidFill>
                <a:latin typeface="Arial" panose="020B0604020202020204" pitchFamily="34" charset="0"/>
                <a:cs typeface="Arial" panose="020B0604020202020204" pitchFamily="34" charset="0"/>
              </a:rPr>
            </a:br>
            <a:r>
              <a:rPr lang="pl-PL" sz="2600" dirty="0">
                <a:solidFill>
                  <a:srgbClr val="1D53A3"/>
                </a:solidFill>
                <a:latin typeface="Arial" panose="020B0604020202020204" pitchFamily="34" charset="0"/>
                <a:cs typeface="Arial" panose="020B0604020202020204" pitchFamily="34" charset="0"/>
              </a:rPr>
              <a:t>o gotowości przystąpienia do egzaminu.</a:t>
            </a:r>
          </a:p>
          <a:p>
            <a:pPr>
              <a:lnSpc>
                <a:spcPct val="110000"/>
              </a:lnSpc>
              <a:defRPr/>
            </a:pPr>
            <a:endParaRPr lang="pl-PL" dirty="0"/>
          </a:p>
        </p:txBody>
      </p:sp>
    </p:spTree>
    <p:extLst>
      <p:ext uri="{BB962C8B-B14F-4D97-AF65-F5344CB8AC3E}">
        <p14:creationId xmlns:p14="http://schemas.microsoft.com/office/powerpoint/2010/main" val="10715423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anim calcmode="lin" valueType="num">
                                      <p:cBhvr>
                                        <p:cTn id="8" dur="1000" fill="hold"/>
                                        <p:tgtEl>
                                          <p:spTgt spid="6">
                                            <p:bg/>
                                          </p:spTgt>
                                        </p:tgtEl>
                                        <p:attrNameLst>
                                          <p:attrName>ppt_x</p:attrName>
                                        </p:attrNameLst>
                                      </p:cBhvr>
                                      <p:tavLst>
                                        <p:tav tm="0">
                                          <p:val>
                                            <p:strVal val="#ppt_x"/>
                                          </p:val>
                                        </p:tav>
                                        <p:tav tm="100000">
                                          <p:val>
                                            <p:strVal val="#ppt_x"/>
                                          </p:val>
                                        </p:tav>
                                      </p:tavLst>
                                    </p:anim>
                                    <p:anim calcmode="lin" valueType="num">
                                      <p:cBhvr>
                                        <p:cTn id="9"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1000"/>
                                        <p:tgtEl>
                                          <p:spTgt spid="6">
                                            <p:txEl>
                                              <p:pRg st="2" end="2"/>
                                            </p:txEl>
                                          </p:spTgt>
                                        </p:tgtEl>
                                      </p:cBhvr>
                                    </p:animEffect>
                                    <p:anim calcmode="lin" valueType="num">
                                      <p:cBhvr>
                                        <p:cTn id="2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1000"/>
                                        <p:tgtEl>
                                          <p:spTgt spid="6">
                                            <p:txEl>
                                              <p:pRg st="3" end="3"/>
                                            </p:txEl>
                                          </p:spTgt>
                                        </p:tgtEl>
                                      </p:cBhvr>
                                    </p:animEffect>
                                    <p:anim calcmode="lin" valueType="num">
                                      <p:cBhvr>
                                        <p:cTn id="3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B13037-8FD2-4AD9-A5CB-756E4AEDFBBD}"/>
              </a:ext>
            </a:extLst>
          </p:cNvPr>
          <p:cNvSpPr>
            <a:spLocks noGrp="1"/>
          </p:cNvSpPr>
          <p:nvPr>
            <p:ph type="title"/>
          </p:nvPr>
        </p:nvSpPr>
        <p:spPr>
          <a:xfrm>
            <a:off x="0" y="0"/>
            <a:ext cx="12192000" cy="1076325"/>
          </a:xfrm>
        </p:spPr>
        <p:txBody>
          <a:bodyPr/>
          <a:lstStyle/>
          <a:p>
            <a:pPr algn="ctr"/>
            <a:r>
              <a:rPr lang="pl-PL" dirty="0"/>
              <a:t>Przekazanie deklaracji do OKE</a:t>
            </a:r>
          </a:p>
        </p:txBody>
      </p:sp>
      <p:sp>
        <p:nvSpPr>
          <p:cNvPr id="4" name="Symbol zastępczy numeru slajdu 3">
            <a:extLst>
              <a:ext uri="{FF2B5EF4-FFF2-40B4-BE49-F238E27FC236}">
                <a16:creationId xmlns:a16="http://schemas.microsoft.com/office/drawing/2014/main" id="{C2CA1FD3-A5DD-448F-BD87-EA7AF4A75EBB}"/>
              </a:ext>
            </a:extLst>
          </p:cNvPr>
          <p:cNvSpPr>
            <a:spLocks noGrp="1"/>
          </p:cNvSpPr>
          <p:nvPr>
            <p:ph type="sldNum" sz="quarter" idx="12"/>
          </p:nvPr>
        </p:nvSpPr>
        <p:spPr/>
        <p:txBody>
          <a:bodyPr/>
          <a:lstStyle/>
          <a:p>
            <a:fld id="{A1ACEFB5-CC68-48C4-AC3B-669015D38149}" type="slidenum">
              <a:rPr lang="pl-PL" smtClean="0"/>
              <a:t>62</a:t>
            </a:fld>
            <a:endParaRPr lang="pl-PL"/>
          </a:p>
        </p:txBody>
      </p:sp>
      <p:sp>
        <p:nvSpPr>
          <p:cNvPr id="6" name="Symbol zastępczy zawartości 2">
            <a:extLst>
              <a:ext uri="{FF2B5EF4-FFF2-40B4-BE49-F238E27FC236}">
                <a16:creationId xmlns:a16="http://schemas.microsoft.com/office/drawing/2014/main" id="{C79C0862-B316-41E8-A0E7-B464641CE24A}"/>
              </a:ext>
            </a:extLst>
          </p:cNvPr>
          <p:cNvSpPr>
            <a:spLocks noGrp="1"/>
          </p:cNvSpPr>
          <p:nvPr>
            <p:ph idx="1"/>
          </p:nvPr>
        </p:nvSpPr>
        <p:spPr>
          <a:xfrm>
            <a:off x="1172925" y="2257425"/>
            <a:ext cx="9909941" cy="3135842"/>
          </a:xfrm>
        </p:spPr>
        <p:txBody>
          <a:bodyPr>
            <a:normAutofit/>
          </a:bodyPr>
          <a:lstStyle/>
          <a:p>
            <a:pPr marL="0" indent="0">
              <a:lnSpc>
                <a:spcPct val="100000"/>
              </a:lnSpc>
              <a:buNone/>
            </a:pPr>
            <a:r>
              <a:rPr lang="pl-PL" sz="2400" b="0" i="0" u="none" strike="noStrike" baseline="0" dirty="0">
                <a:latin typeface="Arial" panose="020B0604020202020204" pitchFamily="34" charset="0"/>
              </a:rPr>
              <a:t>Dyrektor szkoły, na podstawie złożonych oświadczeń, sporządza wykaz absolwentów przystępujących do egzaminu maturalnego</a:t>
            </a:r>
            <a:br>
              <a:rPr lang="pl-PL" sz="2400" b="0" i="0" u="none" strike="noStrike" baseline="0" dirty="0">
                <a:latin typeface="Arial" panose="020B0604020202020204" pitchFamily="34" charset="0"/>
              </a:rPr>
            </a:br>
            <a:r>
              <a:rPr lang="pl-PL" sz="2400" b="0" i="0" u="none" strike="noStrike" baseline="0" dirty="0">
                <a:latin typeface="Arial" panose="020B0604020202020204" pitchFamily="34" charset="0"/>
              </a:rPr>
              <a:t>z danego przedmiotu w części pisemnej w terminie poprawkowym</a:t>
            </a:r>
            <a:br>
              <a:rPr lang="pl-PL" sz="2400" b="0" i="0" u="none" strike="noStrike" baseline="0" dirty="0">
                <a:latin typeface="Arial" panose="020B0604020202020204" pitchFamily="34" charset="0"/>
              </a:rPr>
            </a:br>
            <a:r>
              <a:rPr lang="pl-PL" sz="2400" b="0" i="0" u="none" strike="noStrike" baseline="0" dirty="0">
                <a:latin typeface="Arial" panose="020B0604020202020204" pitchFamily="34" charset="0"/>
              </a:rPr>
              <a:t>i przekazuje go z wykorzystaniem SIOEO dyrektorowi okręgowej komisji egzaminacyjnej, nie później niż </a:t>
            </a:r>
            <a:r>
              <a:rPr lang="pl-PL" sz="2400" b="1" i="0" u="none" strike="noStrike" baseline="0" dirty="0">
                <a:latin typeface="Arial" panose="020B0604020202020204" pitchFamily="34" charset="0"/>
              </a:rPr>
              <a:t>do 18 lipca 2025 r. </a:t>
            </a:r>
            <a:endParaRPr lang="pl-PL" sz="1800" b="0" i="0" u="none" strike="noStrike" baseline="0" dirty="0">
              <a:latin typeface="Arial" panose="020B0604020202020204" pitchFamily="34" charset="0"/>
            </a:endParaRPr>
          </a:p>
        </p:txBody>
      </p:sp>
    </p:spTree>
    <p:extLst>
      <p:ext uri="{BB962C8B-B14F-4D97-AF65-F5344CB8AC3E}">
        <p14:creationId xmlns:p14="http://schemas.microsoft.com/office/powerpoint/2010/main" val="23925351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5599AC-8764-4574-9142-A73FE379BDAC}"/>
              </a:ext>
            </a:extLst>
          </p:cNvPr>
          <p:cNvSpPr>
            <a:spLocks noGrp="1"/>
          </p:cNvSpPr>
          <p:nvPr>
            <p:ph type="title"/>
          </p:nvPr>
        </p:nvSpPr>
        <p:spPr>
          <a:xfrm>
            <a:off x="1115840" y="102606"/>
            <a:ext cx="9875520" cy="1356360"/>
          </a:xfrm>
        </p:spPr>
        <p:txBody>
          <a:bodyPr/>
          <a:lstStyle/>
          <a:p>
            <a:pPr algn="ctr"/>
            <a:r>
              <a:rPr lang="pl-PL" dirty="0">
                <a:solidFill>
                  <a:schemeClr val="accent5">
                    <a:lumMod val="50000"/>
                  </a:schemeClr>
                </a:solidFill>
              </a:rPr>
              <a:t>Zbiór instrukcji do SIOEO</a:t>
            </a:r>
          </a:p>
        </p:txBody>
      </p:sp>
      <p:sp>
        <p:nvSpPr>
          <p:cNvPr id="4" name="Symbol zastępczy numeru slajdu 3">
            <a:extLst>
              <a:ext uri="{FF2B5EF4-FFF2-40B4-BE49-F238E27FC236}">
                <a16:creationId xmlns:a16="http://schemas.microsoft.com/office/drawing/2014/main" id="{009345E7-D0DD-4AAE-A538-B6A969E5E3CD}"/>
              </a:ext>
            </a:extLst>
          </p:cNvPr>
          <p:cNvSpPr>
            <a:spLocks noGrp="1"/>
          </p:cNvSpPr>
          <p:nvPr>
            <p:ph type="sldNum" sz="quarter" idx="12"/>
          </p:nvPr>
        </p:nvSpPr>
        <p:spPr/>
        <p:txBody>
          <a:bodyPr/>
          <a:lstStyle/>
          <a:p>
            <a:fld id="{B3870188-C63B-466F-B678-76B5FFC194F9}" type="slidenum">
              <a:rPr lang="pl-PL" smtClean="0"/>
              <a:t>63</a:t>
            </a:fld>
            <a:endParaRPr lang="pl-PL"/>
          </a:p>
        </p:txBody>
      </p:sp>
      <p:pic>
        <p:nvPicPr>
          <p:cNvPr id="8" name="Symbol zastępczy zawartości 7">
            <a:extLst>
              <a:ext uri="{FF2B5EF4-FFF2-40B4-BE49-F238E27FC236}">
                <a16:creationId xmlns:a16="http://schemas.microsoft.com/office/drawing/2014/main" id="{71E4F41D-C096-4E79-9AE1-DEA6C5D72508}"/>
              </a:ext>
            </a:extLst>
          </p:cNvPr>
          <p:cNvPicPr>
            <a:picLocks noGrp="1" noChangeAspect="1"/>
          </p:cNvPicPr>
          <p:nvPr>
            <p:ph idx="1"/>
          </p:nvPr>
        </p:nvPicPr>
        <p:blipFill rotWithShape="1">
          <a:blip r:embed="rId2"/>
          <a:srcRect l="6801" t="13445" r="9703" b="10085"/>
          <a:stretch/>
        </p:blipFill>
        <p:spPr>
          <a:xfrm>
            <a:off x="1583015" y="1492218"/>
            <a:ext cx="9297241" cy="4789576"/>
          </a:xfrm>
          <a:prstGeom prst="rect">
            <a:avLst/>
          </a:prstGeom>
          <a:ln>
            <a:solidFill>
              <a:schemeClr val="accent1"/>
            </a:solidFill>
          </a:ln>
        </p:spPr>
      </p:pic>
      <p:sp>
        <p:nvSpPr>
          <p:cNvPr id="9" name="Strzałka: w lewo 8">
            <a:extLst>
              <a:ext uri="{FF2B5EF4-FFF2-40B4-BE49-F238E27FC236}">
                <a16:creationId xmlns:a16="http://schemas.microsoft.com/office/drawing/2014/main" id="{5B4204A0-E7A8-444C-8F9E-3412BFA6DB1B}"/>
              </a:ext>
            </a:extLst>
          </p:cNvPr>
          <p:cNvSpPr/>
          <p:nvPr/>
        </p:nvSpPr>
        <p:spPr>
          <a:xfrm>
            <a:off x="5636402" y="5929837"/>
            <a:ext cx="1848357" cy="290855"/>
          </a:xfrm>
          <a:prstGeom prst="leftArrow">
            <a:avLst>
              <a:gd name="adj1" fmla="val 50000"/>
              <a:gd name="adj2" fmla="val 14338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5197809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A4003B3-57F6-4778-8EF3-E662F96717DE}"/>
              </a:ext>
            </a:extLst>
          </p:cNvPr>
          <p:cNvSpPr>
            <a:spLocks noGrp="1"/>
          </p:cNvSpPr>
          <p:nvPr>
            <p:ph type="title"/>
          </p:nvPr>
        </p:nvSpPr>
        <p:spPr>
          <a:xfrm>
            <a:off x="8311271" y="448801"/>
            <a:ext cx="9875520" cy="1356360"/>
          </a:xfrm>
        </p:spPr>
        <p:txBody>
          <a:bodyPr>
            <a:normAutofit/>
          </a:bodyPr>
          <a:lstStyle/>
          <a:p>
            <a:r>
              <a:rPr lang="pl-PL" sz="7200" b="1" dirty="0">
                <a:solidFill>
                  <a:srgbClr val="004D8F"/>
                </a:solidFill>
                <a:latin typeface="Arial" panose="020B0604020202020204" pitchFamily="34" charset="0"/>
                <a:cs typeface="Arial" panose="020B0604020202020204" pitchFamily="34" charset="0"/>
              </a:rPr>
              <a:t>SIOEO</a:t>
            </a:r>
          </a:p>
        </p:txBody>
      </p:sp>
      <p:pic>
        <p:nvPicPr>
          <p:cNvPr id="5" name="Symbol zastępczy zawartości 4">
            <a:extLst>
              <a:ext uri="{FF2B5EF4-FFF2-40B4-BE49-F238E27FC236}">
                <a16:creationId xmlns:a16="http://schemas.microsoft.com/office/drawing/2014/main" id="{7D604FE6-4634-4ABC-8C4B-BE8A0146B0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520" y="1975941"/>
            <a:ext cx="11731927" cy="3419019"/>
          </a:xfrm>
        </p:spPr>
      </p:pic>
    </p:spTree>
    <p:extLst>
      <p:ext uri="{BB962C8B-B14F-4D97-AF65-F5344CB8AC3E}">
        <p14:creationId xmlns:p14="http://schemas.microsoft.com/office/powerpoint/2010/main" val="24001327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7B8ECB-CF70-4CA1-A916-66D84D66DE14}"/>
              </a:ext>
            </a:extLst>
          </p:cNvPr>
          <p:cNvSpPr>
            <a:spLocks noGrp="1"/>
          </p:cNvSpPr>
          <p:nvPr>
            <p:ph type="title"/>
          </p:nvPr>
        </p:nvSpPr>
        <p:spPr/>
        <p:txBody>
          <a:bodyPr/>
          <a:lstStyle/>
          <a:p>
            <a:endParaRPr lang="pl-PL"/>
          </a:p>
        </p:txBody>
      </p:sp>
      <p:pic>
        <p:nvPicPr>
          <p:cNvPr id="7" name="Obraz 6">
            <a:extLst>
              <a:ext uri="{FF2B5EF4-FFF2-40B4-BE49-F238E27FC236}">
                <a16:creationId xmlns:a16="http://schemas.microsoft.com/office/drawing/2014/main" id="{14FEC4B4-0FB0-4051-8810-B10CBE0014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045" t="20077" r="15236" b="17663"/>
          <a:stretch/>
        </p:blipFill>
        <p:spPr>
          <a:xfrm rot="5400000">
            <a:off x="2807473" y="1209034"/>
            <a:ext cx="6739614" cy="4450080"/>
          </a:xfrm>
          <a:prstGeom prst="rect">
            <a:avLst/>
          </a:prstGeom>
        </p:spPr>
      </p:pic>
      <p:sp>
        <p:nvSpPr>
          <p:cNvPr id="9" name="Symbol zastępczy zawartości 8">
            <a:extLst>
              <a:ext uri="{FF2B5EF4-FFF2-40B4-BE49-F238E27FC236}">
                <a16:creationId xmlns:a16="http://schemas.microsoft.com/office/drawing/2014/main" id="{A157F7B0-34A8-4EE8-9243-C6ED159A11B2}"/>
              </a:ext>
            </a:extLst>
          </p:cNvPr>
          <p:cNvSpPr>
            <a:spLocks noGrp="1"/>
          </p:cNvSpPr>
          <p:nvPr>
            <p:ph idx="1"/>
          </p:nvPr>
        </p:nvSpPr>
        <p:spPr/>
        <p:txBody>
          <a:bodyPr/>
          <a:lstStyle/>
          <a:p>
            <a:endParaRPr lang="pl-PL" dirty="0"/>
          </a:p>
        </p:txBody>
      </p:sp>
    </p:spTree>
    <p:extLst>
      <p:ext uri="{BB962C8B-B14F-4D97-AF65-F5344CB8AC3E}">
        <p14:creationId xmlns:p14="http://schemas.microsoft.com/office/powerpoint/2010/main" val="29518429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E5D26D-7A36-4CA1-A7CB-31D2548EA3FD}"/>
              </a:ext>
            </a:extLst>
          </p:cNvPr>
          <p:cNvSpPr>
            <a:spLocks noGrp="1"/>
          </p:cNvSpPr>
          <p:nvPr>
            <p:ph type="title"/>
          </p:nvPr>
        </p:nvSpPr>
        <p:spPr/>
        <p:txBody>
          <a:bodyPr/>
          <a:lstStyle/>
          <a:p>
            <a:endParaRPr lang="pl-PL"/>
          </a:p>
        </p:txBody>
      </p:sp>
      <p:pic>
        <p:nvPicPr>
          <p:cNvPr id="5" name="Symbol zastępczy zawartości 4">
            <a:extLst>
              <a:ext uri="{FF2B5EF4-FFF2-40B4-BE49-F238E27FC236}">
                <a16:creationId xmlns:a16="http://schemas.microsoft.com/office/drawing/2014/main" id="{E389CEC6-D858-4B16-9028-3C00F8A7E4A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5831" y="662899"/>
            <a:ext cx="7274563" cy="5455923"/>
          </a:xfrm>
        </p:spPr>
      </p:pic>
      <p:pic>
        <p:nvPicPr>
          <p:cNvPr id="6" name="Symbol zastępczy zawartości 4">
            <a:extLst>
              <a:ext uri="{FF2B5EF4-FFF2-40B4-BE49-F238E27FC236}">
                <a16:creationId xmlns:a16="http://schemas.microsoft.com/office/drawing/2014/main" id="{9515B58D-414D-41AF-85D7-B6A322E8FB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072237" y="1344891"/>
            <a:ext cx="5455922" cy="4091941"/>
          </a:xfrm>
          <a:prstGeom prst="rect">
            <a:avLst/>
          </a:prstGeom>
        </p:spPr>
      </p:pic>
    </p:spTree>
    <p:extLst>
      <p:ext uri="{BB962C8B-B14F-4D97-AF65-F5344CB8AC3E}">
        <p14:creationId xmlns:p14="http://schemas.microsoft.com/office/powerpoint/2010/main" val="32307529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5EF992C-3A50-45DC-9ED1-7E16F778E87F}"/>
              </a:ext>
            </a:extLst>
          </p:cNvPr>
          <p:cNvSpPr>
            <a:spLocks noGrp="1"/>
          </p:cNvSpPr>
          <p:nvPr>
            <p:ph type="title"/>
          </p:nvPr>
        </p:nvSpPr>
        <p:spPr>
          <a:xfrm>
            <a:off x="0" y="1"/>
            <a:ext cx="12192000" cy="1413164"/>
          </a:xfrm>
        </p:spPr>
        <p:txBody>
          <a:bodyPr anchor="ctr">
            <a:normAutofit/>
          </a:bodyPr>
          <a:lstStyle/>
          <a:p>
            <a:pPr algn="ctr"/>
            <a:r>
              <a:rPr lang="pl-PL" sz="4400" b="1" dirty="0">
                <a:solidFill>
                  <a:srgbClr val="1D53A3"/>
                </a:solidFill>
                <a:ea typeface="Calibri" panose="020F0502020204030204" pitchFamily="34" charset="0"/>
                <a:cs typeface="Times New Roman" panose="02020603050405020304" pitchFamily="18" charset="0"/>
              </a:rPr>
              <a:t>I</a:t>
            </a:r>
            <a:r>
              <a:rPr lang="pl-PL" sz="4400" b="1" dirty="0">
                <a:solidFill>
                  <a:srgbClr val="1D53A3"/>
                </a:solidFill>
                <a:effectLst/>
                <a:ea typeface="Calibri" panose="020F0502020204030204" pitchFamily="34" charset="0"/>
                <a:cs typeface="Times New Roman" panose="02020603050405020304" pitchFamily="18" charset="0"/>
              </a:rPr>
              <a:t>nformacje i komunikaty</a:t>
            </a:r>
            <a:endParaRPr lang="pl-PL" sz="4400" b="1" dirty="0"/>
          </a:p>
        </p:txBody>
      </p:sp>
      <p:sp>
        <p:nvSpPr>
          <p:cNvPr id="4" name="Symbol zastępczy numeru slajdu 3">
            <a:extLst>
              <a:ext uri="{FF2B5EF4-FFF2-40B4-BE49-F238E27FC236}">
                <a16:creationId xmlns:a16="http://schemas.microsoft.com/office/drawing/2014/main" id="{2CD179A8-B330-4C4C-BAA8-E51E912288C6}"/>
              </a:ext>
            </a:extLst>
          </p:cNvPr>
          <p:cNvSpPr>
            <a:spLocks noGrp="1"/>
          </p:cNvSpPr>
          <p:nvPr>
            <p:ph type="sldNum" sz="quarter" idx="12"/>
          </p:nvPr>
        </p:nvSpPr>
        <p:spPr/>
        <p:txBody>
          <a:bodyPr/>
          <a:lstStyle/>
          <a:p>
            <a:fld id="{A1ACEFB5-CC68-48C4-AC3B-669015D38149}" type="slidenum">
              <a:rPr lang="pl-PL" smtClean="0"/>
              <a:t>67</a:t>
            </a:fld>
            <a:endParaRPr lang="pl-PL"/>
          </a:p>
        </p:txBody>
      </p:sp>
      <p:pic>
        <p:nvPicPr>
          <p:cNvPr id="5" name="Obraz 4"/>
          <p:cNvPicPr>
            <a:picLocks noChangeAspect="1"/>
          </p:cNvPicPr>
          <p:nvPr/>
        </p:nvPicPr>
        <p:blipFill>
          <a:blip r:embed="rId3"/>
          <a:stretch>
            <a:fillRect/>
          </a:stretch>
        </p:blipFill>
        <p:spPr>
          <a:xfrm>
            <a:off x="2201333" y="1413166"/>
            <a:ext cx="8023062" cy="5308310"/>
          </a:xfrm>
          <a:prstGeom prst="rect">
            <a:avLst/>
          </a:prstGeom>
          <a:ln>
            <a:solidFill>
              <a:schemeClr val="accent1"/>
            </a:solidFill>
          </a:ln>
        </p:spPr>
      </p:pic>
    </p:spTree>
    <p:extLst>
      <p:ext uri="{BB962C8B-B14F-4D97-AF65-F5344CB8AC3E}">
        <p14:creationId xmlns:p14="http://schemas.microsoft.com/office/powerpoint/2010/main" val="10096476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p:cNvPicPr>
            <a:picLocks noChangeAspect="1"/>
          </p:cNvPicPr>
          <p:nvPr/>
        </p:nvPicPr>
        <p:blipFill>
          <a:blip r:embed="rId2"/>
          <a:stretch>
            <a:fillRect/>
          </a:stretch>
        </p:blipFill>
        <p:spPr>
          <a:xfrm>
            <a:off x="3339381" y="1487203"/>
            <a:ext cx="8683595" cy="4468907"/>
          </a:xfrm>
          <a:prstGeom prst="rect">
            <a:avLst/>
          </a:prstGeom>
          <a:ln>
            <a:solidFill>
              <a:schemeClr val="accent5"/>
            </a:solidFill>
          </a:ln>
        </p:spPr>
      </p:pic>
      <p:pic>
        <p:nvPicPr>
          <p:cNvPr id="10" name="Obraz 9"/>
          <p:cNvPicPr>
            <a:picLocks noChangeAspect="1"/>
          </p:cNvPicPr>
          <p:nvPr/>
        </p:nvPicPr>
        <p:blipFill>
          <a:blip r:embed="rId3"/>
          <a:stretch>
            <a:fillRect/>
          </a:stretch>
        </p:blipFill>
        <p:spPr>
          <a:xfrm>
            <a:off x="2669687" y="1505120"/>
            <a:ext cx="8356600" cy="4433075"/>
          </a:xfrm>
          <a:prstGeom prst="rect">
            <a:avLst/>
          </a:prstGeom>
          <a:ln>
            <a:solidFill>
              <a:schemeClr val="accent5"/>
            </a:solidFill>
          </a:ln>
        </p:spPr>
      </p:pic>
      <p:pic>
        <p:nvPicPr>
          <p:cNvPr id="9" name="Obraz 8"/>
          <p:cNvPicPr>
            <a:picLocks noChangeAspect="1"/>
          </p:cNvPicPr>
          <p:nvPr/>
        </p:nvPicPr>
        <p:blipFill>
          <a:blip r:embed="rId4"/>
          <a:stretch>
            <a:fillRect/>
          </a:stretch>
        </p:blipFill>
        <p:spPr>
          <a:xfrm>
            <a:off x="1371237" y="1614184"/>
            <a:ext cx="9949813" cy="3970867"/>
          </a:xfrm>
          <a:prstGeom prst="rect">
            <a:avLst/>
          </a:prstGeom>
          <a:ln>
            <a:solidFill>
              <a:schemeClr val="accent5"/>
            </a:solidFill>
          </a:ln>
        </p:spPr>
      </p:pic>
      <p:sp>
        <p:nvSpPr>
          <p:cNvPr id="4" name="Symbol zastępczy numeru slajdu 3">
            <a:extLst>
              <a:ext uri="{FF2B5EF4-FFF2-40B4-BE49-F238E27FC236}">
                <a16:creationId xmlns:a16="http://schemas.microsoft.com/office/drawing/2014/main" id="{EC7FF6BD-97D2-4010-92DD-7265F92A3D3A}"/>
              </a:ext>
            </a:extLst>
          </p:cNvPr>
          <p:cNvSpPr>
            <a:spLocks noGrp="1"/>
          </p:cNvSpPr>
          <p:nvPr>
            <p:ph type="sldNum" sz="quarter" idx="12"/>
          </p:nvPr>
        </p:nvSpPr>
        <p:spPr/>
        <p:txBody>
          <a:bodyPr/>
          <a:lstStyle/>
          <a:p>
            <a:fld id="{A1ACEFB5-CC68-48C4-AC3B-669015D38149}" type="slidenum">
              <a:rPr lang="pl-PL" smtClean="0"/>
              <a:t>68</a:t>
            </a:fld>
            <a:endParaRPr lang="pl-PL"/>
          </a:p>
        </p:txBody>
      </p:sp>
      <p:pic>
        <p:nvPicPr>
          <p:cNvPr id="6" name="Obraz 5"/>
          <p:cNvPicPr>
            <a:picLocks noChangeAspect="1"/>
          </p:cNvPicPr>
          <p:nvPr/>
        </p:nvPicPr>
        <p:blipFill rotWithShape="1">
          <a:blip r:embed="rId5"/>
          <a:srcRect r="7078"/>
          <a:stretch/>
        </p:blipFill>
        <p:spPr>
          <a:xfrm>
            <a:off x="3525338" y="47925"/>
            <a:ext cx="6125603" cy="1371791"/>
          </a:xfrm>
          <a:prstGeom prst="rect">
            <a:avLst/>
          </a:prstGeom>
          <a:ln>
            <a:solidFill>
              <a:schemeClr val="accent5"/>
            </a:solidFill>
          </a:ln>
        </p:spPr>
      </p:pic>
      <p:pic>
        <p:nvPicPr>
          <p:cNvPr id="8" name="Obraz 7"/>
          <p:cNvPicPr>
            <a:picLocks noChangeAspect="1"/>
          </p:cNvPicPr>
          <p:nvPr/>
        </p:nvPicPr>
        <p:blipFill>
          <a:blip r:embed="rId6"/>
          <a:stretch>
            <a:fillRect/>
          </a:stretch>
        </p:blipFill>
        <p:spPr>
          <a:xfrm>
            <a:off x="552757" y="1803040"/>
            <a:ext cx="10229566" cy="4943474"/>
          </a:xfrm>
          <a:prstGeom prst="rect">
            <a:avLst/>
          </a:prstGeom>
          <a:ln>
            <a:solidFill>
              <a:schemeClr val="accent5"/>
            </a:solidFill>
          </a:ln>
        </p:spPr>
      </p:pic>
      <p:pic>
        <p:nvPicPr>
          <p:cNvPr id="7" name="Obraz 6"/>
          <p:cNvPicPr>
            <a:picLocks noChangeAspect="1"/>
          </p:cNvPicPr>
          <p:nvPr/>
        </p:nvPicPr>
        <p:blipFill>
          <a:blip r:embed="rId7"/>
          <a:stretch>
            <a:fillRect/>
          </a:stretch>
        </p:blipFill>
        <p:spPr>
          <a:xfrm>
            <a:off x="186327" y="2550528"/>
            <a:ext cx="11252645" cy="3805822"/>
          </a:xfrm>
          <a:prstGeom prst="rect">
            <a:avLst/>
          </a:prstGeom>
          <a:ln>
            <a:solidFill>
              <a:schemeClr val="accent5"/>
            </a:solidFill>
          </a:ln>
        </p:spPr>
      </p:pic>
    </p:spTree>
    <p:extLst>
      <p:ext uri="{BB962C8B-B14F-4D97-AF65-F5344CB8AC3E}">
        <p14:creationId xmlns:p14="http://schemas.microsoft.com/office/powerpoint/2010/main" val="262950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90"/>
                                          </p:val>
                                        </p:tav>
                                        <p:tav tm="100000">
                                          <p:val>
                                            <p:fltVal val="0"/>
                                          </p:val>
                                        </p:tav>
                                      </p:tavLst>
                                    </p:anim>
                                    <p:animEffect transition="in" filter="fade">
                                      <p:cBhvr>
                                        <p:cTn id="4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5EF992C-3A50-45DC-9ED1-7E16F778E87F}"/>
              </a:ext>
            </a:extLst>
          </p:cNvPr>
          <p:cNvSpPr>
            <a:spLocks noGrp="1"/>
          </p:cNvSpPr>
          <p:nvPr>
            <p:ph type="title"/>
          </p:nvPr>
        </p:nvSpPr>
        <p:spPr>
          <a:xfrm>
            <a:off x="0" y="0"/>
            <a:ext cx="12192000" cy="1257737"/>
          </a:xfrm>
        </p:spPr>
        <p:txBody>
          <a:bodyPr anchor="ctr">
            <a:normAutofit/>
          </a:bodyPr>
          <a:lstStyle/>
          <a:p>
            <a:pPr algn="ctr"/>
            <a:r>
              <a:rPr lang="pl-PL" sz="4400" b="1" dirty="0">
                <a:solidFill>
                  <a:srgbClr val="1D53A3"/>
                </a:solidFill>
              </a:rPr>
              <a:t>Stres egzaminacyjny</a:t>
            </a:r>
          </a:p>
        </p:txBody>
      </p:sp>
      <p:sp>
        <p:nvSpPr>
          <p:cNvPr id="4" name="Symbol zastępczy numeru slajdu 3">
            <a:extLst>
              <a:ext uri="{FF2B5EF4-FFF2-40B4-BE49-F238E27FC236}">
                <a16:creationId xmlns:a16="http://schemas.microsoft.com/office/drawing/2014/main" id="{2CD179A8-B330-4C4C-BAA8-E51E912288C6}"/>
              </a:ext>
            </a:extLst>
          </p:cNvPr>
          <p:cNvSpPr>
            <a:spLocks noGrp="1"/>
          </p:cNvSpPr>
          <p:nvPr>
            <p:ph type="sldNum" sz="quarter" idx="12"/>
          </p:nvPr>
        </p:nvSpPr>
        <p:spPr/>
        <p:txBody>
          <a:bodyPr/>
          <a:lstStyle/>
          <a:p>
            <a:fld id="{A1ACEFB5-CC68-48C4-AC3B-669015D38149}" type="slidenum">
              <a:rPr lang="pl-PL" smtClean="0"/>
              <a:t>69</a:t>
            </a:fld>
            <a:endParaRPr lang="pl-PL"/>
          </a:p>
        </p:txBody>
      </p:sp>
      <p:pic>
        <p:nvPicPr>
          <p:cNvPr id="3" name="Obraz 2"/>
          <p:cNvPicPr>
            <a:picLocks noChangeAspect="1"/>
          </p:cNvPicPr>
          <p:nvPr/>
        </p:nvPicPr>
        <p:blipFill>
          <a:blip r:embed="rId2"/>
          <a:stretch>
            <a:fillRect/>
          </a:stretch>
        </p:blipFill>
        <p:spPr>
          <a:xfrm>
            <a:off x="431800" y="1178167"/>
            <a:ext cx="7513012" cy="5620566"/>
          </a:xfrm>
          <a:prstGeom prst="rect">
            <a:avLst/>
          </a:prstGeom>
          <a:ln>
            <a:solidFill>
              <a:schemeClr val="accent1"/>
            </a:solidFill>
          </a:ln>
        </p:spPr>
      </p:pic>
      <p:sp>
        <p:nvSpPr>
          <p:cNvPr id="6" name="Strzałka w prawo 5"/>
          <p:cNvSpPr/>
          <p:nvPr/>
        </p:nvSpPr>
        <p:spPr>
          <a:xfrm rot="10800000">
            <a:off x="5181598" y="6258983"/>
            <a:ext cx="3818467" cy="1947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7" name="Obraz 6"/>
          <p:cNvPicPr>
            <a:picLocks noChangeAspect="1"/>
          </p:cNvPicPr>
          <p:nvPr/>
        </p:nvPicPr>
        <p:blipFill>
          <a:blip r:embed="rId3"/>
          <a:stretch>
            <a:fillRect/>
          </a:stretch>
        </p:blipFill>
        <p:spPr>
          <a:xfrm>
            <a:off x="5870815" y="4141469"/>
            <a:ext cx="6258500" cy="2580006"/>
          </a:xfrm>
          <a:prstGeom prst="rect">
            <a:avLst/>
          </a:prstGeom>
          <a:ln>
            <a:solidFill>
              <a:schemeClr val="accent1"/>
            </a:solidFill>
          </a:ln>
        </p:spPr>
      </p:pic>
    </p:spTree>
    <p:extLst>
      <p:ext uri="{BB962C8B-B14F-4D97-AF65-F5344CB8AC3E}">
        <p14:creationId xmlns:p14="http://schemas.microsoft.com/office/powerpoint/2010/main" val="3452897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9D0ED54-2AED-4D84-955C-2A20F30C9FF2}"/>
              </a:ext>
            </a:extLst>
          </p:cNvPr>
          <p:cNvSpPr>
            <a:spLocks noGrp="1"/>
          </p:cNvSpPr>
          <p:nvPr>
            <p:ph type="title"/>
          </p:nvPr>
        </p:nvSpPr>
        <p:spPr>
          <a:xfrm>
            <a:off x="1762059" y="0"/>
            <a:ext cx="9149781" cy="1325563"/>
          </a:xfrm>
        </p:spPr>
        <p:txBody>
          <a:bodyPr/>
          <a:lstStyle/>
          <a:p>
            <a:r>
              <a:rPr lang="pl-PL" dirty="0"/>
              <a:t>Warunki zdania egzaminu maturalnego</a:t>
            </a:r>
          </a:p>
        </p:txBody>
      </p:sp>
      <p:sp>
        <p:nvSpPr>
          <p:cNvPr id="3" name="Symbol zastępczy zawartości 2">
            <a:extLst>
              <a:ext uri="{FF2B5EF4-FFF2-40B4-BE49-F238E27FC236}">
                <a16:creationId xmlns:a16="http://schemas.microsoft.com/office/drawing/2014/main" id="{9C0DC3A3-E127-45E1-AC1F-45C8F89853AE}"/>
              </a:ext>
            </a:extLst>
          </p:cNvPr>
          <p:cNvSpPr>
            <a:spLocks noGrp="1"/>
          </p:cNvSpPr>
          <p:nvPr>
            <p:ph idx="1"/>
          </p:nvPr>
        </p:nvSpPr>
        <p:spPr>
          <a:xfrm>
            <a:off x="752103" y="1325563"/>
            <a:ext cx="10855960" cy="5222240"/>
          </a:xfrm>
        </p:spPr>
        <p:txBody>
          <a:bodyPr>
            <a:normAutofit fontScale="25000" lnSpcReduction="20000"/>
          </a:bodyPr>
          <a:lstStyle/>
          <a:p>
            <a:endParaRPr lang="pl-PL" dirty="0"/>
          </a:p>
          <a:p>
            <a:pPr marL="45720" indent="0">
              <a:lnSpc>
                <a:spcPct val="120000"/>
              </a:lnSpc>
              <a:buNone/>
            </a:pPr>
            <a:r>
              <a:rPr lang="pl-PL" sz="9600" dirty="0">
                <a:ea typeface="+mj-ea"/>
              </a:rPr>
              <a:t>W 2025 r. absolwent, który przystąpi do egzaminu maturalnego</a:t>
            </a:r>
            <a:br>
              <a:rPr lang="pl-PL" sz="9600" b="0" i="0" u="none" strike="noStrike" baseline="0" dirty="0">
                <a:solidFill>
                  <a:srgbClr val="000000"/>
                </a:solidFill>
                <a:latin typeface="Arial" panose="020B0604020202020204" pitchFamily="34" charset="0"/>
              </a:rPr>
            </a:br>
            <a:r>
              <a:rPr lang="pl-PL" sz="8800" b="0" i="0" u="none" strike="noStrike" baseline="0" dirty="0">
                <a:solidFill>
                  <a:srgbClr val="000000"/>
                </a:solidFill>
                <a:latin typeface="Arial" panose="020B0604020202020204" pitchFamily="34" charset="0"/>
              </a:rPr>
              <a:t>– zarówno w </a:t>
            </a:r>
            <a:r>
              <a:rPr lang="pl-PL" sz="8800" b="1" i="0" u="none" strike="noStrike" baseline="0" dirty="0">
                <a:solidFill>
                  <a:srgbClr val="6F2F9F"/>
                </a:solidFill>
                <a:latin typeface="Arial" panose="020B0604020202020204" pitchFamily="34" charset="0"/>
              </a:rPr>
              <a:t>Formule 2023</a:t>
            </a:r>
            <a:r>
              <a:rPr lang="pl-PL" sz="8800" b="0" i="0" u="none" strike="noStrike" baseline="0" dirty="0">
                <a:solidFill>
                  <a:srgbClr val="000000"/>
                </a:solidFill>
                <a:latin typeface="Arial" panose="020B0604020202020204" pitchFamily="34" charset="0"/>
              </a:rPr>
              <a:t>, jak i w </a:t>
            </a:r>
            <a:r>
              <a:rPr lang="pl-PL" sz="8800" b="1" i="0" u="none" strike="noStrike" baseline="0" dirty="0">
                <a:solidFill>
                  <a:srgbClr val="FF9900"/>
                </a:solidFill>
                <a:latin typeface="Arial" panose="020B0604020202020204" pitchFamily="34" charset="0"/>
              </a:rPr>
              <a:t>Formule 2015 </a:t>
            </a:r>
            <a:r>
              <a:rPr lang="pl-PL" sz="8800" b="0" i="0" u="none" strike="noStrike" baseline="0" dirty="0">
                <a:solidFill>
                  <a:srgbClr val="000000"/>
                </a:solidFill>
                <a:latin typeface="Arial" panose="020B0604020202020204" pitchFamily="34" charset="0"/>
              </a:rPr>
              <a:t>– </a:t>
            </a:r>
          </a:p>
          <a:p>
            <a:pPr marL="45720" indent="0">
              <a:lnSpc>
                <a:spcPct val="120000"/>
              </a:lnSpc>
              <a:buNone/>
            </a:pPr>
            <a:r>
              <a:rPr lang="pl-PL" sz="9600" dirty="0">
                <a:solidFill>
                  <a:srgbClr val="1D53A3"/>
                </a:solidFill>
                <a:ea typeface="+mj-ea"/>
              </a:rPr>
              <a:t>zda ten egzamin, jeżeli: </a:t>
            </a:r>
          </a:p>
          <a:p>
            <a:pPr marL="45720" indent="0">
              <a:lnSpc>
                <a:spcPct val="120000"/>
              </a:lnSpc>
              <a:spcBef>
                <a:spcPts val="0"/>
              </a:spcBef>
              <a:buNone/>
            </a:pPr>
            <a:r>
              <a:rPr lang="pl-PL" sz="9600" dirty="0">
                <a:solidFill>
                  <a:srgbClr val="1D53A3"/>
                </a:solidFill>
                <a:ea typeface="+mj-ea"/>
              </a:rPr>
              <a:t>z egzaminu z każdego przedmiotu obowiązkowego</a:t>
            </a:r>
            <a:br>
              <a:rPr lang="pl-PL" sz="9600" dirty="0">
                <a:solidFill>
                  <a:srgbClr val="1D53A3"/>
                </a:solidFill>
                <a:ea typeface="+mj-ea"/>
              </a:rPr>
            </a:br>
            <a:r>
              <a:rPr lang="pl-PL" sz="9600" dirty="0">
                <a:solidFill>
                  <a:srgbClr val="1D53A3"/>
                </a:solidFill>
                <a:ea typeface="+mj-ea"/>
              </a:rPr>
              <a:t>w części ustnej oraz w części pisemnej</a:t>
            </a:r>
            <a:br>
              <a:rPr lang="pl-PL" sz="9600" dirty="0">
                <a:solidFill>
                  <a:srgbClr val="1D53A3"/>
                </a:solidFill>
                <a:ea typeface="+mj-ea"/>
              </a:rPr>
            </a:br>
            <a:r>
              <a:rPr lang="pl-PL" sz="9600" dirty="0">
                <a:solidFill>
                  <a:srgbClr val="1D53A3"/>
                </a:solidFill>
                <a:ea typeface="+mj-ea"/>
              </a:rPr>
              <a:t>otrzyma co najmniej 30% punktów możliwych do uzyskania </a:t>
            </a:r>
          </a:p>
          <a:p>
            <a:pPr marL="0" indent="0" algn="ctr">
              <a:lnSpc>
                <a:spcPct val="120000"/>
              </a:lnSpc>
              <a:spcBef>
                <a:spcPts val="0"/>
              </a:spcBef>
              <a:buNone/>
            </a:pPr>
            <a:r>
              <a:rPr lang="pl-PL" sz="9600" dirty="0">
                <a:ea typeface="+mj-ea"/>
              </a:rPr>
              <a:t>  </a:t>
            </a:r>
            <a:r>
              <a:rPr lang="pl-PL" sz="9600" b="1" dirty="0">
                <a:ea typeface="+mj-ea"/>
              </a:rPr>
              <a:t>oraz </a:t>
            </a:r>
          </a:p>
          <a:p>
            <a:pPr marL="0" indent="0">
              <a:lnSpc>
                <a:spcPct val="120000"/>
              </a:lnSpc>
              <a:spcBef>
                <a:spcPts val="0"/>
              </a:spcBef>
              <a:buNone/>
            </a:pPr>
            <a:r>
              <a:rPr lang="pl-PL" sz="12800" b="1" dirty="0">
                <a:ea typeface="+mj-ea"/>
              </a:rPr>
              <a:t>przystąpi</a:t>
            </a:r>
            <a:r>
              <a:rPr lang="pl-PL" sz="9600" dirty="0">
                <a:ea typeface="+mj-ea"/>
              </a:rPr>
              <a:t> do części pisemnej egzaminu maturalnego z jednego przedmiotu   dodatkowego na poziomie rozszerzonym, a w przypadku języka obcego nowożytnego – na poziomie rozszerzonym albo dwujęzycznym. </a:t>
            </a:r>
          </a:p>
          <a:p>
            <a:endParaRPr lang="pl-PL" sz="5600" dirty="0">
              <a:solidFill>
                <a:srgbClr val="000000"/>
              </a:solidFill>
            </a:endParaRPr>
          </a:p>
          <a:p>
            <a:r>
              <a:rPr lang="pl-PL" sz="5600" dirty="0">
                <a:solidFill>
                  <a:srgbClr val="000000"/>
                </a:solidFill>
              </a:rPr>
              <a:t>Zmiana dotycząca egzaminu maturalnego w </a:t>
            </a:r>
            <a:r>
              <a:rPr lang="pl-PL" sz="5600" b="1" dirty="0">
                <a:solidFill>
                  <a:srgbClr val="6F2F9F"/>
                </a:solidFill>
              </a:rPr>
              <a:t>Formule 2023 </a:t>
            </a:r>
            <a:r>
              <a:rPr lang="pl-PL" sz="5600" dirty="0">
                <a:solidFill>
                  <a:srgbClr val="000000"/>
                </a:solidFill>
              </a:rPr>
              <a:t>została wprowadzona w art. 9 ust. 1 ustawy z dnia 21 listopada 2024 r. o zmianie ustawy o systemie oświaty oraz niektórych innych ustaw (por. pkt 1.1.2.). </a:t>
            </a:r>
            <a:endParaRPr lang="pl-PL" sz="9600" b="0" i="0" u="none" strike="noStrike" baseline="0" dirty="0">
              <a:solidFill>
                <a:srgbClr val="000000"/>
              </a:solidFill>
              <a:latin typeface="Arial" panose="020B0604020202020204" pitchFamily="34" charset="0"/>
            </a:endParaRPr>
          </a:p>
        </p:txBody>
      </p:sp>
      <p:sp>
        <p:nvSpPr>
          <p:cNvPr id="4" name="Symbol zastępczy numeru slajdu 3">
            <a:extLst>
              <a:ext uri="{FF2B5EF4-FFF2-40B4-BE49-F238E27FC236}">
                <a16:creationId xmlns:a16="http://schemas.microsoft.com/office/drawing/2014/main" id="{3C7244EC-E207-4B19-AED7-5B99142E759C}"/>
              </a:ext>
            </a:extLst>
          </p:cNvPr>
          <p:cNvSpPr>
            <a:spLocks noGrp="1"/>
          </p:cNvSpPr>
          <p:nvPr>
            <p:ph type="sldNum" sz="quarter" idx="12"/>
          </p:nvPr>
        </p:nvSpPr>
        <p:spPr/>
        <p:txBody>
          <a:bodyPr/>
          <a:lstStyle/>
          <a:p>
            <a:fld id="{A1ACEFB5-CC68-48C4-AC3B-669015D38149}" type="slidenum">
              <a:rPr lang="pl-PL" smtClean="0"/>
              <a:t>7</a:t>
            </a:fld>
            <a:endParaRPr lang="pl-PL"/>
          </a:p>
        </p:txBody>
      </p:sp>
      <p:pic>
        <p:nvPicPr>
          <p:cNvPr id="7" name="Obraz 6"/>
          <p:cNvPicPr/>
          <p:nvPr/>
        </p:nvPicPr>
        <p:blipFill>
          <a:blip r:embed="rId2">
            <a:biLevel thresh="50000"/>
            <a:extLst>
              <a:ext uri="{28A0092B-C50C-407E-A947-70E740481C1C}">
                <a14:useLocalDpi xmlns:a14="http://schemas.microsoft.com/office/drawing/2010/main" val="0"/>
              </a:ext>
            </a:extLst>
          </a:blip>
          <a:stretch>
            <a:fillRect/>
          </a:stretch>
        </p:blipFill>
        <p:spPr>
          <a:xfrm>
            <a:off x="113847" y="82424"/>
            <a:ext cx="2080713" cy="649096"/>
          </a:xfrm>
          <a:prstGeom prst="rect">
            <a:avLst/>
          </a:prstGeom>
          <a:noFill/>
        </p:spPr>
      </p:pic>
    </p:spTree>
    <p:extLst>
      <p:ext uri="{BB962C8B-B14F-4D97-AF65-F5344CB8AC3E}">
        <p14:creationId xmlns:p14="http://schemas.microsoft.com/office/powerpoint/2010/main" val="13249467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5EF992C-3A50-45DC-9ED1-7E16F778E87F}"/>
              </a:ext>
            </a:extLst>
          </p:cNvPr>
          <p:cNvSpPr>
            <a:spLocks noGrp="1"/>
          </p:cNvSpPr>
          <p:nvPr>
            <p:ph type="title"/>
          </p:nvPr>
        </p:nvSpPr>
        <p:spPr>
          <a:xfrm>
            <a:off x="0" y="0"/>
            <a:ext cx="12192000" cy="1065741"/>
          </a:xfrm>
        </p:spPr>
        <p:txBody>
          <a:bodyPr anchor="ctr">
            <a:normAutofit/>
          </a:bodyPr>
          <a:lstStyle/>
          <a:p>
            <a:pPr algn="ctr"/>
            <a:r>
              <a:rPr lang="pl-PL" sz="4400" b="1" dirty="0">
                <a:solidFill>
                  <a:srgbClr val="1D53A3"/>
                </a:solidFill>
              </a:rPr>
              <a:t>Stres egzaminacyjny</a:t>
            </a:r>
          </a:p>
        </p:txBody>
      </p:sp>
      <p:sp>
        <p:nvSpPr>
          <p:cNvPr id="4" name="Symbol zastępczy numeru slajdu 3">
            <a:extLst>
              <a:ext uri="{FF2B5EF4-FFF2-40B4-BE49-F238E27FC236}">
                <a16:creationId xmlns:a16="http://schemas.microsoft.com/office/drawing/2014/main" id="{2CD179A8-B330-4C4C-BAA8-E51E912288C6}"/>
              </a:ext>
            </a:extLst>
          </p:cNvPr>
          <p:cNvSpPr>
            <a:spLocks noGrp="1"/>
          </p:cNvSpPr>
          <p:nvPr>
            <p:ph type="sldNum" sz="quarter" idx="12"/>
          </p:nvPr>
        </p:nvSpPr>
        <p:spPr/>
        <p:txBody>
          <a:bodyPr/>
          <a:lstStyle/>
          <a:p>
            <a:fld id="{A1ACEFB5-CC68-48C4-AC3B-669015D38149}" type="slidenum">
              <a:rPr lang="pl-PL" smtClean="0"/>
              <a:t>70</a:t>
            </a:fld>
            <a:endParaRPr lang="pl-PL"/>
          </a:p>
        </p:txBody>
      </p:sp>
      <p:pic>
        <p:nvPicPr>
          <p:cNvPr id="5" name="Obraz 4"/>
          <p:cNvPicPr>
            <a:picLocks noChangeAspect="1"/>
          </p:cNvPicPr>
          <p:nvPr/>
        </p:nvPicPr>
        <p:blipFill>
          <a:blip r:embed="rId2"/>
          <a:stretch>
            <a:fillRect/>
          </a:stretch>
        </p:blipFill>
        <p:spPr>
          <a:xfrm>
            <a:off x="74230" y="1065741"/>
            <a:ext cx="4028281" cy="5655733"/>
          </a:xfrm>
          <a:prstGeom prst="rect">
            <a:avLst/>
          </a:prstGeom>
        </p:spPr>
      </p:pic>
      <p:pic>
        <p:nvPicPr>
          <p:cNvPr id="8" name="Obraz 7"/>
          <p:cNvPicPr>
            <a:picLocks noChangeAspect="1"/>
          </p:cNvPicPr>
          <p:nvPr/>
        </p:nvPicPr>
        <p:blipFill>
          <a:blip r:embed="rId3"/>
          <a:stretch>
            <a:fillRect/>
          </a:stretch>
        </p:blipFill>
        <p:spPr>
          <a:xfrm>
            <a:off x="4255042" y="1065741"/>
            <a:ext cx="3990696" cy="5655733"/>
          </a:xfrm>
          <a:prstGeom prst="rect">
            <a:avLst/>
          </a:prstGeom>
        </p:spPr>
      </p:pic>
      <p:pic>
        <p:nvPicPr>
          <p:cNvPr id="9" name="Obraz 8"/>
          <p:cNvPicPr>
            <a:picLocks noChangeAspect="1"/>
          </p:cNvPicPr>
          <p:nvPr/>
        </p:nvPicPr>
        <p:blipFill>
          <a:blip r:embed="rId4"/>
          <a:stretch>
            <a:fillRect/>
          </a:stretch>
        </p:blipFill>
        <p:spPr>
          <a:xfrm>
            <a:off x="8331762" y="1065741"/>
            <a:ext cx="3685519" cy="5105400"/>
          </a:xfrm>
          <a:prstGeom prst="rect">
            <a:avLst/>
          </a:prstGeom>
        </p:spPr>
      </p:pic>
    </p:spTree>
    <p:extLst>
      <p:ext uri="{BB962C8B-B14F-4D97-AF65-F5344CB8AC3E}">
        <p14:creationId xmlns:p14="http://schemas.microsoft.com/office/powerpoint/2010/main" val="22710863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Symbol zastępczy zawartości 34">
            <a:extLst>
              <a:ext uri="{FF2B5EF4-FFF2-40B4-BE49-F238E27FC236}">
                <a16:creationId xmlns:a16="http://schemas.microsoft.com/office/drawing/2014/main" id="{BEAEFD50-9AF1-42E0-A800-DB5DD4C5D4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615" y="139787"/>
            <a:ext cx="11922769" cy="7952395"/>
          </a:xfrm>
        </p:spPr>
      </p:pic>
      <p:sp>
        <p:nvSpPr>
          <p:cNvPr id="22" name="pole tekstowe 21">
            <a:extLst>
              <a:ext uri="{FF2B5EF4-FFF2-40B4-BE49-F238E27FC236}">
                <a16:creationId xmlns:a16="http://schemas.microsoft.com/office/drawing/2014/main" id="{7FF96CE3-44A9-48A8-9BA1-8BC9A7C398DD}"/>
              </a:ext>
            </a:extLst>
          </p:cNvPr>
          <p:cNvSpPr txBox="1"/>
          <p:nvPr/>
        </p:nvSpPr>
        <p:spPr>
          <a:xfrm>
            <a:off x="3251200" y="3429000"/>
            <a:ext cx="8806184" cy="3046988"/>
          </a:xfrm>
          <a:prstGeom prst="rect">
            <a:avLst/>
          </a:prstGeom>
          <a:pattFill prst="ltHorz">
            <a:fgClr>
              <a:srgbClr val="C9CBC5"/>
            </a:fgClr>
            <a:bgClr>
              <a:schemeClr val="bg1"/>
            </a:bgClr>
          </a:pattFill>
        </p:spPr>
        <p:txBody>
          <a:bodyPr wrap="square" rtlCol="0">
            <a:spAutoFit/>
          </a:bodyPr>
          <a:lstStyle/>
          <a:p>
            <a:r>
              <a:rPr lang="pl-PL" sz="2400" dirty="0">
                <a:solidFill>
                  <a:srgbClr val="AF503E"/>
                </a:solidFill>
                <a:effectLst/>
                <a:latin typeface="Times New Roman" panose="02020603050405020304" pitchFamily="18" charset="0"/>
                <a:ea typeface="Times New Roman" panose="02020603050405020304" pitchFamily="18" charset="0"/>
              </a:rPr>
              <a:t>Z okazji Świąt Wielkanocnych pragniemy złożyć</a:t>
            </a:r>
            <a:br>
              <a:rPr lang="pl-PL" sz="2400" dirty="0">
                <a:solidFill>
                  <a:srgbClr val="AF503E"/>
                </a:solidFill>
                <a:effectLst/>
                <a:latin typeface="Times New Roman" panose="02020603050405020304" pitchFamily="18" charset="0"/>
                <a:ea typeface="Times New Roman" panose="02020603050405020304" pitchFamily="18" charset="0"/>
              </a:rPr>
            </a:br>
            <a:r>
              <a:rPr lang="pl-PL" sz="2400" dirty="0">
                <a:solidFill>
                  <a:srgbClr val="AF503E"/>
                </a:solidFill>
                <a:effectLst/>
                <a:latin typeface="Times New Roman" panose="02020603050405020304" pitchFamily="18" charset="0"/>
                <a:ea typeface="Times New Roman" panose="02020603050405020304" pitchFamily="18" charset="0"/>
              </a:rPr>
              <a:t>najserdeczniejsze życzenia zdrowia, radości i pomyślności.</a:t>
            </a:r>
            <a:br>
              <a:rPr lang="pl-PL" sz="2400" dirty="0">
                <a:solidFill>
                  <a:srgbClr val="AF503E"/>
                </a:solidFill>
                <a:effectLst/>
                <a:latin typeface="Times New Roman" panose="02020603050405020304" pitchFamily="18" charset="0"/>
                <a:ea typeface="Times New Roman" panose="02020603050405020304" pitchFamily="18" charset="0"/>
              </a:rPr>
            </a:br>
            <a:r>
              <a:rPr lang="pl-PL" sz="2400" dirty="0">
                <a:solidFill>
                  <a:srgbClr val="AF503E"/>
                </a:solidFill>
                <a:effectLst/>
                <a:latin typeface="Times New Roman" panose="02020603050405020304" pitchFamily="18" charset="0"/>
                <a:ea typeface="Times New Roman" panose="02020603050405020304" pitchFamily="18" charset="0"/>
              </a:rPr>
              <a:t>Niech ten wyjątkowy czas napełni Państwa serca nadzieją</a:t>
            </a:r>
            <a:br>
              <a:rPr lang="pl-PL" sz="2400" dirty="0">
                <a:solidFill>
                  <a:srgbClr val="AF503E"/>
                </a:solidFill>
                <a:effectLst/>
                <a:latin typeface="Times New Roman" panose="02020603050405020304" pitchFamily="18" charset="0"/>
                <a:ea typeface="Times New Roman" panose="02020603050405020304" pitchFamily="18" charset="0"/>
              </a:rPr>
            </a:br>
            <a:r>
              <a:rPr lang="pl-PL" sz="2400" dirty="0">
                <a:solidFill>
                  <a:srgbClr val="AF503E"/>
                </a:solidFill>
                <a:effectLst/>
                <a:latin typeface="Times New Roman" panose="02020603050405020304" pitchFamily="18" charset="0"/>
                <a:ea typeface="Times New Roman" panose="02020603050405020304" pitchFamily="18" charset="0"/>
              </a:rPr>
              <a:t>i optymizmem, a wiosenna atmosfera doda dużo energii. </a:t>
            </a:r>
          </a:p>
          <a:p>
            <a:r>
              <a:rPr lang="pl-PL" sz="2400" dirty="0">
                <a:solidFill>
                  <a:srgbClr val="AF503E"/>
                </a:solidFill>
                <a:effectLst/>
                <a:latin typeface="Times New Roman" panose="02020603050405020304" pitchFamily="18" charset="0"/>
                <a:ea typeface="Times New Roman" panose="02020603050405020304" pitchFamily="18" charset="0"/>
              </a:rPr>
              <a:t>Życzymy, aby codzienna praca przynosiła satysfakcję i wdzięczność uczniów, a chwile spędzone w gronie bliskich były pełne ciepła</a:t>
            </a:r>
            <a:br>
              <a:rPr lang="pl-PL" sz="2400" dirty="0">
                <a:solidFill>
                  <a:srgbClr val="AF503E"/>
                </a:solidFill>
                <a:effectLst/>
                <a:latin typeface="Times New Roman" panose="02020603050405020304" pitchFamily="18" charset="0"/>
                <a:ea typeface="Times New Roman" panose="02020603050405020304" pitchFamily="18" charset="0"/>
              </a:rPr>
            </a:br>
            <a:r>
              <a:rPr lang="pl-PL" sz="2400" dirty="0">
                <a:solidFill>
                  <a:srgbClr val="AF503E"/>
                </a:solidFill>
                <a:effectLst/>
                <a:latin typeface="Times New Roman" panose="02020603050405020304" pitchFamily="18" charset="0"/>
                <a:ea typeface="Times New Roman" panose="02020603050405020304" pitchFamily="18" charset="0"/>
              </a:rPr>
              <a:t>i wzajemnej życzliwości.</a:t>
            </a:r>
          </a:p>
          <a:p>
            <a:r>
              <a:rPr lang="pl-PL" sz="2400" b="1" dirty="0">
                <a:solidFill>
                  <a:srgbClr val="AF503E"/>
                </a:solidFill>
                <a:effectLst/>
                <a:latin typeface="Times New Roman" panose="02020603050405020304" pitchFamily="18" charset="0"/>
                <a:ea typeface="Times New Roman" panose="02020603050405020304" pitchFamily="18" charset="0"/>
              </a:rPr>
              <a:t>Wesołych, spokojnych Świąt Wielkanocnych!</a:t>
            </a:r>
            <a:endParaRPr lang="pl-PL" sz="2400" dirty="0">
              <a:solidFill>
                <a:srgbClr val="AF503E"/>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06733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AD97A6-DFFD-E718-C91A-BB0917B28B1D}"/>
              </a:ext>
            </a:extLst>
          </p:cNvPr>
          <p:cNvSpPr>
            <a:spLocks noGrp="1"/>
          </p:cNvSpPr>
          <p:nvPr>
            <p:ph type="title"/>
          </p:nvPr>
        </p:nvSpPr>
        <p:spPr>
          <a:xfrm>
            <a:off x="3228230" y="365125"/>
            <a:ext cx="8125570" cy="1325563"/>
          </a:xfrm>
        </p:spPr>
        <p:txBody>
          <a:bodyPr/>
          <a:lstStyle/>
          <a:p>
            <a:r>
              <a:rPr lang="pl-PL" dirty="0"/>
              <a:t>Egzaminy ustne w 2025 roku</a:t>
            </a:r>
          </a:p>
        </p:txBody>
      </p:sp>
      <p:sp>
        <p:nvSpPr>
          <p:cNvPr id="3" name="Symbol zastępczy zawartości 2">
            <a:extLst>
              <a:ext uri="{FF2B5EF4-FFF2-40B4-BE49-F238E27FC236}">
                <a16:creationId xmlns:a16="http://schemas.microsoft.com/office/drawing/2014/main" id="{262A894B-2A2B-A461-8681-70A099FD5D4D}"/>
              </a:ext>
            </a:extLst>
          </p:cNvPr>
          <p:cNvSpPr>
            <a:spLocks noGrp="1"/>
          </p:cNvSpPr>
          <p:nvPr>
            <p:ph idx="1"/>
          </p:nvPr>
        </p:nvSpPr>
        <p:spPr>
          <a:xfrm>
            <a:off x="838200" y="2022880"/>
            <a:ext cx="10515600" cy="4351338"/>
          </a:xfrm>
        </p:spPr>
        <p:txBody>
          <a:bodyPr>
            <a:normAutofit/>
          </a:bodyPr>
          <a:lstStyle/>
          <a:p>
            <a:pPr>
              <a:lnSpc>
                <a:spcPct val="100000"/>
              </a:lnSpc>
              <a:buNone/>
            </a:pPr>
            <a:r>
              <a:rPr lang="pl-PL" dirty="0">
                <a:solidFill>
                  <a:srgbClr val="000000"/>
                </a:solidFill>
                <a:effectLst/>
                <a:latin typeface="Arial" panose="020B0604020202020204" pitchFamily="34" charset="0"/>
              </a:rPr>
              <a:t>	</a:t>
            </a:r>
            <a:r>
              <a:rPr lang="pl-PL" sz="2600" dirty="0">
                <a:effectLst/>
                <a:latin typeface="Arial" panose="020B0604020202020204" pitchFamily="34" charset="0"/>
              </a:rPr>
              <a:t>Zdający, którzy przystępowali do egzaminu maturalnego w latach </a:t>
            </a:r>
            <a:br>
              <a:rPr lang="pl-PL" sz="2600" dirty="0">
                <a:effectLst/>
                <a:latin typeface="Arial" panose="020B0604020202020204" pitchFamily="34" charset="0"/>
              </a:rPr>
            </a:br>
            <a:r>
              <a:rPr lang="pl-PL" sz="2600" dirty="0">
                <a:effectLst/>
                <a:latin typeface="Arial" panose="020B0604020202020204" pitchFamily="34" charset="0"/>
              </a:rPr>
              <a:t>2020–2022, kiedy część ustna egzaminu maturalnego nie była przeprowadzana</a:t>
            </a:r>
            <a:r>
              <a:rPr lang="pl-PL" sz="2600" dirty="0">
                <a:latin typeface="Arial" panose="020B0604020202020204" pitchFamily="34" charset="0"/>
              </a:rPr>
              <a:t>, aby uzyskać świadectwo dojrzałości </a:t>
            </a:r>
            <a:r>
              <a:rPr lang="pl-PL" sz="2600" dirty="0">
                <a:effectLst/>
                <a:latin typeface="Arial" panose="020B0604020202020204" pitchFamily="34" charset="0"/>
              </a:rPr>
              <a:t>w roku 2025 </a:t>
            </a:r>
            <a:r>
              <a:rPr lang="pl-PL" sz="2600" b="1" dirty="0">
                <a:effectLst/>
                <a:latin typeface="Arial" panose="020B0604020202020204" pitchFamily="34" charset="0"/>
              </a:rPr>
              <a:t>mają obowiązek</a:t>
            </a:r>
            <a:r>
              <a:rPr lang="pl-PL" sz="2600" dirty="0">
                <a:effectLst/>
                <a:latin typeface="Arial" panose="020B0604020202020204" pitchFamily="34" charset="0"/>
              </a:rPr>
              <a:t> przystąpić do części ustnej egzaminu maturalnego oraz zdać egzamin. </a:t>
            </a:r>
            <a:endParaRPr lang="pl-PL" dirty="0"/>
          </a:p>
        </p:txBody>
      </p:sp>
    </p:spTree>
    <p:extLst>
      <p:ext uri="{BB962C8B-B14F-4D97-AF65-F5344CB8AC3E}">
        <p14:creationId xmlns:p14="http://schemas.microsoft.com/office/powerpoint/2010/main" val="832179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4000"/>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20FE62-748E-42D5-9AA3-877013176A29}"/>
              </a:ext>
            </a:extLst>
          </p:cNvPr>
          <p:cNvSpPr>
            <a:spLocks noGrp="1"/>
          </p:cNvSpPr>
          <p:nvPr>
            <p:ph type="title"/>
          </p:nvPr>
        </p:nvSpPr>
        <p:spPr>
          <a:xfrm>
            <a:off x="1094908" y="68738"/>
            <a:ext cx="10205720" cy="1325563"/>
          </a:xfrm>
        </p:spPr>
        <p:txBody>
          <a:bodyPr>
            <a:normAutofit/>
          </a:bodyPr>
          <a:lstStyle/>
          <a:p>
            <a:pPr algn="ctr"/>
            <a:r>
              <a:rPr lang="pl-PL" sz="4800" dirty="0"/>
              <a:t>Zmiany na maturze w 2025 roku</a:t>
            </a:r>
          </a:p>
        </p:txBody>
      </p:sp>
      <p:sp>
        <p:nvSpPr>
          <p:cNvPr id="7" name="Symbol zastępczy zawartości 6">
            <a:extLst>
              <a:ext uri="{FF2B5EF4-FFF2-40B4-BE49-F238E27FC236}">
                <a16:creationId xmlns:a16="http://schemas.microsoft.com/office/drawing/2014/main" id="{5C469610-D0B4-40DC-97A2-FD9439C9C0FC}"/>
              </a:ext>
            </a:extLst>
          </p:cNvPr>
          <p:cNvSpPr>
            <a:spLocks noGrp="1"/>
          </p:cNvSpPr>
          <p:nvPr>
            <p:ph idx="1"/>
          </p:nvPr>
        </p:nvSpPr>
        <p:spPr>
          <a:xfrm>
            <a:off x="553916" y="2571581"/>
            <a:ext cx="6054969" cy="1857544"/>
          </a:xfrm>
        </p:spPr>
        <p:txBody>
          <a:bodyPr>
            <a:normAutofit/>
          </a:bodyPr>
          <a:lstStyle/>
          <a:p>
            <a:r>
              <a:rPr lang="pl-PL" dirty="0">
                <a:solidFill>
                  <a:srgbClr val="1D53A3"/>
                </a:solidFill>
                <a:latin typeface="Arial" panose="020B0604020202020204" pitchFamily="34" charset="0"/>
                <a:cs typeface="Arial" panose="020B0604020202020204" pitchFamily="34" charset="0"/>
              </a:rPr>
              <a:t>Operator na egzaminie maturalnym</a:t>
            </a:r>
            <a:br>
              <a:rPr lang="pl-PL" dirty="0">
                <a:solidFill>
                  <a:srgbClr val="1D53A3"/>
                </a:solidFill>
                <a:latin typeface="Arial" panose="020B0604020202020204" pitchFamily="34" charset="0"/>
                <a:cs typeface="Arial" panose="020B0604020202020204" pitchFamily="34" charset="0"/>
              </a:rPr>
            </a:br>
            <a:r>
              <a:rPr lang="pl-PL" dirty="0">
                <a:solidFill>
                  <a:srgbClr val="1D53A3"/>
                </a:solidFill>
                <a:latin typeface="Arial" panose="020B0604020202020204" pitchFamily="34" charset="0"/>
                <a:cs typeface="Arial" panose="020B0604020202020204" pitchFamily="34" charset="0"/>
              </a:rPr>
              <a:t>z informatyki</a:t>
            </a:r>
          </a:p>
          <a:p>
            <a:r>
              <a:rPr lang="pl-PL" dirty="0">
                <a:solidFill>
                  <a:srgbClr val="1D53A3"/>
                </a:solidFill>
                <a:latin typeface="Arial" panose="020B0604020202020204" pitchFamily="34" charset="0"/>
                <a:cs typeface="Arial" panose="020B0604020202020204" pitchFamily="34" charset="0"/>
              </a:rPr>
              <a:t>Zmiana w naklejkach</a:t>
            </a:r>
            <a:br>
              <a:rPr lang="pl-PL" dirty="0">
                <a:solidFill>
                  <a:srgbClr val="1D53A3"/>
                </a:solidFill>
                <a:latin typeface="Arial" panose="020B0604020202020204" pitchFamily="34" charset="0"/>
                <a:cs typeface="Arial" panose="020B0604020202020204" pitchFamily="34" charset="0"/>
              </a:rPr>
            </a:br>
            <a:r>
              <a:rPr lang="pl-PL" dirty="0">
                <a:solidFill>
                  <a:srgbClr val="1D53A3"/>
                </a:solidFill>
                <a:latin typeface="Arial" panose="020B0604020202020204" pitchFamily="34" charset="0"/>
                <a:cs typeface="Arial" panose="020B0604020202020204" pitchFamily="34" charset="0"/>
              </a:rPr>
              <a:t>na arkusze</a:t>
            </a:r>
          </a:p>
          <a:p>
            <a:endParaRPr lang="pl-PL" sz="4000" dirty="0">
              <a:solidFill>
                <a:srgbClr val="1D53A3"/>
              </a:solidFill>
            </a:endParaRPr>
          </a:p>
        </p:txBody>
      </p:sp>
      <p:sp>
        <p:nvSpPr>
          <p:cNvPr id="4" name="Symbol zastępczy numeru slajdu 3">
            <a:extLst>
              <a:ext uri="{FF2B5EF4-FFF2-40B4-BE49-F238E27FC236}">
                <a16:creationId xmlns:a16="http://schemas.microsoft.com/office/drawing/2014/main" id="{E38E4DEE-E30F-41EB-99D6-78FBD4973867}"/>
              </a:ext>
            </a:extLst>
          </p:cNvPr>
          <p:cNvSpPr>
            <a:spLocks noGrp="1"/>
          </p:cNvSpPr>
          <p:nvPr>
            <p:ph type="sldNum" sz="quarter" idx="12"/>
          </p:nvPr>
        </p:nvSpPr>
        <p:spPr/>
        <p:txBody>
          <a:bodyPr/>
          <a:lstStyle/>
          <a:p>
            <a:fld id="{A1ACEFB5-CC68-48C4-AC3B-669015D38149}" type="slidenum">
              <a:rPr lang="pl-PL" smtClean="0"/>
              <a:t>9</a:t>
            </a:fld>
            <a:endParaRPr lang="pl-PL"/>
          </a:p>
        </p:txBody>
      </p:sp>
      <p:pic>
        <p:nvPicPr>
          <p:cNvPr id="6" name="Obraz 5"/>
          <p:cNvPicPr/>
          <p:nvPr/>
        </p:nvPicPr>
        <p:blipFill>
          <a:blip r:embed="rId3">
            <a:biLevel thresh="50000"/>
            <a:extLst>
              <a:ext uri="{28A0092B-C50C-407E-A947-70E740481C1C}">
                <a14:useLocalDpi xmlns:a14="http://schemas.microsoft.com/office/drawing/2010/main" val="0"/>
              </a:ext>
            </a:extLst>
          </a:blip>
          <a:stretch>
            <a:fillRect/>
          </a:stretch>
        </p:blipFill>
        <p:spPr>
          <a:xfrm>
            <a:off x="113847" y="82424"/>
            <a:ext cx="2080713" cy="649096"/>
          </a:xfrm>
          <a:prstGeom prst="rect">
            <a:avLst/>
          </a:prstGeom>
          <a:noFill/>
        </p:spPr>
      </p:pic>
    </p:spTree>
    <p:extLst>
      <p:ext uri="{BB962C8B-B14F-4D97-AF65-F5344CB8AC3E}">
        <p14:creationId xmlns:p14="http://schemas.microsoft.com/office/powerpoint/2010/main" val="4134721636"/>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3195</TotalTime>
  <Words>3244</Words>
  <Application>Microsoft Macintosh PowerPoint</Application>
  <PresentationFormat>Panoramiczny</PresentationFormat>
  <Paragraphs>372</Paragraphs>
  <Slides>71</Slides>
  <Notes>14</Notes>
  <HiddenSlides>0</HiddenSlides>
  <MMClips>0</MMClips>
  <ScaleCrop>false</ScaleCrop>
  <HeadingPairs>
    <vt:vector size="6" baseType="variant">
      <vt:variant>
        <vt:lpstr>Używane czcionki</vt:lpstr>
      </vt:variant>
      <vt:variant>
        <vt:i4>11</vt:i4>
      </vt:variant>
      <vt:variant>
        <vt:lpstr>Motyw</vt:lpstr>
      </vt:variant>
      <vt:variant>
        <vt:i4>1</vt:i4>
      </vt:variant>
      <vt:variant>
        <vt:lpstr>Tytuły slajdów</vt:lpstr>
      </vt:variant>
      <vt:variant>
        <vt:i4>71</vt:i4>
      </vt:variant>
    </vt:vector>
  </HeadingPairs>
  <TitlesOfParts>
    <vt:vector size="83" baseType="lpstr">
      <vt:lpstr>Arial</vt:lpstr>
      <vt:lpstr>Arial Black</vt:lpstr>
      <vt:lpstr>Arial Narrow</vt:lpstr>
      <vt:lpstr>Calibri</vt:lpstr>
      <vt:lpstr>Calibri Light</vt:lpstr>
      <vt:lpstr>Century Gothic</vt:lpstr>
      <vt:lpstr>Courier New</vt:lpstr>
      <vt:lpstr>Symbol</vt:lpstr>
      <vt:lpstr>Times New Roman</vt:lpstr>
      <vt:lpstr>Verdana</vt:lpstr>
      <vt:lpstr>Wingdings 3</vt:lpstr>
      <vt:lpstr>Motyw pakietu Office</vt:lpstr>
      <vt:lpstr>Matura w 2025 roku</vt:lpstr>
      <vt:lpstr>Prezentacja programu PowerPoint</vt:lpstr>
      <vt:lpstr>Prezentacja programu PowerPoint</vt:lpstr>
      <vt:lpstr>Prezentacja programu PowerPoint</vt:lpstr>
      <vt:lpstr>Zmiany w maturze</vt:lpstr>
      <vt:lpstr>Matura w 2025 roku</vt:lpstr>
      <vt:lpstr>Warunki zdania egzaminu maturalnego</vt:lpstr>
      <vt:lpstr>Egzaminy ustne w 2025 roku</vt:lpstr>
      <vt:lpstr>Zmiany na maturze w 2025 roku</vt:lpstr>
      <vt:lpstr>Matura w 2026 roku</vt:lpstr>
      <vt:lpstr>Matura w 2026 roku</vt:lpstr>
      <vt:lpstr>Matura w 2026 roku</vt:lpstr>
      <vt:lpstr>Matura w 2027 roku</vt:lpstr>
      <vt:lpstr>Matura w 2027 roku</vt:lpstr>
      <vt:lpstr>Matura w 2028 roku</vt:lpstr>
      <vt:lpstr>Matura w 2028 roku</vt:lpstr>
      <vt:lpstr>Egzaminy ustne z języka polskiego</vt:lpstr>
      <vt:lpstr>Dostarczenie zestawów ustnych</vt:lpstr>
      <vt:lpstr>Liczba zestawów do języka polskiego</vt:lpstr>
      <vt:lpstr>Przebieg egzaminu ustnego z j. polskiego</vt:lpstr>
      <vt:lpstr>Egzaminy ustne z języków obcych nowożytnych</vt:lpstr>
      <vt:lpstr>Przekazanie zestawów do egzaminów ustnych z języków obcych nowożytnych</vt:lpstr>
      <vt:lpstr>Przebieg egzaminu ustnego z języka obcego nowożytnego</vt:lpstr>
      <vt:lpstr>Wprowadzanie wyników egzaminów ustnych</vt:lpstr>
      <vt:lpstr>Prezentacja programu PowerPoint</vt:lpstr>
      <vt:lpstr>Operator pracowni informatycznej</vt:lpstr>
      <vt:lpstr>Operator pracowni informatycznej</vt:lpstr>
      <vt:lpstr>Zadania operatora pracowni informatycznej</vt:lpstr>
      <vt:lpstr>Przewodniczący Zespołu Egzaminacyjnego</vt:lpstr>
      <vt:lpstr>Podstawa wynagrodzenia operatora</vt:lpstr>
      <vt:lpstr>Zasady wynagradzania operatorów</vt:lpstr>
      <vt:lpstr>Termin i zakres danych operatora przekazywanych do OKE</vt:lpstr>
      <vt:lpstr>Sposób przekazywania do OKE danych operatora</vt:lpstr>
      <vt:lpstr>Sposób oznaczenia dostosowań na naklejce dla zdającego </vt:lpstr>
      <vt:lpstr>Przeprowadzenie egzaminu</vt:lpstr>
      <vt:lpstr>Zestawienie materiałów egzaminacyjnych</vt:lpstr>
      <vt:lpstr>Dostawa materiałów egzaminacyjnych</vt:lpstr>
      <vt:lpstr>Odbiór przesyłek z materiałami egzaminacyjnymi </vt:lpstr>
      <vt:lpstr>Postępowanie z materiałami egzaminacyjnymi</vt:lpstr>
      <vt:lpstr>Powołanie zespołów nadzorujących (ZN)</vt:lpstr>
      <vt:lpstr>Powołanie zespołów nadzorujących (ZN)</vt:lpstr>
      <vt:lpstr>Powołanie zespołów nadzorujących (ZN)</vt:lpstr>
      <vt:lpstr>Zmiany w deklaracjach</vt:lpstr>
      <vt:lpstr>Szkolenie zespołów egzaminacyjnych</vt:lpstr>
      <vt:lpstr>Elementy szkolenia z organizacji egzaminu</vt:lpstr>
      <vt:lpstr>Naklejki na arkuszach</vt:lpstr>
      <vt:lpstr>Zakaz korzystania z urządzeń telekomunikacyjnych</vt:lpstr>
      <vt:lpstr>Pobieranie i uzupełnianie dokumentacji egzaminacyjnej w SIOEO</vt:lpstr>
      <vt:lpstr>Lista kontrolna</vt:lpstr>
      <vt:lpstr>Lista kontrolna</vt:lpstr>
      <vt:lpstr>Brak opłaty za egzamin</vt:lpstr>
      <vt:lpstr>PZE usuwa w SIOEO zdającego, który zadeklarował przystąpienie do egzaminu maturalnego, ale nie ukończył szkoły.</vt:lpstr>
      <vt:lpstr>Przyczyny unieważnienia egzaminów i zapobieganie im </vt:lpstr>
      <vt:lpstr>Przekazywanie prac zdających do OKE</vt:lpstr>
      <vt:lpstr>Termin dodatkowy matury</vt:lpstr>
      <vt:lpstr>Wniosek z SIOEO</vt:lpstr>
      <vt:lpstr>Ogłoszenie wyników i wydanie świadectw</vt:lpstr>
      <vt:lpstr>Wyniki w ZIU i SIOEO</vt:lpstr>
      <vt:lpstr>Egzamin poprawkowy w 2025 roku</vt:lpstr>
      <vt:lpstr>Matura w terminie poprawkowym</vt:lpstr>
      <vt:lpstr>Warunki przystąpienia do egzaminu poprawkowego</vt:lpstr>
      <vt:lpstr>Przekazanie deklaracji do OKE</vt:lpstr>
      <vt:lpstr>Zbiór instrukcji do SIOEO</vt:lpstr>
      <vt:lpstr>SIOEO</vt:lpstr>
      <vt:lpstr>Prezentacja programu PowerPoint</vt:lpstr>
      <vt:lpstr>Prezentacja programu PowerPoint</vt:lpstr>
      <vt:lpstr>Informacje i komunikaty</vt:lpstr>
      <vt:lpstr>Prezentacja programu PowerPoint</vt:lpstr>
      <vt:lpstr>Stres egzaminacyjny</vt:lpstr>
      <vt:lpstr>Stres egzaminacyjny</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Jolanta Wrześniak</dc:creator>
  <cp:lastModifiedBy>Lech Gawryłow</cp:lastModifiedBy>
  <cp:revision>101</cp:revision>
  <dcterms:created xsi:type="dcterms:W3CDTF">2025-03-06T13:11:07Z</dcterms:created>
  <dcterms:modified xsi:type="dcterms:W3CDTF">2025-04-16T05:21:23Z</dcterms:modified>
</cp:coreProperties>
</file>