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3" r:id="rId2"/>
    <p:sldMasterId id="2147483690" r:id="rId3"/>
    <p:sldMasterId id="2147483678" r:id="rId4"/>
  </p:sldMasterIdLst>
  <p:notesMasterIdLst>
    <p:notesMasterId r:id="rId23"/>
  </p:notesMasterIdLst>
  <p:sldIdLst>
    <p:sldId id="256" r:id="rId5"/>
    <p:sldId id="492" r:id="rId6"/>
    <p:sldId id="494" r:id="rId7"/>
    <p:sldId id="313" r:id="rId8"/>
    <p:sldId id="493" r:id="rId9"/>
    <p:sldId id="471" r:id="rId10"/>
    <p:sldId id="512" r:id="rId11"/>
    <p:sldId id="513" r:id="rId12"/>
    <p:sldId id="305" r:id="rId13"/>
    <p:sldId id="457" r:id="rId14"/>
    <p:sldId id="495" r:id="rId15"/>
    <p:sldId id="497" r:id="rId16"/>
    <p:sldId id="330" r:id="rId17"/>
    <p:sldId id="329" r:id="rId18"/>
    <p:sldId id="500" r:id="rId19"/>
    <p:sldId id="509" r:id="rId20"/>
    <p:sldId id="514" r:id="rId21"/>
    <p:sldId id="362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LA" initials="U" lastIdx="15" clrIdx="0">
    <p:extLst>
      <p:ext uri="{19B8F6BF-5375-455C-9EA6-DF929625EA0E}">
        <p15:presenceInfo xmlns:p15="http://schemas.microsoft.com/office/powerpoint/2012/main" userId="U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68989" autoAdjust="0"/>
  </p:normalViewPr>
  <p:slideViewPr>
    <p:cSldViewPr snapToGrid="0">
      <p:cViewPr varScale="1">
        <p:scale>
          <a:sx n="59" d="100"/>
          <a:sy n="59" d="100"/>
        </p:scale>
        <p:origin x="1589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BA1DC-F54A-4D2A-8DC1-66B38D8B1D82}" type="datetimeFigureOut">
              <a:rPr lang="pl-PL" smtClean="0"/>
              <a:t>02.05.2020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65437-2205-4222-9429-61B109317E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48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577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none" dirty="0">
              <a:solidFill>
                <a:srgbClr val="00B05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9898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non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353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u="none" dirty="0"/>
              <a:t>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018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non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7346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424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715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u="non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257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2435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sng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203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099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475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73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u="none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7721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non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7336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sng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2873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non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4148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337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95E0D-BBF4-44DA-9961-A837838937C2}" type="datetime1">
              <a:rPr lang="pl-PL" smtClean="0"/>
              <a:t>02.05.2020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59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B7A3-478B-4F15-A8BD-0B40AAA9CB42}" type="datetime1">
              <a:rPr lang="pl-PL" smtClean="0"/>
              <a:t>02.05.2020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42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CF55-3F08-49D8-AC20-C11CA3A36448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1060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8C4B-DE2C-466A-8D86-0E88747DC56F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213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9F9-9C6C-4758-BCF6-40EC9EA1E63A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613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9684-F7A4-4BC6-AD78-C953AF2EE4D7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2762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3155-F48B-4030-AFFB-6DCBADBC6235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7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97D0-E0D7-462E-9FC6-3DA53273A22B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943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334E-021B-4385-BA08-EE72880B79BD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78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352C-A0BE-4FD5-AF67-C232DE14019F}" type="datetime1">
              <a:rPr lang="pl-PL" smtClean="0"/>
              <a:t>02.05.2020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77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4076-2C2F-4680-BC06-F59BBE08FB20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75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12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095A-5C8D-4C5B-A6E0-C03FB522BDAF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511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FF5-1020-4F81-87B5-1B8F0B226F7B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861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1ED4-C1B0-4EAB-B6A2-697AB2B2682A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938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8069-1572-40DD-9428-A15CE1F26F75}" type="datetime1">
              <a:rPr lang="pl-PL" smtClean="0"/>
              <a:t>02.05.2020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360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6ACD-803D-483B-A52A-30E94EE23083}" type="datetime1">
              <a:rPr lang="pl-PL" smtClean="0"/>
              <a:t>02.05.2020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39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1DAD-7E94-4BEA-BFD6-89EE528A831C}" type="datetime1">
              <a:rPr lang="pl-PL" smtClean="0"/>
              <a:t>02.05.2020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593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693F-BF57-4909-B9FD-6461B906EC24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879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84C-BCDB-4627-A345-5B915D53248A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1164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AF4E-10F6-468D-85D8-46B368B9E1EE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501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6F56-406F-4189-972B-81F1DDA05163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86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0AA44-EE30-40F5-9C04-CB60D797CB32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7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F9A0-4BA1-48FF-B9D1-02DBB18A19FB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41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A278-E2EE-4339-8F4C-3A5DFDED49BA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541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39C-7624-484C-B457-EAF6DA966B50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162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FF17E-57F2-484F-B3FB-AE80A8878006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34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0746-8988-4E43-84A7-CA7D98995E1D}" type="datetime1">
              <a:rPr lang="pl-PL" smtClean="0"/>
              <a:t>02.05.2020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542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4BBE-5EAE-430E-94FF-52600A33C9E9}" type="datetime1">
              <a:rPr lang="pl-PL" smtClean="0"/>
              <a:t>02.05.2020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077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9559-4402-4FDC-A12A-F83C12111947}" type="datetime1">
              <a:rPr lang="pl-PL" smtClean="0"/>
              <a:t>02.05.2020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668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3DE7-074B-4A85-807F-7CB1C13FD9FF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763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BF74-D1A9-422E-88C6-BBC84CCB83E5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5645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32CD-31BD-4067-AD3F-FA8A1438DF0B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08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8576-6904-4182-9642-F272A1FE933F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86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FA4-2566-4AA8-AA4C-BB41294D38D4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72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67E5-5E8F-4773-AED5-185CF825C6C6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3238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4336-4175-4C37-A453-68A80FD82BF9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378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165A-FA7C-4486-A94C-BC29FCD1ACEA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898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71C-7ED3-43F9-A42E-43A02F7CA669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553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C23B-EEB2-444D-836F-B154A12F85F8}" type="datetime1">
              <a:rPr lang="pl-PL" smtClean="0"/>
              <a:t>02.05.2020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354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CC56-BF37-4C12-9241-2F8791B63543}" type="datetime1">
              <a:rPr lang="pl-PL" smtClean="0"/>
              <a:t>02.05.2020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695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AF9C-F5D9-4C35-B600-557256C76328}" type="datetime1">
              <a:rPr lang="pl-PL" smtClean="0"/>
              <a:t>02.05.2020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7640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64A-3C88-4240-A035-DDF505997C3F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756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825ED-E983-4222-8CA9-8D128B45A8F2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76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08B3-942A-4595-BA83-FFC8E5CBB39D}" type="datetime1">
              <a:rPr lang="pl-PL" smtClean="0"/>
              <a:t>02.05.2020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316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15CD-AFB5-4764-8263-DDC90A2C979F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172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8009-C627-4F7E-8251-F99688F8505A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07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7E41-7A3A-4000-B834-B7CA5B1A2C3E}" type="datetime1">
              <a:rPr lang="pl-PL" smtClean="0"/>
              <a:t>02.05.2020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3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AFCD-92A8-469A-A131-48C0AF28C1FE}" type="datetime1">
              <a:rPr lang="pl-PL" smtClean="0"/>
              <a:t>02.05.2020</a:t>
            </a:fld>
            <a:endParaRPr 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08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CF6-C505-4DED-A3F3-B6627972022E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F6AF-2302-438C-965C-0220943494D9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851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accent1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B05ABB-2175-4EEA-98A9-FEF085CEE672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4AD940-A0DA-437C-B0BE-266376A066E1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8768" y="48431"/>
            <a:ext cx="1792379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49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02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E2195-0482-485C-B6A3-E00E25D8379E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" y="48991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1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2A28-4B7C-42D1-8E28-D6EBEF2CA7E9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4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510C6-11F8-4F30-822B-5804BCB1802A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  <p:pic>
        <p:nvPicPr>
          <p:cNvPr id="1026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41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9.em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13.em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11954" y="577839"/>
            <a:ext cx="87660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atin typeface="Boopee" panose="02000506020000020003" pitchFamily="2" charset="0"/>
              </a:rPr>
              <a:t>POMAGAMY UCZNIOM </a:t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W Przygotowaniu SI</a:t>
            </a:r>
            <a:r>
              <a:rPr lang="pl-PL" sz="2800" b="1" dirty="0">
                <a:latin typeface="Comic Sans MS" panose="030F0702030302020204" pitchFamily="66" charset="0"/>
              </a:rPr>
              <a:t>Ę</a:t>
            </a:r>
            <a:br>
              <a:rPr lang="pl-PL" sz="4000" b="1" dirty="0"/>
            </a:br>
            <a:r>
              <a:rPr lang="pl-PL" sz="4000" b="1" dirty="0">
                <a:latin typeface="Boopee" panose="02000506020000020003" pitchFamily="2" charset="0"/>
              </a:rPr>
              <a:t>do egzaminu ósmoklasisty</a:t>
            </a:r>
            <a:br>
              <a:rPr lang="pl-PL" sz="4000" b="1" dirty="0">
                <a:latin typeface="Boopee" panose="02000506020000020003" pitchFamily="2" charset="0"/>
              </a:rPr>
            </a:b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matematyka</a:t>
            </a:r>
            <a:endParaRPr lang="pl-PL" sz="4000" b="1" dirty="0">
              <a:solidFill>
                <a:schemeClr val="bg1"/>
              </a:solidFill>
              <a:latin typeface="Boopee" panose="02000506020000020003" pitchFamily="2" charset="0"/>
            </a:endParaRPr>
          </a:p>
        </p:txBody>
      </p:sp>
      <p:sp>
        <p:nvSpPr>
          <p:cNvPr id="5" name="Tytuł 3"/>
          <p:cNvSpPr txBox="1">
            <a:spLocks/>
          </p:cNvSpPr>
          <p:nvPr/>
        </p:nvSpPr>
        <p:spPr>
          <a:xfrm>
            <a:off x="1390931" y="5978848"/>
            <a:ext cx="8766048" cy="738664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1400" b="1" dirty="0">
                <a:latin typeface="Boopee" panose="02000506020000020003" pitchFamily="2" charset="0"/>
              </a:rPr>
              <a:t>Pracownia Egzaminu Ósmoklasisty</a:t>
            </a:r>
          </a:p>
          <a:p>
            <a:pPr algn="ctr"/>
            <a:r>
              <a:rPr lang="pl-PL" sz="1400" b="1" dirty="0">
                <a:latin typeface="Boopee" panose="02000506020000020003" pitchFamily="2" charset="0"/>
              </a:rPr>
              <a:t>Okr</a:t>
            </a:r>
            <a:r>
              <a:rPr lang="pl-PL" sz="1400" b="1" dirty="0">
                <a:latin typeface="Comic Sans MS" panose="030F0702030302020204" pitchFamily="66" charset="0"/>
              </a:rPr>
              <a:t>ę</a:t>
            </a:r>
            <a:r>
              <a:rPr lang="pl-PL" sz="1400" b="1" dirty="0">
                <a:latin typeface="Boopee" panose="02000506020000020003" pitchFamily="2" charset="0"/>
              </a:rPr>
              <a:t>gowa Komisja Egzaminacyjna w Krakowie </a:t>
            </a:r>
          </a:p>
          <a:p>
            <a:pPr algn="ctr"/>
            <a:r>
              <a:rPr lang="pl-PL" sz="1400" b="1" dirty="0">
                <a:latin typeface="Boopee" panose="02000506020000020003" pitchFamily="2" charset="0"/>
              </a:rPr>
              <a:t>Kwiecień 2020 roku</a:t>
            </a:r>
          </a:p>
        </p:txBody>
      </p:sp>
      <p:sp>
        <p:nvSpPr>
          <p:cNvPr id="6" name="Tytuł 3">
            <a:extLst>
              <a:ext uri="{FF2B5EF4-FFF2-40B4-BE49-F238E27FC236}">
                <a16:creationId xmlns:a16="http://schemas.microsoft.com/office/drawing/2014/main" id="{EEFF7573-AEFB-4160-8D14-627C6179E869}"/>
              </a:ext>
            </a:extLst>
          </p:cNvPr>
          <p:cNvSpPr txBox="1">
            <a:spLocks/>
          </p:cNvSpPr>
          <p:nvPr/>
        </p:nvSpPr>
        <p:spPr>
          <a:xfrm>
            <a:off x="1390931" y="3747938"/>
            <a:ext cx="8766048" cy="52322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Część 2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516918E-52C6-4E6D-BC6F-9ABB69DF2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8" name="Tytuł 3">
            <a:extLst>
              <a:ext uri="{FF2B5EF4-FFF2-40B4-BE49-F238E27FC236}">
                <a16:creationId xmlns:a16="http://schemas.microsoft.com/office/drawing/2014/main" id="{7B112759-A51D-4317-9ACA-299E6371534C}"/>
              </a:ext>
            </a:extLst>
          </p:cNvPr>
          <p:cNvSpPr txBox="1">
            <a:spLocks/>
          </p:cNvSpPr>
          <p:nvPr/>
        </p:nvSpPr>
        <p:spPr>
          <a:xfrm>
            <a:off x="1390931" y="4564077"/>
            <a:ext cx="8766048" cy="52322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Wokół zadań na uzasadnianie</a:t>
            </a:r>
          </a:p>
        </p:txBody>
      </p:sp>
    </p:spTree>
    <p:extLst>
      <p:ext uri="{BB962C8B-B14F-4D97-AF65-F5344CB8AC3E}">
        <p14:creationId xmlns:p14="http://schemas.microsoft.com/office/powerpoint/2010/main" val="617388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408">
        <p15:prstTrans prst="pageCurlDouble"/>
      </p:transition>
    </mc:Choice>
    <mc:Fallback xmlns="">
      <p:transition spd="slow" advTm="9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4253EC4-AB1F-44C9-AE8D-5AE59A4A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66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5.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Obraz 18">
            <a:extLst>
              <a:ext uri="{FF2B5EF4-FFF2-40B4-BE49-F238E27FC236}">
                <a16:creationId xmlns:a16="http://schemas.microsoft.com/office/drawing/2014/main" id="{14D8F014-3A5F-4CC7-8BA4-63BCC06C8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14" y="-3229"/>
            <a:ext cx="4626835" cy="684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5467033" y="375920"/>
            <a:ext cx="167671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7D1FF792-A491-408B-856F-D4FB509F84AD}"/>
              </a:ext>
            </a:extLst>
          </p:cNvPr>
          <p:cNvSpPr/>
          <p:nvPr/>
        </p:nvSpPr>
        <p:spPr>
          <a:xfrm>
            <a:off x="6443663" y="3657600"/>
            <a:ext cx="885825" cy="653731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6D990874-D7ED-49D2-9956-467910237835}"/>
              </a:ext>
            </a:extLst>
          </p:cNvPr>
          <p:cNvSpPr/>
          <p:nvPr/>
        </p:nvSpPr>
        <p:spPr>
          <a:xfrm>
            <a:off x="4688614" y="4723766"/>
            <a:ext cx="4626835" cy="190563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4DBDCCFE-1541-475F-9663-F2A5BB7CBE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761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405">
        <p15:prstTrans prst="pageCurlDouble"/>
      </p:transition>
    </mc:Choice>
    <mc:Fallback xmlns="">
      <p:transition spd="slow" advTm="27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B113B73-DD7C-4FD2-A507-B3FB84C0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11</a:t>
            </a:fld>
            <a:endParaRPr lang="pl-PL"/>
          </a:p>
        </p:txBody>
      </p:sp>
      <p:sp>
        <p:nvSpPr>
          <p:cNvPr id="6" name="Tytuł 3">
            <a:extLst>
              <a:ext uri="{FF2B5EF4-FFF2-40B4-BE49-F238E27FC236}">
                <a16:creationId xmlns:a16="http://schemas.microsoft.com/office/drawing/2014/main" id="{E9E6ACD8-9C1B-4CDA-806C-5815CAF1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662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6.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Obraz 1">
            <a:extLst>
              <a:ext uri="{FF2B5EF4-FFF2-40B4-BE49-F238E27FC236}">
                <a16:creationId xmlns:a16="http://schemas.microsoft.com/office/drawing/2014/main" id="{1866955B-DFEC-435C-BF18-DCE793B21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/>
          <a:stretch/>
        </p:blipFill>
        <p:spPr bwMode="auto">
          <a:xfrm>
            <a:off x="2769834" y="0"/>
            <a:ext cx="7988654" cy="685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3523933" y="1261745"/>
            <a:ext cx="481996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3738245" y="2333307"/>
            <a:ext cx="264826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a 1">
            <a:extLst>
              <a:ext uri="{FF2B5EF4-FFF2-40B4-BE49-F238E27FC236}">
                <a16:creationId xmlns:a16="http://schemas.microsoft.com/office/drawing/2014/main" id="{1B061FAA-D973-4D3B-9F51-9149EAE46584}"/>
              </a:ext>
            </a:extLst>
          </p:cNvPr>
          <p:cNvGrpSpPr/>
          <p:nvPr/>
        </p:nvGrpSpPr>
        <p:grpSpPr>
          <a:xfrm>
            <a:off x="3523932" y="5448299"/>
            <a:ext cx="6523028" cy="523875"/>
            <a:chOff x="3523932" y="5448299"/>
            <a:chExt cx="6523028" cy="523875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2A0013D1-8E8D-4A18-BE98-6762606BB551}"/>
                </a:ext>
              </a:extLst>
            </p:cNvPr>
            <p:cNvCxnSpPr/>
            <p:nvPr/>
          </p:nvCxnSpPr>
          <p:spPr>
            <a:xfrm>
              <a:off x="5978960" y="5448299"/>
              <a:ext cx="40680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DB282CAE-BCE1-4856-B30D-94D6D5131F6B}"/>
                </a:ext>
              </a:extLst>
            </p:cNvPr>
            <p:cNvCxnSpPr>
              <a:cxnSpLocks/>
            </p:cNvCxnSpPr>
            <p:nvPr/>
          </p:nvCxnSpPr>
          <p:spPr>
            <a:xfrm>
              <a:off x="3523932" y="5972174"/>
              <a:ext cx="136113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5C3225BC-8B0B-4381-87B1-8D455E6A75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5543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878">
        <p15:prstTrans prst="pageCurlDouble"/>
      </p:transition>
    </mc:Choice>
    <mc:Fallback xmlns="">
      <p:transition spd="slow" advTm="248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B113B73-DD7C-4FD2-A507-B3FB84C0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12</a:t>
            </a:fld>
            <a:endParaRPr lang="pl-PL"/>
          </a:p>
        </p:txBody>
      </p:sp>
      <p:sp>
        <p:nvSpPr>
          <p:cNvPr id="6" name="Tytuł 3">
            <a:extLst>
              <a:ext uri="{FF2B5EF4-FFF2-40B4-BE49-F238E27FC236}">
                <a16:creationId xmlns:a16="http://schemas.microsoft.com/office/drawing/2014/main" id="{E9E6ACD8-9C1B-4CDA-806C-5815CAF1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157" y="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7.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C4445B8-B2D2-42A5-8109-4A308E428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7" t="27218" r="22321" b="19096"/>
          <a:stretch/>
        </p:blipFill>
        <p:spPr bwMode="auto">
          <a:xfrm>
            <a:off x="2601080" y="901337"/>
            <a:ext cx="8571745" cy="56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7D1FF792-A491-408B-856F-D4FB509F84AD}"/>
              </a:ext>
            </a:extLst>
          </p:cNvPr>
          <p:cNvSpPr/>
          <p:nvPr/>
        </p:nvSpPr>
        <p:spPr>
          <a:xfrm>
            <a:off x="8741062" y="901337"/>
            <a:ext cx="2431763" cy="2213337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24633D8-4821-4F21-AF3A-97094C0D62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062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331">
        <p15:prstTrans prst="pageCurlDouble"/>
      </p:transition>
    </mc:Choice>
    <mc:Fallback xmlns="">
      <p:transition spd="slow" advTm="20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3">
            <a:extLst>
              <a:ext uri="{FF2B5EF4-FFF2-40B4-BE49-F238E27FC236}">
                <a16:creationId xmlns:a16="http://schemas.microsoft.com/office/drawing/2014/main" id="{46CCB1C0-D024-4025-8C53-72DF40BA5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04" y="325120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8.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3" name="Obraz 3">
            <a:extLst>
              <a:ext uri="{FF2B5EF4-FFF2-40B4-BE49-F238E27FC236}">
                <a16:creationId xmlns:a16="http://schemas.microsoft.com/office/drawing/2014/main" id="{5C5ABF62-41B4-41B4-826D-9EA64B11F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17375" b="41335"/>
          <a:stretch>
            <a:fillRect/>
          </a:stretch>
        </p:blipFill>
        <p:spPr bwMode="auto">
          <a:xfrm>
            <a:off x="2779865" y="229393"/>
            <a:ext cx="9257331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2A0013D1-8E8D-4A18-BE98-6762606BB551}"/>
              </a:ext>
            </a:extLst>
          </p:cNvPr>
          <p:cNvCxnSpPr>
            <a:cxnSpLocks/>
          </p:cNvCxnSpPr>
          <p:nvPr/>
        </p:nvCxnSpPr>
        <p:spPr>
          <a:xfrm>
            <a:off x="5078729" y="1933575"/>
            <a:ext cx="36509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AF11F66-5324-4225-9518-1D75E57F63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611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502">
        <p15:prstTrans prst="pageCurlDouble"/>
      </p:transition>
    </mc:Choice>
    <mc:Fallback xmlns="">
      <p:transition spd="slow" advTm="215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3">
            <a:extLst>
              <a:ext uri="{FF2B5EF4-FFF2-40B4-BE49-F238E27FC236}">
                <a16:creationId xmlns:a16="http://schemas.microsoft.com/office/drawing/2014/main" id="{3EEBFC58-FBD0-46BF-9BD9-60EC670F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66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9. 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7" name="Obraz 5">
            <a:extLst>
              <a:ext uri="{FF2B5EF4-FFF2-40B4-BE49-F238E27FC236}">
                <a16:creationId xmlns:a16="http://schemas.microsoft.com/office/drawing/2014/main" id="{9F49E9CA-19F7-482C-BC9F-BB2FDE33D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" b="6699"/>
          <a:stretch>
            <a:fillRect/>
          </a:stretch>
        </p:blipFill>
        <p:spPr bwMode="auto">
          <a:xfrm>
            <a:off x="3141698" y="-1"/>
            <a:ext cx="7902540" cy="687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E084A0BB-B3A9-4D83-837B-F7A6C4FD11B6}"/>
              </a:ext>
            </a:extLst>
          </p:cNvPr>
          <p:cNvGrpSpPr/>
          <p:nvPr/>
        </p:nvGrpSpPr>
        <p:grpSpPr>
          <a:xfrm>
            <a:off x="5309870" y="4119245"/>
            <a:ext cx="5463857" cy="2535238"/>
            <a:chOff x="5309870" y="4119245"/>
            <a:chExt cx="5463857" cy="2535238"/>
          </a:xfrm>
        </p:grpSpPr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5309870" y="4119245"/>
              <a:ext cx="2705418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rostokąt: zaokrąglone rogi 9">
              <a:extLst>
                <a:ext uri="{FF2B5EF4-FFF2-40B4-BE49-F238E27FC236}">
                  <a16:creationId xmlns:a16="http://schemas.microsoft.com/office/drawing/2014/main" id="{7D1FF792-A491-408B-856F-D4FB509F84AD}"/>
                </a:ext>
              </a:extLst>
            </p:cNvPr>
            <p:cNvSpPr/>
            <p:nvPr/>
          </p:nvSpPr>
          <p:spPr>
            <a:xfrm>
              <a:off x="8272463" y="5718493"/>
              <a:ext cx="2501264" cy="935990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l-PL"/>
            </a:p>
          </p:txBody>
        </p:sp>
      </p:grp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2A0013D1-8E8D-4A18-BE98-6762606BB551}"/>
              </a:ext>
            </a:extLst>
          </p:cNvPr>
          <p:cNvCxnSpPr>
            <a:cxnSpLocks/>
          </p:cNvCxnSpPr>
          <p:nvPr/>
        </p:nvCxnSpPr>
        <p:spPr>
          <a:xfrm>
            <a:off x="5812155" y="5991225"/>
            <a:ext cx="12808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44DF0F4A-6919-4138-8CDE-97E7F704E9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98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938">
        <p15:prstTrans prst="pageCurlDouble"/>
      </p:transition>
    </mc:Choice>
    <mc:Fallback xmlns="">
      <p:transition spd="slow" advTm="299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id="{9DA14601-AD1E-4383-883D-35BA3887448B}"/>
              </a:ext>
            </a:extLst>
          </p:cNvPr>
          <p:cNvSpPr txBox="1">
            <a:spLocks/>
          </p:cNvSpPr>
          <p:nvPr/>
        </p:nvSpPr>
        <p:spPr>
          <a:xfrm>
            <a:off x="1712976" y="2589742"/>
            <a:ext cx="8766048" cy="1323439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Przykłady zadań 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Z poleceniem „uzasadnij”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94E2363-8724-4FD1-9CBB-039EB14BC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83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252">
        <p15:prstTrans prst="pageCurlDouble"/>
      </p:transition>
    </mc:Choice>
    <mc:Fallback xmlns="">
      <p:transition spd="slow" advTm="24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46A45C6-B776-4D59-8B2C-4E704A9A3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16</a:t>
            </a:fld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A8337EF-B672-41C4-97DA-52CADBEA678A}"/>
              </a:ext>
            </a:extLst>
          </p:cNvPr>
          <p:cNvSpPr txBox="1"/>
          <p:nvPr/>
        </p:nvSpPr>
        <p:spPr>
          <a:xfrm>
            <a:off x="823912" y="2933848"/>
            <a:ext cx="830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Wariant I		kwota obniżki	 0,45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</a:t>
            </a:r>
            <a:endParaRPr lang="pl-PL" sz="2400" b="1" dirty="0">
              <a:solidFill>
                <a:schemeClr val="accent6">
                  <a:lumMod val="75000"/>
                </a:schemeClr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8A5797A-92BA-4125-BC3A-52F062E5A104}"/>
              </a:ext>
            </a:extLst>
          </p:cNvPr>
          <p:cNvSpPr/>
          <p:nvPr/>
        </p:nvSpPr>
        <p:spPr>
          <a:xfrm>
            <a:off x="785813" y="886762"/>
            <a:ext cx="10827068" cy="1122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Sprzedawca rozważa dwie opcje obniżki ceny pewnego towaru. Która obniżka jest większa: od razu o 45%, czy: najpierw o 25%, a następnie o 20%? Odpowiedź uzasadnij. Zapisz obliczenia.</a:t>
            </a:r>
            <a:endParaRPr lang="pl-PL" sz="20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2EE3E36-E223-4F3B-9981-2588538158C0}"/>
              </a:ext>
            </a:extLst>
          </p:cNvPr>
          <p:cNvSpPr txBox="1"/>
          <p:nvPr/>
        </p:nvSpPr>
        <p:spPr>
          <a:xfrm>
            <a:off x="823912" y="3717351"/>
            <a:ext cx="9156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Wariant II 		cena towaru po obniżce	0,8 (0,75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) = 0,6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</a:t>
            </a:r>
          </a:p>
          <a:p>
            <a:endParaRPr lang="pl-PL" sz="2400" b="1" i="1" dirty="0">
              <a:solidFill>
                <a:schemeClr val="accent6">
                  <a:lumMod val="75000"/>
                </a:schemeClr>
              </a:solidFill>
              <a:latin typeface="Calisto MT" panose="02040603050505030304" pitchFamily="18" charset="0"/>
            </a:endParaRPr>
          </a:p>
          <a:p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			kwota obniżki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		c – 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0,6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 = 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0,4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</a:t>
            </a:r>
            <a:endParaRPr lang="pl-PL" sz="2400" b="1" dirty="0">
              <a:solidFill>
                <a:schemeClr val="accent6">
                  <a:lumMod val="75000"/>
                </a:schemeClr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1EEAC89-7F86-463C-86D1-02FDB34EBDBC}"/>
              </a:ext>
            </a:extLst>
          </p:cNvPr>
          <p:cNvSpPr txBox="1"/>
          <p:nvPr/>
        </p:nvSpPr>
        <p:spPr>
          <a:xfrm>
            <a:off x="5944731" y="5285685"/>
            <a:ext cx="190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0,45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 &gt; 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0,4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161375E-6E12-4022-B783-7FA3787AD883}"/>
              </a:ext>
            </a:extLst>
          </p:cNvPr>
          <p:cNvSpPr txBox="1"/>
          <p:nvPr/>
        </p:nvSpPr>
        <p:spPr>
          <a:xfrm>
            <a:off x="785813" y="5929361"/>
            <a:ext cx="7451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Odpowiedź: Jednorazowa obniżka jest większa.</a:t>
            </a:r>
            <a:endParaRPr lang="pl-PL" sz="2400" b="1" dirty="0">
              <a:solidFill>
                <a:schemeClr val="accent6">
                  <a:lumMod val="75000"/>
                </a:schemeClr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329EA35-97CB-4863-82E8-017D5BCA59B7}"/>
              </a:ext>
            </a:extLst>
          </p:cNvPr>
          <p:cNvSpPr txBox="1"/>
          <p:nvPr/>
        </p:nvSpPr>
        <p:spPr>
          <a:xfrm>
            <a:off x="823912" y="2219595"/>
            <a:ext cx="402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 – początkowa cena towaru</a:t>
            </a:r>
            <a:endParaRPr lang="pl-PL" sz="2400" b="1" dirty="0">
              <a:solidFill>
                <a:schemeClr val="accent6">
                  <a:lumMod val="75000"/>
                </a:schemeClr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46F04214-FAA7-45CD-83CE-9AC529C9A6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244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705">
        <p15:prstTrans prst="pageCurlDouble"/>
      </p:transition>
    </mc:Choice>
    <mc:Fallback xmlns="">
      <p:transition spd="slow" advTm="49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6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6AD95D7-BE58-4D38-B393-2362E0B22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17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2E34630-ADA6-417B-9D29-DDB8C8D13AA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320" y="838608"/>
            <a:ext cx="11755654" cy="383789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5DF82D6-A7E2-4365-948D-C144487BCE5B}"/>
              </a:ext>
            </a:extLst>
          </p:cNvPr>
          <p:cNvSpPr/>
          <p:nvPr/>
        </p:nvSpPr>
        <p:spPr>
          <a:xfrm>
            <a:off x="274320" y="5126041"/>
            <a:ext cx="11222416" cy="1122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Suma długości wszystkich krawędzi prostopadłościanu jest równa 60 cm. Uzasadnij, że średnia arytmetyczna długości krawędzi wychodzących z jednego wierzchołka tego prostopadłościanu jest równa 5.</a:t>
            </a:r>
            <a:endParaRPr lang="pl-PL" sz="20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DCA899A2-492A-4CAF-9A40-E6190F3047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00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734">
        <p15:prstTrans prst="pageCurlDouble"/>
      </p:transition>
    </mc:Choice>
    <mc:Fallback xmlns="">
      <p:transition spd="slow" advTm="24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33EE544-1E07-422C-B7E3-0E50D54D3949}"/>
              </a:ext>
            </a:extLst>
          </p:cNvPr>
          <p:cNvSpPr txBox="1">
            <a:spLocks/>
          </p:cNvSpPr>
          <p:nvPr/>
        </p:nvSpPr>
        <p:spPr>
          <a:xfrm>
            <a:off x="1712976" y="3158774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Dziękujemy za uwagę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31620AC-56E9-42A2-AD12-8C00876BF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17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342">
        <p15:prstTrans prst="pageCurlDouble"/>
      </p:transition>
    </mc:Choice>
    <mc:Fallback xmlns="">
      <p:transition spd="slow" advTm="7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id="{B62ED9D4-8813-438B-8F4F-8FCC3B5BE60C}"/>
              </a:ext>
            </a:extLst>
          </p:cNvPr>
          <p:cNvSpPr txBox="1">
            <a:spLocks/>
          </p:cNvSpPr>
          <p:nvPr/>
        </p:nvSpPr>
        <p:spPr>
          <a:xfrm>
            <a:off x="1468411" y="1677297"/>
            <a:ext cx="8766048" cy="3170099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Egzamin ósmoklasisty</a:t>
            </a:r>
          </a:p>
          <a:p>
            <a:pPr algn="ctr"/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z matematyki</a:t>
            </a:r>
          </a:p>
          <a:p>
            <a:pPr algn="ctr"/>
            <a:endParaRPr lang="pl-PL" sz="4000" b="1" dirty="0">
              <a:latin typeface="Boopee" panose="02000506020000020003" pitchFamily="2" charset="0"/>
            </a:endParaRP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Zadania otwarte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DCA4505-FE05-497C-BC16-F0272854D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4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863">
        <p15:prstTrans prst="pageCurlDouble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id="{A2D772C8-B8CF-413F-A310-AF760C71318B}"/>
              </a:ext>
            </a:extLst>
          </p:cNvPr>
          <p:cNvSpPr txBox="1">
            <a:spLocks/>
          </p:cNvSpPr>
          <p:nvPr/>
        </p:nvSpPr>
        <p:spPr>
          <a:xfrm>
            <a:off x="1712975" y="287026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Zadanie 18.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57076C-BD81-4D49-B2E7-12D5B83F844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365" y="1647156"/>
            <a:ext cx="11351269" cy="1581858"/>
          </a:xfrm>
          <a:prstGeom prst="rect">
            <a:avLst/>
          </a:prstGeom>
        </p:spPr>
      </p:pic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2F627662-0A7D-4986-B4A3-7DB5449A7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6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164">
        <p15:prstTrans prst="pageCurlDouble"/>
      </p:transition>
    </mc:Choice>
    <mc:Fallback xmlns="">
      <p:transition spd="slow" advTm="271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FEA94F3-952F-415F-AE10-F06CD0D9EE83}"/>
              </a:ext>
            </a:extLst>
          </p:cNvPr>
          <p:cNvSpPr txBox="1">
            <a:spLocks/>
          </p:cNvSpPr>
          <p:nvPr/>
        </p:nvSpPr>
        <p:spPr>
          <a:xfrm>
            <a:off x="1592773" y="199940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zasady oceniania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5B5E5A0-43C4-41D6-8E92-CF54E9F5A592}"/>
              </a:ext>
            </a:extLst>
          </p:cNvPr>
          <p:cNvSpPr txBox="1"/>
          <p:nvPr/>
        </p:nvSpPr>
        <p:spPr>
          <a:xfrm>
            <a:off x="233675" y="1096977"/>
            <a:ext cx="118770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2 punkty – poprawne uzasadnienie, że bukiet nie może kosztować 35 zł</a:t>
            </a:r>
          </a:p>
          <a:p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1 punkt – zapisanie poprawnego równania z jedną niewiadomą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 lub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 zapisanie wyrażenia algebraicznego z jedną zmienną opisującego      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 koszt zakupu bukietu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 lub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 poprawny sposób obliczenia kosztów zakupu co najmniej dwóch    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 różnych bukietów spełniających warunki zadania</a:t>
            </a:r>
          </a:p>
          <a:p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0 punktów – rozwiązanie błędne lub brak rozwiązania postępu</a:t>
            </a:r>
          </a:p>
          <a:p>
            <a:endParaRPr lang="pl-PL" sz="24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01643CC-26D6-4058-BA15-C7D812F91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03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1872">
        <p15:prstTrans prst="pageCurlDouble"/>
      </p:transition>
    </mc:Choice>
    <mc:Fallback xmlns="">
      <p:transition spd="slow" advTm="418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id="{9DA14601-AD1E-4383-883D-35BA3887448B}"/>
              </a:ext>
            </a:extLst>
          </p:cNvPr>
          <p:cNvSpPr txBox="1">
            <a:spLocks/>
          </p:cNvSpPr>
          <p:nvPr/>
        </p:nvSpPr>
        <p:spPr>
          <a:xfrm>
            <a:off x="1712976" y="2281964"/>
            <a:ext cx="8766048" cy="1938992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Rozwiązania uczniowskie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Z egzaminu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W roku 2019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F0A5FC4-AACA-43C3-8D59-2BC99CFE0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2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652">
        <p15:prstTrans prst="pageCurlDouble"/>
      </p:transition>
    </mc:Choice>
    <mc:Fallback xmlns="">
      <p:transition spd="slow" advTm="12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/>
          <p:cNvSpPr>
            <a:spLocks noGrp="1"/>
          </p:cNvSpPr>
          <p:nvPr>
            <p:ph type="title"/>
          </p:nvPr>
        </p:nvSpPr>
        <p:spPr>
          <a:xfrm>
            <a:off x="4715918" y="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1.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Symbol zastępczy zawartości 2">
            <a:extLst>
              <a:ext uri="{FF2B5EF4-FFF2-40B4-BE49-F238E27FC236}">
                <a16:creationId xmlns:a16="http://schemas.microsoft.com/office/drawing/2014/main" id="{C8844770-79D9-421C-BB07-59752D1D2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76" y="811334"/>
            <a:ext cx="10371018" cy="5679028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7D1FF792-A491-408B-856F-D4FB509F84AD}"/>
              </a:ext>
            </a:extLst>
          </p:cNvPr>
          <p:cNvSpPr/>
          <p:nvPr/>
        </p:nvSpPr>
        <p:spPr>
          <a:xfrm>
            <a:off x="2739029" y="3146350"/>
            <a:ext cx="5572458" cy="1562128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4424045" y="5962333"/>
            <a:ext cx="376618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90F033B-EBDC-4C1A-8823-5845472752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855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848">
        <p15:prstTrans prst="pageCurlDouble"/>
      </p:transition>
    </mc:Choice>
    <mc:Fallback xmlns="">
      <p:transition spd="slow" advTm="17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E77613F4-7775-4F5C-BCA2-D5EE5024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7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6E24E2D-1597-42FE-A2F0-FA28ACA66E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5" t="4587" r="40749" b="10619"/>
          <a:stretch/>
        </p:blipFill>
        <p:spPr>
          <a:xfrm>
            <a:off x="3186113" y="47411"/>
            <a:ext cx="5872162" cy="6764121"/>
          </a:xfrm>
          <a:prstGeom prst="rect">
            <a:avLst/>
          </a:prstGeom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7D1FF792-A491-408B-856F-D4FB509F84AD}"/>
              </a:ext>
            </a:extLst>
          </p:cNvPr>
          <p:cNvSpPr/>
          <p:nvPr/>
        </p:nvSpPr>
        <p:spPr>
          <a:xfrm>
            <a:off x="3585921" y="1628855"/>
            <a:ext cx="2872030" cy="93599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sp>
        <p:nvSpPr>
          <p:cNvPr id="6" name="Tytuł 3">
            <a:extLst>
              <a:ext uri="{FF2B5EF4-FFF2-40B4-BE49-F238E27FC236}">
                <a16:creationId xmlns:a16="http://schemas.microsoft.com/office/drawing/2014/main" id="{5EDA3B51-2EB4-484D-85EE-301013966DBE}"/>
              </a:ext>
            </a:extLst>
          </p:cNvPr>
          <p:cNvSpPr txBox="1">
            <a:spLocks/>
          </p:cNvSpPr>
          <p:nvPr/>
        </p:nvSpPr>
        <p:spPr>
          <a:xfrm>
            <a:off x="0" y="3040663"/>
            <a:ext cx="2478534" cy="7766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2.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425E2D16-512F-4FB2-9D8E-38CDD2C97CBE}"/>
              </a:ext>
            </a:extLst>
          </p:cNvPr>
          <p:cNvGrpSpPr/>
          <p:nvPr/>
        </p:nvGrpSpPr>
        <p:grpSpPr>
          <a:xfrm>
            <a:off x="4506278" y="3690620"/>
            <a:ext cx="3766185" cy="528638"/>
            <a:chOff x="4506278" y="3690620"/>
            <a:chExt cx="3766185" cy="528638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5595620" y="3690620"/>
              <a:ext cx="2676843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4506278" y="4219258"/>
              <a:ext cx="2380297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3995420" y="5833745"/>
            <a:ext cx="4719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B97F28D8-D26D-44F6-B706-03774BAF77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4006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511">
        <p15:prstTrans prst="pageCurlDouble"/>
      </p:transition>
    </mc:Choice>
    <mc:Fallback xmlns="">
      <p:transition spd="slow" advTm="24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B75D4E0-EC7F-4753-AB64-429C83E7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8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80D52CC-FD40-4E7F-A07B-8F195DDB32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16" t="8210" r="4777" b="7835"/>
          <a:stretch/>
        </p:blipFill>
        <p:spPr>
          <a:xfrm>
            <a:off x="226739" y="958025"/>
            <a:ext cx="11738521" cy="5716812"/>
          </a:xfrm>
          <a:prstGeom prst="rect">
            <a:avLst/>
          </a:prstGeom>
        </p:spPr>
      </p:pic>
      <p:sp>
        <p:nvSpPr>
          <p:cNvPr id="5" name="Tytuł 3">
            <a:extLst>
              <a:ext uri="{FF2B5EF4-FFF2-40B4-BE49-F238E27FC236}">
                <a16:creationId xmlns:a16="http://schemas.microsoft.com/office/drawing/2014/main" id="{49853B4D-8E5C-46D4-82EC-BE8D16DE8759}"/>
              </a:ext>
            </a:extLst>
          </p:cNvPr>
          <p:cNvSpPr txBox="1">
            <a:spLocks/>
          </p:cNvSpPr>
          <p:nvPr/>
        </p:nvSpPr>
        <p:spPr>
          <a:xfrm>
            <a:off x="4856733" y="297463"/>
            <a:ext cx="2478534" cy="7766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3.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89BD1D4-153C-47A2-BA25-72D79B0BE9FC}"/>
              </a:ext>
            </a:extLst>
          </p:cNvPr>
          <p:cNvGrpSpPr/>
          <p:nvPr/>
        </p:nvGrpSpPr>
        <p:grpSpPr>
          <a:xfrm>
            <a:off x="618917" y="2722800"/>
            <a:ext cx="4269387" cy="742950"/>
            <a:chOff x="618917" y="2722800"/>
            <a:chExt cx="4269387" cy="742950"/>
          </a:xfrm>
        </p:grpSpPr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7" y="2722800"/>
              <a:ext cx="33480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640304" y="3465750"/>
              <a:ext cx="42480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0DFE4133-7286-48DE-BB27-15FF86F9DE2F}"/>
              </a:ext>
            </a:extLst>
          </p:cNvPr>
          <p:cNvGrpSpPr/>
          <p:nvPr/>
        </p:nvGrpSpPr>
        <p:grpSpPr>
          <a:xfrm>
            <a:off x="5552757" y="3763725"/>
            <a:ext cx="5148581" cy="369807"/>
            <a:chOff x="5552757" y="3763725"/>
            <a:chExt cx="5148581" cy="369807"/>
          </a:xfrm>
        </p:grpSpPr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5552757" y="3763725"/>
              <a:ext cx="5148581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6243954" y="4133532"/>
              <a:ext cx="376618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303E0FB6-7C85-44BE-96F2-4F1DACEAD6D6}"/>
              </a:ext>
            </a:extLst>
          </p:cNvPr>
          <p:cNvGrpSpPr/>
          <p:nvPr/>
        </p:nvGrpSpPr>
        <p:grpSpPr>
          <a:xfrm>
            <a:off x="394970" y="4529141"/>
            <a:ext cx="4719955" cy="404491"/>
            <a:chOff x="394970" y="4529141"/>
            <a:chExt cx="4719955" cy="404491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5989" y="4529141"/>
              <a:ext cx="3428936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394970" y="4933632"/>
              <a:ext cx="74803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A806A989-0057-40B7-9E66-62BD9A72F69D}"/>
              </a:ext>
            </a:extLst>
          </p:cNvPr>
          <p:cNvGrpSpPr/>
          <p:nvPr/>
        </p:nvGrpSpPr>
        <p:grpSpPr>
          <a:xfrm>
            <a:off x="6950058" y="2248181"/>
            <a:ext cx="4883920" cy="742950"/>
            <a:chOff x="6950058" y="2248181"/>
            <a:chExt cx="4883920" cy="742950"/>
          </a:xfrm>
        </p:grpSpPr>
        <p:cxnSp>
          <p:nvCxnSpPr>
            <p:cNvPr id="17" name="Łącznik prosty 16">
              <a:extLst>
                <a:ext uri="{FF2B5EF4-FFF2-40B4-BE49-F238E27FC236}">
                  <a16:creationId xmlns:a16="http://schemas.microsoft.com/office/drawing/2014/main" id="{DCBF5B35-FA4C-4571-951C-2F6099C0537D}"/>
                </a:ext>
              </a:extLst>
            </p:cNvPr>
            <p:cNvCxnSpPr>
              <a:cxnSpLocks/>
            </p:cNvCxnSpPr>
            <p:nvPr/>
          </p:nvCxnSpPr>
          <p:spPr>
            <a:xfrm>
              <a:off x="6950058" y="2248181"/>
              <a:ext cx="488392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FA8D1F0A-69A8-48EB-A43B-22E505E6F279}"/>
                </a:ext>
              </a:extLst>
            </p:cNvPr>
            <p:cNvCxnSpPr>
              <a:cxnSpLocks/>
            </p:cNvCxnSpPr>
            <p:nvPr/>
          </p:nvCxnSpPr>
          <p:spPr>
            <a:xfrm>
              <a:off x="6981256" y="2991131"/>
              <a:ext cx="4631624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9F9D9BB9-4502-4FD9-ACC0-F72678B039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0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040">
        <p15:prstTrans prst="pageCurlDouble"/>
      </p:transition>
    </mc:Choice>
    <mc:Fallback xmlns="">
      <p:transition spd="slow" advTm="35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id="{4D45DED0-DB0B-4B6A-A61D-D5218113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90" y="293914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4.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6" name="Obraz 10">
            <a:extLst>
              <a:ext uri="{FF2B5EF4-FFF2-40B4-BE49-F238E27FC236}">
                <a16:creationId xmlns:a16="http://schemas.microsoft.com/office/drawing/2014/main" id="{A5F686E6-CDC9-428C-A150-57F49CC3E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t="13470" r="7607" b="16151"/>
          <a:stretch>
            <a:fillRect/>
          </a:stretch>
        </p:blipFill>
        <p:spPr bwMode="auto">
          <a:xfrm>
            <a:off x="4513488" y="0"/>
            <a:ext cx="5616350" cy="689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7D1FF792-A491-408B-856F-D4FB509F84AD}"/>
              </a:ext>
            </a:extLst>
          </p:cNvPr>
          <p:cNvSpPr/>
          <p:nvPr/>
        </p:nvSpPr>
        <p:spPr>
          <a:xfrm>
            <a:off x="7643812" y="0"/>
            <a:ext cx="2043113" cy="93599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24092F92-7EAF-4B49-8B9A-AA1CAA0E2120}"/>
              </a:ext>
            </a:extLst>
          </p:cNvPr>
          <p:cNvSpPr/>
          <p:nvPr/>
        </p:nvSpPr>
        <p:spPr>
          <a:xfrm>
            <a:off x="7653332" y="995372"/>
            <a:ext cx="2043113" cy="93599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D542C6CF-602E-44C8-AEA7-9FF4574EDD05}"/>
              </a:ext>
            </a:extLst>
          </p:cNvPr>
          <p:cNvSpPr/>
          <p:nvPr/>
        </p:nvSpPr>
        <p:spPr>
          <a:xfrm>
            <a:off x="8039108" y="1966911"/>
            <a:ext cx="1872000" cy="93599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213F0344-1AED-43D2-91A4-62E575C9FBD8}"/>
              </a:ext>
            </a:extLst>
          </p:cNvPr>
          <p:cNvSpPr/>
          <p:nvPr/>
        </p:nvSpPr>
        <p:spPr>
          <a:xfrm>
            <a:off x="7796212" y="2909899"/>
            <a:ext cx="2043113" cy="805918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9F4F04C3-F809-4755-80F8-319A8C4D7F6E}"/>
              </a:ext>
            </a:extLst>
          </p:cNvPr>
          <p:cNvGrpSpPr/>
          <p:nvPr/>
        </p:nvGrpSpPr>
        <p:grpSpPr>
          <a:xfrm>
            <a:off x="7483792" y="4408805"/>
            <a:ext cx="2212653" cy="350520"/>
            <a:chOff x="7483792" y="4408805"/>
            <a:chExt cx="2212653" cy="350520"/>
          </a:xfrm>
        </p:grpSpPr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9789B22F-357A-4969-96DD-AD7AE0E25BFB}"/>
                </a:ext>
              </a:extLst>
            </p:cNvPr>
            <p:cNvCxnSpPr>
              <a:cxnSpLocks/>
            </p:cNvCxnSpPr>
            <p:nvPr/>
          </p:nvCxnSpPr>
          <p:spPr>
            <a:xfrm>
              <a:off x="7483792" y="4759325"/>
              <a:ext cx="1317308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DB2816AA-42D0-4DB0-985B-BFAA3302A2A8}"/>
                </a:ext>
              </a:extLst>
            </p:cNvPr>
            <p:cNvCxnSpPr>
              <a:cxnSpLocks/>
            </p:cNvCxnSpPr>
            <p:nvPr/>
          </p:nvCxnSpPr>
          <p:spPr>
            <a:xfrm>
              <a:off x="8679180" y="4408805"/>
              <a:ext cx="101726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DBF957C0-5910-4821-828C-90FCDAFE6F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509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596">
        <p15:prstTrans prst="pageCurlDouble"/>
      </p:transition>
    </mc:Choice>
    <mc:Fallback xmlns="">
      <p:transition spd="slow" advTm="39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5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6.4|2.1|2.8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.9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6.1|6.9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4.3|2.8|2.6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5.9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6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2.2"/>
</p:tagLst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2717</TotalTime>
  <Words>287</Words>
  <Application>Microsoft Office PowerPoint</Application>
  <PresentationFormat>Panoramiczny</PresentationFormat>
  <Paragraphs>73</Paragraphs>
  <Slides>18</Slides>
  <Notes>18</Notes>
  <HiddenSlides>0</HiddenSlides>
  <MMClips>18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18</vt:i4>
      </vt:variant>
    </vt:vector>
  </HeadingPairs>
  <TitlesOfParts>
    <vt:vector size="31" baseType="lpstr">
      <vt:lpstr>Arial</vt:lpstr>
      <vt:lpstr>Boopee</vt:lpstr>
      <vt:lpstr>Calibri</vt:lpstr>
      <vt:lpstr>Calibri Light</vt:lpstr>
      <vt:lpstr>Calisto MT</vt:lpstr>
      <vt:lpstr>Cambria</vt:lpstr>
      <vt:lpstr>Century Gothic</vt:lpstr>
      <vt:lpstr>Comic Sans MS</vt:lpstr>
      <vt:lpstr>Wingdings 3</vt:lpstr>
      <vt:lpstr>Wycinek</vt:lpstr>
      <vt:lpstr>2_Projekt niestandardowy</vt:lpstr>
      <vt:lpstr>1_Projekt niestandardowy</vt:lpstr>
      <vt:lpstr>Projekt niestandardowy</vt:lpstr>
      <vt:lpstr>POMAGAMY UCZNIOM  W Przygotowaniu SIĘ do egzaminu ósmoklasisty  matematyka</vt:lpstr>
      <vt:lpstr>Prezentacja programu PowerPoint</vt:lpstr>
      <vt:lpstr>Prezentacja programu PowerPoint</vt:lpstr>
      <vt:lpstr>Prezentacja programu PowerPoint</vt:lpstr>
      <vt:lpstr>Prezentacja programu PowerPoint</vt:lpstr>
      <vt:lpstr>Przykład 1.</vt:lpstr>
      <vt:lpstr>Prezentacja programu PowerPoint</vt:lpstr>
      <vt:lpstr>Prezentacja programu PowerPoint</vt:lpstr>
      <vt:lpstr>Przykład 4.</vt:lpstr>
      <vt:lpstr>Przykład 5.</vt:lpstr>
      <vt:lpstr>Przykład 6.</vt:lpstr>
      <vt:lpstr>Przykład 7.</vt:lpstr>
      <vt:lpstr>Przykład 8.</vt:lpstr>
      <vt:lpstr>Przykład 9. 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Elżbieta Tyralska-Wojtycza</dc:creator>
  <cp:lastModifiedBy>ULA</cp:lastModifiedBy>
  <cp:revision>193</cp:revision>
  <dcterms:created xsi:type="dcterms:W3CDTF">2020-04-18T18:38:09Z</dcterms:created>
  <dcterms:modified xsi:type="dcterms:W3CDTF">2020-05-02T17:29:10Z</dcterms:modified>
</cp:coreProperties>
</file>