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9" r:id="rId4"/>
    <p:sldId id="270" r:id="rId5"/>
    <p:sldId id="271" r:id="rId6"/>
    <p:sldId id="275" r:id="rId7"/>
    <p:sldId id="272" r:id="rId8"/>
    <p:sldId id="273" r:id="rId9"/>
    <p:sldId id="259" r:id="rId10"/>
    <p:sldId id="274" r:id="rId11"/>
    <p:sldId id="262" r:id="rId12"/>
    <p:sldId id="276" r:id="rId13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6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0" autoAdjust="0"/>
  </p:normalViewPr>
  <p:slideViewPr>
    <p:cSldViewPr snapToGrid="0">
      <p:cViewPr varScale="1">
        <p:scale>
          <a:sx n="43" d="100"/>
          <a:sy n="43" d="100"/>
        </p:scale>
        <p:origin x="-100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2754" y="-10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522673-E510-4422-91B5-98E0B332066C}" type="datetimeFigureOut">
              <a:rPr lang="pl-PL"/>
              <a:pPr>
                <a:defRPr/>
              </a:pPr>
              <a:t>2011-09-27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20EE909-EFF8-4F79-A85F-1560CC498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536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DADA99-64DA-4A21-A296-11835E612625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F4CD-70DB-464D-B949-8489B2C2DFA0}" type="datetimeFigureOut">
              <a:rPr lang="pl-PL"/>
              <a:pPr>
                <a:defRPr/>
              </a:pPr>
              <a:t>2011-09-27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90A1-99BB-4E2A-A165-F069F6E013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80DCF-F73C-4B55-82FE-B1B8E93F35DC}" type="datetimeFigureOut">
              <a:rPr lang="pl-PL"/>
              <a:pPr>
                <a:defRPr/>
              </a:pPr>
              <a:t>2011-09-27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8EE2-26E7-402C-8AF0-F92F4C46B5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F71CF-06A4-4996-8BF6-93AFEDF9D173}" type="datetimeFigureOut">
              <a:rPr lang="pl-PL"/>
              <a:pPr>
                <a:defRPr/>
              </a:pPr>
              <a:t>2011-09-27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65581-1BB7-445D-AD53-BF4BC250E1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B94B0-DC99-4576-872A-B102F0806D64}" type="datetimeFigureOut">
              <a:rPr lang="pl-PL"/>
              <a:pPr>
                <a:defRPr/>
              </a:pPr>
              <a:t>2011-09-27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A300A-AF25-412B-9F91-58A90F376C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012C-94D3-43B0-B2E4-CD3BC577E92E}" type="datetimeFigureOut">
              <a:rPr lang="pl-PL"/>
              <a:pPr>
                <a:defRPr/>
              </a:pPr>
              <a:t>2011-09-27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CB6D1-63CE-4859-AEBC-592A1B9F37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71EDC-86E4-478D-A76E-FB13B0633DC1}" type="datetimeFigureOut">
              <a:rPr lang="pl-PL"/>
              <a:pPr>
                <a:defRPr/>
              </a:pPr>
              <a:t>2011-09-27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0327-DB8F-4147-B53E-6B0A703B16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1605-12DF-4E55-A040-C9D6A2878F3C}" type="datetimeFigureOut">
              <a:rPr lang="pl-PL"/>
              <a:pPr>
                <a:defRPr/>
              </a:pPr>
              <a:t>2011-09-27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AB23B-9F8E-41D5-AB1A-FE53EFC1B9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41108-1A59-4ACA-A23F-874B138DD532}" type="datetimeFigureOut">
              <a:rPr lang="pl-PL"/>
              <a:pPr>
                <a:defRPr/>
              </a:pPr>
              <a:t>2011-09-27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4EE7-3B4B-42CB-91B9-C300BD0DD8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DFE93-B8ED-48A5-8D33-CE3A46F57DBE}" type="datetimeFigureOut">
              <a:rPr lang="pl-PL"/>
              <a:pPr>
                <a:defRPr/>
              </a:pPr>
              <a:t>2011-09-27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AE83-43D4-4166-ABF7-3CD13E3740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1A1DD-8576-4634-8956-D8FC94DD3CE7}" type="datetimeFigureOut">
              <a:rPr lang="pl-PL"/>
              <a:pPr>
                <a:defRPr/>
              </a:pPr>
              <a:t>2011-09-27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FFA2C-E6CF-4C89-A23D-3A5B7F8744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7A10-F022-430F-B5AD-27B2020A0458}" type="datetimeFigureOut">
              <a:rPr lang="pl-PL"/>
              <a:pPr>
                <a:defRPr/>
              </a:pPr>
              <a:t>2011-09-27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36113-241D-4CFD-9145-1552CA973F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DD47E-F118-4EDA-A044-F134892DDB4E}" type="datetimeFigureOut">
              <a:rPr lang="pl-PL"/>
              <a:pPr>
                <a:defRPr/>
              </a:pPr>
              <a:t>2011-09-27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219D97-EEAA-46A7-AFC2-2EF45D7EED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71663" y="5005388"/>
            <a:ext cx="5343525" cy="781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000" b="1" dirty="0" smtClean="0">
                <a:latin typeface="Century Gothic" pitchFamily="34" charset="0"/>
              </a:rPr>
              <a:t>PROGRAM OPERACYJNY KAPITAŁ LUDZKI</a:t>
            </a:r>
            <a:br>
              <a:rPr lang="pl-PL" sz="2000" b="1" dirty="0" smtClean="0">
                <a:latin typeface="Century Gothic" pitchFamily="34" charset="0"/>
              </a:rPr>
            </a:br>
            <a:r>
              <a:rPr lang="pl-PL" sz="2000" b="1" dirty="0" smtClean="0">
                <a:latin typeface="Century Gothic" pitchFamily="34" charset="0"/>
              </a:rPr>
              <a:t>Priorytet III, Działanie 3.2 </a:t>
            </a: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/>
            </a:r>
            <a:b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</a:br>
            <a:endParaRPr lang="pl-PL" sz="2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313" y="5572125"/>
            <a:ext cx="6272212" cy="428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Rozwój systemu egzaminów zewnętrznych</a:t>
            </a:r>
            <a:endParaRPr lang="pl-PL" sz="20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357188" y="1143000"/>
            <a:ext cx="8501062" cy="428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1100" dirty="0">
                <a:latin typeface="+mj-lt"/>
                <a:ea typeface="+mj-ea"/>
                <a:cs typeface="+mj-cs"/>
              </a:rPr>
              <a:t>Projekt współfinansowany przez Unię Europejską w ramach Europejskiego Funduszu Społecznego</a:t>
            </a:r>
          </a:p>
        </p:txBody>
      </p:sp>
      <p:pic>
        <p:nvPicPr>
          <p:cNvPr id="1031" name="Picture 7" descr="C:\Documents and Settings\Ania\Pulpit\LOGA DO POWERPOINTA\U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2767" y="428604"/>
            <a:ext cx="2129746" cy="57150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4342" name="Picture 8" descr="C:\Documents and Settings\Ania\Pulpit\LOGA DO POWERPOINTA\CK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388938"/>
            <a:ext cx="192881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C:\Documents and Settings\Ania\Pulpit\LOGA DO POWERPOINTA\PO KL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263525"/>
            <a:ext cx="2500313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 descr="C:\Documents and Settings\Ania\Pulpit\LOGA DO POWERPOINTA\loga_32_duz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63" y="1754188"/>
            <a:ext cx="4714875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3600" b="1" smtClean="0">
                <a:solidFill>
                  <a:srgbClr val="FF9900"/>
                </a:solidFill>
              </a:rPr>
              <a:t>OGÓLNOPOLSKIE BADANIE </a:t>
            </a:r>
            <a:br>
              <a:rPr lang="pl-PL" sz="3600" b="1" smtClean="0">
                <a:solidFill>
                  <a:srgbClr val="FF9900"/>
                </a:solidFill>
              </a:rPr>
            </a:br>
            <a:r>
              <a:rPr lang="pl-PL" sz="3600" b="1" smtClean="0">
                <a:solidFill>
                  <a:srgbClr val="FF9900"/>
                </a:solidFill>
              </a:rPr>
              <a:t>UMIEJĘTNOŚCI TRZECIOKLASISTÓW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Znajdą tam Państwo także szczegółowe informacje o badaniu.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10810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3" cstate="print"/>
          <a:srcRect t="14742"/>
          <a:stretch>
            <a:fillRect/>
          </a:stretch>
        </p:blipFill>
        <p:spPr bwMode="auto">
          <a:xfrm>
            <a:off x="1283111" y="2713703"/>
            <a:ext cx="6872748" cy="339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trzałka w prawo 5"/>
          <p:cNvSpPr/>
          <p:nvPr/>
        </p:nvSpPr>
        <p:spPr>
          <a:xfrm rot="10800000">
            <a:off x="4837369" y="4350776"/>
            <a:ext cx="3642953" cy="73743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3600" b="1" smtClean="0">
                <a:solidFill>
                  <a:srgbClr val="FF9900"/>
                </a:solidFill>
              </a:rPr>
              <a:t>OGÓLNOPOLSKIE BADANIE </a:t>
            </a:r>
            <a:br>
              <a:rPr lang="pl-PL" sz="3600" b="1" smtClean="0">
                <a:solidFill>
                  <a:srgbClr val="FF9900"/>
                </a:solidFill>
              </a:rPr>
            </a:br>
            <a:r>
              <a:rPr lang="pl-PL" sz="3600" b="1" smtClean="0">
                <a:solidFill>
                  <a:srgbClr val="FF9900"/>
                </a:solidFill>
              </a:rPr>
              <a:t>UMIEJĘTNOŚCI TRZECIOKLASISTÓW</a:t>
            </a:r>
          </a:p>
        </p:txBody>
      </p:sp>
      <p:sp>
        <p:nvSpPr>
          <p:cNvPr id="25602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391832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dirty="0" smtClean="0"/>
              <a:t>	</a:t>
            </a:r>
            <a:r>
              <a:rPr lang="pl-PL" dirty="0" smtClean="0">
                <a:solidFill>
                  <a:srgbClr val="002060"/>
                </a:solidFill>
              </a:rPr>
              <a:t>Zachęcamy do wzięcia udziału w badaniu, dzięki któremu otrzymają Państwo: </a:t>
            </a:r>
          </a:p>
          <a:p>
            <a:pPr lvl="1"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- </a:t>
            </a:r>
            <a:r>
              <a:rPr lang="pl-PL" sz="3200" dirty="0" smtClean="0">
                <a:solidFill>
                  <a:srgbClr val="002060"/>
                </a:solidFill>
              </a:rPr>
              <a:t>dodatkowe informacje o poziomie wiadomości i umiejętności posiadanych przez trzecioklasistów, </a:t>
            </a:r>
          </a:p>
          <a:p>
            <a:pPr lvl="1">
              <a:buFont typeface="Arial" charset="0"/>
              <a:buNone/>
            </a:pPr>
            <a:r>
              <a:rPr lang="pl-PL" sz="3200" dirty="0" smtClean="0">
                <a:solidFill>
                  <a:srgbClr val="002060"/>
                </a:solidFill>
              </a:rPr>
              <a:t>- materiały mogące stać się podstawą do refleksji nad sposobem funkcjonowania szkoły i sposobami doskonalenia jej codziennej praktyki.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10810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3600" b="1" smtClean="0">
                <a:solidFill>
                  <a:srgbClr val="FF9900"/>
                </a:solidFill>
              </a:rPr>
              <a:t>OGÓLNOPOLSKIE BADANIE </a:t>
            </a:r>
            <a:br>
              <a:rPr lang="pl-PL" sz="3600" b="1" smtClean="0">
                <a:solidFill>
                  <a:srgbClr val="FF9900"/>
                </a:solidFill>
              </a:rPr>
            </a:br>
            <a:r>
              <a:rPr lang="pl-PL" sz="3600" b="1" smtClean="0">
                <a:solidFill>
                  <a:srgbClr val="FF9900"/>
                </a:solidFill>
              </a:rPr>
              <a:t>UMIEJĘTNOŚCI TRZECIOKLASISTÓW</a:t>
            </a:r>
          </a:p>
        </p:txBody>
      </p:sp>
      <p:sp>
        <p:nvSpPr>
          <p:cNvPr id="2560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pl-PL" dirty="0" smtClean="0"/>
              <a:t>	</a:t>
            </a:r>
          </a:p>
          <a:p>
            <a:pPr algn="ctr">
              <a:buFont typeface="Arial" charset="0"/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 algn="ctr">
              <a:buFont typeface="Arial" charset="0"/>
              <a:buNone/>
            </a:pPr>
            <a:r>
              <a:rPr lang="pl-PL" sz="5400" dirty="0" smtClean="0">
                <a:solidFill>
                  <a:srgbClr val="002060"/>
                </a:solidFill>
              </a:rPr>
              <a:t>Zapraszamy do </a:t>
            </a:r>
          </a:p>
          <a:p>
            <a:pPr algn="ctr">
              <a:buFont typeface="Arial" charset="0"/>
              <a:buNone/>
            </a:pPr>
            <a:r>
              <a:rPr lang="pl-PL" sz="5400" b="1" dirty="0" smtClean="0">
                <a:solidFill>
                  <a:srgbClr val="002060"/>
                </a:solidFill>
              </a:rPr>
              <a:t>OBUT 2012</a:t>
            </a:r>
          </a:p>
          <a:p>
            <a:pPr algn="ctr">
              <a:buFont typeface="Arial" charset="0"/>
              <a:buNone/>
            </a:pPr>
            <a:endParaRPr lang="pl-PL" dirty="0" smtClean="0">
              <a:solidFill>
                <a:srgbClr val="002060"/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10810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3600" b="1" smtClean="0">
                <a:solidFill>
                  <a:srgbClr val="FF9900"/>
                </a:solidFill>
              </a:rPr>
              <a:t>OGÓLNOPOLSKIE BADANIE </a:t>
            </a:r>
            <a:br>
              <a:rPr lang="pl-PL" sz="3600" b="1" smtClean="0">
                <a:solidFill>
                  <a:srgbClr val="FF9900"/>
                </a:solidFill>
              </a:rPr>
            </a:br>
            <a:r>
              <a:rPr lang="pl-PL" sz="3600" b="1" smtClean="0">
                <a:solidFill>
                  <a:srgbClr val="FF9900"/>
                </a:solidFill>
              </a:rPr>
              <a:t>UMIEJĘTNOŚCI TRZECIOKLASISTÓW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 algn="ctr"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Centralna Komisja Egzaminacyjna</a:t>
            </a:r>
          </a:p>
          <a:p>
            <a:pPr algn="ctr"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przeprowadziła w dniu 17 maja 2011 roku</a:t>
            </a:r>
          </a:p>
          <a:p>
            <a:pPr algn="ctr"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pierwszą edycję </a:t>
            </a:r>
          </a:p>
          <a:p>
            <a:pPr algn="ctr">
              <a:buFont typeface="Arial" charset="0"/>
              <a:buNone/>
            </a:pPr>
            <a:r>
              <a:rPr lang="pl-PL" b="1" dirty="0" smtClean="0">
                <a:solidFill>
                  <a:srgbClr val="002060"/>
                </a:solidFill>
              </a:rPr>
              <a:t>Ogólnopolskiego Badania </a:t>
            </a:r>
          </a:p>
          <a:p>
            <a:pPr algn="ctr">
              <a:buFont typeface="Arial" charset="0"/>
              <a:buNone/>
            </a:pPr>
            <a:r>
              <a:rPr lang="pl-PL" b="1" dirty="0" smtClean="0">
                <a:solidFill>
                  <a:srgbClr val="002060"/>
                </a:solidFill>
              </a:rPr>
              <a:t>Umiejętności Trzecioklasistów </a:t>
            </a:r>
          </a:p>
          <a:p>
            <a:pPr algn="ctr"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OBUT 2011.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10810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3600" b="1" smtClean="0">
                <a:solidFill>
                  <a:srgbClr val="FF9900"/>
                </a:solidFill>
              </a:rPr>
              <a:t>OGÓLNOPOLSKIE BADANIE </a:t>
            </a:r>
            <a:br>
              <a:rPr lang="pl-PL" sz="3600" b="1" smtClean="0">
                <a:solidFill>
                  <a:srgbClr val="FF9900"/>
                </a:solidFill>
              </a:rPr>
            </a:br>
            <a:r>
              <a:rPr lang="pl-PL" sz="3600" b="1" smtClean="0">
                <a:solidFill>
                  <a:srgbClr val="FF9900"/>
                </a:solidFill>
              </a:rPr>
              <a:t>UMIEJĘTNOŚCI TRZECIOKLASISTÓW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7581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Wszystkie szkoły, </a:t>
            </a:r>
            <a:r>
              <a:rPr lang="pl-PL" dirty="0" smtClean="0">
                <a:solidFill>
                  <a:srgbClr val="002060"/>
                </a:solidFill>
              </a:rPr>
              <a:t>które </a:t>
            </a:r>
            <a:r>
              <a:rPr lang="pl-PL" dirty="0" smtClean="0">
                <a:solidFill>
                  <a:srgbClr val="002060"/>
                </a:solidFill>
              </a:rPr>
              <a:t>zgłosiły </a:t>
            </a:r>
            <a:r>
              <a:rPr lang="pl-PL" dirty="0" smtClean="0">
                <a:solidFill>
                  <a:srgbClr val="002060"/>
                </a:solidFill>
              </a:rPr>
              <a:t>się do </a:t>
            </a:r>
            <a:r>
              <a:rPr lang="pl-PL" dirty="0" smtClean="0">
                <a:solidFill>
                  <a:srgbClr val="002060"/>
                </a:solidFill>
              </a:rPr>
              <a:t>ubiegłorocznego badania OBUT </a:t>
            </a:r>
            <a:r>
              <a:rPr lang="pl-PL" dirty="0" smtClean="0">
                <a:solidFill>
                  <a:srgbClr val="002060"/>
                </a:solidFill>
              </a:rPr>
              <a:t>2011,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otrzymały bezpłatnie testy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badające </a:t>
            </a:r>
            <a:r>
              <a:rPr lang="pl-PL" dirty="0" smtClean="0">
                <a:solidFill>
                  <a:srgbClr val="002060"/>
                </a:solidFill>
              </a:rPr>
              <a:t>umiejętności językowe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i </a:t>
            </a:r>
            <a:r>
              <a:rPr lang="pl-PL" dirty="0" smtClean="0">
                <a:solidFill>
                  <a:srgbClr val="002060"/>
                </a:solidFill>
              </a:rPr>
              <a:t>matematyczne trzecioklasistów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oraz dostęp do kodowanego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Serwisu dla dyrektorów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i programu WPP służącego do przesłania danych o rozwiązaniach zadań przez uczniów.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10810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3600" b="1" smtClean="0">
                <a:solidFill>
                  <a:srgbClr val="FF9900"/>
                </a:solidFill>
              </a:rPr>
              <a:t>OGÓLNOPOLSKIE BADANIE </a:t>
            </a:r>
            <a:br>
              <a:rPr lang="pl-PL" sz="3600" b="1" smtClean="0">
                <a:solidFill>
                  <a:srgbClr val="FF9900"/>
                </a:solidFill>
              </a:rPr>
            </a:br>
            <a:r>
              <a:rPr lang="pl-PL" sz="3600" b="1" smtClean="0">
                <a:solidFill>
                  <a:srgbClr val="FF9900"/>
                </a:solidFill>
              </a:rPr>
              <a:t>UMIEJĘTNOŚCI TRZECIOKLASISTÓW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009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Do programu WPP zostały wprowadzone </a:t>
            </a:r>
          </a:p>
          <a:p>
            <a:pPr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i przesłane informacje o rozwiązaniach zadań przez prawie </a:t>
            </a:r>
            <a:r>
              <a:rPr lang="pl-PL" b="1" dirty="0" smtClean="0">
                <a:solidFill>
                  <a:srgbClr val="002060"/>
                </a:solidFill>
              </a:rPr>
              <a:t>275 000 uczniów </a:t>
            </a:r>
          </a:p>
          <a:p>
            <a:pPr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z ponad 15 800 oddziałów w 9 700 szkołach.</a:t>
            </a:r>
          </a:p>
          <a:p>
            <a:pPr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10810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3600" b="1" smtClean="0">
                <a:solidFill>
                  <a:srgbClr val="FF9900"/>
                </a:solidFill>
              </a:rPr>
              <a:t>OGÓLNOPOLSKIE BADANIE </a:t>
            </a:r>
            <a:br>
              <a:rPr lang="pl-PL" sz="3600" b="1" smtClean="0">
                <a:solidFill>
                  <a:srgbClr val="FF9900"/>
                </a:solidFill>
              </a:rPr>
            </a:br>
            <a:r>
              <a:rPr lang="pl-PL" sz="3600" b="1" smtClean="0">
                <a:solidFill>
                  <a:srgbClr val="FF9900"/>
                </a:solidFill>
              </a:rPr>
              <a:t>UMIEJĘTNOŚCI TRZECIOKLASISTÓW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600199"/>
            <a:ext cx="8347587" cy="5007077"/>
          </a:xfrm>
        </p:spPr>
        <p:txBody>
          <a:bodyPr>
            <a:normAutofit fontScale="47500" lnSpcReduction="20000"/>
          </a:bodyPr>
          <a:lstStyle/>
          <a:p>
            <a:pPr algn="ctr">
              <a:buFont typeface="Arial" charset="0"/>
              <a:buNone/>
            </a:pPr>
            <a:r>
              <a:rPr lang="pl-PL" sz="6700" dirty="0" smtClean="0">
                <a:solidFill>
                  <a:srgbClr val="002060"/>
                </a:solidFill>
              </a:rPr>
              <a:t>Każda ze szkół, która przekazała dane, </a:t>
            </a:r>
          </a:p>
          <a:p>
            <a:pPr algn="ctr">
              <a:buFont typeface="Arial" charset="0"/>
              <a:buNone/>
            </a:pPr>
            <a:r>
              <a:rPr lang="pl-PL" sz="6700" dirty="0" smtClean="0">
                <a:solidFill>
                  <a:srgbClr val="002060"/>
                </a:solidFill>
              </a:rPr>
              <a:t>otrzymała tylko do własnej dyspozycji:</a:t>
            </a:r>
          </a:p>
          <a:p>
            <a:pPr lvl="1">
              <a:buFontTx/>
              <a:buChar char="-"/>
            </a:pPr>
            <a:r>
              <a:rPr lang="pl-PL" sz="6700" b="1" dirty="0" smtClean="0">
                <a:solidFill>
                  <a:srgbClr val="002060"/>
                </a:solidFill>
              </a:rPr>
              <a:t>raporty dla klas </a:t>
            </a:r>
            <a:r>
              <a:rPr lang="pl-PL" sz="6700" dirty="0" smtClean="0">
                <a:solidFill>
                  <a:srgbClr val="002060"/>
                </a:solidFill>
              </a:rPr>
              <a:t>ze szczegółowymi wynikami poszczególnych uczniów,</a:t>
            </a:r>
          </a:p>
          <a:p>
            <a:pPr lvl="1">
              <a:buFontTx/>
              <a:buChar char="-"/>
            </a:pPr>
            <a:r>
              <a:rPr lang="pl-PL" sz="6700" b="1" dirty="0" smtClean="0">
                <a:solidFill>
                  <a:srgbClr val="002060"/>
                </a:solidFill>
              </a:rPr>
              <a:t>zbiorcze raporty dla klas </a:t>
            </a:r>
            <a:r>
              <a:rPr lang="pl-PL" sz="6700" dirty="0" smtClean="0">
                <a:solidFill>
                  <a:srgbClr val="002060"/>
                </a:solidFill>
              </a:rPr>
              <a:t>z wynikami </a:t>
            </a:r>
            <a:br>
              <a:rPr lang="pl-PL" sz="6700" dirty="0" smtClean="0">
                <a:solidFill>
                  <a:srgbClr val="002060"/>
                </a:solidFill>
              </a:rPr>
            </a:br>
            <a:r>
              <a:rPr lang="pl-PL" sz="6700" dirty="0" smtClean="0">
                <a:solidFill>
                  <a:srgbClr val="002060"/>
                </a:solidFill>
              </a:rPr>
              <a:t>w badanych obszarach umiejętności </a:t>
            </a:r>
            <a:br>
              <a:rPr lang="pl-PL" sz="6700" dirty="0" smtClean="0">
                <a:solidFill>
                  <a:srgbClr val="002060"/>
                </a:solidFill>
              </a:rPr>
            </a:br>
            <a:r>
              <a:rPr lang="pl-PL" sz="6700" dirty="0" smtClean="0">
                <a:solidFill>
                  <a:srgbClr val="002060"/>
                </a:solidFill>
              </a:rPr>
              <a:t>i zindywidualizowanymi rekomendacjami,</a:t>
            </a:r>
          </a:p>
          <a:p>
            <a:pPr lvl="1">
              <a:buFontTx/>
              <a:buChar char="-"/>
            </a:pPr>
            <a:r>
              <a:rPr lang="pl-PL" sz="6700" b="1" dirty="0" smtClean="0">
                <a:solidFill>
                  <a:srgbClr val="002060"/>
                </a:solidFill>
              </a:rPr>
              <a:t>raport szkolny </a:t>
            </a:r>
            <a:r>
              <a:rPr lang="pl-PL" sz="6700" dirty="0" smtClean="0">
                <a:solidFill>
                  <a:srgbClr val="002060"/>
                </a:solidFill>
              </a:rPr>
              <a:t>z wynikami przeliczonymi na skalę 100/15 umożliwiającą porównanie wyników z obu testów oraz porównywanie wyników pomiędzy poszczególnymi latami.</a:t>
            </a:r>
          </a:p>
          <a:p>
            <a:pPr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10810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3600" b="1" smtClean="0">
                <a:solidFill>
                  <a:srgbClr val="FF9900"/>
                </a:solidFill>
              </a:rPr>
              <a:t>OGÓLNOPOLSKIE BADANIE </a:t>
            </a:r>
            <a:br>
              <a:rPr lang="pl-PL" sz="3600" b="1" smtClean="0">
                <a:solidFill>
                  <a:srgbClr val="FF9900"/>
                </a:solidFill>
              </a:rPr>
            </a:br>
            <a:r>
              <a:rPr lang="pl-PL" sz="3600" b="1" smtClean="0">
                <a:solidFill>
                  <a:srgbClr val="FF9900"/>
                </a:solidFill>
              </a:rPr>
              <a:t>UMIEJĘTNOŚCI TRZECIOKLASISTÓW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600199"/>
            <a:ext cx="8347587" cy="5007077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Za trzy lata placówkom tym zostanie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udostępniony kalkulator EWD, </a:t>
            </a:r>
          </a:p>
          <a:p>
            <a:pPr algn="ctr"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który pozwoli na obliczenie </a:t>
            </a:r>
          </a:p>
          <a:p>
            <a:pPr algn="ctr">
              <a:buFont typeface="Arial" charset="0"/>
              <a:buNone/>
            </a:pPr>
            <a:r>
              <a:rPr lang="pl-PL" b="1" dirty="0" smtClean="0">
                <a:solidFill>
                  <a:srgbClr val="002060"/>
                </a:solidFill>
              </a:rPr>
              <a:t>Edukacyjnej Wartości Dodanej </a:t>
            </a:r>
          </a:p>
          <a:p>
            <a:pPr algn="ctr"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– wskaźnika efektywności nauczania na </a:t>
            </a:r>
          </a:p>
          <a:p>
            <a:pPr algn="ctr"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II etapie edukacyjnym.</a:t>
            </a:r>
          </a:p>
          <a:p>
            <a:pPr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10810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3600" b="1" smtClean="0">
                <a:solidFill>
                  <a:srgbClr val="FF9900"/>
                </a:solidFill>
              </a:rPr>
              <a:t>OGÓLNOPOLSKIE BADANIE </a:t>
            </a:r>
            <a:br>
              <a:rPr lang="pl-PL" sz="3600" b="1" smtClean="0">
                <a:solidFill>
                  <a:srgbClr val="FF9900"/>
                </a:solidFill>
              </a:rPr>
            </a:br>
            <a:r>
              <a:rPr lang="pl-PL" sz="3600" b="1" smtClean="0">
                <a:solidFill>
                  <a:srgbClr val="FF9900"/>
                </a:solidFill>
              </a:rPr>
              <a:t>UMIEJĘTNOŚCI TRZECIOKLASISTÓW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Przygotowany został także </a:t>
            </a:r>
            <a:r>
              <a:rPr lang="pl-PL" b="1" dirty="0" smtClean="0">
                <a:solidFill>
                  <a:srgbClr val="002060"/>
                </a:solidFill>
              </a:rPr>
              <a:t>raport ogólnopolski </a:t>
            </a:r>
            <a:r>
              <a:rPr lang="pl-PL" dirty="0" smtClean="0">
                <a:solidFill>
                  <a:srgbClr val="002060"/>
                </a:solidFill>
              </a:rPr>
              <a:t>zawierający omówienie wyników objętej badaniem populacji oraz wskazania,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jak interpretować i wykorzystywać w pracy szkoły wyniki badania.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Raport ten został przesłany do wszystkich biorących udział w badaniu placówek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i jest dostępny na stronie projektu: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l-PL" b="1" dirty="0" err="1" smtClean="0">
                <a:solidFill>
                  <a:srgbClr val="002060"/>
                </a:solidFill>
              </a:rPr>
              <a:t>www.obut.edu.pl</a:t>
            </a:r>
            <a:endParaRPr lang="pl-PL" b="1" dirty="0" smtClean="0">
              <a:solidFill>
                <a:srgbClr val="002060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10810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3600" b="1" smtClean="0">
                <a:solidFill>
                  <a:srgbClr val="FF9900"/>
                </a:solidFill>
              </a:rPr>
              <a:t>OGÓLNOPOLSKIE BADANIE </a:t>
            </a:r>
            <a:br>
              <a:rPr lang="pl-PL" sz="3600" b="1" smtClean="0">
                <a:solidFill>
                  <a:srgbClr val="FF9900"/>
                </a:solidFill>
              </a:rPr>
            </a:br>
            <a:r>
              <a:rPr lang="pl-PL" sz="3600" b="1" smtClean="0">
                <a:solidFill>
                  <a:srgbClr val="FF9900"/>
                </a:solidFill>
              </a:rPr>
              <a:t>UMIEJĘTNOŚCI TRZECIOKLASISTÓW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endParaRPr lang="pl-PL" dirty="0" smtClean="0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l-PL" sz="3600" dirty="0" smtClean="0">
                <a:solidFill>
                  <a:srgbClr val="002060"/>
                </a:solidFill>
              </a:rPr>
              <a:t>Zapraszamy wszystkie szkoły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l-PL" sz="3600" dirty="0" smtClean="0">
                <a:solidFill>
                  <a:srgbClr val="002060"/>
                </a:solidFill>
              </a:rPr>
              <a:t>do wzięcia udziału w drugiej edycji </a:t>
            </a:r>
            <a:r>
              <a:rPr lang="pl-PL" sz="3600" b="1" dirty="0" smtClean="0">
                <a:solidFill>
                  <a:srgbClr val="002060"/>
                </a:solidFill>
              </a:rPr>
              <a:t>Ogólnopolskiego Badania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l-PL" sz="3600" b="1" dirty="0" smtClean="0">
                <a:solidFill>
                  <a:srgbClr val="002060"/>
                </a:solidFill>
              </a:rPr>
              <a:t>Umiejętności Trzecioklasistów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l-PL" sz="3600" b="1" dirty="0" smtClean="0">
                <a:solidFill>
                  <a:srgbClr val="002060"/>
                </a:solidFill>
              </a:rPr>
              <a:t>OBUT 2012</a:t>
            </a:r>
            <a:r>
              <a:rPr lang="pl-PL" sz="3600" dirty="0" smtClean="0">
                <a:solidFill>
                  <a:srgbClr val="002060"/>
                </a:solidFill>
              </a:rPr>
              <a:t>,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l-PL" sz="3600" dirty="0" smtClean="0">
                <a:solidFill>
                  <a:srgbClr val="002060"/>
                </a:solidFill>
              </a:rPr>
              <a:t>które zostanie przeprowadzone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l-PL" sz="3600" b="1" dirty="0" smtClean="0">
                <a:solidFill>
                  <a:srgbClr val="002060"/>
                </a:solidFill>
              </a:rPr>
              <a:t>22 maja 2012 roku.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endParaRPr lang="pl-PL" dirty="0" smtClean="0">
              <a:solidFill>
                <a:srgbClr val="002060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10810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3600" b="1" smtClean="0">
                <a:solidFill>
                  <a:srgbClr val="FF9900"/>
                </a:solidFill>
              </a:rPr>
              <a:t>OGÓLNOPOLSKIE BADANIE </a:t>
            </a:r>
            <a:br>
              <a:rPr lang="pl-PL" sz="3600" b="1" smtClean="0">
                <a:solidFill>
                  <a:srgbClr val="FF9900"/>
                </a:solidFill>
              </a:rPr>
            </a:br>
            <a:r>
              <a:rPr lang="pl-PL" sz="3600" b="1" smtClean="0">
                <a:solidFill>
                  <a:srgbClr val="FF9900"/>
                </a:solidFill>
              </a:rPr>
              <a:t>UMIEJĘTNOŚCI TRZECIOKLASISTÓW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Zgłoszenia przyjmujemy do </a:t>
            </a:r>
            <a:r>
              <a:rPr lang="pl-PL" b="1" dirty="0" smtClean="0">
                <a:solidFill>
                  <a:srgbClr val="002060"/>
                </a:solidFill>
              </a:rPr>
              <a:t>31 października </a:t>
            </a:r>
            <a:r>
              <a:rPr lang="pl-PL" dirty="0" smtClean="0">
                <a:solidFill>
                  <a:srgbClr val="002060"/>
                </a:solidFill>
              </a:rPr>
              <a:t>br.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l-PL" dirty="0" smtClean="0">
                <a:solidFill>
                  <a:srgbClr val="002060"/>
                </a:solidFill>
              </a:rPr>
              <a:t>na stronie projektu </a:t>
            </a:r>
            <a:r>
              <a:rPr lang="pl-PL" b="1" dirty="0" err="1" smtClean="0">
                <a:solidFill>
                  <a:srgbClr val="002060"/>
                </a:solidFill>
              </a:rPr>
              <a:t>www.obut.edu.pl</a:t>
            </a:r>
            <a:endParaRPr lang="pl-PL" dirty="0" smtClean="0">
              <a:solidFill>
                <a:srgbClr val="002060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10810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3" cstate="print"/>
          <a:srcRect t="15261" b="4016"/>
          <a:stretch>
            <a:fillRect/>
          </a:stretch>
        </p:blipFill>
        <p:spPr bwMode="auto">
          <a:xfrm>
            <a:off x="1327360" y="2787446"/>
            <a:ext cx="6651525" cy="356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trzałka w prawo 5"/>
          <p:cNvSpPr/>
          <p:nvPr/>
        </p:nvSpPr>
        <p:spPr>
          <a:xfrm>
            <a:off x="870159" y="5161942"/>
            <a:ext cx="884904" cy="58994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221</Words>
  <Application>Microsoft Office PowerPoint</Application>
  <PresentationFormat>Pokaz na ekranie (4:3)</PresentationFormat>
  <Paragraphs>63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PROGRAM OPERACYJNY KAPITAŁ LUDZKI Priorytet III, Działanie 3.2  </vt:lpstr>
      <vt:lpstr>OGÓLNOPOLSKIE BADANIE  UMIEJĘTNOŚCI TRZECIOKLASISTÓW</vt:lpstr>
      <vt:lpstr>OGÓLNOPOLSKIE BADANIE  UMIEJĘTNOŚCI TRZECIOKLASISTÓW</vt:lpstr>
      <vt:lpstr>OGÓLNOPOLSKIE BADANIE  UMIEJĘTNOŚCI TRZECIOKLASISTÓW</vt:lpstr>
      <vt:lpstr>OGÓLNOPOLSKIE BADANIE  UMIEJĘTNOŚCI TRZECIOKLASISTÓW</vt:lpstr>
      <vt:lpstr>OGÓLNOPOLSKIE BADANIE  UMIEJĘTNOŚCI TRZECIOKLASISTÓW</vt:lpstr>
      <vt:lpstr>OGÓLNOPOLSKIE BADANIE  UMIEJĘTNOŚCI TRZECIOKLASISTÓW</vt:lpstr>
      <vt:lpstr>OGÓLNOPOLSKIE BADANIE  UMIEJĘTNOŚCI TRZECIOKLASISTÓW</vt:lpstr>
      <vt:lpstr>OGÓLNOPOLSKIE BADANIE  UMIEJĘTNOŚCI TRZECIOKLASISTÓW</vt:lpstr>
      <vt:lpstr>OGÓLNOPOLSKIE BADANIE  UMIEJĘTNOŚCI TRZECIOKLASISTÓW</vt:lpstr>
      <vt:lpstr>OGÓLNOPOLSKIE BADANIE  UMIEJĘTNOŚCI TRZECIOKLASISTÓW</vt:lpstr>
      <vt:lpstr>OGÓLNOPOLSKIE BADANIE  UMIEJĘTNOŚCI TRZECIOKLASISTÓW</vt:lpstr>
    </vt:vector>
  </TitlesOfParts>
  <Company>Centralna Komisja Egzaminacyjna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OPERACYJNY KAPITAŁ LUDZKI</dc:title>
  <dc:creator>Your User Name</dc:creator>
  <cp:lastModifiedBy>msi</cp:lastModifiedBy>
  <cp:revision>89</cp:revision>
  <dcterms:created xsi:type="dcterms:W3CDTF">2009-09-09T09:22:03Z</dcterms:created>
  <dcterms:modified xsi:type="dcterms:W3CDTF">2011-09-27T19:01:01Z</dcterms:modified>
</cp:coreProperties>
</file>