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80" r:id="rId3"/>
  </p:sldMasterIdLst>
  <p:notesMasterIdLst>
    <p:notesMasterId r:id="rId17"/>
  </p:notesMasterIdLst>
  <p:handoutMasterIdLst>
    <p:handoutMasterId r:id="rId18"/>
  </p:handoutMasterIdLst>
  <p:sldIdLst>
    <p:sldId id="256" r:id="rId4"/>
    <p:sldId id="505" r:id="rId5"/>
    <p:sldId id="331" r:id="rId6"/>
    <p:sldId id="477" r:id="rId7"/>
    <p:sldId id="503" r:id="rId8"/>
    <p:sldId id="261" r:id="rId9"/>
    <p:sldId id="330" r:id="rId10"/>
    <p:sldId id="328" r:id="rId11"/>
    <p:sldId id="504" r:id="rId12"/>
    <p:sldId id="317" r:id="rId13"/>
    <p:sldId id="506" r:id="rId14"/>
    <p:sldId id="277" r:id="rId15"/>
    <p:sldId id="507" r:id="rId16"/>
  </p:sldIdLst>
  <p:sldSz cx="9144000" cy="6858000" type="screen4x3"/>
  <p:notesSz cx="6870700" cy="100076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115BC71-6908-4C30-8425-2FA1053B0884}">
          <p14:sldIdLst>
            <p14:sldId id="256"/>
            <p14:sldId id="505"/>
            <p14:sldId id="331"/>
            <p14:sldId id="477"/>
            <p14:sldId id="503"/>
            <p14:sldId id="261"/>
            <p14:sldId id="330"/>
            <p14:sldId id="328"/>
            <p14:sldId id="504"/>
            <p14:sldId id="317"/>
            <p14:sldId id="506"/>
            <p14:sldId id="277"/>
            <p14:sldId id="5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4799" autoAdjust="0"/>
  </p:normalViewPr>
  <p:slideViewPr>
    <p:cSldViewPr>
      <p:cViewPr varScale="1">
        <p:scale>
          <a:sx n="85" d="100"/>
          <a:sy n="85" d="100"/>
        </p:scale>
        <p:origin x="7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8" cy="501171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2556" y="0"/>
            <a:ext cx="2976568" cy="501171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69DD8E01-C250-45A0-9625-56E0157CE682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04849"/>
            <a:ext cx="2976568" cy="501171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2556" y="9504849"/>
            <a:ext cx="2976568" cy="501171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7791EE92-333D-49FB-A804-A85CDBA754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130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7303" cy="500380"/>
          </a:xfrm>
          <a:prstGeom prst="rect">
            <a:avLst/>
          </a:prstGeom>
        </p:spPr>
        <p:txBody>
          <a:bodyPr vert="horz" lIns="96440" tIns="48220" rIns="96440" bIns="48220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1807" y="0"/>
            <a:ext cx="2977303" cy="500380"/>
          </a:xfrm>
          <a:prstGeom prst="rect">
            <a:avLst/>
          </a:prstGeom>
        </p:spPr>
        <p:txBody>
          <a:bodyPr vert="horz" lIns="96440" tIns="48220" rIns="96440" bIns="48220" rtlCol="0"/>
          <a:lstStyle>
            <a:lvl1pPr algn="r">
              <a:defRPr sz="1300"/>
            </a:lvl1pPr>
          </a:lstStyle>
          <a:p>
            <a:fld id="{EEC03121-6BA6-40E7-A2E3-250960917371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0" tIns="48220" rIns="96440" bIns="482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7070" y="4753610"/>
            <a:ext cx="5496560" cy="4503420"/>
          </a:xfrm>
          <a:prstGeom prst="rect">
            <a:avLst/>
          </a:prstGeom>
        </p:spPr>
        <p:txBody>
          <a:bodyPr vert="horz" lIns="96440" tIns="48220" rIns="96440" bIns="482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505483"/>
            <a:ext cx="2977303" cy="500380"/>
          </a:xfrm>
          <a:prstGeom prst="rect">
            <a:avLst/>
          </a:prstGeom>
        </p:spPr>
        <p:txBody>
          <a:bodyPr vert="horz" lIns="96440" tIns="48220" rIns="96440" bIns="48220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1807" y="9505483"/>
            <a:ext cx="2977303" cy="500380"/>
          </a:xfrm>
          <a:prstGeom prst="rect">
            <a:avLst/>
          </a:prstGeom>
        </p:spPr>
        <p:txBody>
          <a:bodyPr vert="horz" lIns="96440" tIns="48220" rIns="96440" bIns="48220" rtlCol="0" anchor="b"/>
          <a:lstStyle>
            <a:lvl1pPr algn="r">
              <a:defRPr sz="1300"/>
            </a:lvl1pPr>
          </a:lstStyle>
          <a:p>
            <a:fld id="{16B5B2B6-F54C-4239-8FA9-EC27D98161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33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E77C44-EFFF-48AE-92B3-740335318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393436-E9CE-4FC0-ADAC-5694E7495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E5FFE4-FF7A-41D8-B469-6D01474C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860A10-39CC-4243-97F9-B1207A07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F88B59-DB8B-4461-B6DD-DFDA7484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26DA529-A76B-41D6-8B0A-0710CD6C8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65" y="377127"/>
            <a:ext cx="1616869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34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3402B0-43F7-4CA5-9942-1A1C887B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75DA60D-FDEA-4420-A590-17DD8BD0D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908385-0914-412C-9530-9B06E900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576662-032A-4596-A810-66297B81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949559-02FD-404E-A663-8AFD475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10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42D8370-0E48-4B9E-9DD6-D805D5440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364F307-A4B7-490E-AE5E-D86D36685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92BF5C-757C-4090-A604-D10ACE08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18E053-4A8F-4158-81E4-2D899503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193E27-F5D6-49AD-8085-15B17C6F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24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566" y="2336932"/>
            <a:ext cx="777287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ACF7AF-C7B0-4860-9B85-630DFA519FA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759054" y="588327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DFE8D3-F950-4310-86E6-EDD0BE513C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85802" y="5883278"/>
            <a:ext cx="5004197" cy="365125"/>
          </a:xfr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4F3344-1440-4B39-BA60-83CF9CF7C7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58201" y="6381753"/>
            <a:ext cx="572691" cy="365125"/>
          </a:xfrm>
        </p:spPr>
        <p:txBody>
          <a:bodyPr/>
          <a:lstStyle>
            <a:lvl1pPr>
              <a:defRPr/>
            </a:lvl1pPr>
          </a:lstStyle>
          <a:p>
            <a:fld id="{24E824EF-9D15-4FFC-9044-EC675FBFEA4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1AA7D338-13F4-4144-A6BA-D929DA3F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723900"/>
          </a:xfrm>
        </p:spPr>
        <p:txBody>
          <a:bodyPr>
            <a:normAutofit/>
          </a:bodyPr>
          <a:lstStyle>
            <a:lvl1pPr>
              <a:defRPr sz="3000">
                <a:solidFill>
                  <a:srgbClr val="002060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0" name="Obraz 5">
            <a:extLst>
              <a:ext uri="{FF2B5EF4-FFF2-40B4-BE49-F238E27FC236}">
                <a16:creationId xmlns:a16="http://schemas.microsoft.com/office/drawing/2014/main" id="{C1C2B7FD-CDC0-405F-8074-A075DD965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0" y="136525"/>
            <a:ext cx="134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648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2">
            <a:extLst>
              <a:ext uri="{FF2B5EF4-FFF2-40B4-BE49-F238E27FC236}">
                <a16:creationId xmlns:a16="http://schemas.microsoft.com/office/drawing/2014/main" id="{356F6D8C-F229-4731-B646-16DAD3A5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5" name="Symbol zastępczy stopki 3">
            <a:extLst>
              <a:ext uri="{FF2B5EF4-FFF2-40B4-BE49-F238E27FC236}">
                <a16:creationId xmlns:a16="http://schemas.microsoft.com/office/drawing/2014/main" id="{4325A5EB-E956-4B3C-A008-A659E14C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828E0A8D-1A5B-4F79-88A0-4098D57C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824EF-9D15-4FFC-9044-EC675FBFEA4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6B830B83-6D1E-4C3F-A123-F3C3C91B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723900"/>
          </a:xfrm>
        </p:spPr>
        <p:txBody>
          <a:bodyPr>
            <a:normAutofit/>
          </a:bodyPr>
          <a:lstStyle>
            <a:lvl1pPr>
              <a:defRPr sz="3000">
                <a:solidFill>
                  <a:srgbClr val="002060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5">
            <a:extLst>
              <a:ext uri="{FF2B5EF4-FFF2-40B4-BE49-F238E27FC236}">
                <a16:creationId xmlns:a16="http://schemas.microsoft.com/office/drawing/2014/main" id="{F416BCEA-FA73-4809-83DC-88F302126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0" y="136525"/>
            <a:ext cx="134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7BA0-DE75-41C4-9773-F0566992DBC0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520F-9537-4B31-A4DB-3ECD89F60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5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7BA0-DE75-41C4-9773-F0566992DBC0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520F-9537-4B31-A4DB-3ECD89F6079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2" name="Group 11" descr="Arrow shapes pointing right"/>
          <p:cNvGrpSpPr/>
          <p:nvPr/>
        </p:nvGrpSpPr>
        <p:grpSpPr>
          <a:xfrm>
            <a:off x="0" y="6132869"/>
            <a:ext cx="9144000" cy="737748"/>
            <a:chOff x="0" y="6132869"/>
            <a:chExt cx="12192000" cy="737748"/>
          </a:xfrm>
        </p:grpSpPr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9448800" y="6132869"/>
              <a:ext cx="2743200" cy="7339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Pentagon 7"/>
            <p:cNvSpPr>
              <a:spLocks noChangeAspect="1"/>
            </p:cNvSpPr>
            <p:nvPr/>
          </p:nvSpPr>
          <p:spPr>
            <a:xfrm>
              <a:off x="7056718" y="6134105"/>
              <a:ext cx="2743200" cy="733991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Pentagon 9"/>
            <p:cNvSpPr>
              <a:spLocks noChangeAspect="1"/>
            </p:cNvSpPr>
            <p:nvPr/>
          </p:nvSpPr>
          <p:spPr>
            <a:xfrm>
              <a:off x="4676394" y="6135624"/>
              <a:ext cx="2743200" cy="73399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Pentagon 10"/>
            <p:cNvSpPr>
              <a:spLocks noChangeAspect="1"/>
            </p:cNvSpPr>
            <p:nvPr/>
          </p:nvSpPr>
          <p:spPr>
            <a:xfrm>
              <a:off x="2339340" y="6135409"/>
              <a:ext cx="2743200" cy="73399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Pentagon 6"/>
            <p:cNvSpPr>
              <a:spLocks noChangeAspect="1"/>
            </p:cNvSpPr>
            <p:nvPr/>
          </p:nvSpPr>
          <p:spPr>
            <a:xfrm>
              <a:off x="0" y="6136626"/>
              <a:ext cx="2743200" cy="733991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052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rder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468973"/>
          </a:xfrm>
        </p:spPr>
        <p:txBody>
          <a:bodyPr anchor="ctr" anchorCtr="0">
            <a:normAutofit/>
          </a:bodyPr>
          <a:lstStyle>
            <a:lvl1pPr algn="ctr">
              <a:defRPr sz="3000" i="0" u="none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7BA0-DE75-41C4-9773-F0566992DBC0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520F-9537-4B31-A4DB-3ECD89F6079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2" name="Group 11" descr="Arrow shapes pointing right"/>
          <p:cNvGrpSpPr/>
          <p:nvPr/>
        </p:nvGrpSpPr>
        <p:grpSpPr>
          <a:xfrm>
            <a:off x="0" y="6132869"/>
            <a:ext cx="9144000" cy="737748"/>
            <a:chOff x="0" y="6132869"/>
            <a:chExt cx="12192000" cy="737748"/>
          </a:xfrm>
        </p:grpSpPr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9448800" y="6132869"/>
              <a:ext cx="2743200" cy="7339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Pentagon 7"/>
            <p:cNvSpPr>
              <a:spLocks noChangeAspect="1"/>
            </p:cNvSpPr>
            <p:nvPr/>
          </p:nvSpPr>
          <p:spPr>
            <a:xfrm>
              <a:off x="7056718" y="6134105"/>
              <a:ext cx="2743200" cy="733991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Pentagon 9"/>
            <p:cNvSpPr>
              <a:spLocks noChangeAspect="1"/>
            </p:cNvSpPr>
            <p:nvPr/>
          </p:nvSpPr>
          <p:spPr>
            <a:xfrm>
              <a:off x="4676394" y="6135624"/>
              <a:ext cx="2743200" cy="73399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Pentagon 10"/>
            <p:cNvSpPr>
              <a:spLocks noChangeAspect="1"/>
            </p:cNvSpPr>
            <p:nvPr/>
          </p:nvSpPr>
          <p:spPr>
            <a:xfrm>
              <a:off x="2339340" y="6135409"/>
              <a:ext cx="2743200" cy="73399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Pentagon 6"/>
            <p:cNvSpPr>
              <a:spLocks noChangeAspect="1"/>
            </p:cNvSpPr>
            <p:nvPr/>
          </p:nvSpPr>
          <p:spPr>
            <a:xfrm>
              <a:off x="0" y="6136626"/>
              <a:ext cx="2743200" cy="733991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CEA03309-7C01-40B2-935F-8D9BD5A7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8174"/>
            <a:ext cx="7886700" cy="612515"/>
          </a:xfrm>
        </p:spPr>
        <p:txBody>
          <a:bodyPr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12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7BA0-DE75-41C4-9773-F0566992DBC0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520F-9537-4B31-A4DB-3ECD89F607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0FA81F-165D-47E5-8241-A27B9AC6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8174"/>
            <a:ext cx="7886700" cy="61251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87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0302" y="4127502"/>
            <a:ext cx="1280898" cy="1816099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75" baseline="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7" name="Group 6" descr="Chevron shapes pointing right"/>
          <p:cNvGrpSpPr/>
          <p:nvPr/>
        </p:nvGrpSpPr>
        <p:grpSpPr>
          <a:xfrm>
            <a:off x="700302" y="2430943"/>
            <a:ext cx="7741634" cy="1463040"/>
            <a:chOff x="933736" y="2430943"/>
            <a:chExt cx="10322178" cy="1463040"/>
          </a:xfrm>
        </p:grpSpPr>
        <p:sp>
          <p:nvSpPr>
            <p:cNvPr id="8" name="Chevron 7"/>
            <p:cNvSpPr>
              <a:spLocks noChangeAspect="1"/>
            </p:cNvSpPr>
            <p:nvPr/>
          </p:nvSpPr>
          <p:spPr>
            <a:xfrm>
              <a:off x="933736" y="2430943"/>
              <a:ext cx="2438400" cy="146304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+mj-lt"/>
                </a:rPr>
                <a:t>S</a:t>
              </a:r>
            </a:p>
          </p:txBody>
        </p:sp>
        <p:sp>
          <p:nvSpPr>
            <p:cNvPr id="9" name="Chevron 8"/>
            <p:cNvSpPr>
              <a:spLocks noChangeAspect="1"/>
            </p:cNvSpPr>
            <p:nvPr/>
          </p:nvSpPr>
          <p:spPr>
            <a:xfrm>
              <a:off x="2900131" y="2430943"/>
              <a:ext cx="2438400" cy="146304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+mj-lt"/>
                </a:rPr>
                <a:t>M</a:t>
              </a:r>
            </a:p>
          </p:txBody>
        </p:sp>
        <p:sp>
          <p:nvSpPr>
            <p:cNvPr id="10" name="Chevron 9"/>
            <p:cNvSpPr>
              <a:spLocks noChangeAspect="1"/>
            </p:cNvSpPr>
            <p:nvPr/>
          </p:nvSpPr>
          <p:spPr>
            <a:xfrm>
              <a:off x="4875625" y="2430943"/>
              <a:ext cx="2438400" cy="146304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sp>
          <p:nvSpPr>
            <p:cNvPr id="11" name="Chevron 10"/>
            <p:cNvSpPr>
              <a:spLocks noChangeAspect="1"/>
            </p:cNvSpPr>
            <p:nvPr/>
          </p:nvSpPr>
          <p:spPr>
            <a:xfrm>
              <a:off x="6842020" y="2430943"/>
              <a:ext cx="2438400" cy="146304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  <p:sp>
          <p:nvSpPr>
            <p:cNvPr id="12" name="Chevron 11"/>
            <p:cNvSpPr>
              <a:spLocks noChangeAspect="1"/>
            </p:cNvSpPr>
            <p:nvPr/>
          </p:nvSpPr>
          <p:spPr>
            <a:xfrm>
              <a:off x="8817514" y="2430943"/>
              <a:ext cx="2438400" cy="146304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+mj-lt"/>
                </a:rPr>
                <a:t>T</a:t>
              </a:r>
            </a:p>
          </p:txBody>
        </p:sp>
      </p:grp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175098" y="4127502"/>
            <a:ext cx="1280898" cy="1816099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75" baseline="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656719" y="4127500"/>
            <a:ext cx="1280898" cy="18161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75" baseline="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131515" y="4127500"/>
            <a:ext cx="1280898" cy="18161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75" baseline="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613136" y="4127500"/>
            <a:ext cx="1280898" cy="18161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75" baseline="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6345788-203C-4435-9252-E0756512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3861"/>
            <a:ext cx="7886700" cy="612515"/>
          </a:xfrm>
        </p:spPr>
        <p:txBody>
          <a:bodyPr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38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Chevron shapes pointing right with S M A R T headings"/>
          <p:cNvGrpSpPr/>
          <p:nvPr/>
        </p:nvGrpSpPr>
        <p:grpSpPr>
          <a:xfrm>
            <a:off x="1265078" y="427331"/>
            <a:ext cx="7741634" cy="1463040"/>
            <a:chOff x="933736" y="2430943"/>
            <a:chExt cx="10322178" cy="1463040"/>
          </a:xfrm>
        </p:grpSpPr>
        <p:sp>
          <p:nvSpPr>
            <p:cNvPr id="8" name="Chevron 7"/>
            <p:cNvSpPr>
              <a:spLocks noChangeAspect="1"/>
            </p:cNvSpPr>
            <p:nvPr/>
          </p:nvSpPr>
          <p:spPr>
            <a:xfrm>
              <a:off x="933736" y="2430943"/>
              <a:ext cx="2438400" cy="146304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+mj-lt"/>
                </a:rPr>
                <a:t>S</a:t>
              </a:r>
            </a:p>
          </p:txBody>
        </p:sp>
        <p:sp>
          <p:nvSpPr>
            <p:cNvPr id="9" name="Chevron 8"/>
            <p:cNvSpPr>
              <a:spLocks noChangeAspect="1"/>
            </p:cNvSpPr>
            <p:nvPr/>
          </p:nvSpPr>
          <p:spPr>
            <a:xfrm>
              <a:off x="2900131" y="2430943"/>
              <a:ext cx="2438400" cy="146304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+mj-lt"/>
                </a:rPr>
                <a:t>M</a:t>
              </a:r>
            </a:p>
          </p:txBody>
        </p:sp>
        <p:sp>
          <p:nvSpPr>
            <p:cNvPr id="10" name="Chevron 9"/>
            <p:cNvSpPr>
              <a:spLocks noChangeAspect="1"/>
            </p:cNvSpPr>
            <p:nvPr/>
          </p:nvSpPr>
          <p:spPr>
            <a:xfrm>
              <a:off x="4875625" y="2430943"/>
              <a:ext cx="2438400" cy="146304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+mj-lt"/>
                </a:rPr>
                <a:t>A</a:t>
              </a:r>
            </a:p>
          </p:txBody>
        </p:sp>
        <p:sp>
          <p:nvSpPr>
            <p:cNvPr id="11" name="Chevron 10"/>
            <p:cNvSpPr>
              <a:spLocks noChangeAspect="1"/>
            </p:cNvSpPr>
            <p:nvPr/>
          </p:nvSpPr>
          <p:spPr>
            <a:xfrm>
              <a:off x="6842020" y="2430943"/>
              <a:ext cx="2438400" cy="146304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  <p:sp>
          <p:nvSpPr>
            <p:cNvPr id="12" name="Chevron 11"/>
            <p:cNvSpPr>
              <a:spLocks noChangeAspect="1"/>
            </p:cNvSpPr>
            <p:nvPr/>
          </p:nvSpPr>
          <p:spPr>
            <a:xfrm>
              <a:off x="8817514" y="2430943"/>
              <a:ext cx="2438400" cy="146304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+mj-lt"/>
                </a:rPr>
                <a:t>T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419" y="2041383"/>
            <a:ext cx="1149927" cy="618691"/>
          </a:xfrm>
        </p:spPr>
        <p:txBody>
          <a:bodyPr>
            <a:noAutofit/>
          </a:bodyPr>
          <a:lstStyle>
            <a:lvl1pPr algn="ctr">
              <a:defRPr sz="975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65078" y="2041383"/>
            <a:ext cx="1298013" cy="618691"/>
          </a:xfrm>
        </p:spPr>
        <p:txBody>
          <a:bodyPr>
            <a:noAutofit/>
          </a:bodyPr>
          <a:lstStyle>
            <a:lvl1pPr algn="ctr">
              <a:defRPr sz="975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39875" y="2041382"/>
            <a:ext cx="1277944" cy="618691"/>
          </a:xfrm>
        </p:spPr>
        <p:txBody>
          <a:bodyPr>
            <a:noAutofit/>
          </a:bodyPr>
          <a:lstStyle>
            <a:lvl1pPr algn="ctr">
              <a:defRPr sz="975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1495" y="2041381"/>
            <a:ext cx="1278760" cy="618691"/>
          </a:xfrm>
        </p:spPr>
        <p:txBody>
          <a:bodyPr>
            <a:noAutofit/>
          </a:bodyPr>
          <a:lstStyle>
            <a:lvl1pPr algn="ctr">
              <a:defRPr sz="975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777346" y="2041381"/>
            <a:ext cx="1149927" cy="618691"/>
          </a:xfrm>
        </p:spPr>
        <p:txBody>
          <a:bodyPr>
            <a:noAutofit/>
          </a:bodyPr>
          <a:lstStyle>
            <a:lvl1pPr algn="ctr">
              <a:defRPr sz="975"/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177912" y="2041381"/>
            <a:ext cx="1280288" cy="618691"/>
          </a:xfrm>
        </p:spPr>
        <p:txBody>
          <a:bodyPr>
            <a:noAutofit/>
          </a:bodyPr>
          <a:lstStyle>
            <a:lvl1pPr algn="ctr">
              <a:defRPr sz="975"/>
            </a:lvl1pPr>
          </a:lstStyle>
          <a:p>
            <a:pPr lvl="0"/>
            <a:r>
              <a:rPr lang="en-US" dirty="0"/>
              <a:t>Heading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-7793" y="2764441"/>
            <a:ext cx="9155430" cy="0"/>
          </a:xfrm>
          <a:prstGeom prst="line">
            <a:avLst/>
          </a:prstGeom>
          <a:ln w="25400" cap="flat" cmpd="sng">
            <a:gradFill flip="none" rotWithShape="1">
              <a:gsLst>
                <a:gs pos="0">
                  <a:schemeClr val="accent1"/>
                </a:gs>
                <a:gs pos="56000">
                  <a:schemeClr val="accent3"/>
                </a:gs>
                <a:gs pos="30000">
                  <a:schemeClr val="accent2"/>
                </a:gs>
                <a:gs pos="78000">
                  <a:schemeClr val="accent4"/>
                </a:gs>
                <a:gs pos="100000">
                  <a:schemeClr val="accent5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0614" y="2908678"/>
            <a:ext cx="1149927" cy="1005840"/>
          </a:xfrm>
        </p:spPr>
        <p:txBody>
          <a:bodyPr anchor="ctr" anchorCtr="0">
            <a:noAutofit/>
          </a:bodyPr>
          <a:lstStyle>
            <a:lvl1pPr algn="ctr">
              <a:defRPr sz="975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Clean garage.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270273" y="2908678"/>
            <a:ext cx="1298013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Have kids help me put all of the sports equipment into the right bins.</a:t>
            </a:r>
          </a:p>
          <a:p>
            <a:pPr lvl="0"/>
            <a:r>
              <a:rPr lang="en-US" dirty="0"/>
              <a:t>Give floor a good sweeping.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745069" y="2908676"/>
            <a:ext cx="1277944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When I can fit the car in the garage….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226690" y="2908676"/>
            <a:ext cx="1278760" cy="1005840"/>
          </a:xfrm>
        </p:spPr>
        <p:txBody>
          <a:bodyPr anchor="ctr" anchorCtr="0">
            <a:noAutofit/>
          </a:bodyPr>
          <a:lstStyle>
            <a:lvl1pPr algn="ctr">
              <a:defRPr sz="9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Kids have week off from school, my back is better, so yes.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782541" y="2908676"/>
            <a:ext cx="1149927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Yes, we have all the bins we need.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183106" y="2908676"/>
            <a:ext cx="1280288" cy="1005840"/>
          </a:xfrm>
        </p:spPr>
        <p:txBody>
          <a:bodyPr anchor="ctr" anchorCtr="0">
            <a:noAutofit/>
          </a:bodyPr>
          <a:lstStyle>
            <a:lvl1pPr algn="ctr">
              <a:defRPr sz="9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By the end of kids’ break, 11/29.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-10392" y="4061917"/>
            <a:ext cx="9155430" cy="0"/>
          </a:xfrm>
          <a:prstGeom prst="line">
            <a:avLst/>
          </a:prstGeom>
          <a:ln w="25400" cap="flat" cmpd="sng">
            <a:gradFill flip="none" rotWithShape="1">
              <a:gsLst>
                <a:gs pos="0">
                  <a:schemeClr val="accent1"/>
                </a:gs>
                <a:gs pos="56000">
                  <a:schemeClr val="accent3"/>
                </a:gs>
                <a:gs pos="30000">
                  <a:schemeClr val="accent2"/>
                </a:gs>
                <a:gs pos="78000">
                  <a:schemeClr val="accent4"/>
                </a:gs>
                <a:gs pos="100000">
                  <a:schemeClr val="accent5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8015" y="4208233"/>
            <a:ext cx="1149927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1267674" y="4208233"/>
            <a:ext cx="1298013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2742471" y="4208231"/>
            <a:ext cx="1277944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224091" y="4208231"/>
            <a:ext cx="1278760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5779942" y="4208231"/>
            <a:ext cx="1149927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7180507" y="4208231"/>
            <a:ext cx="1280288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-5198" y="5372327"/>
            <a:ext cx="9155430" cy="0"/>
          </a:xfrm>
          <a:prstGeom prst="line">
            <a:avLst/>
          </a:prstGeom>
          <a:ln w="25400" cap="flat" cmpd="sng">
            <a:gradFill flip="none" rotWithShape="1">
              <a:gsLst>
                <a:gs pos="0">
                  <a:schemeClr val="accent1"/>
                </a:gs>
                <a:gs pos="56000">
                  <a:schemeClr val="accent3"/>
                </a:gs>
                <a:gs pos="30000">
                  <a:schemeClr val="accent2"/>
                </a:gs>
                <a:gs pos="78000">
                  <a:schemeClr val="accent4"/>
                </a:gs>
                <a:gs pos="100000">
                  <a:schemeClr val="accent5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7623" y="5518877"/>
            <a:ext cx="1149927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1257282" y="5518877"/>
            <a:ext cx="1298013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2732079" y="5518875"/>
            <a:ext cx="1277944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4213699" y="5518875"/>
            <a:ext cx="1278760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5769550" y="5518875"/>
            <a:ext cx="1149927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7170115" y="5518875"/>
            <a:ext cx="1280288" cy="1005840"/>
          </a:xfrm>
        </p:spPr>
        <p:txBody>
          <a:bodyPr anchor="ctr" anchorCtr="0">
            <a:noAutofit/>
          </a:bodyPr>
          <a:lstStyle>
            <a:lvl1pPr algn="ctr">
              <a:defRPr sz="9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5AA4B57-9651-43C9-B0FE-6C3B302F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86" y="-94333"/>
            <a:ext cx="7886700" cy="612515"/>
          </a:xfrm>
        </p:spPr>
        <p:txBody>
          <a:bodyPr>
            <a:normAutofit/>
          </a:bodyPr>
          <a:lstStyle>
            <a:lvl1pPr algn="ctr">
              <a:defRPr sz="15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0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B41E9B-45BF-41B5-8F99-EFE8E48D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E18996-2591-48C6-9AFF-D7B30DA59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2D7FE4-17DA-4FDE-8BBA-E839DB9D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191E3C-1F91-4110-8A77-33E99ABA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C66B9D-D0A4-42F0-B57D-656D839D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7125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Chevrons with Name, Goal, and Finish By headings"/>
          <p:cNvGrpSpPr/>
          <p:nvPr/>
        </p:nvGrpSpPr>
        <p:grpSpPr>
          <a:xfrm>
            <a:off x="360380" y="523242"/>
            <a:ext cx="8481195" cy="926267"/>
            <a:chOff x="480507" y="523241"/>
            <a:chExt cx="11308260" cy="926267"/>
          </a:xfrm>
        </p:grpSpPr>
        <p:sp>
          <p:nvSpPr>
            <p:cNvPr id="8" name="Chevron 7"/>
            <p:cNvSpPr>
              <a:spLocks noChangeAspect="1"/>
            </p:cNvSpPr>
            <p:nvPr/>
          </p:nvSpPr>
          <p:spPr>
            <a:xfrm>
              <a:off x="480507" y="529272"/>
              <a:ext cx="3931920" cy="92023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+mj-lt"/>
                </a:rPr>
                <a:t>NAME</a:t>
              </a:r>
            </a:p>
          </p:txBody>
        </p:sp>
        <p:sp>
          <p:nvSpPr>
            <p:cNvPr id="9" name="Chevron 8"/>
            <p:cNvSpPr>
              <a:spLocks noChangeAspect="1"/>
            </p:cNvSpPr>
            <p:nvPr/>
          </p:nvSpPr>
          <p:spPr>
            <a:xfrm>
              <a:off x="4168677" y="523241"/>
              <a:ext cx="3931920" cy="92023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+mj-lt"/>
                </a:rPr>
                <a:t>GOAL</a:t>
              </a:r>
            </a:p>
          </p:txBody>
        </p:sp>
        <p:sp>
          <p:nvSpPr>
            <p:cNvPr id="10" name="Chevron 9"/>
            <p:cNvSpPr>
              <a:spLocks noChangeAspect="1"/>
            </p:cNvSpPr>
            <p:nvPr/>
          </p:nvSpPr>
          <p:spPr>
            <a:xfrm>
              <a:off x="7856847" y="529272"/>
              <a:ext cx="3931920" cy="920236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+mj-lt"/>
                </a:rPr>
                <a:t>FINISH BY</a:t>
              </a:r>
            </a:p>
          </p:txBody>
        </p:sp>
      </p:grpSp>
      <p:cxnSp>
        <p:nvCxnSpPr>
          <p:cNvPr id="15" name="Straight Connector 14" descr="Vertical border line"/>
          <p:cNvCxnSpPr/>
          <p:nvPr/>
        </p:nvCxnSpPr>
        <p:spPr>
          <a:xfrm>
            <a:off x="3147822" y="1443478"/>
            <a:ext cx="0" cy="5414523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descr="Vertical border line"/>
          <p:cNvCxnSpPr/>
          <p:nvPr/>
        </p:nvCxnSpPr>
        <p:spPr>
          <a:xfrm>
            <a:off x="5721068" y="1443478"/>
            <a:ext cx="0" cy="5414523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0760" y="1638300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60760" y="2601792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60760" y="3606959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60760" y="4612126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60381" y="5617293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148129" y="1638300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goal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148129" y="2601792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goal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148129" y="3606959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goal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148129" y="4612126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goal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148128" y="5617293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goal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5892636" y="1638300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892636" y="2601792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5892636" y="3606959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5892635" y="4612126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5892634" y="5617293"/>
            <a:ext cx="2572940" cy="7747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6C63095-C11C-4040-8C2C-871008A0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86" y="-18133"/>
            <a:ext cx="7886700" cy="612515"/>
          </a:xfrm>
        </p:spPr>
        <p:txBody>
          <a:bodyPr>
            <a:normAutofit/>
          </a:bodyPr>
          <a:lstStyle>
            <a:lvl1pPr algn="ctr">
              <a:defRPr sz="135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27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7BA0-DE75-41C4-9773-F0566992DBC0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520F-9537-4B31-A4DB-3ECD89F60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81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7BA0-DE75-41C4-9773-F0566992DBC0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520F-9537-4B31-A4DB-3ECD89F60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6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7BA0-DE75-41C4-9773-F0566992DBC0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520F-9537-4B31-A4DB-3ECD89F60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3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7BA0-DE75-41C4-9773-F0566992DBC0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520F-9537-4B31-A4DB-3ECD89F60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81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7BA0-DE75-41C4-9773-F0566992DBC0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520F-9537-4B31-A4DB-3ECD89F60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0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7BA0-DE75-41C4-9773-F0566992DBC0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520F-9537-4B31-A4DB-3ECD89F60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83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7BA0-DE75-41C4-9773-F0566992DBC0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520F-9537-4B31-A4DB-3ECD89F60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20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7BA0-DE75-41C4-9773-F0566992DBC0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520F-9537-4B31-A4DB-3ECD89F60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14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E77C44-EFFF-48AE-92B3-740335318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393436-E9CE-4FC0-ADAC-5694E7495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E5FFE4-FF7A-41D8-B469-6D01474C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860A10-39CC-4243-97F9-B1207A07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F88B59-DB8B-4461-B6DD-DFDA7484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26DA529-A76B-41D6-8B0A-0710CD6C8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65" y="377127"/>
            <a:ext cx="1616869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38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4A1954-387C-48B3-8AB3-50CE180A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935F62-8D77-46E6-AF85-17D5697D2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156200-CDFC-46A2-972C-DB83B04C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2DF8A3-1CF1-4675-B526-EEFBC0C0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015950-DFA3-472F-AF35-12CC1260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981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B41E9B-45BF-41B5-8F99-EFE8E48D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E18996-2591-48C6-9AFF-D7B30DA59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2D7FE4-17DA-4FDE-8BBA-E839DB9D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191E3C-1F91-4110-8A77-33E99ABA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C66B9D-D0A4-42F0-B57D-656D839D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833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4A1954-387C-48B3-8AB3-50CE180A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935F62-8D77-46E6-AF85-17D5697D2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156200-CDFC-46A2-972C-DB83B04C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2DF8A3-1CF1-4675-B526-EEFBC0C0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015950-DFA3-472F-AF35-12CC1260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656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BD43C6-D9E9-43ED-AB6C-E53972A2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585652-43B1-4887-ABA5-7FDB9884B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98CC6A-F913-447B-BE8C-F6019F13C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95607A-1B4E-47FE-83EB-13F6D5C3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611C75-025E-4BF9-85E6-7738ED52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DC9A05-9F53-42A1-8E58-21FC872C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888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ADD2B0-492C-4FF7-9696-B5FF6E9F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C4ACBA-62AF-4CCB-A687-B6B20A2DB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823AAF-5D01-4767-9F16-F4F6E304D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92C8134-D956-4D32-977F-D40F1694A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AFD6206-CD2F-4093-A841-E462E8FFC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D25D740-25CB-4607-8D5F-ED6351D3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D71B31E-E23A-4FFC-8A23-6E0EEA9B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CFB6116-068C-440A-AF62-E5EAA22E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96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176744-2F90-4479-BFD0-44AA7EE0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5C89CB-36C3-425D-9409-6B06B45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0FE9CDD-BF19-4998-A293-0B376603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E656D41-31AE-4CC6-BC1B-5134E4B3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AFD4BBB-6B04-48DF-B685-3B8F07561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0" y="136525"/>
            <a:ext cx="134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8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9ABCFE-8D51-4845-8B85-08BD84E6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74BAA73-D0B1-4EBB-8D7A-ADC9E4C9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D47A95-28DA-43B1-8BE3-E7EB5D84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304E56-6A1D-42A3-AB03-D3895B844B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401641"/>
            <a:ext cx="2339579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monittor.gif">
            <a:extLst>
              <a:ext uri="{FF2B5EF4-FFF2-40B4-BE49-F238E27FC236}">
                <a16:creationId xmlns:a16="http://schemas.microsoft.com/office/drawing/2014/main" id="{C390A336-BDFF-4A0F-B0AA-B1A5FA2405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 t="3946" b="102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1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F6C282-6026-45C5-A034-A1532CD6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19994B-78DA-40EA-8E61-FBA64E52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1CE01C8-207F-47B9-858C-841DC0266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5153A2-8966-42B3-8591-3BBA5F5B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E014984-60B2-4CE2-A121-AF30C3AE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B84F591-92B4-4D47-9E85-E53DC5BD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272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34C1B6-DC11-4F29-96F4-2A06FF0E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5763933-D48C-400D-9549-08A2890CA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A0DD11C-4CEC-468E-9113-92E6DE70E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F99D902-596E-4C1F-9775-451A1511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986087-BE65-4F1E-9210-B902FF22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A2AB70-C444-42DC-BBC7-E2E5C5FC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508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3402B0-43F7-4CA5-9942-1A1C887B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75DA60D-FDEA-4420-A590-17DD8BD0D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908385-0914-412C-9530-9B06E900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576662-032A-4596-A810-66297B81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949559-02FD-404E-A663-8AFD475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357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42D8370-0E48-4B9E-9DD6-D805D5440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364F307-A4B7-490E-AE5E-D86D36685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92BF5C-757C-4090-A604-D10ACE08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18E053-4A8F-4158-81E4-2D899503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193E27-F5D6-49AD-8085-15B17C6F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25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BD43C6-D9E9-43ED-AB6C-E53972A2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585652-43B1-4887-ABA5-7FDB9884B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98CC6A-F913-447B-BE8C-F6019F13C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95607A-1B4E-47FE-83EB-13F6D5C3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611C75-025E-4BF9-85E6-7738ED52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DC9A05-9F53-42A1-8E58-21FC872C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031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566" y="2336932"/>
            <a:ext cx="777287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ACF7AF-C7B0-4860-9B85-630DFA519FA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759054" y="588327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DFE8D3-F950-4310-86E6-EDD0BE513C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85802" y="5883278"/>
            <a:ext cx="5004197" cy="365125"/>
          </a:xfr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4F3344-1440-4B39-BA60-83CF9CF7C7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58201" y="6381753"/>
            <a:ext cx="572691" cy="365125"/>
          </a:xfrm>
        </p:spPr>
        <p:txBody>
          <a:bodyPr/>
          <a:lstStyle>
            <a:lvl1pPr>
              <a:defRPr/>
            </a:lvl1pPr>
          </a:lstStyle>
          <a:p>
            <a:fld id="{24E824EF-9D15-4FFC-9044-EC675FBFEA4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1AA7D338-13F4-4144-A6BA-D929DA3F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723900"/>
          </a:xfrm>
        </p:spPr>
        <p:txBody>
          <a:bodyPr>
            <a:normAutofit/>
          </a:bodyPr>
          <a:lstStyle>
            <a:lvl1pPr>
              <a:defRPr sz="3000">
                <a:solidFill>
                  <a:srgbClr val="002060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0" name="Obraz 5">
            <a:extLst>
              <a:ext uri="{FF2B5EF4-FFF2-40B4-BE49-F238E27FC236}">
                <a16:creationId xmlns:a16="http://schemas.microsoft.com/office/drawing/2014/main" id="{C1C2B7FD-CDC0-405F-8074-A075DD965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0" y="136525"/>
            <a:ext cx="134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017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2">
            <a:extLst>
              <a:ext uri="{FF2B5EF4-FFF2-40B4-BE49-F238E27FC236}">
                <a16:creationId xmlns:a16="http://schemas.microsoft.com/office/drawing/2014/main" id="{356F6D8C-F229-4731-B646-16DAD3A5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5" name="Symbol zastępczy stopki 3">
            <a:extLst>
              <a:ext uri="{FF2B5EF4-FFF2-40B4-BE49-F238E27FC236}">
                <a16:creationId xmlns:a16="http://schemas.microsoft.com/office/drawing/2014/main" id="{4325A5EB-E956-4B3C-A008-A659E14C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828E0A8D-1A5B-4F79-88A0-4098D57C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824EF-9D15-4FFC-9044-EC675FBFEA4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6B830B83-6D1E-4C3F-A123-F3C3C91B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723900"/>
          </a:xfrm>
        </p:spPr>
        <p:txBody>
          <a:bodyPr>
            <a:normAutofit/>
          </a:bodyPr>
          <a:lstStyle>
            <a:lvl1pPr>
              <a:defRPr sz="3000">
                <a:solidFill>
                  <a:srgbClr val="002060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5">
            <a:extLst>
              <a:ext uri="{FF2B5EF4-FFF2-40B4-BE49-F238E27FC236}">
                <a16:creationId xmlns:a16="http://schemas.microsoft.com/office/drawing/2014/main" id="{F416BCEA-FA73-4809-83DC-88F302126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0" y="136525"/>
            <a:ext cx="134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5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ADD2B0-492C-4FF7-9696-B5FF6E9F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C4ACBA-62AF-4CCB-A687-B6B20A2DB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823AAF-5D01-4767-9F16-F4F6E304D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92C8134-D956-4D32-977F-D40F1694A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AFD6206-CD2F-4093-A841-E462E8FFC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D25D740-25CB-4607-8D5F-ED6351D3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D71B31E-E23A-4FFC-8A23-6E0EEA9B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CFB6116-068C-440A-AF62-E5EAA22E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123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176744-2F90-4479-BFD0-44AA7EE0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5C89CB-36C3-425D-9409-6B06B45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0FE9CDD-BF19-4998-A293-0B376603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E656D41-31AE-4CC6-BC1B-5134E4B3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AFD4BBB-6B04-48DF-B685-3B8F07561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0" y="136525"/>
            <a:ext cx="134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8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9ABCFE-8D51-4845-8B85-08BD84E6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74BAA73-D0B1-4EBB-8D7A-ADC9E4C9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D47A95-28DA-43B1-8BE3-E7EB5D84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304E56-6A1D-42A3-AB03-D3895B844B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401641"/>
            <a:ext cx="2339579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monittor.gif">
            <a:extLst>
              <a:ext uri="{FF2B5EF4-FFF2-40B4-BE49-F238E27FC236}">
                <a16:creationId xmlns:a16="http://schemas.microsoft.com/office/drawing/2014/main" id="{8BA68F1A-6EF2-4222-9330-E0E8AC4DFA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 t="3946" b="102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4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F6C282-6026-45C5-A034-A1532CD6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19994B-78DA-40EA-8E61-FBA64E52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1CE01C8-207F-47B9-858C-841DC0266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5153A2-8966-42B3-8591-3BBA5F5B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E014984-60B2-4CE2-A121-AF30C3AE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B84F591-92B4-4D47-9E85-E53DC5BD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8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34C1B6-DC11-4F29-96F4-2A06FF0E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5763933-D48C-400D-9549-08A2890CA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A0DD11C-4CEC-468E-9113-92E6DE70E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F99D902-596E-4C1F-9775-451A1511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986087-BE65-4F1E-9210-B902FF22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A2AB70-C444-42DC-BBC7-E2E5C5FC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24EF-9D15-4FFC-9044-EC675FBFEA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14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43B9F51-A8CB-40C0-871B-2B65DE12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FAC036-391F-4060-BBF4-C9310D76A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9DB946-0480-4B2D-91FF-346B65869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3D2CA0-04F9-444B-A86C-CAED8387D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90B656-70DC-48F6-9DA7-FDAF5ACFF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824EF-9D15-4FFC-9044-EC675FBFEA4F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Picture 5" descr="oke1">
            <a:extLst>
              <a:ext uri="{FF2B5EF4-FFF2-40B4-BE49-F238E27FC236}">
                <a16:creationId xmlns:a16="http://schemas.microsoft.com/office/drawing/2014/main" id="{5656F838-A473-41E6-B364-FF7F7F7A1B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643829" y="111908"/>
            <a:ext cx="356625" cy="6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A02A164-5610-4E3D-A6A0-0DA1570947BB}"/>
              </a:ext>
            </a:extLst>
          </p:cNvPr>
          <p:cNvSpPr txBox="1"/>
          <p:nvPr userDrawn="1"/>
        </p:nvSpPr>
        <p:spPr>
          <a:xfrm>
            <a:off x="1043608" y="31531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Okręgowa Komisja Egzaminacyjna w Krakowie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0CA326A-075D-4733-95D3-8F2BB0BD61EF}"/>
              </a:ext>
            </a:extLst>
          </p:cNvPr>
          <p:cNvCxnSpPr/>
          <p:nvPr userDrawn="1"/>
        </p:nvCxnSpPr>
        <p:spPr>
          <a:xfrm>
            <a:off x="1259632" y="332656"/>
            <a:ext cx="6912768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8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78174"/>
            <a:ext cx="7886700" cy="612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47BA0-DE75-41C4-9773-F0566992DBC0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520F-9537-4B31-A4DB-3ECD89F607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9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43B9F51-A8CB-40C0-871B-2B65DE12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FAC036-391F-4060-BBF4-C9310D76A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9DB946-0480-4B2D-91FF-346B65869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7AB9-48F6-4E2A-8498-060CA4CA4440}" type="datetimeFigureOut">
              <a:rPr lang="pl-PL" smtClean="0"/>
              <a:pPr/>
              <a:t>03.01.2025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3D2CA0-04F9-444B-A86C-CAED8387D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90B656-70DC-48F6-9DA7-FDAF5ACFF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824EF-9D15-4FFC-9044-EC675FBFEA4F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Picture 5" descr="oke1">
            <a:extLst>
              <a:ext uri="{FF2B5EF4-FFF2-40B4-BE49-F238E27FC236}">
                <a16:creationId xmlns:a16="http://schemas.microsoft.com/office/drawing/2014/main" id="{8A5F4C35-8A04-4534-A9CB-85C14483E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643829" y="111908"/>
            <a:ext cx="356625" cy="6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DDF4019-A1C8-4CCA-8F18-8F2A4A3E4CB9}"/>
              </a:ext>
            </a:extLst>
          </p:cNvPr>
          <p:cNvSpPr txBox="1"/>
          <p:nvPr userDrawn="1"/>
        </p:nvSpPr>
        <p:spPr>
          <a:xfrm>
            <a:off x="1043608" y="31531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Okręgowa Komisja Egzaminacyjna w Krakowie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FF68377E-338D-49B6-9C9A-2BC1D15D6C7F}"/>
              </a:ext>
            </a:extLst>
          </p:cNvPr>
          <p:cNvCxnSpPr/>
          <p:nvPr userDrawn="1"/>
        </p:nvCxnSpPr>
        <p:spPr>
          <a:xfrm>
            <a:off x="1259632" y="332656"/>
            <a:ext cx="6912768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91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544016" y="1268760"/>
            <a:ext cx="7772400" cy="154203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Wprowadzanie ocen do SIOEZ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7272808" cy="1368152"/>
          </a:xfrm>
        </p:spPr>
        <p:txBody>
          <a:bodyPr>
            <a:normAutofit/>
          </a:bodyPr>
          <a:lstStyle/>
          <a:p>
            <a:r>
              <a:rPr lang="pl-PL" sz="2000" dirty="0"/>
              <a:t>Część praktyczna </a:t>
            </a:r>
          </a:p>
          <a:p>
            <a:r>
              <a:rPr lang="pl-PL" sz="2000" dirty="0"/>
              <a:t>model w i </a:t>
            </a:r>
            <a:r>
              <a:rPr lang="pl-PL" sz="2000" dirty="0" err="1"/>
              <a:t>wk</a:t>
            </a:r>
            <a:endParaRPr lang="pl-PL" sz="2000" dirty="0"/>
          </a:p>
        </p:txBody>
      </p:sp>
      <p:pic>
        <p:nvPicPr>
          <p:cNvPr id="8" name="Picture 2" descr="E:\@Passport_Gosia\Szkolenia\Rysunki\lapto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849891" y="3933056"/>
            <a:ext cx="2294109" cy="1422348"/>
          </a:xfrm>
          <a:prstGeom prst="rect">
            <a:avLst/>
          </a:prstGeom>
          <a:noFill/>
        </p:spPr>
      </p:pic>
      <p:sp>
        <p:nvSpPr>
          <p:cNvPr id="10" name="Podtytuł 6"/>
          <p:cNvSpPr txBox="1">
            <a:spLocks/>
          </p:cNvSpPr>
          <p:nvPr/>
        </p:nvSpPr>
        <p:spPr>
          <a:xfrm>
            <a:off x="1043608" y="5229200"/>
            <a:ext cx="72728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pl-PL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93610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Uwagi do stanowiska do wprowadzania ocen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040" y="1412776"/>
            <a:ext cx="8640960" cy="4655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Stanowisko do wprowadzania ocen:</a:t>
            </a:r>
          </a:p>
          <a:p>
            <a:r>
              <a:rPr lang="pl-PL" sz="2400" dirty="0"/>
              <a:t>dowolne miejsce z dostępem do Internetu,</a:t>
            </a:r>
          </a:p>
          <a:p>
            <a:r>
              <a:rPr lang="pl-PL" sz="2400" dirty="0"/>
              <a:t>dostęp do Internetu zapewnia PZE.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/>
              <a:t>Miejsce wprowadzania ocen, może to być: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sala egzaminacyjna </a:t>
            </a:r>
          </a:p>
          <a:p>
            <a:pPr marL="0" indent="0">
              <a:buNone/>
            </a:pPr>
            <a:r>
              <a:rPr lang="pl-PL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wyjątkowych przypadkach:</a:t>
            </a:r>
          </a:p>
          <a:p>
            <a:r>
              <a:rPr lang="pl-PL" dirty="0"/>
              <a:t>sala lekcyjna komputerowa</a:t>
            </a:r>
          </a:p>
          <a:p>
            <a:r>
              <a:rPr lang="pl-PL" dirty="0"/>
              <a:t>sekretariat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EFBD12C-8A99-4047-9BD0-1F088987A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454418"/>
            <a:ext cx="1512168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4277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Pakowanie materiałów egzaminacyjnych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395536" y="1196752"/>
            <a:ext cx="856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Po wprowadzeniu przez egzaminatora ocen do systemu, PZN pakuje do bezpiecznej koperty:</a:t>
            </a:r>
          </a:p>
          <a:p>
            <a:pPr marL="174625" lvl="1" indent="-174625"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Zasady oceniania</a:t>
            </a:r>
          </a:p>
          <a:p>
            <a:pPr marL="174625" lvl="1" indent="-174625"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Arkusze egzaminacyjne </a:t>
            </a:r>
            <a:r>
              <a:rPr lang="pl-PL" sz="2400" dirty="0">
                <a:cs typeface="Calibri" panose="020F0502020204030204" pitchFamily="34" charset="0"/>
              </a:rPr>
              <a:t>z ewentualnymi dokumentami </a:t>
            </a:r>
          </a:p>
          <a:p>
            <a:pPr marL="174625" lvl="1" indent="-174625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Zakodowane przez zdających papierowe Karty oceny, </a:t>
            </a:r>
            <a:r>
              <a:rPr lang="pl-PL" sz="2400" dirty="0">
                <a:cs typeface="Calibri" panose="020F0502020204030204" pitchFamily="34" charset="0"/>
              </a:rPr>
              <a:t>niewypełnione przez egzaminatora</a:t>
            </a:r>
          </a:p>
          <a:p>
            <a:pPr marL="0" lvl="1">
              <a:defRPr/>
            </a:pPr>
            <a:r>
              <a:rPr lang="pl-PL" sz="2400" dirty="0">
                <a:cs typeface="Calibri" panose="020F0502020204030204" pitchFamily="34" charset="0"/>
              </a:rPr>
              <a:t> </a:t>
            </a:r>
            <a:r>
              <a:rPr lang="pl-PL" sz="2400" b="1" dirty="0">
                <a:cs typeface="Calibri" panose="020F0502020204030204" pitchFamily="34" charset="0"/>
              </a:rPr>
              <a:t>PZN zakleja kopertę w obecności członków ZN.</a:t>
            </a:r>
          </a:p>
          <a:p>
            <a:endParaRPr lang="pl-PL" sz="2400" dirty="0"/>
          </a:p>
          <a:p>
            <a:r>
              <a:rPr lang="pl-PL" sz="2400" dirty="0"/>
              <a:t>Po zakończeniu pakowania PZN oraz członek ZN przekazuje PZE: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/>
              <a:t>zamknięte bezpieczne koperty,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/>
              <a:t>niewykorzystane zestawy egzaminacyjne,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/>
              <a:t>uzupełnioną dokumentację przebiegu egzaminu.</a:t>
            </a:r>
          </a:p>
          <a:p>
            <a:pPr marL="0" lvl="1">
              <a:defRPr/>
            </a:pPr>
            <a:endParaRPr lang="pl-PL" sz="20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pl-PL" sz="20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40968"/>
            <a:ext cx="1914150" cy="125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40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132319" cy="680189"/>
          </a:xfrm>
        </p:spPr>
        <p:txBody>
          <a:bodyPr/>
          <a:lstStyle/>
          <a:p>
            <a:r>
              <a:rPr lang="pl-PL" b="1" dirty="0"/>
              <a:t>Wprowadzanie ocen do SIOEZ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3655629" y="1592796"/>
            <a:ext cx="4828063" cy="3672408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Zagrożenia:</a:t>
            </a:r>
          </a:p>
          <a:p>
            <a:pPr lvl="1"/>
            <a:r>
              <a:rPr lang="pl-PL" dirty="0"/>
              <a:t>pomyłka w przenoszeniu ocen z ZO (zamiast N wprowadzono T i odwrotnie),</a:t>
            </a:r>
          </a:p>
          <a:p>
            <a:pPr lvl="1"/>
            <a:r>
              <a:rPr lang="pl-PL" dirty="0"/>
              <a:t>pomyłka w przenoszeniu ocen pomiędzy zdającymi (PESEL),</a:t>
            </a:r>
          </a:p>
          <a:p>
            <a:pPr lvl="1"/>
            <a:r>
              <a:rPr lang="pl-PL" dirty="0"/>
              <a:t>niewpisanie ocen – brak możliwości zamknięcia systemu,</a:t>
            </a:r>
          </a:p>
          <a:p>
            <a:pPr lvl="1"/>
            <a:r>
              <a:rPr lang="pl-PL" dirty="0"/>
              <a:t>nagła awaria łączy/komputera,</a:t>
            </a:r>
          </a:p>
          <a:p>
            <a:pPr lvl="1"/>
            <a:r>
              <a:rPr lang="pl-PL" dirty="0"/>
              <a:t>błędy w systemie (niespójność rezultatów i kryteriów z ZO), </a:t>
            </a:r>
          </a:p>
          <a:p>
            <a:pPr marL="240030" lvl="1" indent="0">
              <a:buNone/>
            </a:pPr>
            <a:endParaRPr lang="pl-PL" dirty="0"/>
          </a:p>
          <a:p>
            <a:pPr marL="240030" lvl="1" indent="0" algn="ctr">
              <a:buNone/>
            </a:pPr>
            <a:r>
              <a:rPr lang="pl-PL" b="1" dirty="0">
                <a:solidFill>
                  <a:srgbClr val="C00000"/>
                </a:solidFill>
              </a:rPr>
              <a:t>Brak możliwości wprowadzenia ocen do systemu = kontakt z OKE i uzgodnienie postępowania</a:t>
            </a:r>
            <a:endParaRPr lang="pl-PL" dirty="0"/>
          </a:p>
          <a:p>
            <a:pPr lvl="1"/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3332101" cy="3267188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Zalety:</a:t>
            </a:r>
          </a:p>
          <a:p>
            <a:pPr lvl="1"/>
            <a:r>
              <a:rPr lang="pl-PL" dirty="0"/>
              <a:t>przeniesione wszystkie oceny do systemu,</a:t>
            </a:r>
          </a:p>
          <a:p>
            <a:pPr lvl="1"/>
            <a:r>
              <a:rPr lang="pl-PL" dirty="0"/>
              <a:t>mniej pomyłek w przenoszeniu,</a:t>
            </a:r>
          </a:p>
          <a:p>
            <a:pPr lvl="1"/>
            <a:r>
              <a:rPr lang="pl-PL" dirty="0"/>
              <a:t>oszczędność czasu.</a:t>
            </a:r>
          </a:p>
          <a:p>
            <a:pPr lvl="1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11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0940A71-D728-4E36-AF78-3DB549C4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chemeClr val="tx1"/>
                </a:solidFill>
                <a:latin typeface="+mn-lt"/>
              </a:rPr>
              <a:t>Wprowadzanie ocen do SIOEZ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E235FB8-FFDB-45D7-92BF-FCD46FB62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5527526" cy="4351338"/>
          </a:xfrm>
        </p:spPr>
        <p:txBody>
          <a:bodyPr/>
          <a:lstStyle/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1102F23-A9D3-4AD4-BABB-32A8FBADC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800" y="1741304"/>
            <a:ext cx="6518496" cy="4351338"/>
          </a:xfrm>
        </p:spPr>
        <p:txBody>
          <a:bodyPr/>
          <a:lstStyle/>
          <a:p>
            <a:r>
              <a:rPr lang="pl-PL" dirty="0"/>
              <a:t>W przypadku problemów prosimy o kontakt z OKE: </a:t>
            </a:r>
          </a:p>
          <a:p>
            <a:pPr marL="0" indent="0">
              <a:buNone/>
            </a:pPr>
            <a:r>
              <a:rPr lang="pl-PL" dirty="0"/>
              <a:t>Tel. </a:t>
            </a:r>
          </a:p>
          <a:p>
            <a:pPr marL="432000" indent="-457200">
              <a:spcBef>
                <a:spcPts val="0"/>
              </a:spcBef>
              <a:buNone/>
            </a:pPr>
            <a:r>
              <a:rPr lang="pl-PL" dirty="0"/>
              <a:t>	12 68 32 190</a:t>
            </a:r>
          </a:p>
          <a:p>
            <a:pPr marL="432000" indent="-457200">
              <a:spcBef>
                <a:spcPts val="0"/>
              </a:spcBef>
              <a:buNone/>
            </a:pPr>
            <a:r>
              <a:rPr lang="pl-PL" dirty="0"/>
              <a:t>	12 68 32 181</a:t>
            </a:r>
          </a:p>
          <a:p>
            <a:pPr marL="432000" indent="-457200">
              <a:spcBef>
                <a:spcPts val="0"/>
              </a:spcBef>
              <a:buNone/>
            </a:pPr>
            <a:r>
              <a:rPr lang="pl-PL" dirty="0"/>
              <a:t>	12 68 32 182</a:t>
            </a:r>
          </a:p>
          <a:p>
            <a:pPr marL="432000" indent="-457200">
              <a:spcBef>
                <a:spcPts val="0"/>
              </a:spcBef>
              <a:buNone/>
            </a:pPr>
            <a:r>
              <a:rPr lang="pl-PL" dirty="0"/>
              <a:t>	12 68 32 188</a:t>
            </a:r>
          </a:p>
          <a:p>
            <a:pPr marL="432000" indent="-457200">
              <a:spcBef>
                <a:spcPts val="0"/>
              </a:spcBef>
              <a:buNone/>
            </a:pPr>
            <a:r>
              <a:rPr lang="pl-PL" dirty="0"/>
              <a:t>	12 68 32 189</a:t>
            </a:r>
          </a:p>
          <a:p>
            <a:pPr marL="432000" indent="0">
              <a:spcBef>
                <a:spcPts val="0"/>
              </a:spcBef>
              <a:buNone/>
            </a:pPr>
            <a:endParaRPr lang="pl-PL" dirty="0"/>
          </a:p>
          <a:p>
            <a:pPr marL="432000" indent="0">
              <a:spcBef>
                <a:spcPts val="0"/>
              </a:spcBef>
              <a:buNone/>
            </a:pPr>
            <a:r>
              <a:rPr lang="pl-PL" dirty="0"/>
              <a:t>538 276 006</a:t>
            </a:r>
          </a:p>
          <a:p>
            <a:endParaRPr lang="pl-PL" dirty="0"/>
          </a:p>
        </p:txBody>
      </p:sp>
      <p:pic>
        <p:nvPicPr>
          <p:cNvPr id="9" name="Grafika 8" descr="Słuchawka">
            <a:extLst>
              <a:ext uri="{FF2B5EF4-FFF2-40B4-BE49-F238E27FC236}">
                <a16:creationId xmlns:a16="http://schemas.microsoft.com/office/drawing/2014/main" id="{6A56130D-9B11-4927-97DE-91F7C5E73C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64" y="2132856"/>
            <a:ext cx="288032" cy="288032"/>
          </a:xfrm>
          <a:prstGeom prst="rect">
            <a:avLst/>
          </a:prstGeom>
        </p:spPr>
      </p:pic>
      <p:pic>
        <p:nvPicPr>
          <p:cNvPr id="10" name="Grafika 9" descr="Słuchawka">
            <a:extLst>
              <a:ext uri="{FF2B5EF4-FFF2-40B4-BE49-F238E27FC236}">
                <a16:creationId xmlns:a16="http://schemas.microsoft.com/office/drawing/2014/main" id="{ECD796C8-B305-42D0-B19E-FF202E5E9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766" y="4149081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0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 ZN w trakcie egzaminu – w sali</a:t>
            </a:r>
          </a:p>
        </p:txBody>
      </p:sp>
      <p:sp>
        <p:nvSpPr>
          <p:cNvPr id="7" name="Symbol zastępczy zawartości 6"/>
          <p:cNvSpPr txBox="1">
            <a:spLocks noGrp="1"/>
          </p:cNvSpPr>
          <p:nvPr>
            <p:ph sz="half" idx="2"/>
          </p:nvPr>
        </p:nvSpPr>
        <p:spPr>
          <a:xfrm>
            <a:off x="4544544" y="1893881"/>
            <a:ext cx="3873215" cy="1760829"/>
          </a:xfrm>
          <a:prstGeom prst="homePlate">
            <a:avLst/>
          </a:prstGeom>
          <a:solidFill>
            <a:srgbClr val="B3FFD5"/>
          </a:solidFill>
        </p:spPr>
        <p:txBody>
          <a:bodyPr wrap="square" tIns="97200" bIns="97200" rtlCol="0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b="1" dirty="0"/>
              <a:t>Egzaminator </a:t>
            </a:r>
          </a:p>
          <a:p>
            <a:pPr marL="0" indent="0" algn="ctr">
              <a:buNone/>
            </a:pPr>
            <a:r>
              <a:rPr lang="pl-PL" sz="2000" dirty="0"/>
              <a:t>obserwuje i ocenia </a:t>
            </a:r>
            <a:br>
              <a:rPr lang="pl-PL" sz="2000" dirty="0"/>
            </a:br>
            <a:r>
              <a:rPr lang="pl-PL" sz="2000" dirty="0"/>
              <a:t>zdających przystępujących do części praktycznej egzaminu zawodowego.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96" y="3840415"/>
            <a:ext cx="1159158" cy="184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02" y="4005064"/>
            <a:ext cx="71009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ole tekstowe 17"/>
          <p:cNvSpPr txBox="1"/>
          <p:nvPr/>
        </p:nvSpPr>
        <p:spPr>
          <a:xfrm flipH="1">
            <a:off x="365231" y="1893881"/>
            <a:ext cx="4032448" cy="179758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tIns="90000" bIns="90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000" b="1" dirty="0"/>
              <a:t>Zespół Nadzorujący </a:t>
            </a:r>
          </a:p>
          <a:p>
            <a:pPr algn="ctr"/>
            <a:r>
              <a:rPr lang="pl-PL" sz="2000" dirty="0"/>
              <a:t>odpowiada za organizację </a:t>
            </a:r>
            <a:br>
              <a:rPr lang="pl-PL" sz="2000" dirty="0"/>
            </a:br>
            <a:r>
              <a:rPr lang="pl-PL" sz="2000" dirty="0"/>
              <a:t>i przebieg egzaminu w sali egzaminacyjnej, zgodnie </a:t>
            </a:r>
            <a:br>
              <a:rPr lang="pl-PL" sz="2000" dirty="0"/>
            </a:br>
            <a:r>
              <a:rPr lang="pl-PL" sz="2000" dirty="0"/>
              <a:t>z procedurami.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91466"/>
            <a:ext cx="7127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73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F127B53E-990E-43F5-99C3-6E4CB5109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5" r="8083"/>
          <a:stretch/>
        </p:blipFill>
        <p:spPr>
          <a:xfrm>
            <a:off x="179512" y="2492896"/>
            <a:ext cx="8829486" cy="2736304"/>
          </a:xfrm>
          <a:prstGeom prst="rect">
            <a:avLst/>
          </a:prstGeom>
        </p:spPr>
      </p:pic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5076056" y="2332037"/>
            <a:ext cx="38884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81243A2-2800-4CDA-AD71-88D30D30CAE6}"/>
              </a:ext>
            </a:extLst>
          </p:cNvPr>
          <p:cNvSpPr/>
          <p:nvPr/>
        </p:nvSpPr>
        <p:spPr>
          <a:xfrm>
            <a:off x="1871700" y="5445039"/>
            <a:ext cx="6228692" cy="105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W miejscu na naklejkę należy wpisać kod szkoły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BFEC6C3-E62A-427B-AE70-797070BAE1E1}"/>
              </a:ext>
            </a:extLst>
          </p:cNvPr>
          <p:cNvSpPr txBox="1"/>
          <p:nvPr/>
        </p:nvSpPr>
        <p:spPr>
          <a:xfrm>
            <a:off x="5652120" y="2815117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002060"/>
                </a:solidFill>
              </a:rPr>
              <a:t>0  0  1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60C67BB-4BAA-457A-AFD7-176869870EFE}"/>
              </a:ext>
            </a:extLst>
          </p:cNvPr>
          <p:cNvSpPr txBox="1"/>
          <p:nvPr/>
        </p:nvSpPr>
        <p:spPr>
          <a:xfrm>
            <a:off x="5802199" y="305926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002060"/>
                </a:solidFill>
              </a:rPr>
              <a:t> 0  7  1  2  1  1  1  1  1  1  1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DB47764-2A19-440B-8BA3-FB299F85F4AB}"/>
              </a:ext>
            </a:extLst>
          </p:cNvPr>
          <p:cNvSpPr txBox="1"/>
          <p:nvPr/>
        </p:nvSpPr>
        <p:spPr>
          <a:xfrm>
            <a:off x="6025172" y="3326521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002060"/>
                </a:solidFill>
              </a:rPr>
              <a:t> A  U D    0  1 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07362EB-33FB-4EE6-BDEC-60F4255F1B0D}"/>
              </a:ext>
            </a:extLst>
          </p:cNvPr>
          <p:cNvSpPr txBox="1"/>
          <p:nvPr/>
        </p:nvSpPr>
        <p:spPr>
          <a:xfrm>
            <a:off x="5728634" y="353983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002060"/>
                </a:solidFill>
              </a:rPr>
              <a:t>0  1  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9B750ABE-25DF-4A37-BF5B-F6232DDDA5E3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569052" y="3398093"/>
            <a:ext cx="4456120" cy="515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07AAFCDE-4911-4304-BF7E-F37D89AC5FD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228051" y="3478284"/>
            <a:ext cx="4500583" cy="1846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49014BE-8429-4751-A2BA-D94D98D6EB4D}"/>
              </a:ext>
            </a:extLst>
          </p:cNvPr>
          <p:cNvSpPr txBox="1"/>
          <p:nvPr/>
        </p:nvSpPr>
        <p:spPr>
          <a:xfrm>
            <a:off x="1475656" y="3861048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002060"/>
                </a:solidFill>
              </a:rPr>
              <a:t>0  7  1  2  1  1  1  1  1  1  1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73BA8604-834C-443B-9139-34065CE1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Zadania ZN tuż przed egzaminem - w sali</a:t>
            </a:r>
          </a:p>
        </p:txBody>
      </p:sp>
      <p:pic>
        <p:nvPicPr>
          <p:cNvPr id="18" name="Picture 2" descr="E:\@Passport_Gosia\Konferencje\Prezentacje\Zima 2014\starynowy\ludzik z teczką2.png">
            <a:extLst>
              <a:ext uri="{FF2B5EF4-FFF2-40B4-BE49-F238E27FC236}">
                <a16:creationId xmlns:a16="http://schemas.microsoft.com/office/drawing/2014/main" id="{3010C759-494B-4794-9C43-1D9F2CD1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918" t="22143" r="41226" b="25532"/>
          <a:stretch>
            <a:fillRect/>
          </a:stretch>
        </p:blipFill>
        <p:spPr bwMode="auto">
          <a:xfrm>
            <a:off x="283520" y="953450"/>
            <a:ext cx="728471" cy="1152000"/>
          </a:xfrm>
          <a:prstGeom prst="rect">
            <a:avLst/>
          </a:prstGeom>
          <a:noFill/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B85AAC8-AA1B-4EAA-A1C3-18270C0FFC0C}"/>
              </a:ext>
            </a:extLst>
          </p:cNvPr>
          <p:cNvSpPr txBox="1"/>
          <p:nvPr/>
        </p:nvSpPr>
        <p:spPr>
          <a:xfrm>
            <a:off x="1115616" y="126876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PZN wydaje polecenie zdającym zakodowania kart oceny:</a:t>
            </a:r>
          </a:p>
        </p:txBody>
      </p:sp>
    </p:spTree>
    <p:extLst>
      <p:ext uri="{BB962C8B-B14F-4D97-AF65-F5344CB8AC3E}">
        <p14:creationId xmlns:p14="http://schemas.microsoft.com/office/powerpoint/2010/main" val="13710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01494" cy="588299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Po zakodowaniu przez zdających kart oceny</a:t>
            </a: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8273219" y="5599896"/>
            <a:ext cx="573161" cy="273844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323528" y="1916832"/>
            <a:ext cx="8640960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Przewodniczący ZN:</a:t>
            </a:r>
          </a:p>
          <a:p>
            <a:pPr marL="0" indent="0">
              <a:buNone/>
            </a:pPr>
            <a:endParaRPr lang="pl-PL" sz="900" dirty="0"/>
          </a:p>
          <a:p>
            <a:pPr algn="just"/>
            <a:r>
              <a:rPr lang="pl-PL" sz="2400" dirty="0"/>
              <a:t>zbiera od zdających karty oceny sprawdzając poprawność kodowania</a:t>
            </a:r>
          </a:p>
          <a:p>
            <a:r>
              <a:rPr lang="pl-PL" sz="2400" dirty="0"/>
              <a:t>przekazuje egzaminatorom zasady oceniania oraz zakodowane  karty oceny</a:t>
            </a:r>
          </a:p>
          <a:p>
            <a:pPr algn="just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poleca egzaminatorom wypełnienie pierwszej strony zasad oceniania i sprawdza poprawność wpisów</a:t>
            </a:r>
          </a:p>
        </p:txBody>
      </p:sp>
    </p:spTree>
    <p:extLst>
      <p:ext uri="{BB962C8B-B14F-4D97-AF65-F5344CB8AC3E}">
        <p14:creationId xmlns:p14="http://schemas.microsoft.com/office/powerpoint/2010/main" val="111059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2DC353ED-C472-4C8D-BB0E-3D904E1EE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45"/>
          <a:stretch/>
        </p:blipFill>
        <p:spPr>
          <a:xfrm>
            <a:off x="5121963" y="1125474"/>
            <a:ext cx="3913982" cy="2550376"/>
          </a:xfrm>
          <a:prstGeom prst="rect">
            <a:avLst/>
          </a:prstGeom>
        </p:spPr>
      </p:pic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8273219" y="5599896"/>
            <a:ext cx="573161" cy="273844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5389594" y="1404894"/>
            <a:ext cx="2237635" cy="5839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B5B4385-03A8-43C4-A9A2-B6A13EFD8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25995"/>
            <a:ext cx="5212532" cy="2593577"/>
          </a:xfrm>
          <a:prstGeom prst="rect">
            <a:avLst/>
          </a:prstGeom>
        </p:spPr>
      </p:pic>
      <p:sp>
        <p:nvSpPr>
          <p:cNvPr id="18" name="Elipsa 17"/>
          <p:cNvSpPr/>
          <p:nvPr/>
        </p:nvSpPr>
        <p:spPr>
          <a:xfrm>
            <a:off x="3258182" y="3722495"/>
            <a:ext cx="2144446" cy="7399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980728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Egzaminator uzupełnia dane na pierwszej stronie zasad oceniania:</a:t>
            </a:r>
          </a:p>
        </p:txBody>
      </p:sp>
      <p:cxnSp>
        <p:nvCxnSpPr>
          <p:cNvPr id="5" name="Łącznik prosty ze strzałką 4"/>
          <p:cNvCxnSpPr>
            <a:cxnSpLocks/>
          </p:cNvCxnSpPr>
          <p:nvPr/>
        </p:nvCxnSpPr>
        <p:spPr>
          <a:xfrm flipH="1">
            <a:off x="4873084" y="1811725"/>
            <a:ext cx="869639" cy="19107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5F7636F-C7EC-49CD-BFDA-D25A38C7DEC4}"/>
              </a:ext>
            </a:extLst>
          </p:cNvPr>
          <p:cNvSpPr txBox="1"/>
          <p:nvPr/>
        </p:nvSpPr>
        <p:spPr>
          <a:xfrm>
            <a:off x="1475656" y="3789040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1 2 6  3  0 1      3  3  2 5  J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CB22F0C-28F9-467A-9944-E9044D69E09E}"/>
              </a:ext>
            </a:extLst>
          </p:cNvPr>
          <p:cNvSpPr txBox="1"/>
          <p:nvPr/>
        </p:nvSpPr>
        <p:spPr>
          <a:xfrm>
            <a:off x="1460483" y="4103847"/>
            <a:ext cx="10952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3 -   1 2 6  3  0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EE7C207-97B0-407A-9B58-CCB32D538C41}"/>
              </a:ext>
            </a:extLst>
          </p:cNvPr>
          <p:cNvSpPr txBox="1"/>
          <p:nvPr/>
        </p:nvSpPr>
        <p:spPr>
          <a:xfrm>
            <a:off x="1460483" y="4418654"/>
            <a:ext cx="1167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1 2 0  6  2  0 2  4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1B64C13-A1BC-44F5-94D5-B8FD104C299B}"/>
              </a:ext>
            </a:extLst>
          </p:cNvPr>
          <p:cNvSpPr txBox="1"/>
          <p:nvPr/>
        </p:nvSpPr>
        <p:spPr>
          <a:xfrm>
            <a:off x="1454081" y="4764427"/>
            <a:ext cx="813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0 8      0  0 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0F38331-2769-4044-862C-7CC8760589B7}"/>
              </a:ext>
            </a:extLst>
          </p:cNvPr>
          <p:cNvSpPr txBox="1"/>
          <p:nvPr/>
        </p:nvSpPr>
        <p:spPr>
          <a:xfrm>
            <a:off x="3419872" y="3950028"/>
            <a:ext cx="1969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0 7  1  2  1 1  1  1  1  1 1  0 0  1</a:t>
            </a:r>
          </a:p>
        </p:txBody>
      </p:sp>
    </p:spTree>
    <p:extLst>
      <p:ext uri="{BB962C8B-B14F-4D97-AF65-F5344CB8AC3E}">
        <p14:creationId xmlns:p14="http://schemas.microsoft.com/office/powerpoint/2010/main" val="359646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4277" y="188640"/>
            <a:ext cx="8229600" cy="1143000"/>
          </a:xfrm>
        </p:spPr>
        <p:txBody>
          <a:bodyPr/>
          <a:lstStyle/>
          <a:p>
            <a:r>
              <a:rPr lang="pl-PL" dirty="0">
                <a:latin typeface="+mn-lt"/>
              </a:rPr>
              <a:t>Zadania tuż po egzaminie - w sali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81172" y="1608754"/>
            <a:ext cx="8905660" cy="3089398"/>
            <a:chOff x="2401852" y="2463796"/>
            <a:chExt cx="6553741" cy="3089398"/>
          </a:xfrm>
        </p:grpSpPr>
        <p:sp>
          <p:nvSpPr>
            <p:cNvPr id="18" name="pole tekstowe 17"/>
            <p:cNvSpPr txBox="1"/>
            <p:nvPr/>
          </p:nvSpPr>
          <p:spPr>
            <a:xfrm flipH="1">
              <a:off x="2401852" y="2463796"/>
              <a:ext cx="3427300" cy="2336194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tIns="90000" bIns="90000" rtlCol="0">
              <a:spAutoFit/>
            </a:bodyPr>
            <a:lstStyle/>
            <a:p>
              <a:pPr algn="ctr"/>
              <a:r>
                <a:rPr lang="pl-PL" sz="2000" b="1" dirty="0"/>
                <a:t>Zdający</a:t>
              </a:r>
            </a:p>
            <a:p>
              <a:pPr algn="ctr"/>
              <a:r>
                <a:rPr lang="pl-PL" sz="2000" dirty="0"/>
                <a:t>pozostawiają na swoich stanowiskach egzaminacyjnych rezultaty końcowe wykonania zadania oraz związaną </a:t>
              </a:r>
              <a:br>
                <a:rPr lang="pl-PL" sz="2000" dirty="0"/>
              </a:br>
              <a:r>
                <a:rPr lang="pl-PL" sz="2000" dirty="0"/>
                <a:t>z nimi dokumentację i opuszczają salę egzaminacyjną</a:t>
              </a:r>
            </a:p>
            <a:p>
              <a:pPr algn="ctr"/>
              <a:r>
                <a:rPr lang="pl-PL" sz="2000" dirty="0"/>
                <a:t>  </a:t>
              </a: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5871349" y="2463796"/>
              <a:ext cx="3084244" cy="3089398"/>
            </a:xfrm>
            <a:prstGeom prst="homePlate">
              <a:avLst/>
            </a:prstGeom>
            <a:solidFill>
              <a:srgbClr val="B3FFD5"/>
            </a:solidFill>
          </p:spPr>
          <p:txBody>
            <a:bodyPr wrap="square" tIns="97200" bIns="97200" rtlCol="0">
              <a:spAutoFit/>
            </a:bodyPr>
            <a:lstStyle/>
            <a:p>
              <a:pPr lvl="0" algn="ctr">
                <a:spcBef>
                  <a:spcPct val="20000"/>
                </a:spcBef>
                <a:buSzPct val="130000"/>
                <a:defRPr/>
              </a:pPr>
              <a:r>
                <a:rPr lang="pl-PL" sz="2000" b="1" dirty="0">
                  <a:solidFill>
                    <a:schemeClr val="accent1">
                      <a:lumMod val="75000"/>
                    </a:schemeClr>
                  </a:solidFill>
                </a:rPr>
                <a:t>Egzaminator</a:t>
              </a:r>
            </a:p>
            <a:p>
              <a:pPr marL="342900" lvl="0" indent="-342900">
                <a:spcBef>
                  <a:spcPct val="20000"/>
                </a:spcBef>
                <a:buSzPct val="130000"/>
                <a:buFont typeface="Wingdings" pitchFamily="2" charset="2"/>
                <a:buChar char="§"/>
                <a:defRPr/>
              </a:pPr>
              <a:r>
                <a:rPr lang="pl-PL" sz="2000" dirty="0">
                  <a:solidFill>
                    <a:schemeClr val="accent1">
                      <a:lumMod val="75000"/>
                    </a:schemeClr>
                  </a:solidFill>
                </a:rPr>
                <a:t>ocenia rezultaty końcowe wykonania zadania praktycznego przez zdających</a:t>
              </a:r>
            </a:p>
            <a:p>
              <a:pPr marL="342900" lvl="0" indent="-342900">
                <a:spcBef>
                  <a:spcPct val="20000"/>
                </a:spcBef>
                <a:buSzPct val="130000"/>
                <a:buFont typeface="Wingdings" pitchFamily="2" charset="2"/>
                <a:buChar char="§"/>
                <a:defRPr/>
              </a:pPr>
              <a:r>
                <a:rPr lang="pl-PL" sz="2000" dirty="0">
                  <a:solidFill>
                    <a:schemeClr val="accent1">
                      <a:lumMod val="75000"/>
                    </a:schemeClr>
                  </a:solidFill>
                </a:rPr>
                <a:t>oceny wpisuje do zasad oceniania i przenosi je na karty oceny w SIOEPKZ</a:t>
              </a:r>
              <a:br>
                <a:rPr lang="pl-PL" sz="2000" dirty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pl-PL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1443473F-5526-458A-AD91-796005805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193" y="585487"/>
            <a:ext cx="682206" cy="1459161"/>
          </a:xfrm>
          <a:prstGeom prst="rect">
            <a:avLst/>
          </a:prstGeom>
        </p:spPr>
      </p:pic>
      <p:grpSp>
        <p:nvGrpSpPr>
          <p:cNvPr id="16" name="Grupa 15"/>
          <p:cNvGrpSpPr/>
          <p:nvPr/>
        </p:nvGrpSpPr>
        <p:grpSpPr>
          <a:xfrm flipH="1">
            <a:off x="212029" y="1210795"/>
            <a:ext cx="802773" cy="1313569"/>
            <a:chOff x="755576" y="476672"/>
            <a:chExt cx="720080" cy="1196752"/>
          </a:xfrm>
        </p:grpSpPr>
        <p:pic>
          <p:nvPicPr>
            <p:cNvPr id="20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21" name="pole tekstowe 20"/>
            <p:cNvSpPr txBox="1"/>
            <p:nvPr/>
          </p:nvSpPr>
          <p:spPr>
            <a:xfrm>
              <a:off x="899592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FADDC954-116A-4A11-AB7D-6974CD3B8E77}"/>
              </a:ext>
            </a:extLst>
          </p:cNvPr>
          <p:cNvGrpSpPr/>
          <p:nvPr/>
        </p:nvGrpSpPr>
        <p:grpSpPr>
          <a:xfrm>
            <a:off x="5940152" y="4521984"/>
            <a:ext cx="1800200" cy="2398870"/>
            <a:chOff x="3059832" y="2060848"/>
            <a:chExt cx="1800200" cy="2398870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A5BD20C9-0570-4A1D-9028-D5C00D3CE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94"/>
            <a:stretch/>
          </p:blipFill>
          <p:spPr>
            <a:xfrm>
              <a:off x="3059832" y="2060848"/>
              <a:ext cx="1800200" cy="2398870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9F51D42F-F59B-4863-A720-48F119D63476}"/>
                </a:ext>
              </a:extLst>
            </p:cNvPr>
            <p:cNvSpPr txBox="1"/>
            <p:nvPr/>
          </p:nvSpPr>
          <p:spPr>
            <a:xfrm>
              <a:off x="3701737" y="2230085"/>
              <a:ext cx="222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ED9A33C8-CC6C-46F2-8895-62213BB575B0}"/>
                </a:ext>
              </a:extLst>
            </p:cNvPr>
            <p:cNvSpPr txBox="1"/>
            <p:nvPr/>
          </p:nvSpPr>
          <p:spPr>
            <a:xfrm>
              <a:off x="3848836" y="2231795"/>
              <a:ext cx="222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3BB592C0-176D-4E29-B785-CB9D3D4C2551}"/>
                </a:ext>
              </a:extLst>
            </p:cNvPr>
            <p:cNvSpPr txBox="1"/>
            <p:nvPr/>
          </p:nvSpPr>
          <p:spPr>
            <a:xfrm>
              <a:off x="3985144" y="2230085"/>
              <a:ext cx="222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35876431-859D-4C5B-962F-BD62574B07F4}"/>
                </a:ext>
              </a:extLst>
            </p:cNvPr>
            <p:cNvSpPr txBox="1"/>
            <p:nvPr/>
          </p:nvSpPr>
          <p:spPr>
            <a:xfrm>
              <a:off x="4109946" y="2230085"/>
              <a:ext cx="222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F496DD06-C1F0-4EF8-8E34-4F16A888AE49}"/>
                </a:ext>
              </a:extLst>
            </p:cNvPr>
            <p:cNvSpPr txBox="1"/>
            <p:nvPr/>
          </p:nvSpPr>
          <p:spPr>
            <a:xfrm>
              <a:off x="4246254" y="2230085"/>
              <a:ext cx="222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5</a:t>
              </a:r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DE5053A7-54B1-441E-81BF-6293687AAB82}"/>
                </a:ext>
              </a:extLst>
            </p:cNvPr>
            <p:cNvSpPr txBox="1"/>
            <p:nvPr/>
          </p:nvSpPr>
          <p:spPr>
            <a:xfrm>
              <a:off x="4371609" y="2230085"/>
              <a:ext cx="222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6</a:t>
              </a:r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4FF521D2-B01C-4D91-BAF6-8C7BAED69211}"/>
                </a:ext>
              </a:extLst>
            </p:cNvPr>
            <p:cNvSpPr txBox="1"/>
            <p:nvPr/>
          </p:nvSpPr>
          <p:spPr>
            <a:xfrm>
              <a:off x="3707904" y="3789040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002060"/>
                  </a:solidFill>
                </a:rPr>
                <a:t>T </a:t>
              </a:r>
              <a:r>
                <a:rPr lang="pl-PL" sz="1200" b="1" dirty="0" err="1">
                  <a:solidFill>
                    <a:srgbClr val="002060"/>
                  </a:solidFill>
                </a:rPr>
                <a:t>T</a:t>
              </a:r>
              <a:r>
                <a:rPr lang="pl-PL" sz="1200" b="1" dirty="0">
                  <a:solidFill>
                    <a:srgbClr val="002060"/>
                  </a:solidFill>
                </a:rPr>
                <a:t>  N  T N  T</a:t>
              </a:r>
            </a:p>
            <a:p>
              <a:r>
                <a:rPr lang="pl-PL" sz="1200" b="1" dirty="0">
                  <a:solidFill>
                    <a:srgbClr val="002060"/>
                  </a:solidFill>
                </a:rPr>
                <a:t>N T  </a:t>
              </a:r>
              <a:r>
                <a:rPr lang="pl-PL" sz="1200" b="1" dirty="0" err="1">
                  <a:solidFill>
                    <a:srgbClr val="002060"/>
                  </a:solidFill>
                </a:rPr>
                <a:t>T</a:t>
              </a:r>
              <a:r>
                <a:rPr lang="pl-PL" sz="1200" b="1" dirty="0">
                  <a:solidFill>
                    <a:srgbClr val="002060"/>
                  </a:solidFill>
                </a:rPr>
                <a:t>  </a:t>
              </a:r>
              <a:r>
                <a:rPr lang="pl-PL" sz="1200" b="1" dirty="0" err="1">
                  <a:solidFill>
                    <a:srgbClr val="002060"/>
                  </a:solidFill>
                </a:rPr>
                <a:t>T</a:t>
              </a:r>
              <a:r>
                <a:rPr lang="pl-PL" sz="1200" b="1" dirty="0">
                  <a:solidFill>
                    <a:srgbClr val="002060"/>
                  </a:solidFill>
                </a:rPr>
                <a:t>  </a:t>
              </a:r>
              <a:r>
                <a:rPr lang="pl-PL" sz="1200" b="1" dirty="0" err="1">
                  <a:solidFill>
                    <a:srgbClr val="002060"/>
                  </a:solidFill>
                </a:rPr>
                <a:t>T</a:t>
              </a:r>
              <a:r>
                <a:rPr lang="pl-PL" sz="1200" b="1" dirty="0">
                  <a:solidFill>
                    <a:srgbClr val="002060"/>
                  </a:solidFill>
                </a:rPr>
                <a:t> 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AA67F1-B16E-432B-A8B0-865E3EF8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7886700" cy="1325563"/>
          </a:xfrm>
        </p:spPr>
        <p:txBody>
          <a:bodyPr>
            <a:noAutofit/>
          </a:bodyPr>
          <a:lstStyle/>
          <a:p>
            <a:r>
              <a:rPr lang="pl-PL" sz="2800" dirty="0">
                <a:latin typeface="+mn-lt"/>
              </a:rPr>
              <a:t>Wprowadzanie ocen do systemu SIOEZ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4B0E5FC-5E84-4E58-A544-B68413BBE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4971" y="1556792"/>
            <a:ext cx="4038600" cy="4525963"/>
          </a:xfrm>
        </p:spPr>
        <p:txBody>
          <a:bodyPr/>
          <a:lstStyle/>
          <a:p>
            <a:r>
              <a:rPr lang="pl-PL" dirty="0"/>
              <a:t>Nie wypełnia papierowych kart oceny, tzw. „biedronek”.</a:t>
            </a:r>
          </a:p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162336C-9895-43CF-8CD1-2C67F70FF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668" y="1556792"/>
            <a:ext cx="4038600" cy="4525963"/>
          </a:xfrm>
        </p:spPr>
        <p:txBody>
          <a:bodyPr>
            <a:normAutofit/>
          </a:bodyPr>
          <a:lstStyle/>
          <a:p>
            <a:r>
              <a:rPr lang="pl-PL" dirty="0"/>
              <a:t>Egzaminator przenosi wyniki oceny z zasad oceniania bezpośrednio na karty w SIOEZ.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17D0419-238A-41B2-A981-4D122940A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06" y="2665511"/>
            <a:ext cx="1776335" cy="2635697"/>
          </a:xfrm>
          <a:prstGeom prst="rect">
            <a:avLst/>
          </a:prstGeom>
        </p:spPr>
      </p:pic>
      <p:sp>
        <p:nvSpPr>
          <p:cNvPr id="3" name="Strzałka w dół 2"/>
          <p:cNvSpPr/>
          <p:nvPr/>
        </p:nvSpPr>
        <p:spPr>
          <a:xfrm rot="16200000">
            <a:off x="2276768" y="4967707"/>
            <a:ext cx="72008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840567" y="5959816"/>
            <a:ext cx="187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SIOEZ</a:t>
            </a:r>
          </a:p>
        </p:txBody>
      </p:sp>
      <p:pic>
        <p:nvPicPr>
          <p:cNvPr id="9" name="Picture 2" descr="E:\@Passport_Gosia\Konferencje\Prezentacje\Zima 2014\Rysunki gotowe\praca przy komputerze 1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231" y="4822194"/>
            <a:ext cx="1120102" cy="1120102"/>
          </a:xfrm>
          <a:prstGeom prst="rect">
            <a:avLst/>
          </a:prstGeom>
          <a:noFill/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7641AEC6-E62E-4EED-9494-895AD7ADACD1}"/>
              </a:ext>
            </a:extLst>
          </p:cNvPr>
          <p:cNvGrpSpPr/>
          <p:nvPr/>
        </p:nvGrpSpPr>
        <p:grpSpPr>
          <a:xfrm>
            <a:off x="580233" y="2547831"/>
            <a:ext cx="1800200" cy="2398870"/>
            <a:chOff x="3059832" y="2060848"/>
            <a:chExt cx="1800200" cy="2398870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64A351E1-D232-4A53-9C1F-C54478CD4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94"/>
            <a:stretch/>
          </p:blipFill>
          <p:spPr>
            <a:xfrm>
              <a:off x="3059832" y="2060848"/>
              <a:ext cx="1800200" cy="2398870"/>
            </a:xfrm>
            <a:prstGeom prst="rect">
              <a:avLst/>
            </a:prstGeom>
          </p:spPr>
        </p:pic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DBA44119-C2F2-443E-9CB0-28FF1BB80C54}"/>
                </a:ext>
              </a:extLst>
            </p:cNvPr>
            <p:cNvSpPr txBox="1"/>
            <p:nvPr/>
          </p:nvSpPr>
          <p:spPr>
            <a:xfrm>
              <a:off x="3701737" y="2230085"/>
              <a:ext cx="222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B2431CD4-038D-4F50-A444-1303D5F393AE}"/>
                </a:ext>
              </a:extLst>
            </p:cNvPr>
            <p:cNvSpPr txBox="1"/>
            <p:nvPr/>
          </p:nvSpPr>
          <p:spPr>
            <a:xfrm>
              <a:off x="3848836" y="2231795"/>
              <a:ext cx="222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E899D676-65AC-4230-B654-3050D87EF92A}"/>
                </a:ext>
              </a:extLst>
            </p:cNvPr>
            <p:cNvSpPr txBox="1"/>
            <p:nvPr/>
          </p:nvSpPr>
          <p:spPr>
            <a:xfrm>
              <a:off x="3985144" y="2230085"/>
              <a:ext cx="222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0337847B-400A-4AB9-BF44-B166D15E159D}"/>
                </a:ext>
              </a:extLst>
            </p:cNvPr>
            <p:cNvSpPr txBox="1"/>
            <p:nvPr/>
          </p:nvSpPr>
          <p:spPr>
            <a:xfrm>
              <a:off x="4109946" y="2230085"/>
              <a:ext cx="222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DB226344-DC51-4DF4-8722-B9D2D20D3B46}"/>
                </a:ext>
              </a:extLst>
            </p:cNvPr>
            <p:cNvSpPr txBox="1"/>
            <p:nvPr/>
          </p:nvSpPr>
          <p:spPr>
            <a:xfrm>
              <a:off x="4246254" y="2230085"/>
              <a:ext cx="222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5</a:t>
              </a: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E43E0775-E736-47BD-ACD5-43C330BB9095}"/>
                </a:ext>
              </a:extLst>
            </p:cNvPr>
            <p:cNvSpPr txBox="1"/>
            <p:nvPr/>
          </p:nvSpPr>
          <p:spPr>
            <a:xfrm>
              <a:off x="4371609" y="2230085"/>
              <a:ext cx="222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0</a:t>
              </a:r>
            </a:p>
            <a:p>
              <a:r>
                <a:rPr lang="pl-PL" sz="1400" dirty="0">
                  <a:solidFill>
                    <a:srgbClr val="002060"/>
                  </a:solidFill>
                </a:rPr>
                <a:t>6</a:t>
              </a: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066D4CD3-7F14-467C-9D1C-FEC9A1B0291B}"/>
                </a:ext>
              </a:extLst>
            </p:cNvPr>
            <p:cNvSpPr txBox="1"/>
            <p:nvPr/>
          </p:nvSpPr>
          <p:spPr>
            <a:xfrm>
              <a:off x="3707904" y="3789040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002060"/>
                  </a:solidFill>
                </a:rPr>
                <a:t>T </a:t>
              </a:r>
              <a:r>
                <a:rPr lang="pl-PL" sz="1200" b="1" dirty="0" err="1">
                  <a:solidFill>
                    <a:srgbClr val="002060"/>
                  </a:solidFill>
                </a:rPr>
                <a:t>T</a:t>
              </a:r>
              <a:r>
                <a:rPr lang="pl-PL" sz="1200" b="1" dirty="0">
                  <a:solidFill>
                    <a:srgbClr val="002060"/>
                  </a:solidFill>
                </a:rPr>
                <a:t>  N  T N  T</a:t>
              </a:r>
            </a:p>
            <a:p>
              <a:r>
                <a:rPr lang="pl-PL" sz="1200" b="1" dirty="0">
                  <a:solidFill>
                    <a:srgbClr val="002060"/>
                  </a:solidFill>
                </a:rPr>
                <a:t>N T  </a:t>
              </a:r>
              <a:r>
                <a:rPr lang="pl-PL" sz="1200" b="1" dirty="0" err="1">
                  <a:solidFill>
                    <a:srgbClr val="002060"/>
                  </a:solidFill>
                </a:rPr>
                <a:t>T</a:t>
              </a:r>
              <a:r>
                <a:rPr lang="pl-PL" sz="1200" b="1" dirty="0">
                  <a:solidFill>
                    <a:srgbClr val="002060"/>
                  </a:solidFill>
                </a:rPr>
                <a:t>  </a:t>
              </a:r>
              <a:r>
                <a:rPr lang="pl-PL" sz="1200" b="1" dirty="0" err="1">
                  <a:solidFill>
                    <a:srgbClr val="002060"/>
                  </a:solidFill>
                </a:rPr>
                <a:t>T</a:t>
              </a:r>
              <a:r>
                <a:rPr lang="pl-PL" sz="1200" b="1" dirty="0">
                  <a:solidFill>
                    <a:srgbClr val="002060"/>
                  </a:solidFill>
                </a:rPr>
                <a:t>  </a:t>
              </a:r>
              <a:r>
                <a:rPr lang="pl-PL" sz="1200" b="1" dirty="0" err="1">
                  <a:solidFill>
                    <a:srgbClr val="002060"/>
                  </a:solidFill>
                </a:rPr>
                <a:t>T</a:t>
              </a:r>
              <a:r>
                <a:rPr lang="pl-PL" sz="1200" b="1" dirty="0">
                  <a:solidFill>
                    <a:srgbClr val="002060"/>
                  </a:solidFill>
                </a:rPr>
                <a:t> N</a:t>
              </a:r>
            </a:p>
          </p:txBody>
        </p: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6CFC7E12-97F2-4C78-A00B-238A66B8E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238" y="3861048"/>
            <a:ext cx="1582868" cy="2879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949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76470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Wprowadzanie ocen do systemu SIOEZ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32947" y="4221088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Uwaga!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dirty="0"/>
              <a:t>Przed egzaminem egzaminator powinien sprawdzić, czy może się zalogować do systemu, czy jego hasło do systemu jest aktualne.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dirty="0"/>
              <a:t>Musi pamiętać swoje dane do logowania: login i hasło</a:t>
            </a:r>
          </a:p>
          <a:p>
            <a:r>
              <a:rPr lang="pl-PL" dirty="0"/>
              <a:t>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37872" y="1556792"/>
            <a:ext cx="3790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Egzaminator loguje się do SIOEZ</a:t>
            </a:r>
          </a:p>
          <a:p>
            <a:r>
              <a:rPr lang="pl-PL" sz="2000" dirty="0"/>
              <a:t>i postępuje zgodnie z przesłaną </a:t>
            </a:r>
            <a:br>
              <a:rPr lang="pl-PL" sz="2000" dirty="0"/>
            </a:br>
            <a:r>
              <a:rPr lang="pl-PL" sz="2000" dirty="0"/>
              <a:t>przez OKE instrukcją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0A40AA-7736-4ABF-B18F-8C2EB26A7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457184"/>
            <a:ext cx="378511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9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1376" y="476672"/>
            <a:ext cx="8640960" cy="93610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Urządzenie do wprowadzania ocen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367201"/>
          </a:xfrm>
        </p:spPr>
        <p:txBody>
          <a:bodyPr>
            <a:noAutofit/>
          </a:bodyPr>
          <a:lstStyle/>
          <a:p>
            <a:r>
              <a:rPr lang="pl-PL" sz="2400" dirty="0"/>
              <a:t>Dowolne urządzenie: komputer, laptop, tablet;</a:t>
            </a:r>
          </a:p>
          <a:p>
            <a:r>
              <a:rPr lang="pl-PL" sz="2400" dirty="0"/>
              <a:t>Egzaminator korzysta ze swojego urządzenia (laptop/tablet).</a:t>
            </a:r>
          </a:p>
          <a:p>
            <a:r>
              <a:rPr lang="pl-PL" sz="2400" dirty="0"/>
              <a:t>W przypadku, gdy egzaminator nie posiada własnego urządzenia, odpowiednie urządzenie (komputer/laptop/tablet) zapewnia PZE.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3570571" cy="23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53976"/>
            <a:ext cx="2912000" cy="215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2943"/>
            <a:ext cx="1935658" cy="193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4687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2" id="{7AB1E519-6F01-4BC6-94F2-498B723053D5}" vid="{8F9D8C0F-9BE6-433D-BF84-62569D22CC87}"/>
    </a:ext>
  </a:extLst>
</a:theme>
</file>

<file path=ppt/theme/theme2.xml><?xml version="1.0" encoding="utf-8"?>
<a:theme xmlns:a="http://schemas.openxmlformats.org/drawingml/2006/main" name="Motyw pakietu Office">
  <a:themeElements>
    <a:clrScheme name="Custom 1">
      <a:dk1>
        <a:sysClr val="windowText" lastClr="000000"/>
      </a:dk1>
      <a:lt1>
        <a:sysClr val="window" lastClr="FFFFFF"/>
      </a:lt1>
      <a:dk2>
        <a:srgbClr val="58595B"/>
      </a:dk2>
      <a:lt2>
        <a:srgbClr val="E7E6E6"/>
      </a:lt2>
      <a:accent1>
        <a:srgbClr val="36AFCE"/>
      </a:accent1>
      <a:accent2>
        <a:srgbClr val="74C7DC"/>
      </a:accent2>
      <a:accent3>
        <a:srgbClr val="9DD7E7"/>
      </a:accent3>
      <a:accent4>
        <a:srgbClr val="AFDFEB"/>
      </a:accent4>
      <a:accent5>
        <a:srgbClr val="D7EFF5"/>
      </a:accent5>
      <a:accent6>
        <a:srgbClr val="E1F3F7"/>
      </a:accent6>
      <a:hlink>
        <a:srgbClr val="0563C1"/>
      </a:hlink>
      <a:folHlink>
        <a:srgbClr val="954F72"/>
      </a:folHlink>
    </a:clrScheme>
    <a:fontScheme name="Custom 1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938_win32_v2" id="{1A07017A-76F0-43A8-AC6F-A4CB736C78DA}" vid="{6728E63D-859C-41D6-8DA9-BA52E00FD372}"/>
    </a:ext>
  </a:extLst>
</a:theme>
</file>

<file path=ppt/theme/theme3.xml><?xml version="1.0" encoding="utf-8"?>
<a:theme xmlns:a="http://schemas.openxmlformats.org/drawingml/2006/main" name="2_Motyw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2" id="{7AB1E519-6F01-4BC6-94F2-498B723053D5}" vid="{8F9D8C0F-9BE6-433D-BF84-62569D22CC87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Motyw2</Template>
  <TotalTime>8153</TotalTime>
  <Words>673</Words>
  <Application>Microsoft Office PowerPoint</Application>
  <PresentationFormat>Pokaz na ekranie (4:3)</PresentationFormat>
  <Paragraphs>138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</vt:lpstr>
      <vt:lpstr>Motyw2</vt:lpstr>
      <vt:lpstr>Motyw pakietu Office</vt:lpstr>
      <vt:lpstr>2_Motyw2</vt:lpstr>
      <vt:lpstr>Wprowadzanie ocen do SIOEZ</vt:lpstr>
      <vt:lpstr>Zadania ZN w trakcie egzaminu – w sali</vt:lpstr>
      <vt:lpstr>Zadania ZN tuż przed egzaminem - w sali</vt:lpstr>
      <vt:lpstr>Po zakodowaniu przez zdających kart oceny</vt:lpstr>
      <vt:lpstr>Prezentacja programu PowerPoint</vt:lpstr>
      <vt:lpstr>Zadania tuż po egzaminie - w sali</vt:lpstr>
      <vt:lpstr>Wprowadzanie ocen do systemu SIOEZ</vt:lpstr>
      <vt:lpstr>Prezentacja programu PowerPoint</vt:lpstr>
      <vt:lpstr>Urządzenie do wprowadzania ocen</vt:lpstr>
      <vt:lpstr>Uwagi do stanowiska do wprowadzania ocen</vt:lpstr>
      <vt:lpstr>Pakowanie materiałów egzaminacyjnych</vt:lpstr>
      <vt:lpstr>Wprowadzanie ocen do SIOEZ</vt:lpstr>
      <vt:lpstr>Wprowadzanie ocen do SIOEZ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mbednarek</dc:creator>
  <cp:lastModifiedBy>Joanna Drwal</cp:lastModifiedBy>
  <cp:revision>158</cp:revision>
  <dcterms:created xsi:type="dcterms:W3CDTF">2013-12-03T08:12:52Z</dcterms:created>
  <dcterms:modified xsi:type="dcterms:W3CDTF">2025-01-03T11:23:42Z</dcterms:modified>
</cp:coreProperties>
</file>