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  <p:sldMasterId id="2147483686" r:id="rId3"/>
  </p:sldMasterIdLst>
  <p:notesMasterIdLst>
    <p:notesMasterId r:id="rId142"/>
  </p:notesMasterIdLst>
  <p:sldIdLst>
    <p:sldId id="259" r:id="rId4"/>
    <p:sldId id="258" r:id="rId5"/>
    <p:sldId id="314" r:id="rId6"/>
    <p:sldId id="423" r:id="rId7"/>
    <p:sldId id="261" r:id="rId8"/>
    <p:sldId id="356" r:id="rId9"/>
    <p:sldId id="262" r:id="rId10"/>
    <p:sldId id="263" r:id="rId11"/>
    <p:sldId id="264" r:id="rId12"/>
    <p:sldId id="265" r:id="rId13"/>
    <p:sldId id="266" r:id="rId14"/>
    <p:sldId id="267" r:id="rId15"/>
    <p:sldId id="271" r:id="rId16"/>
    <p:sldId id="421" r:id="rId17"/>
    <p:sldId id="408" r:id="rId18"/>
    <p:sldId id="425" r:id="rId19"/>
    <p:sldId id="438" r:id="rId20"/>
    <p:sldId id="358" r:id="rId21"/>
    <p:sldId id="359" r:id="rId22"/>
    <p:sldId id="360" r:id="rId23"/>
    <p:sldId id="362" r:id="rId24"/>
    <p:sldId id="422" r:id="rId25"/>
    <p:sldId id="363" r:id="rId26"/>
    <p:sldId id="269" r:id="rId27"/>
    <p:sldId id="441" r:id="rId28"/>
    <p:sldId id="270" r:id="rId29"/>
    <p:sldId id="365" r:id="rId30"/>
    <p:sldId id="272" r:id="rId31"/>
    <p:sldId id="367" r:id="rId32"/>
    <p:sldId id="274" r:id="rId33"/>
    <p:sldId id="315" r:id="rId34"/>
    <p:sldId id="276" r:id="rId35"/>
    <p:sldId id="370" r:id="rId36"/>
    <p:sldId id="277" r:id="rId37"/>
    <p:sldId id="278" r:id="rId38"/>
    <p:sldId id="279" r:id="rId39"/>
    <p:sldId id="280" r:id="rId40"/>
    <p:sldId id="281" r:id="rId41"/>
    <p:sldId id="373" r:id="rId42"/>
    <p:sldId id="410" r:id="rId43"/>
    <p:sldId id="411" r:id="rId44"/>
    <p:sldId id="412" r:id="rId45"/>
    <p:sldId id="424" r:id="rId46"/>
    <p:sldId id="427" r:id="rId47"/>
    <p:sldId id="445" r:id="rId48"/>
    <p:sldId id="316" r:id="rId49"/>
    <p:sldId id="285" r:id="rId50"/>
    <p:sldId id="377" r:id="rId51"/>
    <p:sldId id="351" r:id="rId52"/>
    <p:sldId id="350" r:id="rId53"/>
    <p:sldId id="379" r:id="rId54"/>
    <p:sldId id="286" r:id="rId55"/>
    <p:sldId id="380" r:id="rId56"/>
    <p:sldId id="381" r:id="rId57"/>
    <p:sldId id="382" r:id="rId58"/>
    <p:sldId id="383" r:id="rId59"/>
    <p:sldId id="384" r:id="rId60"/>
    <p:sldId id="385" r:id="rId61"/>
    <p:sldId id="386" r:id="rId62"/>
    <p:sldId id="409" r:id="rId63"/>
    <p:sldId id="294" r:id="rId64"/>
    <p:sldId id="388" r:id="rId65"/>
    <p:sldId id="295" r:id="rId66"/>
    <p:sldId id="389" r:id="rId67"/>
    <p:sldId id="296" r:id="rId68"/>
    <p:sldId id="297" r:id="rId69"/>
    <p:sldId id="298" r:id="rId70"/>
    <p:sldId id="390" r:id="rId71"/>
    <p:sldId id="299" r:id="rId72"/>
    <p:sldId id="303" r:id="rId73"/>
    <p:sldId id="354" r:id="rId74"/>
    <p:sldId id="353" r:id="rId75"/>
    <p:sldId id="394" r:id="rId76"/>
    <p:sldId id="395" r:id="rId77"/>
    <p:sldId id="407" r:id="rId78"/>
    <p:sldId id="397" r:id="rId79"/>
    <p:sldId id="304" r:id="rId80"/>
    <p:sldId id="305" r:id="rId81"/>
    <p:sldId id="444" r:id="rId82"/>
    <p:sldId id="436" r:id="rId83"/>
    <p:sldId id="443" r:id="rId84"/>
    <p:sldId id="437" r:id="rId85"/>
    <p:sldId id="442" r:id="rId86"/>
    <p:sldId id="400" r:id="rId87"/>
    <p:sldId id="401" r:id="rId88"/>
    <p:sldId id="308" r:id="rId89"/>
    <p:sldId id="317" r:id="rId90"/>
    <p:sldId id="440" r:id="rId91"/>
    <p:sldId id="439" r:id="rId92"/>
    <p:sldId id="318" r:id="rId93"/>
    <p:sldId id="319" r:id="rId94"/>
    <p:sldId id="320" r:id="rId95"/>
    <p:sldId id="321" r:id="rId96"/>
    <p:sldId id="322" r:id="rId97"/>
    <p:sldId id="326" r:id="rId98"/>
    <p:sldId id="327" r:id="rId99"/>
    <p:sldId id="323" r:id="rId100"/>
    <p:sldId id="324" r:id="rId101"/>
    <p:sldId id="325" r:id="rId102"/>
    <p:sldId id="328" r:id="rId103"/>
    <p:sldId id="329" r:id="rId104"/>
    <p:sldId id="331" r:id="rId105"/>
    <p:sldId id="309" r:id="rId106"/>
    <p:sldId id="340" r:id="rId107"/>
    <p:sldId id="310" r:id="rId108"/>
    <p:sldId id="311" r:id="rId109"/>
    <p:sldId id="341" r:id="rId110"/>
    <p:sldId id="284" r:id="rId111"/>
    <p:sldId id="434" r:id="rId112"/>
    <p:sldId id="287" r:id="rId113"/>
    <p:sldId id="435" r:id="rId114"/>
    <p:sldId id="289" r:id="rId115"/>
    <p:sldId id="288" r:id="rId116"/>
    <p:sldId id="357" r:id="rId117"/>
    <p:sldId id="292" r:id="rId118"/>
    <p:sldId id="290" r:id="rId119"/>
    <p:sldId id="291" r:id="rId120"/>
    <p:sldId id="406" r:id="rId121"/>
    <p:sldId id="428" r:id="rId122"/>
    <p:sldId id="335" r:id="rId123"/>
    <p:sldId id="336" r:id="rId124"/>
    <p:sldId id="337" r:id="rId125"/>
    <p:sldId id="338" r:id="rId126"/>
    <p:sldId id="339" r:id="rId127"/>
    <p:sldId id="429" r:id="rId128"/>
    <p:sldId id="342" r:id="rId129"/>
    <p:sldId id="343" r:id="rId130"/>
    <p:sldId id="344" r:id="rId131"/>
    <p:sldId id="413" r:id="rId132"/>
    <p:sldId id="414" r:id="rId133"/>
    <p:sldId id="415" r:id="rId134"/>
    <p:sldId id="416" r:id="rId135"/>
    <p:sldId id="417" r:id="rId136"/>
    <p:sldId id="418" r:id="rId137"/>
    <p:sldId id="419" r:id="rId138"/>
    <p:sldId id="420" r:id="rId139"/>
    <p:sldId id="446" r:id="rId140"/>
    <p:sldId id="348" r:id="rId14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CCEC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31" autoAdjust="0"/>
    <p:restoredTop sz="94660"/>
  </p:normalViewPr>
  <p:slideViewPr>
    <p:cSldViewPr snapToGrid="0">
      <p:cViewPr varScale="1">
        <p:scale>
          <a:sx n="79" d="100"/>
          <a:sy n="79" d="100"/>
        </p:scale>
        <p:origin x="84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43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63" Type="http://schemas.openxmlformats.org/officeDocument/2006/relationships/slide" Target="slides/slide60.xml"/><Relationship Id="rId84" Type="http://schemas.openxmlformats.org/officeDocument/2006/relationships/slide" Target="slides/slide81.xml"/><Relationship Id="rId138" Type="http://schemas.openxmlformats.org/officeDocument/2006/relationships/slide" Target="slides/slide135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53" Type="http://schemas.openxmlformats.org/officeDocument/2006/relationships/slide" Target="slides/slide50.xml"/><Relationship Id="rId74" Type="http://schemas.openxmlformats.org/officeDocument/2006/relationships/slide" Target="slides/slide71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40" Type="http://schemas.openxmlformats.org/officeDocument/2006/relationships/slide" Target="slides/slide137.xml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44" Type="http://schemas.openxmlformats.org/officeDocument/2006/relationships/slide" Target="slides/slide41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slide" Target="slides/slide113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52" Type="http://schemas.openxmlformats.org/officeDocument/2006/relationships/slide" Target="slides/slide49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4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26" Type="http://schemas.openxmlformats.org/officeDocument/2006/relationships/slide" Target="slides/slide23.xml"/><Relationship Id="rId47" Type="http://schemas.openxmlformats.org/officeDocument/2006/relationships/slide" Target="slides/slide44.xml"/><Relationship Id="rId68" Type="http://schemas.openxmlformats.org/officeDocument/2006/relationships/slide" Target="slides/slide65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6" Type="http://schemas.openxmlformats.org/officeDocument/2006/relationships/slide" Target="slides/slide13.xml"/><Relationship Id="rId37" Type="http://schemas.openxmlformats.org/officeDocument/2006/relationships/slide" Target="slides/slide34.xml"/><Relationship Id="rId58" Type="http://schemas.openxmlformats.org/officeDocument/2006/relationships/slide" Target="slides/slide55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4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CF135-F389-4E8C-B6F1-57399665873C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94886-9B4F-433E-B74F-2F862308B3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843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646D2A-E986-41CD-9F07-02D409C1F4D0}" type="slidenum">
              <a:rPr lang="en-US" altLang="pl-PL">
                <a:solidFill>
                  <a:srgbClr val="000000"/>
                </a:solidFill>
              </a:rPr>
              <a:pPr/>
              <a:t>2</a:t>
            </a:fld>
            <a:endParaRPr lang="en-US" altLang="pl-P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2586426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261E2-B658-4B35-9F99-67A9918E8AEC}" type="slidenum">
              <a:rPr kumimoji="0" lang="en-US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35507205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261E2-B658-4B35-9F99-67A9918E8AEC}" type="slidenum">
              <a:rPr kumimoji="0" lang="en-US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3592800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261E2-B658-4B35-9F99-67A9918E8AEC}" type="slidenum">
              <a:rPr kumimoji="0" lang="en-US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2446267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261E2-B658-4B35-9F99-67A9918E8AEC}" type="slidenum">
              <a:rPr kumimoji="0" lang="en-US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1665815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261E2-B658-4B35-9F99-67A9918E8AEC}" type="slidenum">
              <a:rPr kumimoji="0" lang="en-US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1572285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261E2-B658-4B35-9F99-67A9918E8AEC}" type="slidenum">
              <a:rPr kumimoji="0" lang="en-US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1702301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261E2-B658-4B35-9F99-67A9918E8AEC}" type="slidenum">
              <a:rPr kumimoji="0" lang="en-US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2869388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261E2-B658-4B35-9F99-67A9918E8AEC}" type="slidenum">
              <a:rPr kumimoji="0" lang="en-US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21214790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B261E2-B658-4B35-9F99-67A9918E8AEC}" type="slidenum">
              <a:rPr kumimoji="0" lang="en-US" altLang="pl-PL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855386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646D2A-E986-41CD-9F07-02D409C1F4D0}" type="slidenum">
              <a:rPr lang="en-US" altLang="pl-PL">
                <a:solidFill>
                  <a:srgbClr val="000000"/>
                </a:solidFill>
              </a:rPr>
              <a:pPr/>
              <a:t>3</a:t>
            </a:fld>
            <a:endParaRPr lang="en-US" altLang="pl-P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1946617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94886-9B4F-433E-B74F-2F862308B359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8132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94886-9B4F-433E-B74F-2F862308B35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2303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94886-9B4F-433E-B74F-2F862308B359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390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094886-9B4F-433E-B74F-2F862308B359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2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646D2A-E986-41CD-9F07-02D409C1F4D0}" type="slidenum">
              <a:rPr lang="en-US" altLang="pl-PL">
                <a:solidFill>
                  <a:srgbClr val="000000"/>
                </a:solidFill>
              </a:rPr>
              <a:pPr/>
              <a:t>31</a:t>
            </a:fld>
            <a:endParaRPr lang="en-US" altLang="pl-P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3525418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646D2A-E986-41CD-9F07-02D409C1F4D0}" type="slidenum">
              <a:rPr lang="en-US" altLang="pl-PL">
                <a:solidFill>
                  <a:srgbClr val="000000"/>
                </a:solidFill>
              </a:rPr>
              <a:pPr/>
              <a:t>46</a:t>
            </a:fld>
            <a:endParaRPr lang="en-US" altLang="pl-P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1044414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646D2A-E986-41CD-9F07-02D409C1F4D0}" type="slidenum">
              <a:rPr lang="en-US" altLang="pl-PL">
                <a:solidFill>
                  <a:srgbClr val="000000"/>
                </a:solidFill>
              </a:rPr>
              <a:pPr/>
              <a:t>60</a:t>
            </a:fld>
            <a:endParaRPr lang="en-US" altLang="pl-PL">
              <a:solidFill>
                <a:srgbClr val="000000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pl-PL"/>
          </a:p>
        </p:txBody>
      </p:sp>
    </p:spTree>
    <p:extLst>
      <p:ext uri="{BB962C8B-B14F-4D97-AF65-F5344CB8AC3E}">
        <p14:creationId xmlns:p14="http://schemas.microsoft.com/office/powerpoint/2010/main" val="3059108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>
          <a:blip r:embed="rId2">
            <a:biLevel thresh="25000"/>
            <a:lum bright="3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42000"/>
                    </a14:imgEffect>
                    <a14:imgEffect>
                      <a14:colorTemperature colorTemp="2100"/>
                    </a14:imgEffect>
                    <a14:imgEffect>
                      <a14:saturation sat="37000"/>
                    </a14:imgEffect>
                    <a14:imgEffect>
                      <a14:brightnessContrast bright="3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0" y="4408714"/>
            <a:ext cx="7332866" cy="212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15900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534400" y="1417638"/>
            <a:ext cx="2438400" cy="5211762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219200" y="1417638"/>
            <a:ext cx="7112000" cy="521176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754126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713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43307" y="6353199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Obraz 6"/>
          <p:cNvPicPr/>
          <p:nvPr userDrawn="1"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8" y="6056224"/>
            <a:ext cx="2208245" cy="45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53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69829" y="6356350"/>
            <a:ext cx="2743200" cy="365125"/>
          </a:xfrm>
        </p:spPr>
        <p:txBody>
          <a:bodyPr/>
          <a:lstStyle>
            <a:lvl1pPr>
              <a:defRPr>
                <a:solidFill>
                  <a:srgbClr val="92D050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1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76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78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09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80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8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120877" y="375419"/>
            <a:ext cx="9753600" cy="715962"/>
          </a:xfrm>
        </p:spPr>
        <p:txBody>
          <a:bodyPr/>
          <a:lstStyle>
            <a:lvl1pPr>
              <a:defRPr b="1" baseline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pl-PL" dirty="0"/>
              <a:t>Kliknij, aby edytować </a:t>
            </a:r>
            <a:r>
              <a:rPr lang="pl-PL" dirty="0" err="1"/>
              <a:t>stylłżć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Bookman Old Style" panose="02050604050505020204" pitchFamily="18" charset="0"/>
              </a:defRPr>
            </a:lvl1pPr>
            <a:lvl2pPr>
              <a:defRPr>
                <a:solidFill>
                  <a:srgbClr val="002060"/>
                </a:solidFill>
                <a:latin typeface="Bookman Old Style" panose="02050604050505020204" pitchFamily="18" charset="0"/>
              </a:defRPr>
            </a:lvl2pPr>
            <a:lvl3pPr>
              <a:defRPr>
                <a:solidFill>
                  <a:srgbClr val="002060"/>
                </a:solidFill>
                <a:latin typeface="Bookman Old Style" panose="02050604050505020204" pitchFamily="18" charset="0"/>
              </a:defRPr>
            </a:lvl3pPr>
            <a:lvl4pPr>
              <a:defRPr>
                <a:solidFill>
                  <a:srgbClr val="002060"/>
                </a:solidFill>
                <a:latin typeface="Bookman Old Style" panose="02050604050505020204" pitchFamily="18" charset="0"/>
              </a:defRPr>
            </a:lvl4pPr>
            <a:lvl5pPr>
              <a:defRPr>
                <a:solidFill>
                  <a:srgbClr val="002060"/>
                </a:solidFill>
                <a:latin typeface="Bookman Old Style" panose="02050604050505020204" pitchFamily="18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4" name="Obraz 3"/>
          <p:cNvPicPr/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  <a14:imgEffect>
                      <a14:sharpenSoften amount="50000"/>
                    </a14:imgEffect>
                    <a14:imgEffect>
                      <a14:colorTemperature colorTemp="3770"/>
                    </a14:imgEffect>
                    <a14:imgEffect>
                      <a14:saturation sat="42000"/>
                    </a14:imgEffect>
                    <a14:imgEffect>
                      <a14:brightnessContrast bright="-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60" y="6192775"/>
            <a:ext cx="2208245" cy="452884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437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56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2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44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 userDrawn="1"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sharpenSoften amount="43000"/>
                    </a14:imgEffect>
                    <a14:imgEffect>
                      <a14:colorTemperature colorTemp="2100"/>
                    </a14:imgEffect>
                    <a14:imgEffect>
                      <a14:saturation sat="38000"/>
                    </a14:imgEffect>
                    <a14:imgEffect>
                      <a14:brightnessContrast bright="35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5203285"/>
            <a:ext cx="6336704" cy="13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3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2635FB-2099-47C9-A953-68A9978393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304F6F5-B0A8-4ABB-B428-C4F6D75E5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4E5BB26-ECC6-4A4F-8E89-003196B1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58C0-8CCF-4835-ACCA-AA906CE916C6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B1C2A30-50A6-4533-8D4B-D9B74361E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DC5313-9C5E-4B0F-8332-2B5D43F7E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C64-EC78-4393-BC68-DACF96E312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6147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7BAEF6-7AF3-44DF-8A70-366F8522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2956"/>
            <a:ext cx="10515600" cy="900968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743F0B5-7D78-45CE-B982-BD7FE9CBA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02877"/>
            <a:ext cx="10515600" cy="2824201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B07CEBF-39B4-48F4-8E3F-40895FFD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58C0-8CCF-4835-ACCA-AA906CE916C6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9E8ABCC-F6AB-440D-B899-5F574365E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35B73E-EA97-4A5F-A6C3-05E6097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C64-EC78-4393-BC68-DACF96E3128B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BE93B75-2755-48A5-B1CA-E6E758FD00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927397"/>
            <a:ext cx="4603211" cy="67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1309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FBC94B-8A9A-441E-B2E5-CF6B07A15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0E81AD5-833E-4FAF-95E2-245CE52ED2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EE0645-7CFA-40A7-8D04-2638EF5E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58C0-8CCF-4835-ACCA-AA906CE916C6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37B8E3-EAFB-443F-A5E9-114300A9E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08A6653-AD4D-48ED-AD73-8C21419D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C64-EC78-4393-BC68-DACF96E312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0286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A3AB29-95A4-4728-A514-14330A239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8DB4B19-26F9-4A52-B7D8-1C36296B12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779B246-4BA5-4226-9D27-47E9620AE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A2AE6D5-D1B1-4E67-914A-55541EC09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58C0-8CCF-4835-ACCA-AA906CE916C6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ADEBC2E-AEA6-4654-954F-7DFA672B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5772190-8876-49F4-959D-B732C5927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C64-EC78-4393-BC68-DACF96E312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7300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FBA1CD-92A2-4D72-95DD-157528A3A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87A7A09-26BB-4BF4-9A28-0987FC8B5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2C24331-741E-4B11-91BF-630B69251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94E543E-B3E5-494A-86EF-732BD07E67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2C33A17-CA74-414D-B0E7-6AAAB7795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AFBF0D2-1620-4AED-B911-AFC612EA7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58C0-8CCF-4835-ACCA-AA906CE916C6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97C9836-B91D-4B80-994C-2023EB772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0E642EB-8EA5-44B8-9904-BEB3C0BF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C64-EC78-4393-BC68-DACF96E312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1498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293E1D-6FE3-4B92-8CC6-F30B4370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2714" y="2501655"/>
            <a:ext cx="7394331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8991820-FF6B-403C-8CC7-8B17DF543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58C0-8CCF-4835-ACCA-AA906CE916C6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F503CB5-C83A-47B5-9E11-DB1F9B257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15C3F7A-3C2E-4685-BA33-DA8B4C58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C64-EC78-4393-BC68-DACF96E3128B}" type="slidenum">
              <a:rPr lang="pl-PL" smtClean="0"/>
              <a:t>‹#›</a:t>
            </a:fld>
            <a:endParaRPr lang="pl-PL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2ACB62F1-9D27-44ED-89D0-295A329A00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927397"/>
            <a:ext cx="4603211" cy="67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63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33258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98927CD-34C6-4B9C-8AD9-8AB35E6DC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58C0-8CCF-4835-ACCA-AA906CE916C6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DC9BCE1-692E-4F8D-BF12-23F422D04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5183ADD-449E-41DF-BB9A-8775D40A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C64-EC78-4393-BC68-DACF96E312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9259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E50B3D-8152-438B-A810-56DB3AAB5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A40B95-180D-41DC-BDE1-EF680218B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BB417B6-207A-4222-B53D-0CE64ACF9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2A69311-69BF-44D9-AF09-6A2DD25E6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58C0-8CCF-4835-ACCA-AA906CE916C6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B13EB6C-6F5B-4166-86BE-05E99C83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C1DC535-847C-45CA-BED8-46B16582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C64-EC78-4393-BC68-DACF96E312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8685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2E290C-EAE3-4FC8-A4C4-8E8FD8BFF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C3C23B90-C950-4DDF-BE19-5C604B802E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AF48917-1C48-4D65-A171-B80FA0EF3F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0322F61-7BB2-42B2-B59C-D0E1E6F01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58C0-8CCF-4835-ACCA-AA906CE916C6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28814C6-57F9-4AB7-8C8F-C2888C8DA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77996F5-15D6-498F-9BE9-CB8E533CE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C64-EC78-4393-BC68-DACF96E312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9262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F331D5-136A-4437-8E34-653B3F9A2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C6230FC-12C4-4093-8A8D-C49BE87AD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169F90-FEF4-4417-AAFF-12FBE587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58C0-8CCF-4835-ACCA-AA906CE916C6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15CE8AA-9258-4E13-AD6C-750943098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2BCDF97-8F84-4315-B36F-CD240750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C64-EC78-4393-BC68-DACF96E312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888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8CDFF99-FCE7-4EC5-9AA5-C94E22215E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D240FA9-76BE-4F4C-8DD4-34BE732FB9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A23ECB6-50D9-4F95-BBFD-13AAC8166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658C0-8CCF-4835-ACCA-AA906CE916C6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2AED117-7B40-45E8-9CE0-5924CDFB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EC9C3EE-C9EB-4F31-945A-467B7539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75C64-EC78-4393-BC68-DACF96E3128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867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19200" y="2438400"/>
            <a:ext cx="4775200" cy="4191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2438400"/>
            <a:ext cx="4775200" cy="41910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23141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67611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07424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2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0893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636383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417638"/>
            <a:ext cx="97536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438400"/>
            <a:ext cx="9753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/>
              <a:t>Kliknij, aby edytować style wzorca tekstu</a:t>
            </a:r>
          </a:p>
          <a:p>
            <a:pPr lvl="1"/>
            <a:r>
              <a:rPr lang="pl-PL" altLang="pl-PL" dirty="0"/>
              <a:t>Drugi poziom</a:t>
            </a:r>
          </a:p>
          <a:p>
            <a:pPr lvl="2"/>
            <a:r>
              <a:rPr lang="pl-PL" altLang="pl-PL" dirty="0"/>
              <a:t>Trzeci poziom</a:t>
            </a:r>
          </a:p>
          <a:p>
            <a:pPr lvl="3"/>
            <a:r>
              <a:rPr lang="pl-PL" altLang="pl-PL" dirty="0"/>
              <a:t>Czwarty poziom</a:t>
            </a:r>
          </a:p>
          <a:p>
            <a:pPr lvl="4"/>
            <a:r>
              <a:rPr lang="pl-PL" altLang="pl-PL" dirty="0"/>
              <a:t>Piąty poziom</a:t>
            </a:r>
            <a:endParaRPr lang="en-US" altLang="pl-PL" dirty="0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4"/>
          </p:nvPr>
        </p:nvSpPr>
        <p:spPr>
          <a:xfrm>
            <a:off x="9222922" y="63726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28B9734D-A63A-46EE-B4F6-74E4750B14F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139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7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70B82E8-F5DA-4C0F-84BD-32074D960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2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E6DC307-08B8-40F5-B2E5-FE9480967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44361"/>
            <a:ext cx="10515600" cy="2932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5C6E17-0F25-4B04-B091-9996CB5F2C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658C0-8CCF-4835-ACCA-AA906CE916C6}" type="datetimeFigureOut">
              <a:rPr lang="pl-PL" smtClean="0"/>
              <a:t>13.03.2019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A5C6AB4-CFCE-4E59-9826-F22F01695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A3E9C97-44D3-4D56-B8D8-0D3E6D5AF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75C64-EC78-4393-BC68-DACF96E3128B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2" descr="FE_POWER_poziom_pl-1_rgb">
            <a:extLst>
              <a:ext uri="{FF2B5EF4-FFF2-40B4-BE49-F238E27FC236}">
                <a16:creationId xmlns:a16="http://schemas.microsoft.com/office/drawing/2014/main" id="{19EF6B12-DC78-4B37-918A-1D1D44BD70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607" y="272294"/>
            <a:ext cx="6860786" cy="77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597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microsoft.com/office/2007/relationships/hdphoto" Target="../media/hdphoto2.wdp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png"/><Relationship Id="rId7" Type="http://schemas.openxmlformats.org/officeDocument/2006/relationships/image" Target="../media/image3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4.tmp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97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9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microsoft.com/office/2007/relationships/hdphoto" Target="../media/hdphoto2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11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 bwMode="auto">
          <a:xfrm>
            <a:off x="3707027" y="947350"/>
            <a:ext cx="7718854" cy="2030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pPr algn="ctr"/>
            <a:r>
              <a:rPr lang="pl-PL" altLang="pl-PL" dirty="0">
                <a:solidFill>
                  <a:schemeClr val="accent3"/>
                </a:solidFill>
              </a:rPr>
              <a:t>		Egzamin gimnazjalny</a:t>
            </a:r>
            <a:r>
              <a:rPr lang="en-US" altLang="pl-PL" dirty="0">
                <a:solidFill>
                  <a:schemeClr val="accent3"/>
                </a:solidFill>
              </a:rPr>
              <a:t/>
            </a:r>
            <a:br>
              <a:rPr lang="en-US" altLang="pl-PL" dirty="0">
                <a:solidFill>
                  <a:schemeClr val="accent3"/>
                </a:solidFill>
              </a:rPr>
            </a:br>
            <a:r>
              <a:rPr lang="pl-PL" altLang="pl-PL" dirty="0">
                <a:solidFill>
                  <a:schemeClr val="accent3"/>
                </a:solidFill>
              </a:rPr>
              <a:t>	Egzamin ósmoklasisty </a:t>
            </a:r>
            <a:endParaRPr lang="ru-RU" altLang="pl-PL" sz="4300" dirty="0">
              <a:solidFill>
                <a:schemeClr val="accent3"/>
              </a:solidFill>
            </a:endParaRPr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 bwMode="auto">
          <a:xfrm>
            <a:off x="3707027" y="3299291"/>
            <a:ext cx="7990702" cy="564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l-PL" altLang="pl-PL" sz="2400" dirty="0">
                <a:solidFill>
                  <a:schemeClr val="accent3"/>
                </a:solidFill>
              </a:rPr>
              <a:t>Szkolenie Przewodniczących Zespołów Egzaminacyjnych</a:t>
            </a:r>
            <a:endParaRPr lang="ru-RU" altLang="pl-PL" sz="2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2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06576" y="260421"/>
            <a:ext cx="9753600" cy="715962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874586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10</a:t>
            </a:fld>
            <a:endParaRPr lang="pl-PL" dirty="0"/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694" y="1011007"/>
            <a:ext cx="1292943" cy="1219200"/>
          </a:xfrm>
          <a:prstGeom prst="rect">
            <a:avLst/>
          </a:prstGeom>
        </p:spPr>
      </p:pic>
      <p:grpSp>
        <p:nvGrpSpPr>
          <p:cNvPr id="40" name="Grupa 39"/>
          <p:cNvGrpSpPr/>
          <p:nvPr/>
        </p:nvGrpSpPr>
        <p:grpSpPr>
          <a:xfrm>
            <a:off x="280087" y="1153535"/>
            <a:ext cx="5252978" cy="5593047"/>
            <a:chOff x="280087" y="1153535"/>
            <a:chExt cx="5252978" cy="5593047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087" y="1153535"/>
              <a:ext cx="5252978" cy="5593047"/>
            </a:xfrm>
            <a:prstGeom prst="rect">
              <a:avLst/>
            </a:prstGeom>
          </p:spPr>
        </p:pic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611" y="3637797"/>
              <a:ext cx="325659" cy="238109"/>
            </a:xfrm>
            <a:prstGeom prst="rect">
              <a:avLst/>
            </a:prstGeom>
          </p:spPr>
        </p:pic>
        <p:pic>
          <p:nvPicPr>
            <p:cNvPr id="25" name="Obraz 24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610" y="4015182"/>
              <a:ext cx="325659" cy="238109"/>
            </a:xfrm>
            <a:prstGeom prst="rect">
              <a:avLst/>
            </a:prstGeom>
          </p:spPr>
        </p:pic>
        <p:pic>
          <p:nvPicPr>
            <p:cNvPr id="26" name="Obraz 2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076" y="4474602"/>
              <a:ext cx="325659" cy="238109"/>
            </a:xfrm>
            <a:prstGeom prst="rect">
              <a:avLst/>
            </a:prstGeom>
          </p:spPr>
        </p:pic>
        <p:pic>
          <p:nvPicPr>
            <p:cNvPr id="27" name="Obraz 2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6674" y="5067015"/>
              <a:ext cx="325659" cy="238109"/>
            </a:xfrm>
            <a:prstGeom prst="rect">
              <a:avLst/>
            </a:prstGeom>
          </p:spPr>
        </p:pic>
        <p:pic>
          <p:nvPicPr>
            <p:cNvPr id="28" name="Obraz 2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670" y="5533211"/>
              <a:ext cx="325659" cy="238109"/>
            </a:xfrm>
            <a:prstGeom prst="rect">
              <a:avLst/>
            </a:prstGeom>
          </p:spPr>
        </p:pic>
        <p:pic>
          <p:nvPicPr>
            <p:cNvPr id="29" name="Obraz 2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669" y="5955990"/>
              <a:ext cx="325659" cy="238109"/>
            </a:xfrm>
            <a:prstGeom prst="rect">
              <a:avLst/>
            </a:prstGeom>
          </p:spPr>
        </p:pic>
        <p:pic>
          <p:nvPicPr>
            <p:cNvPr id="30" name="Obraz 29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3183" y="6426971"/>
              <a:ext cx="325659" cy="238109"/>
            </a:xfrm>
            <a:prstGeom prst="rect">
              <a:avLst/>
            </a:prstGeom>
          </p:spPr>
        </p:pic>
      </p:grpSp>
      <p:grpSp>
        <p:nvGrpSpPr>
          <p:cNvPr id="41" name="Grupa 40"/>
          <p:cNvGrpSpPr/>
          <p:nvPr/>
        </p:nvGrpSpPr>
        <p:grpSpPr>
          <a:xfrm>
            <a:off x="6030147" y="1458356"/>
            <a:ext cx="5814613" cy="4883421"/>
            <a:chOff x="6030147" y="1458356"/>
            <a:chExt cx="5814613" cy="4883421"/>
          </a:xfrm>
        </p:grpSpPr>
        <p:pic>
          <p:nvPicPr>
            <p:cNvPr id="31" name="Obraz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0147" y="3891752"/>
              <a:ext cx="5814613" cy="2450025"/>
            </a:xfrm>
            <a:prstGeom prst="rect">
              <a:avLst/>
            </a:prstGeom>
          </p:spPr>
        </p:pic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0147" y="1458356"/>
              <a:ext cx="5814613" cy="2441634"/>
            </a:xfrm>
            <a:prstGeom prst="rect">
              <a:avLst/>
            </a:prstGeom>
          </p:spPr>
        </p:pic>
        <p:pic>
          <p:nvPicPr>
            <p:cNvPr id="16" name="Obraz 1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3458" y="1601144"/>
              <a:ext cx="319910" cy="293559"/>
            </a:xfrm>
            <a:prstGeom prst="rect">
              <a:avLst/>
            </a:prstGeom>
          </p:spPr>
        </p:pic>
        <p:pic>
          <p:nvPicPr>
            <p:cNvPr id="32" name="Obraz 31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5220" y="2194366"/>
              <a:ext cx="319910" cy="293559"/>
            </a:xfrm>
            <a:prstGeom prst="rect">
              <a:avLst/>
            </a:prstGeom>
          </p:spPr>
        </p:pic>
        <p:pic>
          <p:nvPicPr>
            <p:cNvPr id="33" name="Obraz 3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5220" y="2774311"/>
              <a:ext cx="319910" cy="293559"/>
            </a:xfrm>
            <a:prstGeom prst="rect">
              <a:avLst/>
            </a:prstGeom>
          </p:spPr>
        </p:pic>
        <p:pic>
          <p:nvPicPr>
            <p:cNvPr id="34" name="Obraz 3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3458" y="3365831"/>
              <a:ext cx="319910" cy="293559"/>
            </a:xfrm>
            <a:prstGeom prst="rect">
              <a:avLst/>
            </a:prstGeom>
          </p:spPr>
        </p:pic>
        <p:pic>
          <p:nvPicPr>
            <p:cNvPr id="35" name="Obraz 34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3458" y="4327822"/>
              <a:ext cx="319910" cy="293559"/>
            </a:xfrm>
            <a:prstGeom prst="rect">
              <a:avLst/>
            </a:prstGeom>
          </p:spPr>
        </p:pic>
        <p:pic>
          <p:nvPicPr>
            <p:cNvPr id="36" name="Obraz 3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03458" y="5186069"/>
              <a:ext cx="319910" cy="293559"/>
            </a:xfrm>
            <a:prstGeom prst="rect">
              <a:avLst/>
            </a:prstGeom>
          </p:spPr>
        </p:pic>
        <p:pic>
          <p:nvPicPr>
            <p:cNvPr id="37" name="Obraz 3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6982" y="5670669"/>
              <a:ext cx="319910" cy="293559"/>
            </a:xfrm>
            <a:prstGeom prst="rect">
              <a:avLst/>
            </a:prstGeom>
          </p:spPr>
        </p:pic>
        <p:pic>
          <p:nvPicPr>
            <p:cNvPr id="38" name="Obraz 37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6982" y="5993866"/>
              <a:ext cx="319910" cy="293559"/>
            </a:xfrm>
            <a:prstGeom prst="rect">
              <a:avLst/>
            </a:prstGeom>
          </p:spPr>
        </p:pic>
      </p:grpSp>
      <p:sp>
        <p:nvSpPr>
          <p:cNvPr id="42" name="Prostokąt 41"/>
          <p:cNvSpPr/>
          <p:nvPr/>
        </p:nvSpPr>
        <p:spPr>
          <a:xfrm>
            <a:off x="365628" y="45539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5B9BD5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4078298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/>
              <a:t>Zagrożenie lub zakłócenie przebiegu egzaminu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47066" y="2029855"/>
            <a:ext cx="106228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PZN zawiesza lub przerywa egzamin i powiadamia dyrektora OKE (ewentualnie odpowiednie służby).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Dyrektor OKE, w porozumieniu z CKE, podejmuje decyzję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 dalszym przebiegu egzaminu.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Decyzję o dalszym przebiegu egzaminu OKE przekazuje PZE telefonicznie,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mejlem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lub faksem.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PZE może zawiesić egzamin w oczekiwaniu na przybycie wszystkich   zdających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 uwagi na trudności komunikacyjne lub sytuację pogodową) –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 sytuacji powiadamia dyrektora OKE.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21303" y="196008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145592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4265040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/>
              <a:t>Przerwanie pracy </a:t>
            </a:r>
            <a:br>
              <a:rPr lang="pl-PL" dirty="0"/>
            </a:br>
            <a:r>
              <a:rPr lang="pl-PL" dirty="0"/>
              <a:t>z arkuszem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439501" y="2049224"/>
            <a:ext cx="95332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Uczeń z przyczyn losowych lub zdrowotnych może przerwać pracę z arkuszem.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PZN dołącza do protokołu zbiorczego przebiegu egzaminu jego arkusz.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Uczeń może przystąpić do egzaminu w terminie dodatkowym.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Dyrektor szkoły informuje o tej sytuacji rodziców, którzy mają prawo zdecydować o sprawdzeniu i ocenie arkusza.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Dyrektor szkoły przekazuje do OKE decyzję rodziców.</a:t>
            </a: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586833" y="225818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269636" y="230251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658457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/>
              <a:t>Unieważnienie przez dyrektora OKE 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70035" y="2086601"/>
            <a:ext cx="108147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Następuje w przypadku: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niesamodzielnego rozwiązywania zadań (wnioskuje egzaminator)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zastrzeżeń związanych z naruszeniem przepisów dotyczących przeprowadzania egzaminu (wnioskuje uczeń/rodzic do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2 dni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od egzaminu)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okoliczności prowadzących do naruszenia przepisów dotyczących przeprowadzania egzaminu (z urzędu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74036" y="221408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181450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911390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861914" y="2817858"/>
            <a:ext cx="78503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600" dirty="0">
                <a:solidFill>
                  <a:schemeClr val="accent1"/>
                </a:solidFill>
              </a:rPr>
              <a:t>Wyniki egzaminów</a:t>
            </a:r>
          </a:p>
        </p:txBody>
      </p:sp>
    </p:spTree>
    <p:extLst>
      <p:ext uri="{BB962C8B-B14F-4D97-AF65-F5344CB8AC3E}">
        <p14:creationId xmlns:p14="http://schemas.microsoft.com/office/powerpoint/2010/main" val="505038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rgbClr val="FFFF00"/>
                </a:solidFill>
              </a:rPr>
              <a:t>Terminy ogłoszenia wyników</a:t>
            </a:r>
          </a:p>
        </p:txBody>
      </p:sp>
      <p:sp>
        <p:nvSpPr>
          <p:cNvPr id="3" name="Prostokąt 2"/>
          <p:cNvSpPr/>
          <p:nvPr/>
        </p:nvSpPr>
        <p:spPr>
          <a:xfrm>
            <a:off x="1120877" y="2148968"/>
            <a:ext cx="97700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3200" dirty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Informacja o wynikach</a:t>
            </a:r>
          </a:p>
          <a:p>
            <a:pPr algn="ctr">
              <a:buNone/>
            </a:pPr>
            <a:endParaRPr lang="pl-PL" sz="3200" dirty="0"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algn="ctr">
              <a:buNone/>
            </a:pPr>
            <a:r>
              <a:rPr lang="pl-PL" sz="3200" dirty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egzaminu gimnazjalnego – 14 czerwca 2019 roku (OBIEG)</a:t>
            </a:r>
          </a:p>
          <a:p>
            <a:pPr algn="ctr">
              <a:buNone/>
            </a:pPr>
            <a:endParaRPr lang="pl-PL" sz="3200" dirty="0"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algn="ctr">
              <a:buNone/>
            </a:pPr>
            <a:r>
              <a:rPr lang="pl-PL" sz="3200" dirty="0"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egzaminu ósmoklasisty – 14 czerwca 2019 roku (SIOEO)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64848" y="1040972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172486" y="104097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565881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89721" y="451245"/>
            <a:ext cx="6421832" cy="715962"/>
          </a:xfrm>
        </p:spPr>
        <p:txBody>
          <a:bodyPr/>
          <a:lstStyle/>
          <a:p>
            <a:r>
              <a:rPr lang="pl-PL" dirty="0"/>
              <a:t>Hasła dla zdających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/>
          <a:srcRect l="14175" t="23570" r="16443" b="5008"/>
          <a:stretch/>
        </p:blipFill>
        <p:spPr>
          <a:xfrm>
            <a:off x="2361232" y="1894116"/>
            <a:ext cx="7384717" cy="4207582"/>
          </a:xfrm>
          <a:prstGeom prst="rect">
            <a:avLst/>
          </a:prstGeom>
        </p:spPr>
      </p:pic>
      <p:sp>
        <p:nvSpPr>
          <p:cNvPr id="5" name="Elipsa 7"/>
          <p:cNvSpPr/>
          <p:nvPr/>
        </p:nvSpPr>
        <p:spPr>
          <a:xfrm>
            <a:off x="2187549" y="4796500"/>
            <a:ext cx="1442207" cy="3004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010" y="2260418"/>
            <a:ext cx="5724123" cy="384128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105</a:t>
            </a:fld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324886" y="187073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422725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56034" y="321170"/>
            <a:ext cx="6895573" cy="715962"/>
          </a:xfrm>
        </p:spPr>
        <p:txBody>
          <a:bodyPr/>
          <a:lstStyle/>
          <a:p>
            <a:r>
              <a:rPr lang="pl-PL" dirty="0"/>
              <a:t>Ogłoszenie wyników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/>
          <a:srcRect l="14881" t="9116" r="21297" b="48834"/>
          <a:stretch/>
        </p:blipFill>
        <p:spPr bwMode="auto">
          <a:xfrm>
            <a:off x="1799793" y="1769150"/>
            <a:ext cx="8924925" cy="3599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Elipsa 7"/>
          <p:cNvSpPr/>
          <p:nvPr/>
        </p:nvSpPr>
        <p:spPr>
          <a:xfrm>
            <a:off x="1548540" y="3426341"/>
            <a:ext cx="1627094" cy="4178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6" name="Elipsa 7"/>
          <p:cNvSpPr/>
          <p:nvPr/>
        </p:nvSpPr>
        <p:spPr>
          <a:xfrm>
            <a:off x="7620000" y="3699788"/>
            <a:ext cx="2131607" cy="7978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106</a:t>
            </a:fld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145592" y="125153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4062080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/>
              <a:t>Wyniki szkoły</a:t>
            </a:r>
            <a:endParaRPr lang="pl-PL" b="1" dirty="0">
              <a:solidFill>
                <a:srgbClr val="FFFF00"/>
              </a:solidFill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1943889" y="1330370"/>
            <a:ext cx="8402678" cy="5115036"/>
            <a:chOff x="419889" y="840524"/>
            <a:chExt cx="8402678" cy="4567009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9889" y="840524"/>
              <a:ext cx="8402678" cy="4290284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2889" y="4864608"/>
              <a:ext cx="6289678" cy="542925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</p:grpSp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501" y="3535870"/>
            <a:ext cx="8696325" cy="3200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834" y="4123945"/>
            <a:ext cx="8791123" cy="264135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2" name="Prostokąt 11"/>
          <p:cNvSpPr/>
          <p:nvPr/>
        </p:nvSpPr>
        <p:spPr>
          <a:xfrm>
            <a:off x="181450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668263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2294385" y="1089995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3333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3600"/>
              </a:spcBef>
            </a:pPr>
            <a:endParaRPr lang="ru-RU" altLang="pl-PL" sz="2800" b="1" dirty="0"/>
          </a:p>
        </p:txBody>
      </p:sp>
      <p:grpSp>
        <p:nvGrpSpPr>
          <p:cNvPr id="15" name="Grupa 14"/>
          <p:cNvGrpSpPr/>
          <p:nvPr/>
        </p:nvGrpSpPr>
        <p:grpSpPr>
          <a:xfrm>
            <a:off x="1285291" y="1089996"/>
            <a:ext cx="9333387" cy="4593750"/>
            <a:chOff x="-29595" y="2636912"/>
            <a:chExt cx="9144000" cy="4209309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595" y="2636912"/>
              <a:ext cx="9144000" cy="4209309"/>
            </a:xfrm>
            <a:prstGeom prst="rect">
              <a:avLst/>
            </a:prstGeom>
          </p:spPr>
        </p:pic>
        <p:sp>
          <p:nvSpPr>
            <p:cNvPr id="7" name="pole tekstowe 6"/>
            <p:cNvSpPr txBox="1"/>
            <p:nvPr/>
          </p:nvSpPr>
          <p:spPr>
            <a:xfrm>
              <a:off x="761926" y="2706387"/>
              <a:ext cx="1224000" cy="200055"/>
            </a:xfrm>
            <a:prstGeom prst="rect">
              <a:avLst/>
            </a:prstGeom>
            <a:solidFill>
              <a:srgbClr val="0D58CF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36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Szkoła Podstawowa nr 100</a:t>
              </a:r>
            </a:p>
          </p:txBody>
        </p:sp>
      </p:grpSp>
      <p:sp>
        <p:nvSpPr>
          <p:cNvPr id="8" name="pole tekstowe 7"/>
          <p:cNvSpPr txBox="1"/>
          <p:nvPr/>
        </p:nvSpPr>
        <p:spPr>
          <a:xfrm>
            <a:off x="5992539" y="1626834"/>
            <a:ext cx="4177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Wyniki szkoły 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pl-PL" sz="1600" dirty="0" smtClean="0">
                <a:solidFill>
                  <a:srgbClr val="FF0000"/>
                </a:solidFill>
                <a:latin typeface="Calibri" panose="020F0502020204030204"/>
              </a:rPr>
              <a:t>według</a:t>
            </a:r>
            <a:r>
              <a:rPr kumimoji="0" lang="pl-PL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różnych typów arkuszy egzaminacyjnych</a:t>
            </a:r>
          </a:p>
        </p:txBody>
      </p:sp>
      <p:sp>
        <p:nvSpPr>
          <p:cNvPr id="12" name="Prostokąt 11"/>
          <p:cNvSpPr/>
          <p:nvPr/>
        </p:nvSpPr>
        <p:spPr bwMode="auto">
          <a:xfrm>
            <a:off x="2862238" y="3162866"/>
            <a:ext cx="702518" cy="3710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3" name="Łącznik prosty 12"/>
          <p:cNvCxnSpPr/>
          <p:nvPr/>
        </p:nvCxnSpPr>
        <p:spPr bwMode="auto">
          <a:xfrm>
            <a:off x="3936832" y="3451937"/>
            <a:ext cx="1224136" cy="0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Łącznik prosty 15"/>
          <p:cNvCxnSpPr/>
          <p:nvPr/>
        </p:nvCxnSpPr>
        <p:spPr bwMode="auto">
          <a:xfrm>
            <a:off x="4114885" y="4973532"/>
            <a:ext cx="1224136" cy="0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Obraz 9">
            <a:extLst>
              <a:ext uri="{FF2B5EF4-FFF2-40B4-BE49-F238E27FC236}">
                <a16:creationId xmlns:a16="http://schemas.microsoft.com/office/drawing/2014/main" id="{AD9A47FA-ADC5-423C-9ED8-DB10B7820198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95248" y="296091"/>
            <a:ext cx="970032" cy="793904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160661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2495600" y="1812604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3333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3600"/>
              </a:spcBef>
            </a:pPr>
            <a:endParaRPr lang="ru-RU" altLang="pl-PL" sz="28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4" y="1430997"/>
            <a:ext cx="11240741" cy="3419943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 bwMode="auto">
          <a:xfrm>
            <a:off x="1598342" y="2343027"/>
            <a:ext cx="2680695" cy="3710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577199" y="2769891"/>
            <a:ext cx="3324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Wyniki w oddziałach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 poszczególnych części egzaminu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DCA7C65-6B8B-48D2-8C33-9F092D8DA06D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95248" y="209007"/>
            <a:ext cx="952615" cy="705394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197944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62184" y="334229"/>
            <a:ext cx="9753600" cy="715962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11</a:t>
            </a:fld>
            <a:endParaRPr lang="pl-PL" dirty="0"/>
          </a:p>
        </p:txBody>
      </p:sp>
      <p:grpSp>
        <p:nvGrpSpPr>
          <p:cNvPr id="5" name="Grupa 4"/>
          <p:cNvGrpSpPr/>
          <p:nvPr/>
        </p:nvGrpSpPr>
        <p:grpSpPr>
          <a:xfrm>
            <a:off x="3262184" y="1351972"/>
            <a:ext cx="5747050" cy="5257763"/>
            <a:chOff x="3262184" y="1351972"/>
            <a:chExt cx="5747050" cy="5257763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62184" y="1351972"/>
              <a:ext cx="5747050" cy="5257763"/>
            </a:xfrm>
            <a:prstGeom prst="rect">
              <a:avLst/>
            </a:prstGeom>
          </p:spPr>
        </p:pic>
        <p:pic>
          <p:nvPicPr>
            <p:cNvPr id="19" name="Obraz 1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166" y="1487604"/>
              <a:ext cx="319910" cy="293559"/>
            </a:xfrm>
            <a:prstGeom prst="rect">
              <a:avLst/>
            </a:prstGeom>
          </p:spPr>
        </p:pic>
        <p:pic>
          <p:nvPicPr>
            <p:cNvPr id="20" name="Obraz 1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166" y="2041754"/>
              <a:ext cx="319910" cy="293559"/>
            </a:xfrm>
            <a:prstGeom prst="rect">
              <a:avLst/>
            </a:prstGeom>
          </p:spPr>
        </p:pic>
        <p:pic>
          <p:nvPicPr>
            <p:cNvPr id="21" name="Obraz 2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166" y="2637094"/>
              <a:ext cx="319910" cy="293559"/>
            </a:xfrm>
            <a:prstGeom prst="rect">
              <a:avLst/>
            </a:prstGeom>
          </p:spPr>
        </p:pic>
        <p:pic>
          <p:nvPicPr>
            <p:cNvPr id="29" name="Obraz 28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3166" y="3125340"/>
              <a:ext cx="319910" cy="293559"/>
            </a:xfrm>
            <a:prstGeom prst="rect">
              <a:avLst/>
            </a:prstGeom>
          </p:spPr>
        </p:pic>
        <p:pic>
          <p:nvPicPr>
            <p:cNvPr id="30" name="Obraz 2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3077" y="3956139"/>
              <a:ext cx="319910" cy="293559"/>
            </a:xfrm>
            <a:prstGeom prst="rect">
              <a:avLst/>
            </a:prstGeom>
          </p:spPr>
        </p:pic>
        <p:pic>
          <p:nvPicPr>
            <p:cNvPr id="31" name="Obraz 30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315" y="4440256"/>
              <a:ext cx="319910" cy="293559"/>
            </a:xfrm>
            <a:prstGeom prst="rect">
              <a:avLst/>
            </a:prstGeom>
          </p:spPr>
        </p:pic>
        <p:pic>
          <p:nvPicPr>
            <p:cNvPr id="34" name="Obraz 3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839" y="5190393"/>
              <a:ext cx="319910" cy="293559"/>
            </a:xfrm>
            <a:prstGeom prst="rect">
              <a:avLst/>
            </a:prstGeom>
          </p:spPr>
        </p:pic>
        <p:pic>
          <p:nvPicPr>
            <p:cNvPr id="35" name="Obraz 34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839" y="5703690"/>
              <a:ext cx="319910" cy="293559"/>
            </a:xfrm>
            <a:prstGeom prst="rect">
              <a:avLst/>
            </a:prstGeom>
          </p:spPr>
        </p:pic>
        <p:pic>
          <p:nvPicPr>
            <p:cNvPr id="36" name="Obraz 35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315" y="6212749"/>
              <a:ext cx="319910" cy="293559"/>
            </a:xfrm>
            <a:prstGeom prst="rect">
              <a:avLst/>
            </a:prstGeom>
          </p:spPr>
        </p:pic>
      </p:grpSp>
      <p:sp>
        <p:nvSpPr>
          <p:cNvPr id="16" name="Prostokąt 15"/>
          <p:cNvSpPr/>
          <p:nvPr/>
        </p:nvSpPr>
        <p:spPr>
          <a:xfrm>
            <a:off x="379988" y="13821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5B9BD5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514481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2495600" y="1812604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3333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3600"/>
              </a:spcBef>
            </a:pPr>
            <a:endParaRPr lang="ru-RU" altLang="pl-PL" sz="28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37" y="1467931"/>
            <a:ext cx="9144000" cy="4191585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 bwMode="auto">
          <a:xfrm>
            <a:off x="5243742" y="1467931"/>
            <a:ext cx="4032448" cy="54656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581094" y="2873239"/>
            <a:ext cx="50297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Wyniki za poszczególne zadania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szkole i oddziałach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tle wyników w województwie, powiecie i gminie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0463B6-E423-4C27-BBA7-3FD6E89FEF5A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95249" y="235131"/>
            <a:ext cx="952614" cy="679269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246883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1029810" y="959555"/>
            <a:ext cx="9451759" cy="4938889"/>
            <a:chOff x="0" y="2636912"/>
            <a:chExt cx="9144000" cy="3740159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636912"/>
              <a:ext cx="9144000" cy="3740159"/>
            </a:xfrm>
            <a:prstGeom prst="rect">
              <a:avLst/>
            </a:prstGeom>
          </p:spPr>
        </p:pic>
        <p:sp>
          <p:nvSpPr>
            <p:cNvPr id="6" name="pole tekstowe 5"/>
            <p:cNvSpPr txBox="1"/>
            <p:nvPr/>
          </p:nvSpPr>
          <p:spPr>
            <a:xfrm>
              <a:off x="788193" y="2706387"/>
              <a:ext cx="1259681" cy="200055"/>
            </a:xfrm>
            <a:prstGeom prst="rect">
              <a:avLst/>
            </a:prstGeom>
            <a:solidFill>
              <a:srgbClr val="0D58CF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36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Szkoła Podstawowa nr 100</a:t>
              </a:r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5876975" y="1686016"/>
            <a:ext cx="3513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Wyniki poszczególnych uczniów </a:t>
            </a:r>
          </a:p>
        </p:txBody>
      </p:sp>
      <p:sp>
        <p:nvSpPr>
          <p:cNvPr id="5" name="Prostokąt 4"/>
          <p:cNvSpPr/>
          <p:nvPr/>
        </p:nvSpPr>
        <p:spPr bwMode="auto">
          <a:xfrm>
            <a:off x="3400141" y="2343699"/>
            <a:ext cx="1080120" cy="3710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56B0A3F-6BC9-4260-AC2C-7910A0704AF5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95249" y="287383"/>
            <a:ext cx="839402" cy="627017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48291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2495600" y="1812604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3333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3600"/>
              </a:spcBef>
            </a:pPr>
            <a:endParaRPr lang="ru-RU" altLang="pl-PL" sz="2800" b="1" dirty="0"/>
          </a:p>
        </p:txBody>
      </p:sp>
      <p:sp>
        <p:nvSpPr>
          <p:cNvPr id="10" name="Prostokąt 9"/>
          <p:cNvSpPr/>
          <p:nvPr/>
        </p:nvSpPr>
        <p:spPr bwMode="auto">
          <a:xfrm>
            <a:off x="4727848" y="2924944"/>
            <a:ext cx="720080" cy="3710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1777500" y="1180730"/>
            <a:ext cx="8636999" cy="5511385"/>
            <a:chOff x="395536" y="2636912"/>
            <a:chExt cx="8028384" cy="3855252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2636912"/>
              <a:ext cx="8028384" cy="3855252"/>
            </a:xfrm>
            <a:prstGeom prst="rect">
              <a:avLst/>
            </a:prstGeom>
          </p:spPr>
        </p:pic>
        <p:sp>
          <p:nvSpPr>
            <p:cNvPr id="12" name="pole tekstowe 11"/>
            <p:cNvSpPr txBox="1"/>
            <p:nvPr/>
          </p:nvSpPr>
          <p:spPr>
            <a:xfrm>
              <a:off x="1092994" y="2682155"/>
              <a:ext cx="1062037" cy="106417"/>
            </a:xfrm>
            <a:prstGeom prst="rect">
              <a:avLst/>
            </a:prstGeom>
            <a:solidFill>
              <a:srgbClr val="0D58CF"/>
            </a:solidFill>
          </p:spPr>
          <p:txBody>
            <a:bodyPr wrap="square" lIns="0" tIns="36000" rIns="0" bIns="0" rtlCol="0">
              <a:spAutoFit/>
            </a:bodyPr>
            <a:lstStyle/>
            <a:p>
              <a:pPr marL="0" marR="0" lvl="0" indent="0" algn="l" defTabSz="36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Szkoła Podstawowa nr 100</a:t>
              </a:r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6354416" y="1219574"/>
            <a:ext cx="345638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Wykresy dla szkoły i oddziałów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tle wyników w województwie, powiecie i gminie </a:t>
            </a:r>
          </a:p>
        </p:txBody>
      </p:sp>
      <p:sp>
        <p:nvSpPr>
          <p:cNvPr id="17" name="Prostokąt 16"/>
          <p:cNvSpPr/>
          <p:nvPr/>
        </p:nvSpPr>
        <p:spPr bwMode="auto">
          <a:xfrm>
            <a:off x="4727848" y="1691355"/>
            <a:ext cx="864096" cy="35921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32C4A51-9CEC-4B21-8678-AC23875A0265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95248" y="278675"/>
            <a:ext cx="874237" cy="635726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23797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2495600" y="1812604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3333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3600"/>
              </a:spcBef>
            </a:pPr>
            <a:endParaRPr lang="ru-RU" altLang="pl-PL" sz="2800" b="1" dirty="0"/>
          </a:p>
        </p:txBody>
      </p:sp>
      <p:grpSp>
        <p:nvGrpSpPr>
          <p:cNvPr id="8" name="Grupa 7"/>
          <p:cNvGrpSpPr/>
          <p:nvPr/>
        </p:nvGrpSpPr>
        <p:grpSpPr>
          <a:xfrm>
            <a:off x="1225118" y="1165194"/>
            <a:ext cx="9428085" cy="4527611"/>
            <a:chOff x="0" y="2708920"/>
            <a:chExt cx="9144000" cy="3522689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08920"/>
              <a:ext cx="9144000" cy="3522689"/>
            </a:xfrm>
            <a:prstGeom prst="rect">
              <a:avLst/>
            </a:prstGeom>
          </p:spPr>
        </p:pic>
        <p:sp>
          <p:nvSpPr>
            <p:cNvPr id="9" name="pole tekstowe 8"/>
            <p:cNvSpPr txBox="1"/>
            <p:nvPr/>
          </p:nvSpPr>
          <p:spPr>
            <a:xfrm>
              <a:off x="755576" y="2780928"/>
              <a:ext cx="1259681" cy="200055"/>
            </a:xfrm>
            <a:prstGeom prst="rect">
              <a:avLst/>
            </a:prstGeom>
            <a:solidFill>
              <a:srgbClr val="0D58CF"/>
            </a:solidFill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3600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Szkoła Podstawowa nr 100</a:t>
              </a:r>
            </a:p>
          </p:txBody>
        </p:sp>
      </p:grpSp>
      <p:sp>
        <p:nvSpPr>
          <p:cNvPr id="12" name="pole tekstowe 11"/>
          <p:cNvSpPr txBox="1"/>
          <p:nvPr/>
        </p:nvSpPr>
        <p:spPr>
          <a:xfrm>
            <a:off x="5939160" y="1878012"/>
            <a:ext cx="3944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Możliwość pobrania wyników szczegółowych </a:t>
            </a:r>
          </a:p>
        </p:txBody>
      </p:sp>
      <p:sp>
        <p:nvSpPr>
          <p:cNvPr id="13" name="Prostokąt 12"/>
          <p:cNvSpPr/>
          <p:nvPr/>
        </p:nvSpPr>
        <p:spPr bwMode="auto">
          <a:xfrm>
            <a:off x="4859040" y="2499027"/>
            <a:ext cx="1080120" cy="3710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08C4DF6-C90E-4A67-AE9F-CCD33A8AEE9A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95249" y="278675"/>
            <a:ext cx="830694" cy="635726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44868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EEBDFD-2B47-46D1-9241-E721C33C7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/>
              <a:t>Prezentacja wyników zdającemu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0FC584E-CA0A-4392-BCB4-B9C7C35487C7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95248" y="304801"/>
            <a:ext cx="761025" cy="609600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11479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2495600" y="1812604"/>
            <a:ext cx="7315200" cy="715962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333333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3600"/>
              </a:spcBef>
            </a:pPr>
            <a:endParaRPr lang="ru-RU" altLang="pl-PL" sz="2800" b="1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48" y="1032679"/>
            <a:ext cx="11006884" cy="448643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247034" y="4597097"/>
            <a:ext cx="5198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Wyniki ucznia z poszczególnych części egzaminu </a:t>
            </a:r>
          </a:p>
        </p:txBody>
      </p:sp>
      <p:sp>
        <p:nvSpPr>
          <p:cNvPr id="4" name="Prostokąt 3"/>
          <p:cNvSpPr/>
          <p:nvPr/>
        </p:nvSpPr>
        <p:spPr bwMode="auto">
          <a:xfrm>
            <a:off x="2279576" y="4797152"/>
            <a:ext cx="43204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Prostokąt 6"/>
          <p:cNvSpPr/>
          <p:nvPr/>
        </p:nvSpPr>
        <p:spPr bwMode="auto">
          <a:xfrm>
            <a:off x="4247034" y="4581128"/>
            <a:ext cx="43204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Prostokąt 7"/>
          <p:cNvSpPr/>
          <p:nvPr/>
        </p:nvSpPr>
        <p:spPr bwMode="auto">
          <a:xfrm>
            <a:off x="1919536" y="5447109"/>
            <a:ext cx="43204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0C244CF9-2087-44A4-81B1-CE33EFEEB9A1}"/>
              </a:ext>
            </a:extLst>
          </p:cNvPr>
          <p:cNvSpPr/>
          <p:nvPr/>
        </p:nvSpPr>
        <p:spPr>
          <a:xfrm>
            <a:off x="6693763" y="2950920"/>
            <a:ext cx="3471169" cy="981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379C55E-0D15-4198-9769-28EA5D430B00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95248" y="278675"/>
            <a:ext cx="813277" cy="635726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31246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5"/>
          <p:cNvGrpSpPr/>
          <p:nvPr/>
        </p:nvGrpSpPr>
        <p:grpSpPr>
          <a:xfrm>
            <a:off x="2274648" y="1382303"/>
            <a:ext cx="5750766" cy="4253194"/>
            <a:chOff x="1691680" y="2528566"/>
            <a:chExt cx="4571715" cy="4253194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1680" y="2528566"/>
              <a:ext cx="4571715" cy="4253194"/>
            </a:xfrm>
            <a:prstGeom prst="rect">
              <a:avLst/>
            </a:prstGeom>
          </p:spPr>
        </p:pic>
        <p:sp>
          <p:nvSpPr>
            <p:cNvPr id="4" name="Prostokąt 3"/>
            <p:cNvSpPr/>
            <p:nvPr/>
          </p:nvSpPr>
          <p:spPr bwMode="auto">
            <a:xfrm>
              <a:off x="2584351" y="3140968"/>
              <a:ext cx="1224136" cy="144016"/>
            </a:xfrm>
            <a:prstGeom prst="rect">
              <a:avLst/>
            </a:prstGeom>
            <a:solidFill>
              <a:srgbClr val="67AB5B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283968" y="3161817"/>
              <a:ext cx="1872208" cy="400110"/>
            </a:xfrm>
            <a:prstGeom prst="rect">
              <a:avLst/>
            </a:prstGeom>
            <a:solidFill>
              <a:srgbClr val="67AB5B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Szkoła Podstawowa nr 100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ul. Egzaminacyjna 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99-100 Sprawdzianów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Prostokąt 13"/>
          <p:cNvSpPr/>
          <p:nvPr/>
        </p:nvSpPr>
        <p:spPr bwMode="auto">
          <a:xfrm>
            <a:off x="2360456" y="5108800"/>
            <a:ext cx="3383395" cy="371078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713016" y="3844171"/>
            <a:ext cx="3920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Możliwość pobrania wyników </a:t>
            </a:r>
            <a:b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arkusza egzaminacyjnego 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662075" y="3005066"/>
            <a:ext cx="3486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Szczegółowe wyniki ucznia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1D5096F-1218-4C25-85DB-49117AD49311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95248" y="322217"/>
            <a:ext cx="848111" cy="592183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384024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155886"/>
            <a:ext cx="5103174" cy="454622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974125" y="1502260"/>
            <a:ext cx="273630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Wykresy z wynikami ucznia na tle wyników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 kraju, województwie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powiecie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6D608F3-E71E-4C75-94FB-96D27D9D86FF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95249" y="270933"/>
            <a:ext cx="900040" cy="643467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23201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65720" y="426390"/>
            <a:ext cx="5049361" cy="715962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118</a:t>
            </a:fld>
            <a:endParaRPr lang="pl-PL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345" y="2209498"/>
            <a:ext cx="674914" cy="636420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470291" y="230374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/>
          <a:srcRect l="5774"/>
          <a:stretch/>
        </p:blipFill>
        <p:spPr>
          <a:xfrm>
            <a:off x="1540475" y="2309812"/>
            <a:ext cx="9334001" cy="162877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 bwMode="auto">
          <a:xfrm>
            <a:off x="5082746" y="2718231"/>
            <a:ext cx="1359244" cy="25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Prostokąt 8"/>
          <p:cNvSpPr/>
          <p:nvPr/>
        </p:nvSpPr>
        <p:spPr bwMode="auto">
          <a:xfrm>
            <a:off x="4736757" y="3550253"/>
            <a:ext cx="1359244" cy="25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450392" y="230373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245701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EE67C1-2EE6-B34F-A7FF-94D7DEAB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51" y="1709744"/>
            <a:ext cx="10095700" cy="2036634"/>
          </a:xfrm>
        </p:spPr>
        <p:txBody>
          <a:bodyPr/>
          <a:lstStyle/>
          <a:p>
            <a:r>
              <a:rPr lang="pl-PL" sz="4800" dirty="0"/>
              <a:t>Wglądy i weryfikacja sumy punktów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32ED2BB-3725-114E-8ACA-AE9900442B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72225"/>
            <a:ext cx="2743200" cy="365125"/>
          </a:xfrm>
        </p:spPr>
        <p:txBody>
          <a:bodyPr/>
          <a:lstStyle/>
          <a:p>
            <a:fld id="{28B9734D-A63A-46EE-B4F6-74E4750B14FB}" type="slidenum">
              <a:rPr lang="pl-PL" smtClean="0"/>
              <a:pPr/>
              <a:t>119</a:t>
            </a:fld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C4FB87E-321B-4ACA-90B4-D6BF8DE92A90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470291" y="230374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BACD6FEE-F350-40C8-AE44-E6325072C5A2}"/>
              </a:ext>
            </a:extLst>
          </p:cNvPr>
          <p:cNvSpPr/>
          <p:nvPr/>
        </p:nvSpPr>
        <p:spPr>
          <a:xfrm>
            <a:off x="199119" y="230374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1390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76682" y="375419"/>
            <a:ext cx="9753600" cy="715962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12</a:t>
            </a:fld>
            <a:endParaRPr lang="pl-PL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72" y="1680751"/>
            <a:ext cx="1292943" cy="1219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733" y="1893172"/>
            <a:ext cx="6980191" cy="3898029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49152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5B9BD5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4962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20338" y="0"/>
            <a:ext cx="9695405" cy="1353671"/>
          </a:xfrm>
        </p:spPr>
        <p:txBody>
          <a:bodyPr>
            <a:noAutofit/>
          </a:bodyPr>
          <a:lstStyle/>
          <a:p>
            <a:r>
              <a:rPr lang="pl-PL" sz="4000" dirty="0"/>
              <a:t>Wgląd do sprawdzonej pracy egzaminacyjnej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465294" y="1353670"/>
            <a:ext cx="7754650" cy="5504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ClrTx/>
              <a:buSzPct val="120000"/>
              <a:buFont typeface="+mj-lt"/>
              <a:buAutoNum type="arabicPeriod"/>
            </a:pP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Prawo wglądu do sprawdzonej i ocenionej pracy egzaminacyjnej </a:t>
            </a:r>
            <a:r>
              <a:rPr lang="pl-PL" sz="1800" b="1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mają</a:t>
            </a: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 </a:t>
            </a:r>
            <a:r>
              <a:rPr lang="pl-PL" sz="1800" b="1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uczeń lub jego rodzice</a:t>
            </a: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, wyklucza się z wglądów pełnomocników.</a:t>
            </a:r>
          </a:p>
          <a:p>
            <a:pPr marL="457200" indent="-457200" algn="just">
              <a:buClrTx/>
              <a:buSzPct val="120000"/>
              <a:buFont typeface="+mj-lt"/>
              <a:buAutoNum type="arabicPeriod"/>
            </a:pPr>
            <a:r>
              <a:rPr lang="pl-PL" sz="1800" spc="-6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Miejsce i czas wglądu wskazuje dyrektor okręgowej komisji egzaminacyjnej.</a:t>
            </a:r>
          </a:p>
          <a:p>
            <a:pPr marL="457200" indent="-457200" algn="just">
              <a:buClrTx/>
              <a:buSzPct val="120000"/>
              <a:buFont typeface="+mj-lt"/>
              <a:buAutoNum type="arabicPeriod"/>
            </a:pPr>
            <a:r>
              <a:rPr lang="pl-PL" sz="1800" spc="-6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Wgląd jest możliwy do 6 miesięcy od dnia przekazania informacji o szczegółowych wynikach egzaminu.</a:t>
            </a:r>
          </a:p>
          <a:p>
            <a:pPr marL="457200" indent="-457200" algn="just">
              <a:buClrTx/>
              <a:buSzPct val="120000"/>
              <a:buFont typeface="+mj-lt"/>
              <a:buAutoNum type="arabicPeriod"/>
            </a:pP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Wniosek o wgląd składa się do dyrektora właściwej komisji okręgowej.</a:t>
            </a:r>
          </a:p>
        </p:txBody>
      </p:sp>
      <p:pic>
        <p:nvPicPr>
          <p:cNvPr id="6" name="Obraz 5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64848" y="1040972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7" name="Prostokąt 6"/>
          <p:cNvSpPr/>
          <p:nvPr/>
        </p:nvSpPr>
        <p:spPr>
          <a:xfrm>
            <a:off x="172486" y="104097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r="17379"/>
          <a:stretch/>
        </p:blipFill>
        <p:spPr>
          <a:xfrm>
            <a:off x="2465294" y="3640884"/>
            <a:ext cx="8585755" cy="3044097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31596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5355" y="0"/>
            <a:ext cx="9562903" cy="1416424"/>
          </a:xfrm>
        </p:spPr>
        <p:txBody>
          <a:bodyPr>
            <a:noAutofit/>
          </a:bodyPr>
          <a:lstStyle/>
          <a:p>
            <a:r>
              <a:rPr lang="pl-PL" dirty="0"/>
              <a:t>Wgląd do sprawdzonej pracy egzaminacyjnej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129500" y="1653415"/>
            <a:ext cx="7960699" cy="43310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Tx/>
              <a:buSzPct val="120000"/>
              <a:buNone/>
            </a:pP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5. We wniosku należy wskazać: </a:t>
            </a:r>
          </a:p>
          <a:p>
            <a:pPr lvl="1" algn="just">
              <a:buFont typeface="Arial"/>
              <a:buNone/>
            </a:pP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a.  imię i nazwisko zdającego </a:t>
            </a:r>
          </a:p>
          <a:p>
            <a:pPr lvl="1" algn="just">
              <a:buFont typeface="Arial"/>
              <a:buNone/>
            </a:pP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b.  PESEL zdającego </a:t>
            </a:r>
          </a:p>
          <a:p>
            <a:pPr lvl="1" algn="just">
              <a:buFont typeface="Arial"/>
              <a:buNone/>
            </a:pP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c. dane teleadresowe osoby dokonującej wglądu, w tym adres pocztowy oraz – jeżeli to tylko możliwe – adres </a:t>
            </a:r>
            <a:r>
              <a:rPr lang="pl-PL" sz="1800" dirty="0" err="1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me</a:t>
            </a:r>
            <a:r>
              <a:rPr lang="pl-PL" sz="1800" dirty="0" err="1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j</a:t>
            </a:r>
            <a:r>
              <a:rPr lang="pl-PL" sz="1800" dirty="0" err="1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lowy</a:t>
            </a:r>
            <a:r>
              <a:rPr lang="pl-PL" sz="1800" dirty="0" smtClean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 </a:t>
            </a: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oraz numer telefonu komórkowego lub inny sposób kontaktu umożliwiający jak najszybsze przekazanie informacji o wyznaczonym terminie wglądu </a:t>
            </a:r>
          </a:p>
          <a:p>
            <a:pPr lvl="1" algn="just">
              <a:buNone/>
            </a:pP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d. zakres lub poziom odpowiedniej części egzaminu</a:t>
            </a:r>
            <a:r>
              <a:rPr lang="pl-PL" sz="1800" dirty="0">
                <a:solidFill>
                  <a:schemeClr val="tx1"/>
                </a:solidFill>
              </a:rPr>
              <a:t>, którego wgląd dotyczy</a:t>
            </a: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.</a:t>
            </a:r>
          </a:p>
          <a:p>
            <a:pPr algn="just">
              <a:buNone/>
            </a:pP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6. Termin wglądu (dzień oraz godzinę) wyznacza się w ciągu nie więcej niż </a:t>
            </a:r>
            <a:b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</a:br>
            <a:r>
              <a:rPr lang="pl-PL" sz="1800" b="1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5 dni </a:t>
            </a: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roboczych od otrzymania wniosku o wgląd, i informuje o nim wnioskodawcę</a:t>
            </a:r>
            <a:r>
              <a:rPr lang="pl-PL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.</a:t>
            </a:r>
          </a:p>
        </p:txBody>
      </p:sp>
      <p:pic>
        <p:nvPicPr>
          <p:cNvPr id="5" name="Obraz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64848" y="1040972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6" name="Prostokąt 5"/>
          <p:cNvSpPr/>
          <p:nvPr/>
        </p:nvSpPr>
        <p:spPr>
          <a:xfrm>
            <a:off x="172486" y="104097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99649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/>
              <a:t>Zasady wglądu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1860885" y="1304618"/>
            <a:ext cx="8547234" cy="4827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Tx/>
              <a:buNone/>
            </a:pPr>
            <a:r>
              <a:rPr lang="pl-PL" sz="19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Zasady wglądu – str. 50-52</a:t>
            </a:r>
          </a:p>
          <a:p>
            <a:pPr marL="0" indent="0" algn="just">
              <a:buClrTx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457200" indent="-457200" algn="just">
              <a:buClrTx/>
              <a:buSzPct val="120000"/>
              <a:buFont typeface="+mj-lt"/>
              <a:buAutoNum type="alphaLcPeriod" startAt="6"/>
            </a:pPr>
            <a:r>
              <a:rPr lang="pl-PL" sz="19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pracy egzaminacyjnej nie można kopiować, możliwe jest wykonywanie zdjęć pracy egzaminacyjnej (w całości lub w części).</a:t>
            </a:r>
          </a:p>
          <a:p>
            <a:pPr marL="457200" indent="-457200" algn="just">
              <a:buClrTx/>
              <a:buSzPct val="120000"/>
              <a:buFont typeface="+mj-lt"/>
              <a:buAutoNum type="alphaLcPeriod" startAt="6"/>
            </a:pPr>
            <a:r>
              <a:rPr lang="pl-PL" sz="19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podczas wglądu jest dozwolone korzystanie z aparatu fotograficznego, który jest integralną częścią urządzenia telekomunikacyjnego.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022" y="1815801"/>
            <a:ext cx="5773309" cy="213100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365" y="2958353"/>
            <a:ext cx="4329953" cy="432995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64848" y="1040972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8" name="Prostokąt 7"/>
          <p:cNvSpPr/>
          <p:nvPr/>
        </p:nvSpPr>
        <p:spPr>
          <a:xfrm>
            <a:off x="172486" y="104097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4125555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/>
              <a:t>Weryfikacja sumy punktów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043672" y="1341999"/>
            <a:ext cx="8543646" cy="51674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Tx/>
              <a:buSzPct val="120000"/>
              <a:buNone/>
            </a:pP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Uczeń lub jego rodzice mogą zwrócić się z wnioskiem o weryfikację sumy punktów</a:t>
            </a: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endParaRPr lang="pl-PL" sz="18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r>
              <a:rPr lang="pl-PL" sz="1800" b="1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w terminie 2 dni </a:t>
            </a:r>
            <a:r>
              <a:rPr lang="pl-PL" sz="18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roboczych od dnia dokonania wglądu.</a:t>
            </a:r>
          </a:p>
        </p:txBody>
      </p:sp>
      <p:grpSp>
        <p:nvGrpSpPr>
          <p:cNvPr id="7" name="Grupa 6"/>
          <p:cNvGrpSpPr/>
          <p:nvPr/>
        </p:nvGrpSpPr>
        <p:grpSpPr>
          <a:xfrm>
            <a:off x="3924720" y="1880390"/>
            <a:ext cx="4781550" cy="3867150"/>
            <a:chOff x="2684145" y="1472630"/>
            <a:chExt cx="4781550" cy="3867150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84145" y="1625030"/>
              <a:ext cx="4781550" cy="3714750"/>
            </a:xfrm>
            <a:prstGeom prst="rect">
              <a:avLst/>
            </a:prstGeom>
          </p:spPr>
        </p:pic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4145" y="1472630"/>
              <a:ext cx="4781550" cy="152400"/>
            </a:xfrm>
            <a:prstGeom prst="rect">
              <a:avLst/>
            </a:prstGeom>
          </p:spPr>
        </p:pic>
      </p:grpSp>
      <p:pic>
        <p:nvPicPr>
          <p:cNvPr id="8" name="Obraz 7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64848" y="1040972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9" name="Prostokąt 8"/>
          <p:cNvSpPr/>
          <p:nvPr/>
        </p:nvSpPr>
        <p:spPr>
          <a:xfrm>
            <a:off x="172486" y="104097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727999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b="1" dirty="0">
                <a:solidFill>
                  <a:srgbClr val="FFFF00"/>
                </a:solidFill>
              </a:rPr>
              <a:t>Weryfikacja sumy punktów</a:t>
            </a: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2240452" y="2149644"/>
            <a:ext cx="8436511" cy="34801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>
                  <a:lumMod val="75000"/>
                  <a:lumOff val="2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Tx/>
              <a:buSzPct val="120000"/>
              <a:buNone/>
            </a:pPr>
            <a:r>
              <a:rPr lang="pl-PL" sz="20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Weryfikacji sumy punktów dokonuje się </a:t>
            </a:r>
            <a:r>
              <a:rPr lang="pl-PL" sz="2000" b="1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w</a:t>
            </a:r>
            <a:r>
              <a:rPr lang="pl-PL" sz="20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 </a:t>
            </a:r>
            <a:r>
              <a:rPr lang="pl-PL" sz="2000" b="1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terminie 7 dni </a:t>
            </a:r>
            <a:r>
              <a:rPr lang="pl-PL" sz="20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od dnia otrzymania wniosku.</a:t>
            </a:r>
          </a:p>
          <a:p>
            <a:pPr marL="0" indent="0" algn="just">
              <a:buClrTx/>
              <a:buSzPct val="120000"/>
              <a:buNone/>
            </a:pPr>
            <a:endParaRPr lang="pl-PL" sz="20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r>
              <a:rPr lang="pl-PL" sz="20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Dyrektor OKE informuje pisemnie ucznia lub jego rodziców o wyniku weryfikacji sumy punktów w terminie </a:t>
            </a:r>
            <a:r>
              <a:rPr lang="pl-PL" sz="2000" b="1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14 dni</a:t>
            </a:r>
            <a:r>
              <a:rPr lang="pl-PL" sz="20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 od dnia otrzymania wniosku.</a:t>
            </a:r>
          </a:p>
          <a:p>
            <a:pPr marL="0" indent="0" algn="just">
              <a:buClrTx/>
              <a:buSzPct val="120000"/>
              <a:buNone/>
            </a:pPr>
            <a:endParaRPr lang="pl-PL" sz="2000" dirty="0">
              <a:solidFill>
                <a:schemeClr val="tx1"/>
              </a:solidFill>
              <a:effectLst>
                <a:glow rad="63500">
                  <a:schemeClr val="bg1">
                    <a:alpha val="32000"/>
                  </a:schemeClr>
                </a:glow>
              </a:effectLst>
            </a:endParaRPr>
          </a:p>
          <a:p>
            <a:pPr marL="0" indent="0" algn="just">
              <a:buClrTx/>
              <a:buSzPct val="120000"/>
              <a:buNone/>
            </a:pPr>
            <a:r>
              <a:rPr lang="pl-PL" sz="2000" dirty="0">
                <a:solidFill>
                  <a:schemeClr val="tx1"/>
                </a:solidFill>
                <a:effectLst>
                  <a:glow rad="63500">
                    <a:schemeClr val="bg1">
                      <a:alpha val="32000"/>
                    </a:schemeClr>
                  </a:glow>
                </a:effectLst>
              </a:rPr>
              <a:t>Jeżeli w wyniku weryfikacji suma punktów została podwyższona, dyrektor OKE ustala nowe wyniki egzaminu oraz anuluje dotychczasowe zaświadczenie i wydaje nowe zaświadczenie.</a:t>
            </a:r>
          </a:p>
        </p:txBody>
      </p:sp>
      <p:pic>
        <p:nvPicPr>
          <p:cNvPr id="5" name="Obraz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64848" y="1040972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6" name="Prostokąt 5"/>
          <p:cNvSpPr/>
          <p:nvPr/>
        </p:nvSpPr>
        <p:spPr>
          <a:xfrm>
            <a:off x="172486" y="104097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297276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35D17262-E7C5-9041-82B5-6A9B34E62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466508"/>
            <a:ext cx="9753600" cy="715962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00B050"/>
                </a:solidFill>
              </a:rPr>
              <a:t>Materiały dodatkowe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97D18BE-707F-BA49-801C-4083EFEE27A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72225"/>
            <a:ext cx="2743200" cy="365125"/>
          </a:xfrm>
        </p:spPr>
        <p:txBody>
          <a:bodyPr/>
          <a:lstStyle/>
          <a:p>
            <a:fld id="{28B9734D-A63A-46EE-B4F6-74E4750B14FB}" type="slidenum">
              <a:rPr lang="pl-PL" smtClean="0"/>
              <a:pPr/>
              <a:t>125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662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07298" y="275400"/>
            <a:ext cx="5235432" cy="715962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Materiały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43" y="1344933"/>
            <a:ext cx="7532506" cy="54304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4688" y="378663"/>
            <a:ext cx="4593695" cy="63966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Prostokąt 7"/>
          <p:cNvSpPr/>
          <p:nvPr/>
        </p:nvSpPr>
        <p:spPr>
          <a:xfrm>
            <a:off x="181450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96107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608401" y="188216"/>
            <a:ext cx="6323595" cy="715962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FFFF00"/>
                </a:solidFill>
              </a:rPr>
              <a:t>Materiały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34" y="1139125"/>
            <a:ext cx="7744295" cy="558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025" y="87267"/>
            <a:ext cx="4722080" cy="66026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Prostokąt 7"/>
          <p:cNvSpPr/>
          <p:nvPr/>
        </p:nvSpPr>
        <p:spPr>
          <a:xfrm>
            <a:off x="181450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71090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92046" y="155886"/>
            <a:ext cx="6260226" cy="715962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Materiały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42" y="1091381"/>
            <a:ext cx="7915705" cy="57048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914" y="155886"/>
            <a:ext cx="4642078" cy="65167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Prostokąt 6"/>
          <p:cNvSpPr/>
          <p:nvPr/>
        </p:nvSpPr>
        <p:spPr>
          <a:xfrm>
            <a:off x="154555" y="80790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086239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470" y="191910"/>
            <a:ext cx="6260226" cy="715962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Materiały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549" y="1437995"/>
            <a:ext cx="6623421" cy="4848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583" y="209832"/>
            <a:ext cx="8199387" cy="12281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583" y="1455917"/>
            <a:ext cx="1575966" cy="2486862"/>
          </a:xfrm>
          <a:prstGeom prst="rect">
            <a:avLst/>
          </a:prstGeom>
        </p:spPr>
      </p:pic>
      <p:pic>
        <p:nvPicPr>
          <p:cNvPr id="8" name="Obraz 7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690282" y="1511119"/>
            <a:ext cx="2008094" cy="1420340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zaokrąglony 4"/>
          <p:cNvSpPr/>
          <p:nvPr/>
        </p:nvSpPr>
        <p:spPr bwMode="auto">
          <a:xfrm>
            <a:off x="4947548" y="5665694"/>
            <a:ext cx="5110851" cy="620526"/>
          </a:xfrm>
          <a:prstGeom prst="roundRect">
            <a:avLst>
              <a:gd name="adj" fmla="val 44116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649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3695" y="391894"/>
            <a:ext cx="9753600" cy="715962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13</a:t>
            </a:fld>
            <a:endParaRPr lang="pl-PL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161" y="1865883"/>
            <a:ext cx="920519" cy="86801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695" y="1865883"/>
            <a:ext cx="7585377" cy="4345447"/>
          </a:xfrm>
          <a:prstGeom prst="rect">
            <a:avLst/>
          </a:prstGeom>
        </p:spPr>
      </p:pic>
      <p:sp>
        <p:nvSpPr>
          <p:cNvPr id="5" name="Prostokąt zaokrąglony 4"/>
          <p:cNvSpPr/>
          <p:nvPr/>
        </p:nvSpPr>
        <p:spPr bwMode="auto">
          <a:xfrm>
            <a:off x="1606378" y="2833816"/>
            <a:ext cx="9203783" cy="10626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39768" y="195877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948641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7105" y="224118"/>
            <a:ext cx="11666636" cy="937353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Materiały - </a:t>
            </a:r>
            <a:r>
              <a:rPr lang="pl-PL" sz="4000" dirty="0"/>
              <a:t>Diagnoza kompetencji polonistycznych</a:t>
            </a:r>
            <a:endParaRPr lang="pl-PL" sz="4000" b="1" dirty="0"/>
          </a:p>
        </p:txBody>
      </p:sp>
      <p:sp>
        <p:nvSpPr>
          <p:cNvPr id="8" name="Prostokąt 7"/>
          <p:cNvSpPr/>
          <p:nvPr/>
        </p:nvSpPr>
        <p:spPr>
          <a:xfrm>
            <a:off x="475129" y="2703399"/>
            <a:ext cx="11259671" cy="286232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 numCol="2">
            <a:spAutoFit/>
          </a:bodyPr>
          <a:lstStyle/>
          <a:p>
            <a:r>
              <a:rPr lang="pl-PL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Trudne bądź bardzo trudne są dla ósmoklasistów zadania sprawdzające:</a:t>
            </a:r>
          </a:p>
          <a:p>
            <a:endParaRPr lang="pl-PL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umiejętność czytania utworów literackich i ich      </a:t>
            </a:r>
          </a:p>
          <a:p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    zrozumienie na poziomie niedosłownym</a:t>
            </a:r>
          </a:p>
          <a:p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Wingdings" panose="05000000000000000000" pitchFamily="2" charset="2"/>
              </a:rPr>
              <a:t> </a:t>
            </a:r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umiejętność tworzenia wypowiedzi</a:t>
            </a:r>
          </a:p>
          <a:p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Wingdings" panose="05000000000000000000" pitchFamily="2" charset="2"/>
              </a:rPr>
              <a:t> </a:t>
            </a:r>
            <a:r>
              <a:rPr lang="pl-PL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stosowanie </a:t>
            </a:r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zasad ortografii i interpunkcji</a:t>
            </a:r>
          </a:p>
          <a:p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Wingdings" panose="05000000000000000000" pitchFamily="2" charset="2"/>
              </a:rPr>
              <a:t> </a:t>
            </a:r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znajomość gramatyki języka polskiego.</a:t>
            </a:r>
            <a:endParaRPr lang="pl-PL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lvl="1"/>
            <a:endParaRPr lang="pl-PL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lvl="1"/>
            <a:endParaRPr lang="pl-PL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lvl="1"/>
            <a:r>
              <a:rPr lang="pl-PL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Ósmoklasiści już dość dobrze radzą sobie z zadaniami sprawdzającymi:</a:t>
            </a:r>
            <a:endParaRPr lang="pl-PL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lvl="1"/>
            <a:endParaRPr lang="pl-PL" dirty="0">
              <a:solidFill>
                <a:schemeClr val="tx1">
                  <a:lumMod val="50000"/>
                </a:schemeClr>
              </a:solidFill>
              <a:latin typeface="Wingdings" panose="05000000000000000000" pitchFamily="2" charset="2"/>
            </a:endParaRPr>
          </a:p>
          <a:p>
            <a:pPr lvl="1"/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Wingdings" panose="05000000000000000000" pitchFamily="2" charset="2"/>
              </a:rPr>
              <a:t> </a:t>
            </a:r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rozumienie tekstów kultury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zróżnicowanie języka polskiego (np. znajomość </a:t>
            </a:r>
          </a:p>
          <a:p>
            <a:pPr lvl="1"/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</a:rPr>
              <a:t>     frazeologii).</a:t>
            </a:r>
          </a:p>
        </p:txBody>
      </p:sp>
      <p:sp>
        <p:nvSpPr>
          <p:cNvPr id="9" name="Strzałka w lewo i prawo 8"/>
          <p:cNvSpPr/>
          <p:nvPr/>
        </p:nvSpPr>
        <p:spPr bwMode="auto">
          <a:xfrm>
            <a:off x="197224" y="2218767"/>
            <a:ext cx="11878235" cy="484632"/>
          </a:xfrm>
          <a:prstGeom prst="leftRightArrow">
            <a:avLst>
              <a:gd name="adj1" fmla="val 53700"/>
              <a:gd name="adj2" fmla="val 62949"/>
            </a:avLst>
          </a:prstGeom>
          <a:solidFill>
            <a:srgbClr val="92D050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Obraz 9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1017624" y="434310"/>
            <a:ext cx="1057835" cy="837206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378742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7105" y="224118"/>
            <a:ext cx="11666636" cy="937353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Materiały - </a:t>
            </a:r>
            <a:r>
              <a:rPr lang="pl-PL" sz="4000" dirty="0"/>
              <a:t>Diagnoza kompetencji polonistycznych</a:t>
            </a:r>
            <a:endParaRPr lang="pl-PL" sz="4000" b="1" dirty="0"/>
          </a:p>
        </p:txBody>
      </p:sp>
      <p:sp>
        <p:nvSpPr>
          <p:cNvPr id="3" name="Prostokąt 2"/>
          <p:cNvSpPr/>
          <p:nvPr/>
        </p:nvSpPr>
        <p:spPr>
          <a:xfrm>
            <a:off x="132079" y="1582812"/>
            <a:ext cx="2646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Wybrane rekomendacje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2357718" y="1475229"/>
            <a:ext cx="9233647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Argumentowanie 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– budowanie pojedynczych argumentów uzasadniających odpowiedź, tworzenie szerokiej i spójnej argumentacji</a:t>
            </a:r>
          </a:p>
          <a:p>
            <a:pPr algn="just"/>
            <a:endParaRPr lang="pl-PL" sz="1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l-PL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Jakość języka 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– używanie w wypracowaniu zróżnicowanego słownictwa i różnych konstrukcji składniowych, sprawdzanie własnego tekstu pod </a:t>
            </a:r>
            <a:r>
              <a:rPr lang="pl-PL" sz="2400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względem 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poprawności językowej</a:t>
            </a:r>
          </a:p>
          <a:p>
            <a:pPr algn="just"/>
            <a:endParaRPr lang="pl-PL" sz="1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l-PL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Lektury obowiązkowe 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– zagadnienia z zakresu treści i problematyki; wykorzystywanie kontekstów w interpretacji; lektura – źródło refleksji nad sobą i światem – punkt wyjścia do rozmowy o ważnych problemach bohaterów i człowieka współczesnego</a:t>
            </a:r>
          </a:p>
          <a:p>
            <a:pPr algn="just"/>
            <a:endParaRPr lang="pl-PL" sz="1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l-PL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Teksty ikoniczne 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– umiejętność odczytywania symboli</a:t>
            </a:r>
          </a:p>
          <a:p>
            <a:pPr algn="just"/>
            <a:endParaRPr lang="pl-PL" sz="10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l-PL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Strategie egzaminacyjne </a:t>
            </a:r>
            <a:r>
              <a:rPr lang="pl-PL" sz="240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– rozumienie poleceń; staranne formułowanie wypowiedzi; podejmowanie próby rozwiązania każdego zadania</a:t>
            </a:r>
            <a:endParaRPr lang="pl-PL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" name="Obraz 9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924423" y="301496"/>
            <a:ext cx="980303" cy="782595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410662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7105" y="224118"/>
            <a:ext cx="11666636" cy="937353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Materiały - </a:t>
            </a:r>
            <a:r>
              <a:rPr lang="pl-PL" dirty="0"/>
              <a:t>Diagnoza kompetencji matematycznych</a:t>
            </a:r>
            <a:endParaRPr lang="pl-PL" b="1" dirty="0"/>
          </a:p>
        </p:txBody>
      </p:sp>
      <p:sp>
        <p:nvSpPr>
          <p:cNvPr id="3" name="Strzałka w lewo i prawo 2"/>
          <p:cNvSpPr/>
          <p:nvPr/>
        </p:nvSpPr>
        <p:spPr bwMode="auto">
          <a:xfrm>
            <a:off x="231305" y="1770531"/>
            <a:ext cx="11878235" cy="484632"/>
          </a:xfrm>
          <a:prstGeom prst="leftRightArrow">
            <a:avLst>
              <a:gd name="adj1" fmla="val 53700"/>
              <a:gd name="adj2" fmla="val 62949"/>
            </a:avLst>
          </a:prstGeom>
          <a:solidFill>
            <a:srgbClr val="92D050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66164" y="2371671"/>
            <a:ext cx="11537577" cy="230832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 numCol="2">
            <a:spAutoFit/>
          </a:bodyPr>
          <a:lstStyle/>
          <a:p>
            <a:r>
              <a:rPr lang="pl-PL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Bardzo trudne są dla ósmoklasistów zadania </a:t>
            </a:r>
          </a:p>
          <a:p>
            <a:r>
              <a:rPr lang="pl-PL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sprawdzające:</a:t>
            </a:r>
          </a:p>
          <a:p>
            <a:endParaRPr lang="pl-PL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umiejętność rozumowania i argumentacji, </a:t>
            </a:r>
          </a:p>
          <a:p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np. zadania na dowodzenie, zadania wymagające łączenia wiedzy z różnych działów matematyki.</a:t>
            </a:r>
          </a:p>
          <a:p>
            <a:endParaRPr lang="pl-PL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pl-PL" b="1" i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pl-PL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Ósmoklasiści już dość dobrze radzą sobie z zadaniami sprawdzającymi:</a:t>
            </a:r>
          </a:p>
          <a:p>
            <a:pPr lvl="1"/>
            <a:endParaRPr lang="pl-PL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wykorzystywanie i tworzenie informacji, np. odczytywanie i interpretowanie danych przedstawionych w formie tabel, diagramów, wykresów.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069985" y="4679995"/>
            <a:ext cx="6200873" cy="1754326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pl-PL" b="1" i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Kłopoty sprawiają ósmoklasistom zadania sprawdzające:</a:t>
            </a:r>
          </a:p>
          <a:p>
            <a:endParaRPr lang="pl-PL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umiejętność wykorzystywania i interpretowania reprezentacji, np. zadania wymagające dobrania modelu matematycznego do prostej sytuacji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sprawność rachunkową</a:t>
            </a:r>
          </a:p>
        </p:txBody>
      </p:sp>
      <p:pic>
        <p:nvPicPr>
          <p:cNvPr id="12" name="Obraz 11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1129237" y="617345"/>
            <a:ext cx="980303" cy="782595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229545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7105" y="224118"/>
            <a:ext cx="11666636" cy="937353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Materiały - </a:t>
            </a:r>
            <a:r>
              <a:rPr lang="pl-PL" sz="4000" dirty="0">
                <a:latin typeface="Verdana" panose="020B0604030504040204" pitchFamily="34" charset="0"/>
                <a:ea typeface="Verdana" panose="020B0604030504040204" pitchFamily="34" charset="0"/>
              </a:rPr>
              <a:t>Diagnoza kompetencji matematycznych</a:t>
            </a:r>
            <a:endParaRPr lang="pl-PL" sz="4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45977" y="1975590"/>
            <a:ext cx="924261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Sprawność rachunkowa </a:t>
            </a: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– zintensyfikować prace nad tą umiejętnością, w tym w zakresie szacowania wyników działań i zamiany jednostek</a:t>
            </a:r>
          </a:p>
          <a:p>
            <a:pPr algn="just"/>
            <a:endParaRPr lang="pl-PL" sz="1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Dowody matematyczne </a:t>
            </a: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– zwiększyć liczbę ćwiczeń z przeprowadzania </a:t>
            </a:r>
            <a:b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</a:rPr>
            </a:b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i zapisywania dowodów matematycznych</a:t>
            </a:r>
          </a:p>
          <a:p>
            <a:pPr algn="just"/>
            <a:endParaRPr lang="pl-PL" sz="1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Strategie egzaminacyjne </a:t>
            </a: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– dokładna analiza treści zadań i poleceń;</a:t>
            </a:r>
          </a:p>
          <a:p>
            <a:pPr algn="just"/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wspólnie z uczniami czytać i analizować polecenia do zadań otwartych </a:t>
            </a:r>
            <a:b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wiązać je z budowaniem modelu matematycznego;</a:t>
            </a:r>
          </a:p>
          <a:p>
            <a:pPr algn="just"/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zachęcać uczniów do </a:t>
            </a:r>
            <a:r>
              <a:rPr lang="pl-PL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podejmowania próby rozwiązania każdego zadania</a:t>
            </a:r>
            <a:endParaRPr lang="pl-PL" sz="2400" dirty="0">
              <a:solidFill>
                <a:srgbClr val="00206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58971" y="1643896"/>
            <a:ext cx="2118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Wybrane rekomendacje</a:t>
            </a:r>
            <a:endParaRPr lang="pl-PL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919012" y="313765"/>
            <a:ext cx="1156447" cy="950259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563817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646" y="224118"/>
            <a:ext cx="12030635" cy="937353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Materiały - 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Diagnoza kompetencji </a:t>
            </a:r>
            <a:b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z zakresu języka angielskiego</a:t>
            </a:r>
            <a:endParaRPr lang="pl-PL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trzałka w lewo i prawo 2"/>
          <p:cNvSpPr/>
          <p:nvPr/>
        </p:nvSpPr>
        <p:spPr bwMode="auto">
          <a:xfrm>
            <a:off x="231305" y="1770531"/>
            <a:ext cx="11878235" cy="484632"/>
          </a:xfrm>
          <a:prstGeom prst="leftRightArrow">
            <a:avLst>
              <a:gd name="adj1" fmla="val 53700"/>
              <a:gd name="adj2" fmla="val 62949"/>
            </a:avLst>
          </a:prstGeom>
          <a:solidFill>
            <a:srgbClr val="92D050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91670" y="2338498"/>
            <a:ext cx="11214847" cy="2585323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pl-PL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Trudne są dla ósmoklasistów zadania </a:t>
            </a:r>
          </a:p>
          <a:p>
            <a:r>
              <a:rPr lang="pl-PL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sprawdzające:</a:t>
            </a:r>
          </a:p>
          <a:p>
            <a:endParaRPr lang="pl-PL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pl-PL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znajomość środków językowych</a:t>
            </a:r>
          </a:p>
          <a:p>
            <a:r>
              <a:rPr lang="pl-PL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tworzenie wypowiedzi pisemnej.</a:t>
            </a:r>
          </a:p>
          <a:p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pl-PL" b="1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/>
            <a:r>
              <a:rPr lang="pl-PL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Ósmoklasiści już dość dobrze radzą sobie z zadaniami </a:t>
            </a:r>
          </a:p>
          <a:p>
            <a:pPr lvl="1"/>
            <a:r>
              <a:rPr lang="pl-PL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sprawdzającymi:</a:t>
            </a:r>
            <a:endParaRPr lang="pl-PL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lvl="1"/>
            <a:endParaRPr lang="pl-PL" dirty="0">
              <a:solidFill>
                <a:srgbClr val="000000"/>
              </a:solidFill>
              <a:latin typeface="Wingdings" panose="05000000000000000000" pitchFamily="2" charset="2"/>
            </a:endParaRPr>
          </a:p>
          <a:p>
            <a:pPr lvl="1"/>
            <a:r>
              <a:rPr lang="pl-PL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rozumienie ze słuchu</a:t>
            </a:r>
          </a:p>
          <a:p>
            <a:pPr lvl="1"/>
            <a:r>
              <a:rPr lang="pl-PL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rozumienie tekstów pisanych</a:t>
            </a:r>
          </a:p>
          <a:p>
            <a:pPr lvl="1"/>
            <a:r>
              <a:rPr lang="pl-PL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znajomość funkcji językowych (</a:t>
            </a:r>
            <a:r>
              <a:rPr lang="pl-PL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ale</a:t>
            </a:r>
            <a:r>
              <a:rPr lang="pl-PL" dirty="0">
                <a:solidFill>
                  <a:srgbClr val="000000"/>
                </a:solidFill>
                <a:latin typeface="Times New Roman" panose="02020603050405020304" pitchFamily="18" charset="0"/>
              </a:rPr>
              <a:t>…)</a:t>
            </a:r>
          </a:p>
        </p:txBody>
      </p:sp>
      <p:pic>
        <p:nvPicPr>
          <p:cNvPr id="5" name="Obraz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1129237" y="420543"/>
            <a:ext cx="980303" cy="782595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2286070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537012" y="1424496"/>
            <a:ext cx="9152964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Wypowiedź pisemna </a:t>
            </a:r>
            <a:r>
              <a:rPr lang="pl-PL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– dokładne zaplanowanie wypowiedzi; rozwinięcie każdego z trzech podpunktów z polecenia; tekst musi tworzyć logiczny ciąg</a:t>
            </a:r>
          </a:p>
          <a:p>
            <a:pPr algn="just"/>
            <a:endParaRPr lang="pl-PL" sz="1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l-PL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Zadania otwarte w części sprawdzającej „słuchanie” i „czytanie” </a:t>
            </a:r>
            <a:r>
              <a:rPr lang="pl-PL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– precyzyjne przekazanie informacji zawartej w tekście będącym podstawą zadań</a:t>
            </a:r>
          </a:p>
          <a:p>
            <a:pPr algn="just"/>
            <a:endParaRPr lang="pl-PL" sz="10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l-PL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Strategie egzaminacyjne </a:t>
            </a:r>
            <a:r>
              <a:rPr lang="pl-PL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– dokładna analiza treści zadań i poleceń; podejmowanie próby rozwiązania każdego zadania</a:t>
            </a:r>
          </a:p>
          <a:p>
            <a:pPr algn="just"/>
            <a:endParaRPr lang="pl-PL" sz="1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l-PL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Poprawność językowa </a:t>
            </a:r>
            <a:r>
              <a:rPr lang="pl-PL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– powracanie do podstawowych struktur gramatycznych i leksykalnych</a:t>
            </a:r>
          </a:p>
          <a:p>
            <a:pPr algn="just"/>
            <a:endParaRPr lang="pl-PL" sz="10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pl-PL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Funkcje językowe </a:t>
            </a:r>
            <a:r>
              <a:rPr lang="pl-PL" sz="24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– język angielski powinien być językiem komunikacji w klasie</a:t>
            </a:r>
            <a:endParaRPr lang="pl-PL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14149" y="1514146"/>
            <a:ext cx="2037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</a:rPr>
              <a:t>Wybrane rekomendacje</a:t>
            </a:r>
            <a:endParaRPr lang="pl-PL" sz="24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Obraz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1088856" y="247096"/>
            <a:ext cx="980303" cy="782595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89646" y="224118"/>
            <a:ext cx="12030635" cy="937353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Materiały - </a:t>
            </a: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Diagnoza kompetencji </a:t>
            </a:r>
            <a:b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dirty="0">
                <a:latin typeface="Verdana" panose="020B0604030504040204" pitchFamily="34" charset="0"/>
                <a:ea typeface="Verdana" panose="020B0604030504040204" pitchFamily="34" charset="0"/>
              </a:rPr>
              <a:t>z zakresu języka angielskiego</a:t>
            </a:r>
            <a:endParaRPr lang="pl-PL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711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62448" y="259976"/>
            <a:ext cx="3544613" cy="937353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Materiały </a:t>
            </a:r>
            <a:endParaRPr lang="pl-PL" sz="4000" b="1" dirty="0"/>
          </a:p>
        </p:txBody>
      </p:sp>
      <p:sp>
        <p:nvSpPr>
          <p:cNvPr id="3" name="Prostokąt 2"/>
          <p:cNvSpPr/>
          <p:nvPr/>
        </p:nvSpPr>
        <p:spPr>
          <a:xfrm>
            <a:off x="1625318" y="2501242"/>
            <a:ext cx="9706071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l-PL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12 marca 2019 r. </a:t>
            </a: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– na stronach OKE dodatkowe </a:t>
            </a:r>
            <a:b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zestawy zadań z:</a:t>
            </a:r>
          </a:p>
          <a:p>
            <a:pPr marL="1828800" lvl="3" indent="-457200" algn="just">
              <a:buFont typeface="Wingdings" panose="05000000000000000000" pitchFamily="2" charset="2"/>
              <a:buChar char="q"/>
            </a:pP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języka polskiego</a:t>
            </a:r>
          </a:p>
          <a:p>
            <a:pPr marL="1828800" lvl="3" indent="-457200" algn="just">
              <a:buFont typeface="Wingdings" panose="05000000000000000000" pitchFamily="2" charset="2"/>
              <a:buChar char="q"/>
            </a:pP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matematyki </a:t>
            </a:r>
          </a:p>
          <a:p>
            <a:pPr marL="1828800" lvl="3" indent="-457200" algn="just">
              <a:buFont typeface="Wingdings" panose="05000000000000000000" pitchFamily="2" charset="2"/>
              <a:buChar char="q"/>
            </a:pPr>
            <a:r>
              <a:rPr lang="pl-PL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wszystkich języków obcych</a:t>
            </a:r>
          </a:p>
        </p:txBody>
      </p:sp>
      <p:pic>
        <p:nvPicPr>
          <p:cNvPr id="5" name="Obraz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186166" y="83193"/>
            <a:ext cx="1683105" cy="1290918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2594046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62448" y="259976"/>
            <a:ext cx="3544613" cy="937353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Materiały </a:t>
            </a:r>
            <a:endParaRPr lang="pl-PL" sz="4000" b="1" dirty="0"/>
          </a:p>
        </p:txBody>
      </p:sp>
      <p:pic>
        <p:nvPicPr>
          <p:cNvPr id="5" name="Obraz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186166" y="83193"/>
            <a:ext cx="1683105" cy="1290918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74" y="2535383"/>
            <a:ext cx="7442614" cy="411479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74" y="1666921"/>
            <a:ext cx="7519426" cy="98276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300" y="4036702"/>
            <a:ext cx="4730716" cy="26940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7116" y="1980104"/>
            <a:ext cx="4432155" cy="27261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" name="Łącznik prosty ze strzałką 8"/>
          <p:cNvCxnSpPr/>
          <p:nvPr/>
        </p:nvCxnSpPr>
        <p:spPr bwMode="auto">
          <a:xfrm flipV="1">
            <a:off x="3252355" y="2158302"/>
            <a:ext cx="4419833" cy="2673471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Łącznik prosty ze strzałką 10"/>
          <p:cNvCxnSpPr/>
          <p:nvPr/>
        </p:nvCxnSpPr>
        <p:spPr bwMode="auto">
          <a:xfrm>
            <a:off x="3793983" y="5128326"/>
            <a:ext cx="3572828" cy="194828"/>
          </a:xfrm>
          <a:prstGeom prst="straightConnector1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10303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55047" y="72062"/>
            <a:ext cx="7704667" cy="1301261"/>
          </a:xfrm>
        </p:spPr>
        <p:txBody>
          <a:bodyPr/>
          <a:lstStyle/>
          <a:p>
            <a:r>
              <a:rPr lang="pl-PL" dirty="0">
                <a:cs typeface="Times New Roman" panose="02020603050405020304" pitchFamily="18" charset="0"/>
              </a:rPr>
              <a:t>Dziękujemy za uwagę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28132" y="3148951"/>
            <a:ext cx="7704667" cy="2690611"/>
          </a:xfrm>
        </p:spPr>
        <p:txBody>
          <a:bodyPr/>
          <a:lstStyle/>
          <a:p>
            <a:pPr marL="0" indent="0" algn="r">
              <a:buNone/>
            </a:pPr>
            <a:r>
              <a:rPr lang="pl-PL" b="1" i="1" dirty="0"/>
              <a:t>Jerzy Matwijko </a:t>
            </a:r>
            <a:r>
              <a:rPr lang="pl-PL" dirty="0"/>
              <a:t>– </a:t>
            </a:r>
            <a:r>
              <a:rPr lang="pl-PL" sz="2000" dirty="0"/>
              <a:t>kierownik</a:t>
            </a:r>
          </a:p>
          <a:p>
            <a:pPr marL="0" indent="0" algn="r">
              <a:buNone/>
            </a:pPr>
            <a:r>
              <a:rPr lang="pl-PL" sz="2000" dirty="0"/>
              <a:t>Wydziału Egzaminów z Zakresu Kształcenia Ogólnego</a:t>
            </a:r>
          </a:p>
          <a:p>
            <a:pPr marL="0" indent="0" algn="r">
              <a:buNone/>
            </a:pPr>
            <a:r>
              <a:rPr lang="pl-PL" b="1" i="1" dirty="0"/>
              <a:t>Lech Gawryłow </a:t>
            </a:r>
            <a:r>
              <a:rPr lang="pl-PL" dirty="0"/>
              <a:t>– </a:t>
            </a:r>
            <a:r>
              <a:rPr lang="pl-PL" sz="2000" dirty="0"/>
              <a:t>dyrektor OKE w Krakowie 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07" y="3504244"/>
            <a:ext cx="3061481" cy="2296111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20708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14</a:t>
            </a:fld>
            <a:endParaRPr lang="pl-PL" dirty="0"/>
          </a:p>
        </p:txBody>
      </p:sp>
      <p:sp>
        <p:nvSpPr>
          <p:cNvPr id="8" name="Prostokąt 7"/>
          <p:cNvSpPr/>
          <p:nvPr/>
        </p:nvSpPr>
        <p:spPr>
          <a:xfrm>
            <a:off x="439768" y="195877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31" y="1339416"/>
            <a:ext cx="8543925" cy="5334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218" y="121667"/>
            <a:ext cx="6019800" cy="661987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Prostokąt zaokrąglony 4"/>
          <p:cNvSpPr/>
          <p:nvPr/>
        </p:nvSpPr>
        <p:spPr bwMode="auto">
          <a:xfrm>
            <a:off x="6224803" y="1536006"/>
            <a:ext cx="5637230" cy="222226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74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15</a:t>
            </a:fld>
            <a:endParaRPr lang="pl-PL" dirty="0"/>
          </a:p>
        </p:txBody>
      </p:sp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1925641" y="247865"/>
            <a:ext cx="9753600" cy="715962"/>
          </a:xfrm>
        </p:spPr>
        <p:txBody>
          <a:bodyPr/>
          <a:lstStyle/>
          <a:p>
            <a:r>
              <a:rPr lang="pl-PL" dirty="0"/>
              <a:t>System SIOEO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289" y="1371840"/>
            <a:ext cx="10686149" cy="52556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Elipsa 6"/>
          <p:cNvSpPr/>
          <p:nvPr/>
        </p:nvSpPr>
        <p:spPr>
          <a:xfrm>
            <a:off x="3682313" y="2702010"/>
            <a:ext cx="972065" cy="453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3682312" y="4349579"/>
            <a:ext cx="3929450" cy="4283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10" name="Obraz 9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54255" y="174690"/>
            <a:ext cx="1141183" cy="993144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236597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4EEC0B19-6D06-4FC9-AAEF-02818F743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85" y="402052"/>
            <a:ext cx="9380738" cy="715962"/>
          </a:xfrm>
        </p:spPr>
        <p:txBody>
          <a:bodyPr/>
          <a:lstStyle/>
          <a:p>
            <a:r>
              <a:rPr lang="pl-PL" dirty="0"/>
              <a:t>Materiały w SIOEO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726803D-664A-46C7-9A55-679DBF27B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85" y="1723145"/>
            <a:ext cx="10147177" cy="4883465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906A2EA-4A3B-42A3-95D8-7DF05B8D6453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51524" y="214183"/>
            <a:ext cx="1210963" cy="991013"/>
          </a:xfrm>
          <a:prstGeom prst="rect">
            <a:avLst/>
          </a:prstGeom>
          <a:solidFill>
            <a:srgbClr val="73B248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2429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4D19A3E-00D0-B54B-A195-A139CAD56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773" y="1237358"/>
            <a:ext cx="2642777" cy="4419191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03AC1F2-DD6E-5B4D-A427-086768F4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17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FF16B9A-881A-4EE2-BD28-EFB625A74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390" y="1237358"/>
            <a:ext cx="3162544" cy="436001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906A2EA-4A3B-42A3-95D8-7DF05B8D6453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51524" y="214183"/>
            <a:ext cx="1210963" cy="991013"/>
          </a:xfrm>
          <a:prstGeom prst="rect">
            <a:avLst/>
          </a:prstGeom>
          <a:solidFill>
            <a:srgbClr val="73B248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55582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392249"/>
            <a:ext cx="8804190" cy="715962"/>
          </a:xfrm>
        </p:spPr>
        <p:txBody>
          <a:bodyPr/>
          <a:lstStyle/>
          <a:p>
            <a:r>
              <a:rPr lang="pl-PL" dirty="0"/>
              <a:t>Zakładka</a:t>
            </a:r>
            <a:br>
              <a:rPr lang="pl-PL" dirty="0"/>
            </a:br>
            <a:r>
              <a:rPr lang="pl-PL" dirty="0"/>
              <a:t>zamówione arkusze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18</a:t>
            </a:fld>
            <a:endParaRPr lang="pl-PL" dirty="0"/>
          </a:p>
        </p:txBody>
      </p:sp>
      <p:pic>
        <p:nvPicPr>
          <p:cNvPr id="5" name="Obraz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93506" y="199161"/>
            <a:ext cx="1172616" cy="984179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78" y="1495639"/>
            <a:ext cx="11548120" cy="526128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Elipsa 7"/>
          <p:cNvSpPr/>
          <p:nvPr/>
        </p:nvSpPr>
        <p:spPr>
          <a:xfrm>
            <a:off x="131805" y="4464907"/>
            <a:ext cx="1589903" cy="55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131806" y="2940908"/>
            <a:ext cx="1037968" cy="362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4" name="Symbol zastępczy zawartości 8" descr="Analizy rynkowe w &lt;strong&gt;dokumentacjach&lt;/strong&gt; podatkowych 25.11.20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210" y="190836"/>
            <a:ext cx="2495549" cy="249554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/>
          <a:srcRect l="82414" t="32444" r="606"/>
          <a:stretch/>
        </p:blipFill>
        <p:spPr>
          <a:xfrm>
            <a:off x="8292352" y="199161"/>
            <a:ext cx="3673769" cy="665883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C788EB1F-E0C5-814A-9098-F7D4E1F59E73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218300" y="248389"/>
            <a:ext cx="1153298" cy="972065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3394782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19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42140" y="220609"/>
            <a:ext cx="1153298" cy="972065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641" y="1656910"/>
            <a:ext cx="10134600" cy="4200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Elipsa 7"/>
          <p:cNvSpPr/>
          <p:nvPr/>
        </p:nvSpPr>
        <p:spPr>
          <a:xfrm>
            <a:off x="3080952" y="4070946"/>
            <a:ext cx="6474940" cy="12712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0" name="Elipsa 7"/>
          <p:cNvSpPr/>
          <p:nvPr/>
        </p:nvSpPr>
        <p:spPr>
          <a:xfrm>
            <a:off x="1544641" y="3155091"/>
            <a:ext cx="1975585" cy="55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072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505200" y="685807"/>
            <a:ext cx="6934200" cy="715963"/>
          </a:xfrm>
        </p:spPr>
        <p:txBody>
          <a:bodyPr/>
          <a:lstStyle/>
          <a:p>
            <a:r>
              <a:rPr lang="pl-PL" altLang="pl-PL" sz="40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Program konferencji</a:t>
            </a:r>
            <a:endParaRPr lang="en-US" altLang="pl-PL" sz="40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3431059" y="2215250"/>
            <a:ext cx="6934200" cy="308991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altLang="ko-KR" sz="2400" dirty="0">
                <a:solidFill>
                  <a:srgbClr val="000000"/>
                </a:solidFill>
                <a:latin typeface="Verdana" panose="020B0604030504040204" pitchFamily="34" charset="0"/>
                <a:ea typeface="굴림" charset="-127"/>
              </a:rPr>
              <a:t>Organizacja egzaminu gimnazjalnego</a:t>
            </a:r>
            <a:endParaRPr lang="en-US" altLang="ko-KR" sz="2400" dirty="0">
              <a:solidFill>
                <a:srgbClr val="000000"/>
              </a:solidFill>
              <a:latin typeface="Verdana" panose="020B0604030504040204" pitchFamily="34" charset="0"/>
              <a:ea typeface="굴림" charset="-127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altLang="ko-KR" sz="2400" dirty="0">
              <a:solidFill>
                <a:srgbClr val="000000"/>
              </a:solidFill>
              <a:latin typeface="Verdana" panose="020B0604030504040204" pitchFamily="34" charset="0"/>
              <a:ea typeface="굴림" charset="-127"/>
            </a:endParaRPr>
          </a:p>
          <a:p>
            <a:pPr>
              <a:lnSpc>
                <a:spcPct val="80000"/>
              </a:lnSpc>
            </a:pPr>
            <a:r>
              <a:rPr lang="pl-PL" altLang="ko-KR" sz="2400" dirty="0">
                <a:solidFill>
                  <a:srgbClr val="000000"/>
                </a:solidFill>
                <a:latin typeface="Verdana" panose="020B0604030504040204" pitchFamily="34" charset="0"/>
                <a:ea typeface="굴림" charset="-127"/>
              </a:rPr>
              <a:t>Organizacja egzaminu ósmoklasisty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ko-KR" sz="2400" dirty="0">
              <a:solidFill>
                <a:srgbClr val="000000"/>
              </a:solidFill>
              <a:latin typeface="Verdana" panose="020B0604030504040204" pitchFamily="34" charset="0"/>
              <a:ea typeface="굴림" charset="-127"/>
            </a:endParaRPr>
          </a:p>
          <a:p>
            <a:pPr>
              <a:lnSpc>
                <a:spcPct val="80000"/>
              </a:lnSpc>
            </a:pPr>
            <a:r>
              <a:rPr lang="pl-PL" altLang="ko-KR" sz="2400" dirty="0">
                <a:solidFill>
                  <a:srgbClr val="000000"/>
                </a:solidFill>
                <a:latin typeface="Verdana" panose="020B0604030504040204" pitchFamily="34" charset="0"/>
                <a:ea typeface="굴림" charset="-127"/>
              </a:rPr>
              <a:t>Sytuacje szczególne na egzaminach</a:t>
            </a:r>
          </a:p>
          <a:p>
            <a:pPr marL="0" indent="0">
              <a:lnSpc>
                <a:spcPct val="80000"/>
              </a:lnSpc>
              <a:buNone/>
            </a:pPr>
            <a:endParaRPr lang="pl-PL" altLang="ko-KR" sz="2400" dirty="0">
              <a:solidFill>
                <a:srgbClr val="000000"/>
              </a:solidFill>
              <a:latin typeface="Verdana" panose="020B0604030504040204" pitchFamily="34" charset="0"/>
              <a:ea typeface="굴림" charset="-127"/>
            </a:endParaRPr>
          </a:p>
          <a:p>
            <a:pPr>
              <a:lnSpc>
                <a:spcPct val="80000"/>
              </a:lnSpc>
            </a:pPr>
            <a:r>
              <a:rPr lang="pl-PL" altLang="pl-PL" sz="2400" dirty="0">
                <a:solidFill>
                  <a:srgbClr val="000000"/>
                </a:solidFill>
                <a:latin typeface="Verdana" panose="020B0604030504040204" pitchFamily="34" charset="0"/>
                <a:ea typeface="굴림" charset="-127"/>
              </a:rPr>
              <a:t>Materiały egzaminacyjne</a:t>
            </a:r>
            <a:endParaRPr lang="en-US" altLang="pl-PL" sz="2400" dirty="0">
              <a:solidFill>
                <a:srgbClr val="000000"/>
              </a:solidFill>
            </a:endParaRPr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>
          <a:xfrm>
            <a:off x="9191368" y="63563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99FF66"/>
                </a:solidFill>
              </a:rPr>
              <a:pPr/>
              <a:t>2</a:t>
            </a:fld>
            <a:endParaRPr lang="en-US" dirty="0">
              <a:solidFill>
                <a:srgbClr val="99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27968" y="74870"/>
            <a:ext cx="9753600" cy="715962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874586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20</a:t>
            </a:fld>
            <a:endParaRPr lang="pl-PL" dirty="0"/>
          </a:p>
        </p:txBody>
      </p:sp>
      <p:pic>
        <p:nvPicPr>
          <p:cNvPr id="24" name="Obraz 23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915" y="41189"/>
            <a:ext cx="1292943" cy="1219200"/>
          </a:xfrm>
          <a:prstGeom prst="rect">
            <a:avLst/>
          </a:prstGeom>
        </p:spPr>
      </p:pic>
      <p:pic>
        <p:nvPicPr>
          <p:cNvPr id="39" name="Obraz 38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00952" y="168505"/>
            <a:ext cx="1212426" cy="975166"/>
          </a:xfrm>
          <a:prstGeom prst="rect">
            <a:avLst/>
          </a:prstGeom>
          <a:solidFill>
            <a:srgbClr val="73B248"/>
          </a:solidFill>
        </p:spPr>
      </p:pic>
      <p:grpSp>
        <p:nvGrpSpPr>
          <p:cNvPr id="8" name="Grupa 7"/>
          <p:cNvGrpSpPr/>
          <p:nvPr/>
        </p:nvGrpSpPr>
        <p:grpSpPr>
          <a:xfrm>
            <a:off x="1269694" y="897194"/>
            <a:ext cx="4521506" cy="5960806"/>
            <a:chOff x="1269694" y="897194"/>
            <a:chExt cx="4521506" cy="5960806"/>
          </a:xfrm>
        </p:grpSpPr>
        <p:pic>
          <p:nvPicPr>
            <p:cNvPr id="5" name="Obraz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9694" y="897194"/>
              <a:ext cx="4521506" cy="5960806"/>
            </a:xfrm>
            <a:prstGeom prst="rect">
              <a:avLst/>
            </a:prstGeom>
          </p:spPr>
        </p:pic>
        <p:pic>
          <p:nvPicPr>
            <p:cNvPr id="42" name="Obraz 4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411" y="2716607"/>
              <a:ext cx="288324" cy="271880"/>
            </a:xfrm>
            <a:prstGeom prst="rect">
              <a:avLst/>
            </a:prstGeom>
          </p:spPr>
        </p:pic>
        <p:pic>
          <p:nvPicPr>
            <p:cNvPr id="43" name="Obraz 4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411" y="3036797"/>
              <a:ext cx="288324" cy="271880"/>
            </a:xfrm>
            <a:prstGeom prst="rect">
              <a:avLst/>
            </a:prstGeom>
          </p:spPr>
        </p:pic>
        <p:pic>
          <p:nvPicPr>
            <p:cNvPr id="44" name="Obraz 43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411" y="3393002"/>
              <a:ext cx="288324" cy="271880"/>
            </a:xfrm>
            <a:prstGeom prst="rect">
              <a:avLst/>
            </a:prstGeom>
          </p:spPr>
        </p:pic>
        <p:pic>
          <p:nvPicPr>
            <p:cNvPr id="45" name="Obraz 4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411" y="3756787"/>
              <a:ext cx="288324" cy="271880"/>
            </a:xfrm>
            <a:prstGeom prst="rect">
              <a:avLst/>
            </a:prstGeom>
          </p:spPr>
        </p:pic>
        <p:pic>
          <p:nvPicPr>
            <p:cNvPr id="46" name="Obraz 4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411" y="4125083"/>
              <a:ext cx="288324" cy="271880"/>
            </a:xfrm>
            <a:prstGeom prst="rect">
              <a:avLst/>
            </a:prstGeom>
          </p:spPr>
        </p:pic>
        <p:pic>
          <p:nvPicPr>
            <p:cNvPr id="47" name="Obraz 46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411" y="4503733"/>
              <a:ext cx="288324" cy="271880"/>
            </a:xfrm>
            <a:prstGeom prst="rect">
              <a:avLst/>
            </a:prstGeom>
          </p:spPr>
        </p:pic>
        <p:pic>
          <p:nvPicPr>
            <p:cNvPr id="48" name="Obraz 47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411" y="4889514"/>
              <a:ext cx="288324" cy="271880"/>
            </a:xfrm>
            <a:prstGeom prst="rect">
              <a:avLst/>
            </a:prstGeom>
          </p:spPr>
        </p:pic>
        <p:pic>
          <p:nvPicPr>
            <p:cNvPr id="49" name="Obraz 48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292" y="5299851"/>
              <a:ext cx="288324" cy="271880"/>
            </a:xfrm>
            <a:prstGeom prst="rect">
              <a:avLst/>
            </a:prstGeom>
          </p:spPr>
        </p:pic>
        <p:pic>
          <p:nvPicPr>
            <p:cNvPr id="50" name="Obraz 49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292" y="5689205"/>
              <a:ext cx="288324" cy="271880"/>
            </a:xfrm>
            <a:prstGeom prst="rect">
              <a:avLst/>
            </a:prstGeom>
          </p:spPr>
        </p:pic>
        <p:pic>
          <p:nvPicPr>
            <p:cNvPr id="51" name="Obraz 5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292" y="6001722"/>
              <a:ext cx="288324" cy="271880"/>
            </a:xfrm>
            <a:prstGeom prst="rect">
              <a:avLst/>
            </a:prstGeom>
          </p:spPr>
        </p:pic>
        <p:pic>
          <p:nvPicPr>
            <p:cNvPr id="52" name="Obraz 5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2173" y="6312824"/>
              <a:ext cx="288324" cy="271880"/>
            </a:xfrm>
            <a:prstGeom prst="rect">
              <a:avLst/>
            </a:prstGeom>
          </p:spPr>
        </p:pic>
        <p:pic>
          <p:nvPicPr>
            <p:cNvPr id="53" name="Obraz 5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2173" y="6523614"/>
              <a:ext cx="288324" cy="271880"/>
            </a:xfrm>
            <a:prstGeom prst="rect">
              <a:avLst/>
            </a:prstGeom>
          </p:spPr>
        </p:pic>
      </p:grpSp>
      <p:grpSp>
        <p:nvGrpSpPr>
          <p:cNvPr id="7" name="Grupa 6"/>
          <p:cNvGrpSpPr/>
          <p:nvPr/>
        </p:nvGrpSpPr>
        <p:grpSpPr>
          <a:xfrm>
            <a:off x="5977066" y="1623062"/>
            <a:ext cx="5522956" cy="4785976"/>
            <a:chOff x="5977066" y="1623062"/>
            <a:chExt cx="4686300" cy="4057650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77066" y="1623062"/>
              <a:ext cx="4686300" cy="4057650"/>
            </a:xfrm>
            <a:prstGeom prst="rect">
              <a:avLst/>
            </a:prstGeom>
          </p:spPr>
        </p:pic>
        <p:pic>
          <p:nvPicPr>
            <p:cNvPr id="54" name="Obraz 53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065" y="1696239"/>
              <a:ext cx="288324" cy="271880"/>
            </a:xfrm>
            <a:prstGeom prst="rect">
              <a:avLst/>
            </a:prstGeom>
          </p:spPr>
        </p:pic>
        <p:pic>
          <p:nvPicPr>
            <p:cNvPr id="55" name="Obraz 54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065" y="2281364"/>
              <a:ext cx="288324" cy="271880"/>
            </a:xfrm>
            <a:prstGeom prst="rect">
              <a:avLst/>
            </a:prstGeom>
          </p:spPr>
        </p:pic>
        <p:pic>
          <p:nvPicPr>
            <p:cNvPr id="56" name="Obraz 55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4303" y="2689123"/>
              <a:ext cx="288324" cy="271880"/>
            </a:xfrm>
            <a:prstGeom prst="rect">
              <a:avLst/>
            </a:prstGeom>
          </p:spPr>
        </p:pic>
        <p:pic>
          <p:nvPicPr>
            <p:cNvPr id="57" name="Obraz 56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065" y="3342015"/>
              <a:ext cx="288324" cy="271880"/>
            </a:xfrm>
            <a:prstGeom prst="rect">
              <a:avLst/>
            </a:prstGeom>
          </p:spPr>
        </p:pic>
        <p:pic>
          <p:nvPicPr>
            <p:cNvPr id="58" name="Obraz 57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065" y="3760005"/>
              <a:ext cx="288324" cy="271880"/>
            </a:xfrm>
            <a:prstGeom prst="rect">
              <a:avLst/>
            </a:prstGeom>
          </p:spPr>
        </p:pic>
        <p:pic>
          <p:nvPicPr>
            <p:cNvPr id="59" name="Obraz 58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065" y="4110835"/>
              <a:ext cx="288324" cy="271880"/>
            </a:xfrm>
            <a:prstGeom prst="rect">
              <a:avLst/>
            </a:prstGeom>
          </p:spPr>
        </p:pic>
        <p:pic>
          <p:nvPicPr>
            <p:cNvPr id="60" name="Obraz 59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065" y="4520026"/>
              <a:ext cx="288324" cy="271880"/>
            </a:xfrm>
            <a:prstGeom prst="rect">
              <a:avLst/>
            </a:prstGeom>
          </p:spPr>
        </p:pic>
        <p:pic>
          <p:nvPicPr>
            <p:cNvPr id="61" name="Obraz 60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065" y="4929217"/>
              <a:ext cx="288324" cy="271880"/>
            </a:xfrm>
            <a:prstGeom prst="rect">
              <a:avLst/>
            </a:prstGeom>
          </p:spPr>
        </p:pic>
        <p:pic>
          <p:nvPicPr>
            <p:cNvPr id="62" name="Obraz 61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2541" y="5356904"/>
              <a:ext cx="288324" cy="271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3582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21</a:t>
            </a:fld>
            <a:endParaRPr lang="pl-PL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72" y="1680751"/>
            <a:ext cx="1292943" cy="1219200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84476" y="212174"/>
            <a:ext cx="1235675" cy="974075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264" y="1738569"/>
            <a:ext cx="7044876" cy="4645755"/>
          </a:xfrm>
          <a:prstGeom prst="rect">
            <a:avLst/>
          </a:prstGeom>
        </p:spPr>
      </p:pic>
      <p:sp>
        <p:nvSpPr>
          <p:cNvPr id="8" name="Prostokąt zaokrąglony 7"/>
          <p:cNvSpPr/>
          <p:nvPr/>
        </p:nvSpPr>
        <p:spPr bwMode="auto">
          <a:xfrm>
            <a:off x="1606379" y="4704373"/>
            <a:ext cx="9203783" cy="10044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41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22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92715" y="230558"/>
            <a:ext cx="1162066" cy="1005684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23" y="1369442"/>
            <a:ext cx="8534400" cy="53721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230" y="158838"/>
            <a:ext cx="6370494" cy="661789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Prostokąt zaokrąglony 7"/>
          <p:cNvSpPr/>
          <p:nvPr/>
        </p:nvSpPr>
        <p:spPr bwMode="auto">
          <a:xfrm>
            <a:off x="5870188" y="2311200"/>
            <a:ext cx="5873578" cy="1622855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5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82564" y="195736"/>
            <a:ext cx="7822929" cy="715962"/>
          </a:xfrm>
        </p:spPr>
        <p:txBody>
          <a:bodyPr>
            <a:normAutofit fontScale="90000"/>
          </a:bodyPr>
          <a:lstStyle/>
          <a:p>
            <a:r>
              <a:rPr lang="pl-PL" dirty="0"/>
              <a:t>Powołanie zespołu egzaminacyjnego</a:t>
            </a:r>
          </a:p>
        </p:txBody>
      </p:sp>
      <p:pic>
        <p:nvPicPr>
          <p:cNvPr id="15" name="Symbol zastępczy zawartości 14" descr="Feedback &lt;strong&gt;checklist&lt;/strong&gt; | AJC1 | Flick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156" y="171534"/>
            <a:ext cx="2389762" cy="2389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23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8686800" y="1945341"/>
            <a:ext cx="1212356" cy="979797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7" name="Symbol zastępczy zawartości 2"/>
          <p:cNvSpPr txBox="1">
            <a:spLocks/>
          </p:cNvSpPr>
          <p:nvPr/>
        </p:nvSpPr>
        <p:spPr>
          <a:xfrm>
            <a:off x="3005675" y="1860151"/>
            <a:ext cx="5008772" cy="72236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PZE</a:t>
            </a:r>
            <a:r>
              <a:rPr lang="pl-PL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którym jest dyrektor szkoły:</a:t>
            </a:r>
            <a:endParaRPr lang="pl-PL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ymbol zastępczy zawartości 2"/>
          <p:cNvSpPr txBox="1">
            <a:spLocks/>
          </p:cNvSpPr>
          <p:nvPr/>
        </p:nvSpPr>
        <p:spPr>
          <a:xfrm>
            <a:off x="240819" y="3107701"/>
            <a:ext cx="11646382" cy="34475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lutego 2019 r., 							 </a:t>
            </a:r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lutego 2019 r., </a:t>
            </a:r>
          </a:p>
          <a:p>
            <a:pPr algn="just"/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powołuje członków zespołu egzaminacyjnego oraz może powołać zastępcę PZE spośród członków zespołu </a:t>
            </a:r>
            <a:r>
              <a:rPr lang="pl-PL" sz="1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(zał. 5a i 5b)</a:t>
            </a:r>
          </a:p>
          <a:p>
            <a:pPr algn="just"/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Jeżeli PZE i jego zastępca nie mogą pełnić swoich funkcji, osoba pełniąca obowiązki dyrektora szkoły niezwłocznie powiadamia o tym fakcie dyrektora OKE i przesyła podpisane oświadczenie </a:t>
            </a:r>
            <a:r>
              <a:rPr lang="pl-PL" sz="1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(zał. 5c)</a:t>
            </a:r>
          </a:p>
          <a:p>
            <a:pPr marL="0" indent="0" algn="just">
              <a:buNone/>
            </a:pPr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marca 2019 r., 							</a:t>
            </a:r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marca 2019 r., </a:t>
            </a:r>
          </a:p>
          <a:p>
            <a:pPr algn="just"/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spośród członków zespołu egzaminacyjnego, powołuje zespoły nadzorujące przebieg </a:t>
            </a:r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egzaminu </a:t>
            </a:r>
            <a:b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poszczególnych salach egzaminacyjnych oraz wyznacza przewodniczących tych zespołów </a:t>
            </a:r>
            <a:r>
              <a:rPr lang="pl-PL" sz="19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(zał. 5a)</a:t>
            </a:r>
          </a:p>
        </p:txBody>
      </p:sp>
      <p:sp>
        <p:nvSpPr>
          <p:cNvPr id="10" name="Prostokąt 9"/>
          <p:cNvSpPr/>
          <p:nvPr/>
        </p:nvSpPr>
        <p:spPr>
          <a:xfrm>
            <a:off x="579616" y="181714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353524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12876" y="383235"/>
            <a:ext cx="7099758" cy="715962"/>
          </a:xfrm>
        </p:spPr>
        <p:txBody>
          <a:bodyPr>
            <a:normAutofit fontScale="90000"/>
          </a:bodyPr>
          <a:lstStyle/>
          <a:p>
            <a:r>
              <a:rPr lang="pl-PL" dirty="0"/>
              <a:t>Skład zespołów nadzorujących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20877" y="2231923"/>
            <a:ext cx="9011664" cy="3559277"/>
          </a:xfrm>
        </p:spPr>
        <p:txBody>
          <a:bodyPr>
            <a:noAutofit/>
          </a:bodyPr>
          <a:lstStyle/>
          <a:p>
            <a:pPr algn="just">
              <a:buClr>
                <a:schemeClr val="accent2"/>
              </a:buClr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 skład zespołu nadzorującego wchodzi co najmniej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nauczycieli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, z tym że 1 nauczyciel jest zatrudniony w:</a:t>
            </a:r>
          </a:p>
          <a:p>
            <a:pPr marL="800100" lvl="1" indent="-342900" algn="just">
              <a:buClr>
                <a:schemeClr val="accent2"/>
              </a:buClr>
              <a:buFont typeface="+mj-lt"/>
              <a:buAutoNum type="alphaL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szkole, w której jest przeprowadzany egzamin;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nauczyciel  ten  pełni  funkcję przewodniczącego zespołu</a:t>
            </a:r>
          </a:p>
          <a:p>
            <a:pPr marL="800100" lvl="1" indent="-342900" algn="just">
              <a:buClr>
                <a:schemeClr val="accent2"/>
              </a:buClr>
              <a:buFont typeface="+mj-lt"/>
              <a:buAutoNum type="alphaL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innej szkole lub w </a:t>
            </a:r>
            <a:r>
              <a:rPr lang="pl-PL" sz="2400" u="sng" dirty="0">
                <a:latin typeface="Arial" panose="020B0604020202020204" pitchFamily="34" charset="0"/>
                <a:cs typeface="Arial" panose="020B0604020202020204" pitchFamily="34" charset="0"/>
              </a:rPr>
              <a:t>placówce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buClr>
                <a:schemeClr val="accent2"/>
              </a:buClr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Jeżeli w sali egzaminacyjnej jest więcej niż </a:t>
            </a:r>
            <a:r>
              <a:rPr lang="pl-P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zdających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, liczbę członków zespołu nadzorującego zwiększa się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l-P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nauczyciela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na każdych kolejnych 20 zdających. </a:t>
            </a:r>
          </a:p>
        </p:txBody>
      </p:sp>
      <p:pic>
        <p:nvPicPr>
          <p:cNvPr id="5" name="Obraz 4" descr="Un objectif : on l’a atteint ou on ne l’a pas atteint, on s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51" y="149110"/>
            <a:ext cx="1388541" cy="1388541"/>
          </a:xfrm>
          <a:prstGeom prst="rect">
            <a:avLst/>
          </a:prstGeom>
        </p:spPr>
      </p:pic>
      <p:pic>
        <p:nvPicPr>
          <p:cNvPr id="6" name="Obraz 5" descr="Un objectif : on l’a atteint ou on ne l’a pas atteint, on s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224" y="552641"/>
            <a:ext cx="1388541" cy="1388541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24</a:t>
            </a:fld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51373" y="138916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  <p:pic>
        <p:nvPicPr>
          <p:cNvPr id="8" name="Obraz 7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53766" y="251318"/>
            <a:ext cx="1212356" cy="979797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1098617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7CD306-D8D8-4FEB-A373-40922FF53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522" y="367769"/>
            <a:ext cx="9753600" cy="715962"/>
          </a:xfrm>
        </p:spPr>
        <p:txBody>
          <a:bodyPr/>
          <a:lstStyle/>
          <a:p>
            <a:r>
              <a:rPr lang="pl-PL" dirty="0"/>
              <a:t>Brak członka zespołu nadzorującego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1BE02D-C020-45A6-BA20-01A15B305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253" y="2150940"/>
            <a:ext cx="9294576" cy="3004534"/>
          </a:xfrm>
        </p:spPr>
        <p:txBody>
          <a:bodyPr/>
          <a:lstStyle/>
          <a:p>
            <a:pPr algn="just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Jeżeli przewodniczący zespołu nadzorującego lub członek tego zespołu </a:t>
            </a:r>
            <a:r>
              <a:rPr lang="pl-PL" sz="2400" u="sng" dirty="0">
                <a:latin typeface="Arial" panose="020B0604020202020204" pitchFamily="34" charset="0"/>
                <a:cs typeface="Arial" panose="020B0604020202020204" pitchFamily="34" charset="0"/>
              </a:rPr>
              <a:t>z powodu choroby lub innych ważnych przyczyn nie mogą  wziąć́ udziału w egzaminie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, przewodniczący zespołu egzaminacyjnego – nawet w dniu egzaminu – powołuje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 zastępstwie innego przewodniczącego zespołu nadzorującego lub członka tego zespołu. Fakt ten powinien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być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odnotowany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formularzu powołania zespołów nadzorujących (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załącznik 5a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B995DA8-05C0-46E8-AF39-160B7F98B0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25</a:t>
            </a:fld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EE7AC50-100C-475F-B624-6F98F43ADE75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399015" y="280106"/>
            <a:ext cx="1335934" cy="891287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F425FF1B-BA0C-4B38-A934-391489635F56}"/>
              </a:ext>
            </a:extLst>
          </p:cNvPr>
          <p:cNvSpPr/>
          <p:nvPr/>
        </p:nvSpPr>
        <p:spPr>
          <a:xfrm>
            <a:off x="342321" y="171752"/>
            <a:ext cx="1557111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64400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8385" y="104965"/>
            <a:ext cx="10192871" cy="1347019"/>
          </a:xfrm>
        </p:spPr>
        <p:txBody>
          <a:bodyPr>
            <a:noAutofit/>
          </a:bodyPr>
          <a:lstStyle/>
          <a:p>
            <a:r>
              <a:rPr lang="pl-PL" dirty="0"/>
              <a:t>W skład zespołu nadzorującego </a:t>
            </a:r>
            <a:br>
              <a:rPr lang="pl-PL" dirty="0"/>
            </a:br>
            <a:r>
              <a:rPr lang="pl-PL" u="sng" dirty="0"/>
              <a:t>nie może </a:t>
            </a:r>
            <a:r>
              <a:rPr lang="pl-PL" dirty="0"/>
              <a:t>wchodzić: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55589" y="2545492"/>
            <a:ext cx="10264345" cy="2545492"/>
          </a:xfrm>
        </p:spPr>
        <p:txBody>
          <a:bodyPr>
            <a:noAutofit/>
          </a:bodyPr>
          <a:lstStyle/>
          <a:p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w części pierwszej i części drugiej nauczyciel zajęć edukacyjnych z zakresu odpowiedniej części egzaminu</a:t>
            </a:r>
          </a:p>
          <a:p>
            <a:pPr algn="just"/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w części trzeciej nauczyciel języka obcego nowożytnego, </a:t>
            </a: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z którego zakresu jest przeprowadzany egzamin w danej sali.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26</a:t>
            </a:fld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254115" y="224477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732022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5414" y="23610"/>
            <a:ext cx="10931309" cy="1347019"/>
          </a:xfrm>
        </p:spPr>
        <p:txBody>
          <a:bodyPr>
            <a:noAutofit/>
          </a:bodyPr>
          <a:lstStyle/>
          <a:p>
            <a:r>
              <a:rPr lang="pl-PL" dirty="0"/>
              <a:t>W skład zespołu nadzorującego </a:t>
            </a:r>
            <a:br>
              <a:rPr lang="pl-PL" dirty="0"/>
            </a:br>
            <a:r>
              <a:rPr lang="pl-PL" u="sng" dirty="0"/>
              <a:t>nie może </a:t>
            </a:r>
            <a:r>
              <a:rPr lang="pl-PL" dirty="0"/>
              <a:t>wchodzić: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0722" y="2288921"/>
            <a:ext cx="9871018" cy="3386949"/>
          </a:xfrm>
        </p:spPr>
        <p:txBody>
          <a:bodyPr>
            <a:noAutofit/>
          </a:bodyPr>
          <a:lstStyle/>
          <a:p>
            <a:r>
              <a:rPr lang="pl-PL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przypadku egzaminu z języka polskiego – nauczyciel języka polskiego </a:t>
            </a:r>
          </a:p>
          <a:p>
            <a:r>
              <a:rPr lang="pl-PL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przypadku egzaminu z matematyki – nauczyciel matematyki </a:t>
            </a:r>
          </a:p>
          <a:p>
            <a:r>
              <a:rPr lang="pl-PL" sz="2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przypadku egzaminu z języka obcego nowożytnego – nauczyciel języka, z którego zakresu jest przeprowadzany egzamin w danej sali. 	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27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594522" y="240431"/>
            <a:ext cx="1083166" cy="913378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1477750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88023" y="375419"/>
            <a:ext cx="8086453" cy="715962"/>
          </a:xfrm>
        </p:spPr>
        <p:txBody>
          <a:bodyPr>
            <a:normAutofit fontScale="90000"/>
          </a:bodyPr>
          <a:lstStyle/>
          <a:p>
            <a:r>
              <a:rPr lang="pl-PL" dirty="0"/>
              <a:t>Zespół egzaminacyjny</a:t>
            </a:r>
          </a:p>
        </p:txBody>
      </p:sp>
      <p:pic>
        <p:nvPicPr>
          <p:cNvPr id="8" name="Symbol zastępczy zawartości 7" descr="ISS-BusManG12 - Focus grou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88" y="4592558"/>
            <a:ext cx="2629497" cy="2191248"/>
          </a:xfrm>
        </p:spPr>
      </p:pic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1120877" y="2586262"/>
            <a:ext cx="9977257" cy="1907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Członkowie zespołu egzaminacyjnego podpisują oświadczenie </a:t>
            </a:r>
            <a:b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w sprawie znajomości przepisów związanych z zabezpieczeniem materiałów egzaminacyjnych przed nieuprawnionym ujawnieniem i ochroną danych osobowych </a:t>
            </a:r>
            <a:r>
              <a:rPr lang="pl-PL" sz="2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(zał. 5a</a:t>
            </a:r>
            <a:r>
              <a:rPr lang="pl-PL" sz="2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28</a:t>
            </a:fld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  <p:pic>
        <p:nvPicPr>
          <p:cNvPr id="7" name="Obraz 6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82956" y="276711"/>
            <a:ext cx="1083166" cy="913378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310084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51536" y="348170"/>
            <a:ext cx="9753600" cy="715962"/>
          </a:xfrm>
        </p:spPr>
        <p:txBody>
          <a:bodyPr>
            <a:normAutofit fontScale="90000"/>
          </a:bodyPr>
          <a:lstStyle/>
          <a:p>
            <a:r>
              <a:rPr lang="pl-PL" dirty="0"/>
              <a:t>Zespół egzaminacyjny</a:t>
            </a:r>
          </a:p>
        </p:txBody>
      </p:sp>
      <p:pic>
        <p:nvPicPr>
          <p:cNvPr id="8" name="Symbol zastępczy zawartości 7" descr="ISS-BusManG12 - Focus grou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263" y="4740612"/>
            <a:ext cx="2470922" cy="2059102"/>
          </a:xfrm>
        </p:spPr>
      </p:pic>
      <p:sp>
        <p:nvSpPr>
          <p:cNvPr id="13" name="Symbol zastępczy zawartości 2"/>
          <p:cNvSpPr txBox="1">
            <a:spLocks/>
          </p:cNvSpPr>
          <p:nvPr/>
        </p:nvSpPr>
        <p:spPr>
          <a:xfrm>
            <a:off x="1903218" y="1775294"/>
            <a:ext cx="10181967" cy="2833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ct val="9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13716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PZE lub jego zastępca powinni do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kwietnia 2019 r.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– przeprowadzić szkolenie w zakresie organizacji egzaminu gimnazjalnego dla nauczycieli wchodzących w skład zespołów nadzorujących.</a:t>
            </a:r>
            <a:endParaRPr lang="pl-PL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PZE lub jego zastępca powinni do </a:t>
            </a:r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kwietnia 2019 r. </a:t>
            </a:r>
          </a:p>
          <a:p>
            <a:pPr marL="0" indent="0">
              <a:buNone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– przeprowadzić szkolenie w zakresie organizacji egzaminu </a:t>
            </a:r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ósmoklasisty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dla nauczycieli wchodzących w skład zespołów nadzorujących.</a:t>
            </a:r>
            <a:endParaRPr lang="pl-PL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l-P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29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230659" y="3738282"/>
            <a:ext cx="1326431" cy="1022125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9" name="Prostokąt 8"/>
          <p:cNvSpPr/>
          <p:nvPr/>
        </p:nvSpPr>
        <p:spPr>
          <a:xfrm>
            <a:off x="154142" y="1927236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286212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413687" y="1152983"/>
            <a:ext cx="97041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dirty="0">
                <a:latin typeface="Arial" panose="020B0604020202020204" pitchFamily="34" charset="0"/>
                <a:cs typeface="Arial" panose="020B0604020202020204" pitchFamily="34" charset="0"/>
              </a:rPr>
              <a:t>Organizacja </a:t>
            </a:r>
          </a:p>
          <a:p>
            <a:pPr algn="ctr"/>
            <a:r>
              <a:rPr lang="pl-PL" sz="6000" dirty="0">
                <a:latin typeface="Arial" panose="020B0604020202020204" pitchFamily="34" charset="0"/>
                <a:cs typeface="Arial" panose="020B0604020202020204" pitchFamily="34" charset="0"/>
              </a:rPr>
              <a:t>egzaminu gimnazjalnego</a:t>
            </a:r>
          </a:p>
          <a:p>
            <a:pPr algn="ctr"/>
            <a:r>
              <a:rPr lang="pl-PL" sz="6000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</a:p>
          <a:p>
            <a:pPr algn="ctr"/>
            <a:r>
              <a:rPr lang="pl-PL" sz="6000" dirty="0">
                <a:latin typeface="Arial" panose="020B0604020202020204" pitchFamily="34" charset="0"/>
                <a:cs typeface="Arial" panose="020B0604020202020204" pitchFamily="34" charset="0"/>
              </a:rPr>
              <a:t>egzaminu ósmoklasisty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9244914" y="63563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99FF66"/>
                </a:solidFill>
              </a:rPr>
              <a:pPr/>
              <a:t>3</a:t>
            </a:fld>
            <a:endParaRPr lang="en-US" dirty="0">
              <a:solidFill>
                <a:srgbClr val="99FF66"/>
              </a:solidFill>
            </a:endParaRPr>
          </a:p>
        </p:txBody>
      </p:sp>
      <p:pic>
        <p:nvPicPr>
          <p:cNvPr id="6" name="Obraz 5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573256" y="2423985"/>
            <a:ext cx="1359243" cy="1005015"/>
          </a:xfrm>
          <a:prstGeom prst="rect">
            <a:avLst/>
          </a:prstGeom>
          <a:solidFill>
            <a:srgbClr val="73B248"/>
          </a:solidFill>
          <a:ln>
            <a:solidFill>
              <a:srgbClr val="FFFF00"/>
            </a:solidFill>
          </a:ln>
        </p:spPr>
      </p:pic>
      <p:sp>
        <p:nvSpPr>
          <p:cNvPr id="2" name="Prostokąt 1"/>
          <p:cNvSpPr/>
          <p:nvPr/>
        </p:nvSpPr>
        <p:spPr>
          <a:xfrm>
            <a:off x="508230" y="1152983"/>
            <a:ext cx="1402948" cy="110799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6600" b="1" cap="none" spc="0" dirty="0">
                <a:ln w="28575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6063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66619" y="264651"/>
            <a:ext cx="7760838" cy="805543"/>
          </a:xfrm>
        </p:spPr>
        <p:txBody>
          <a:bodyPr/>
          <a:lstStyle/>
          <a:p>
            <a:r>
              <a:rPr lang="pl-PL" dirty="0"/>
              <a:t>Dystrybucja kodów kreskowych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18270" y="2728850"/>
            <a:ext cx="8904022" cy="3332816"/>
          </a:xfrm>
        </p:spPr>
        <p:txBody>
          <a:bodyPr/>
          <a:lstStyle/>
          <a:p>
            <a:pPr marL="0" indent="0">
              <a:buClr>
                <a:schemeClr val="accent2"/>
              </a:buClr>
              <a:buNone/>
            </a:pPr>
            <a:r>
              <a:rPr lang="pl-PL" sz="4800" dirty="0">
                <a:solidFill>
                  <a:srgbClr val="0070C0"/>
                </a:solidFill>
              </a:rPr>
              <a:t>4 kwietnia 2019 roku w POP</a:t>
            </a:r>
          </a:p>
          <a:p>
            <a:pPr marL="0" indent="0">
              <a:buNone/>
            </a:pPr>
            <a:endParaRPr lang="pl-PL" dirty="0"/>
          </a:p>
          <a:p>
            <a:pPr>
              <a:buNone/>
            </a:pPr>
            <a:endParaRPr lang="pl-PL" dirty="0"/>
          </a:p>
        </p:txBody>
      </p:sp>
      <p:pic>
        <p:nvPicPr>
          <p:cNvPr id="4" name="Picture 2" descr="par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404" y="3906982"/>
            <a:ext cx="2235268" cy="166987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30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37538" y="146864"/>
            <a:ext cx="1128584" cy="923330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8" name="Prostokąt 7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78822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590426" y="2619317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dirty="0">
                <a:latin typeface="Arial" panose="020B0604020202020204" pitchFamily="34" charset="0"/>
                <a:cs typeface="Arial" panose="020B0604020202020204" pitchFamily="34" charset="0"/>
              </a:rPr>
              <a:t>Przygotowanie egzaminu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9244914" y="63563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99FF66"/>
                </a:solidFill>
              </a:rPr>
              <a:pPr/>
              <a:t>31</a:t>
            </a:fld>
            <a:endParaRPr lang="en-US" dirty="0">
              <a:solidFill>
                <a:srgbClr val="99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3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57" y="817784"/>
            <a:ext cx="4864959" cy="593199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68246" y="93389"/>
            <a:ext cx="5478647" cy="605738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32</a:t>
            </a:fld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b="18059"/>
          <a:stretch/>
        </p:blipFill>
        <p:spPr>
          <a:xfrm>
            <a:off x="4981324" y="940257"/>
            <a:ext cx="4962525" cy="557268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118" y="1578992"/>
            <a:ext cx="5067300" cy="5048250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741404" y="2130450"/>
            <a:ext cx="3970639" cy="3686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242386" y="364141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834700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0" y="662888"/>
            <a:ext cx="4752560" cy="61184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78753" y="57150"/>
            <a:ext cx="9780432" cy="605738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33</a:t>
            </a:fld>
            <a:endParaRPr lang="pl-PL" dirty="0"/>
          </a:p>
        </p:txBody>
      </p:sp>
      <p:sp>
        <p:nvSpPr>
          <p:cNvPr id="8" name="Elipsa 7"/>
          <p:cNvSpPr/>
          <p:nvPr/>
        </p:nvSpPr>
        <p:spPr>
          <a:xfrm>
            <a:off x="531676" y="2023358"/>
            <a:ext cx="3970639" cy="3686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/>
          <a:srcRect b="12722"/>
          <a:stretch/>
        </p:blipFill>
        <p:spPr>
          <a:xfrm>
            <a:off x="4817720" y="749757"/>
            <a:ext cx="4962525" cy="5877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442" y="1436117"/>
            <a:ext cx="5019675" cy="5305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Obraz 10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23176" y="266907"/>
            <a:ext cx="1225777" cy="934364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1053514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4047" y="389055"/>
            <a:ext cx="10058400" cy="605738"/>
          </a:xfrm>
        </p:spPr>
        <p:txBody>
          <a:bodyPr/>
          <a:lstStyle/>
          <a:p>
            <a:pPr algn="ctr"/>
            <a:r>
              <a:rPr lang="pl-PL" dirty="0"/>
              <a:t>Przygotowanie sprzętu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28238" y="1399308"/>
            <a:ext cx="8228234" cy="4518436"/>
          </a:xfrm>
        </p:spPr>
        <p:txBody>
          <a:bodyPr>
            <a:normAutofit lnSpcReduction="10000"/>
          </a:bodyPr>
          <a:lstStyle/>
          <a:p>
            <a:pPr marL="457200" indent="-457200" algn="just">
              <a:buFont typeface="+mj-lt"/>
              <a:buAutoNum type="arabicPeriod"/>
            </a:pPr>
            <a:endParaRPr lang="pl-PL" dirty="0">
              <a:effectLst/>
            </a:endParaRPr>
          </a:p>
          <a:p>
            <a:pPr marL="0" indent="0" algn="just">
              <a:buNone/>
            </a:pPr>
            <a:r>
              <a:rPr lang="pl-PL" b="1" dirty="0">
                <a:effectLst/>
              </a:rPr>
              <a:t>W dniu poprzedzającym egzamin należy sprawdzić:</a:t>
            </a:r>
          </a:p>
          <a:p>
            <a:pPr lvl="1" algn="just"/>
            <a:r>
              <a:rPr lang="pl-PL" sz="2300" dirty="0"/>
              <a:t>stan techniczny </a:t>
            </a:r>
            <a:r>
              <a:rPr lang="pl-PL" sz="2300" dirty="0">
                <a:solidFill>
                  <a:srgbClr val="FF0000"/>
                </a:solidFill>
              </a:rPr>
              <a:t>odtwarzaczy płyt CD i głośników</a:t>
            </a:r>
          </a:p>
          <a:p>
            <a:pPr lvl="1" algn="just"/>
            <a:r>
              <a:rPr lang="pl-PL" sz="2300" dirty="0"/>
              <a:t>właściwe odtwarzanie ścieżek:</a:t>
            </a:r>
          </a:p>
          <a:p>
            <a:pPr lvl="2" algn="just"/>
            <a:r>
              <a:rPr lang="pl-PL" sz="2300" dirty="0"/>
              <a:t>teksty do poszczególnych zadań są nagrane</a:t>
            </a:r>
            <a:br>
              <a:rPr lang="pl-PL" sz="2300" dirty="0"/>
            </a:br>
            <a:r>
              <a:rPr lang="pl-PL" sz="2300" dirty="0"/>
              <a:t>na CD jako odrębne ścieżki</a:t>
            </a:r>
          </a:p>
          <a:p>
            <a:pPr lvl="2" algn="just"/>
            <a:r>
              <a:rPr lang="pl-PL" sz="2300" dirty="0"/>
              <a:t>odtwarzacze CD automatycznie przechodzą</a:t>
            </a:r>
            <a:br>
              <a:rPr lang="pl-PL" sz="2300" dirty="0"/>
            </a:br>
            <a:r>
              <a:rPr lang="pl-PL" sz="2300" dirty="0"/>
              <a:t>do kolejnej ścieżki</a:t>
            </a:r>
          </a:p>
          <a:p>
            <a:pPr lvl="1" algn="just"/>
            <a:r>
              <a:rPr lang="pl-PL" sz="2300" dirty="0"/>
              <a:t>rozmieszczenie sprzętu gwarantujące wysoką jakość dźwięku.</a:t>
            </a:r>
            <a:endParaRPr lang="pl-PL" dirty="0">
              <a:effectLst/>
            </a:endParaRPr>
          </a:p>
          <a:p>
            <a:pPr algn="just"/>
            <a:endParaRPr lang="pl-PL" dirty="0"/>
          </a:p>
        </p:txBody>
      </p:sp>
      <p:pic>
        <p:nvPicPr>
          <p:cNvPr id="5" name="Obraz 4" descr="Free vector graphic: Icon, Loudspeaker, Speaker, Hor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6" y="2025854"/>
            <a:ext cx="3591772" cy="3265343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34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37538" y="146864"/>
            <a:ext cx="1128584" cy="923330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7" name="Prostokąt 6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096757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7765" y="179402"/>
            <a:ext cx="9269506" cy="1013988"/>
          </a:xfrm>
        </p:spPr>
        <p:txBody>
          <a:bodyPr/>
          <a:lstStyle/>
          <a:p>
            <a:r>
              <a:rPr lang="pl-PL" dirty="0"/>
              <a:t>Przygotowanie materiałów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06013" y="1967829"/>
            <a:ext cx="7536879" cy="278282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b="1" dirty="0">
              <a:effectLst/>
            </a:endParaRPr>
          </a:p>
          <a:p>
            <a:pPr marL="0" indent="0">
              <a:buNone/>
            </a:pPr>
            <a:r>
              <a:rPr lang="pl-PL" b="1" dirty="0"/>
              <a:t>Do przygotowania są również:</a:t>
            </a:r>
          </a:p>
          <a:p>
            <a:r>
              <a:rPr lang="pl-PL" dirty="0"/>
              <a:t>losy z numerami stolików</a:t>
            </a:r>
          </a:p>
          <a:p>
            <a:r>
              <a:rPr lang="pl-PL" dirty="0"/>
              <a:t>kartki z numerami stolików</a:t>
            </a:r>
          </a:p>
          <a:p>
            <a:r>
              <a:rPr lang="pl-PL" dirty="0"/>
              <a:t>naklejki z kodami kreskowymi dla zdających.</a:t>
            </a:r>
          </a:p>
        </p:txBody>
      </p:sp>
      <p:pic>
        <p:nvPicPr>
          <p:cNvPr id="4" name="Obraz 3" descr="Free vector graphic: &lt;strong&gt;Checklist&lt;/strong&gt;, Task, To Do, &lt;strong&gt;List&lt;/strong&gt;, Plan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321" y="3077497"/>
            <a:ext cx="3143094" cy="3387766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35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37538" y="146864"/>
            <a:ext cx="1128584" cy="923330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7" name="Prostokąt 6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35907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88210" y="457518"/>
            <a:ext cx="9408478" cy="605738"/>
          </a:xfrm>
        </p:spPr>
        <p:txBody>
          <a:bodyPr/>
          <a:lstStyle/>
          <a:p>
            <a:r>
              <a:rPr lang="pl-PL" dirty="0"/>
              <a:t>Przygotowanie dokumentacji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792021" y="1500745"/>
            <a:ext cx="7704667" cy="742406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Wydruki w pionie i poziomie</a:t>
            </a:r>
          </a:p>
        </p:txBody>
      </p:sp>
      <p:grpSp>
        <p:nvGrpSpPr>
          <p:cNvPr id="4" name="Grupa 3"/>
          <p:cNvGrpSpPr/>
          <p:nvPr/>
        </p:nvGrpSpPr>
        <p:grpSpPr>
          <a:xfrm>
            <a:off x="1399309" y="2081626"/>
            <a:ext cx="10527220" cy="4609365"/>
            <a:chOff x="1471521" y="2817248"/>
            <a:chExt cx="8771936" cy="4278971"/>
          </a:xfrm>
        </p:grpSpPr>
        <p:pic>
          <p:nvPicPr>
            <p:cNvPr id="6" name="Obraz 5"/>
            <p:cNvPicPr/>
            <p:nvPr/>
          </p:nvPicPr>
          <p:blipFill rotWithShape="1">
            <a:blip r:embed="rId2"/>
            <a:srcRect l="14204" t="30498" r="21175" b="19831"/>
            <a:stretch/>
          </p:blipFill>
          <p:spPr>
            <a:xfrm>
              <a:off x="1556657" y="2837728"/>
              <a:ext cx="8686800" cy="4258491"/>
            </a:xfrm>
            <a:prstGeom prst="rect">
              <a:avLst/>
            </a:prstGeom>
          </p:spPr>
        </p:pic>
        <p:sp>
          <p:nvSpPr>
            <p:cNvPr id="7" name="pole tekstowe 6"/>
            <p:cNvSpPr txBox="1"/>
            <p:nvPr/>
          </p:nvSpPr>
          <p:spPr>
            <a:xfrm>
              <a:off x="1556656" y="2817248"/>
              <a:ext cx="1961101" cy="1292662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26102-13G19</a:t>
              </a:r>
            </a:p>
            <a:p>
              <a:endParaRPr lang="pl-PL" sz="800" b="1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pl-PL" sz="1300" b="1" dirty="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Gimnazjum w Krakowie</a:t>
              </a:r>
            </a:p>
            <a:p>
              <a:endParaRPr lang="pl-PL" sz="800" b="1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pl-PL" sz="1100" dirty="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Kraków, ul. Spokojna 15</a:t>
              </a:r>
            </a:p>
            <a:p>
              <a:r>
                <a:rPr lang="pl-PL" sz="1100" dirty="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31-122 Kraków</a:t>
              </a:r>
            </a:p>
            <a:p>
              <a:r>
                <a:rPr lang="pl-PL" sz="1100" dirty="0">
                  <a:solidFill>
                    <a:srgbClr val="0033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Tel. 12 422-22-31</a:t>
              </a:r>
            </a:p>
          </p:txBody>
        </p:sp>
        <p:sp>
          <p:nvSpPr>
            <p:cNvPr id="8" name="Elipsa 7"/>
            <p:cNvSpPr/>
            <p:nvPr/>
          </p:nvSpPr>
          <p:spPr>
            <a:xfrm>
              <a:off x="1471521" y="5913399"/>
              <a:ext cx="1993757" cy="3265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10" name="Elipsa 7"/>
            <p:cNvSpPr/>
            <p:nvPr/>
          </p:nvSpPr>
          <p:spPr>
            <a:xfrm>
              <a:off x="3743706" y="4525053"/>
              <a:ext cx="1632628" cy="4168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11" name="Elipsa 7"/>
            <p:cNvSpPr/>
            <p:nvPr/>
          </p:nvSpPr>
          <p:spPr>
            <a:xfrm>
              <a:off x="3743706" y="4966973"/>
              <a:ext cx="1632628" cy="4168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  <p:sp>
          <p:nvSpPr>
            <p:cNvPr id="13" name="Elipsa 7"/>
            <p:cNvSpPr/>
            <p:nvPr/>
          </p:nvSpPr>
          <p:spPr>
            <a:xfrm>
              <a:off x="3628452" y="4063363"/>
              <a:ext cx="3575679" cy="41689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l-PL"/>
            </a:p>
          </p:txBody>
        </p:sp>
      </p:grpSp>
      <p:pic>
        <p:nvPicPr>
          <p:cNvPr id="15" name="Obraz 14" descr="File:Printer-&lt;strong&gt;drukarka&lt;/strong&gt;.svg - Wikimedia Commo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745" y="4490116"/>
            <a:ext cx="2869255" cy="2281196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36</a:t>
            </a:fld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9915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9"/>
          <a:stretch/>
        </p:blipFill>
        <p:spPr>
          <a:xfrm>
            <a:off x="3331029" y="0"/>
            <a:ext cx="5650306" cy="6753497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860904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/>
          <a:srcRect l="17120" t="12293" r="18708" b="5840"/>
          <a:stretch/>
        </p:blipFill>
        <p:spPr>
          <a:xfrm>
            <a:off x="1524001" y="1"/>
            <a:ext cx="9143999" cy="68579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-509588"/>
            <a:ext cx="10610850" cy="787717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180219" y="2560321"/>
            <a:ext cx="4180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N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N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ON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O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8083458" y="2560321"/>
            <a:ext cx="4180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3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2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8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7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9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4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1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10</a:t>
            </a:r>
          </a:p>
          <a:p>
            <a:pPr>
              <a:lnSpc>
                <a:spcPts val="1520"/>
              </a:lnSpc>
            </a:pPr>
            <a:endParaRPr lang="pl-PL" sz="1600" dirty="0">
              <a:solidFill>
                <a:srgbClr val="002060"/>
              </a:solidFill>
            </a:endParaRP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20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18</a:t>
            </a:r>
          </a:p>
          <a:p>
            <a:pPr>
              <a:lnSpc>
                <a:spcPts val="1520"/>
              </a:lnSpc>
            </a:pPr>
            <a:endParaRPr lang="pl-PL" sz="1600" dirty="0">
              <a:solidFill>
                <a:srgbClr val="002060"/>
              </a:solidFill>
            </a:endParaRP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15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16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17</a:t>
            </a:r>
          </a:p>
          <a:p>
            <a:pPr>
              <a:lnSpc>
                <a:spcPts val="1520"/>
              </a:lnSpc>
            </a:pPr>
            <a:endParaRPr lang="pl-PL" sz="1600" dirty="0">
              <a:solidFill>
                <a:srgbClr val="002060"/>
              </a:solidFill>
            </a:endParaRP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20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6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11</a:t>
            </a:r>
          </a:p>
          <a:p>
            <a:pPr>
              <a:lnSpc>
                <a:spcPts val="1520"/>
              </a:lnSpc>
            </a:pPr>
            <a:r>
              <a:rPr lang="pl-PL" sz="1600" dirty="0">
                <a:solidFill>
                  <a:srgbClr val="002060"/>
                </a:solidFill>
              </a:rPr>
              <a:t>14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4450081" y="2939144"/>
            <a:ext cx="602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450080" y="5181601"/>
            <a:ext cx="602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450080" y="2939144"/>
            <a:ext cx="602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6145393" y="2939144"/>
            <a:ext cx="602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6145393" y="5756367"/>
            <a:ext cx="602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8398872" y="3316726"/>
            <a:ext cx="101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TAK/pkt 1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9404709" y="3862890"/>
            <a:ext cx="101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</a:t>
            </a:r>
          </a:p>
        </p:txBody>
      </p:sp>
      <p:sp>
        <p:nvSpPr>
          <p:cNvPr id="16" name="pole tekstowe 15"/>
          <p:cNvSpPr txBox="1"/>
          <p:nvPr/>
        </p:nvSpPr>
        <p:spPr>
          <a:xfrm flipH="1">
            <a:off x="10145485" y="2560322"/>
            <a:ext cx="1255939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J Kowalski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A. Nowak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A Nowak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A. Nowak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A Nowak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A. Nowak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A Nowak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A. Nowak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A Nowak</a:t>
            </a:r>
          </a:p>
          <a:p>
            <a:pPr>
              <a:lnSpc>
                <a:spcPts val="1520"/>
              </a:lnSpc>
            </a:pPr>
            <a:r>
              <a:rPr lang="pl-PL" sz="1400" dirty="0">
                <a:solidFill>
                  <a:srgbClr val="002060"/>
                </a:solidFill>
                <a:latin typeface="Blackadder ITC" panose="04020505051007020D02" pitchFamily="82" charset="0"/>
              </a:rPr>
              <a:t>A Nowak</a:t>
            </a:r>
          </a:p>
          <a:p>
            <a:pPr>
              <a:lnSpc>
                <a:spcPts val="1520"/>
              </a:lnSpc>
            </a:pPr>
            <a:endParaRPr lang="pl-PL" sz="1400" dirty="0">
              <a:solidFill>
                <a:srgbClr val="002060"/>
              </a:solidFill>
              <a:latin typeface="Blackadder ITC" panose="04020505051007020D02" pitchFamily="82" charset="0"/>
            </a:endParaRPr>
          </a:p>
          <a:p>
            <a:pPr>
              <a:lnSpc>
                <a:spcPts val="1520"/>
              </a:lnSpc>
            </a:pPr>
            <a:endParaRPr lang="pl-PL" sz="1400" dirty="0">
              <a:solidFill>
                <a:srgbClr val="002060"/>
              </a:solidFill>
              <a:latin typeface="Blackadder ITC" panose="04020505051007020D02" pitchFamily="82" charset="0"/>
            </a:endParaRPr>
          </a:p>
          <a:p>
            <a:pPr>
              <a:lnSpc>
                <a:spcPts val="1520"/>
              </a:lnSpc>
            </a:pPr>
            <a:endParaRPr lang="pl-PL" sz="1600" dirty="0">
              <a:solidFill>
                <a:srgbClr val="002060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82523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5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3389" y="239415"/>
            <a:ext cx="10174941" cy="605738"/>
          </a:xfrm>
        </p:spPr>
        <p:txBody>
          <a:bodyPr/>
          <a:lstStyle/>
          <a:p>
            <a:r>
              <a:rPr lang="pl-PL" dirty="0"/>
              <a:t>Przygotowanie dokumentacji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39</a:t>
            </a:fld>
            <a:endParaRPr lang="pl-PL" dirty="0"/>
          </a:p>
        </p:txBody>
      </p:sp>
      <p:pic>
        <p:nvPicPr>
          <p:cNvPr id="12" name="Obraz 11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68000" y="181231"/>
            <a:ext cx="1264459" cy="965971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0" y="1147203"/>
            <a:ext cx="8952876" cy="37612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210" y="2285037"/>
            <a:ext cx="10029825" cy="4486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945" y="5209789"/>
            <a:ext cx="180975" cy="16192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945" y="6194278"/>
            <a:ext cx="180975" cy="161925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945" y="3657024"/>
            <a:ext cx="180975" cy="161925"/>
          </a:xfrm>
          <a:prstGeom prst="rect">
            <a:avLst/>
          </a:prstGeom>
        </p:spPr>
      </p:pic>
      <p:sp>
        <p:nvSpPr>
          <p:cNvPr id="14" name="Elipsa 7"/>
          <p:cNvSpPr/>
          <p:nvPr/>
        </p:nvSpPr>
        <p:spPr>
          <a:xfrm>
            <a:off x="2182033" y="1828800"/>
            <a:ext cx="2332302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7" name="Elipsa 7"/>
          <p:cNvSpPr/>
          <p:nvPr/>
        </p:nvSpPr>
        <p:spPr>
          <a:xfrm>
            <a:off x="3504703" y="2522347"/>
            <a:ext cx="2830194" cy="4060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15" name="Obraz 14" descr="File:Printer-&lt;strong&gt;drukarka&lt;/strong&gt;.svg - Wikimedia Common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437" y="1599282"/>
            <a:ext cx="1733397" cy="1378134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7E92C638-79CF-7442-AD8E-F8F686D12F9B}"/>
              </a:ext>
            </a:extLst>
          </p:cNvPr>
          <p:cNvSpPr/>
          <p:nvPr/>
        </p:nvSpPr>
        <p:spPr bwMode="auto">
          <a:xfrm>
            <a:off x="6992471" y="4150659"/>
            <a:ext cx="2671482" cy="247425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">
                <a:schemeClr val="accent3">
                  <a:lumMod val="45000"/>
                  <a:lumOff val="55000"/>
                </a:schemeClr>
              </a:gs>
              <a:gs pos="1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04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D5D855C6-80E7-4435-9030-D91222A80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1437" y="354096"/>
            <a:ext cx="9753600" cy="715962"/>
          </a:xfrm>
        </p:spPr>
        <p:txBody>
          <a:bodyPr/>
          <a:lstStyle/>
          <a:p>
            <a:r>
              <a:rPr lang="pl-PL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Informacje o egzaminach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9519EB3-E40A-4BD5-9C7C-A04B904172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036" y="1954923"/>
            <a:ext cx="4146161" cy="4191000"/>
          </a:xfrm>
          <a:ln>
            <a:solidFill>
              <a:schemeClr val="accent1"/>
            </a:solidFill>
          </a:ln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9600978E-FA54-479E-9ED6-2B8AF49C75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15" y="1954923"/>
            <a:ext cx="4458510" cy="4191000"/>
          </a:xfrm>
          <a:ln>
            <a:solidFill>
              <a:schemeClr val="accent1"/>
            </a:solidFill>
          </a:ln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A4173D3-CCFC-4012-B270-4FEA2683DF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72225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61B0F5E-8380-4F46-9FA2-89F4C343C270}"/>
              </a:ext>
            </a:extLst>
          </p:cNvPr>
          <p:cNvSpPr/>
          <p:nvPr/>
        </p:nvSpPr>
        <p:spPr>
          <a:xfrm>
            <a:off x="365628" y="177981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BAFECF7-6EF8-4B8C-906E-2CC737F5B9D7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51524" y="214183"/>
            <a:ext cx="1210963" cy="991013"/>
          </a:xfrm>
          <a:prstGeom prst="rect">
            <a:avLst/>
          </a:prstGeom>
          <a:solidFill>
            <a:srgbClr val="73B248"/>
          </a:solidFill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82079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0965" y="263917"/>
            <a:ext cx="10201835" cy="605738"/>
          </a:xfrm>
        </p:spPr>
        <p:txBody>
          <a:bodyPr/>
          <a:lstStyle/>
          <a:p>
            <a:r>
              <a:rPr lang="pl-PL" dirty="0"/>
              <a:t>Przygotowanie dokumentacji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40</a:t>
            </a:fld>
            <a:endParaRPr lang="pl-PL" dirty="0"/>
          </a:p>
        </p:txBody>
      </p:sp>
      <p:pic>
        <p:nvPicPr>
          <p:cNvPr id="12" name="Obraz 11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12824" y="177886"/>
            <a:ext cx="1192961" cy="1017679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9" y="1195565"/>
            <a:ext cx="9472098" cy="47968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Elipsa 7"/>
          <p:cNvSpPr/>
          <p:nvPr/>
        </p:nvSpPr>
        <p:spPr>
          <a:xfrm>
            <a:off x="4490926" y="2364069"/>
            <a:ext cx="1959321" cy="449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/>
          <a:srcRect b="14428"/>
          <a:stretch/>
        </p:blipFill>
        <p:spPr>
          <a:xfrm>
            <a:off x="2619631" y="2969374"/>
            <a:ext cx="9336277" cy="36456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Elipsa 7"/>
          <p:cNvSpPr/>
          <p:nvPr/>
        </p:nvSpPr>
        <p:spPr>
          <a:xfrm>
            <a:off x="4013132" y="3278469"/>
            <a:ext cx="1959321" cy="449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15" name="Obraz 14" descr="File:Printer-&lt;strong&gt;drukarka&lt;/strong&gt;.svg - Wikimedia Comm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105" y="1847386"/>
            <a:ext cx="2196834" cy="17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8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06824" y="281105"/>
            <a:ext cx="9637059" cy="605738"/>
          </a:xfrm>
        </p:spPr>
        <p:txBody>
          <a:bodyPr/>
          <a:lstStyle/>
          <a:p>
            <a:r>
              <a:rPr lang="pl-PL" dirty="0"/>
              <a:t>Przygotowanie dokumentacji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41</a:t>
            </a:fld>
            <a:endParaRPr lang="pl-PL" dirty="0"/>
          </a:p>
        </p:txBody>
      </p:sp>
      <p:pic>
        <p:nvPicPr>
          <p:cNvPr id="12" name="Obraz 11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12824" y="184895"/>
            <a:ext cx="1147967" cy="933952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05" y="1338472"/>
            <a:ext cx="10808406" cy="49347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Elipsa 7"/>
          <p:cNvSpPr/>
          <p:nvPr/>
        </p:nvSpPr>
        <p:spPr>
          <a:xfrm>
            <a:off x="6535540" y="2364069"/>
            <a:ext cx="1959321" cy="3502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685" y="2847468"/>
            <a:ext cx="9704173" cy="40105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Obraz 14" descr="File:Printer-&lt;strong&gt;drukarka&lt;/strong&gt;.svg - Wikimedia Commo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521" y="1218276"/>
            <a:ext cx="2681766" cy="213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7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1426" y="253673"/>
            <a:ext cx="10013092" cy="605738"/>
          </a:xfrm>
        </p:spPr>
        <p:txBody>
          <a:bodyPr/>
          <a:lstStyle/>
          <a:p>
            <a:r>
              <a:rPr lang="pl-PL" dirty="0"/>
              <a:t>Przygotowanie dokumentacji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42</a:t>
            </a:fld>
            <a:endParaRPr lang="pl-PL" dirty="0"/>
          </a:p>
        </p:txBody>
      </p:sp>
      <p:pic>
        <p:nvPicPr>
          <p:cNvPr id="12" name="Obraz 11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20401" y="190197"/>
            <a:ext cx="1145722" cy="962764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08" y="1171599"/>
            <a:ext cx="10443132" cy="5584843"/>
          </a:xfrm>
          <a:prstGeom prst="rect">
            <a:avLst/>
          </a:prstGeom>
        </p:spPr>
      </p:pic>
      <p:sp>
        <p:nvSpPr>
          <p:cNvPr id="7" name="Elipsa 7"/>
          <p:cNvSpPr/>
          <p:nvPr/>
        </p:nvSpPr>
        <p:spPr>
          <a:xfrm>
            <a:off x="3954406" y="1548714"/>
            <a:ext cx="4758535" cy="3335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9" name="Symbol zastępczy zawartości 2"/>
          <p:cNvSpPr>
            <a:spLocks noGrp="1"/>
          </p:cNvSpPr>
          <p:nvPr>
            <p:ph idx="1"/>
          </p:nvPr>
        </p:nvSpPr>
        <p:spPr>
          <a:xfrm>
            <a:off x="5747871" y="6143768"/>
            <a:ext cx="5807369" cy="594036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Wydruki w pionie i poziomie</a:t>
            </a:r>
          </a:p>
        </p:txBody>
      </p:sp>
    </p:spTree>
    <p:extLst>
      <p:ext uri="{BB962C8B-B14F-4D97-AF65-F5344CB8AC3E}">
        <p14:creationId xmlns:p14="http://schemas.microsoft.com/office/powerpoint/2010/main" val="1046554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5B5AD8-CD72-4080-B089-E4F4492ED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Uprawnienia dla pracownika szkoły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25D15DD7-A286-4BFC-901F-9B30816E3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" y="2498201"/>
            <a:ext cx="1867062" cy="3680779"/>
          </a:xfrm>
        </p:spPr>
      </p:pic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0C831359-CE85-474E-8979-64268DE1CCD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" y="1780249"/>
            <a:ext cx="1866900" cy="623888"/>
          </a:xfr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6CA4804-19A9-4E89-A3B8-6DAFEAA0AA52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82344" y="268057"/>
            <a:ext cx="1210963" cy="991013"/>
          </a:xfrm>
          <a:prstGeom prst="rect">
            <a:avLst/>
          </a:prstGeom>
          <a:solidFill>
            <a:srgbClr val="73B248"/>
          </a:solidFill>
          <a:ln>
            <a:solidFill>
              <a:srgbClr val="FFFF00"/>
            </a:solidFill>
          </a:ln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id="{54450EED-3C9E-1F43-AB96-38E82F7C679F}"/>
              </a:ext>
            </a:extLst>
          </p:cNvPr>
          <p:cNvGrpSpPr/>
          <p:nvPr/>
        </p:nvGrpSpPr>
        <p:grpSpPr>
          <a:xfrm>
            <a:off x="2226912" y="1955641"/>
            <a:ext cx="9679087" cy="4012706"/>
            <a:chOff x="2181192" y="1944211"/>
            <a:chExt cx="9679087" cy="4012706"/>
          </a:xfrm>
        </p:grpSpPr>
        <p:pic>
          <p:nvPicPr>
            <p:cNvPr id="12" name="Obraz 11">
              <a:extLst>
                <a:ext uri="{FF2B5EF4-FFF2-40B4-BE49-F238E27FC236}">
                  <a16:creationId xmlns:a16="http://schemas.microsoft.com/office/drawing/2014/main" id="{60425518-CFB4-4C6F-9F1A-B21B03314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192" y="1944211"/>
              <a:ext cx="9679087" cy="4012706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39112667-A168-9C4A-8FDC-8E9468DB5AFA}"/>
                </a:ext>
              </a:extLst>
            </p:cNvPr>
            <p:cNvSpPr/>
            <p:nvPr/>
          </p:nvSpPr>
          <p:spPr bwMode="auto">
            <a:xfrm>
              <a:off x="3989294" y="1990165"/>
              <a:ext cx="1810871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9" name="Symbol zastępczy zawartości 2"/>
          <p:cNvSpPr txBox="1">
            <a:spLocks/>
          </p:cNvSpPr>
          <p:nvPr/>
        </p:nvSpPr>
        <p:spPr bwMode="auto">
          <a:xfrm>
            <a:off x="3381189" y="6021081"/>
            <a:ext cx="6852023" cy="4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pl-PL" sz="2000" dirty="0" smtClean="0">
                <a:solidFill>
                  <a:srgbClr val="000000"/>
                </a:solidFill>
              </a:rPr>
              <a:t>www.sio.men.gov.pl </a:t>
            </a:r>
            <a:r>
              <a:rPr lang="pl-PL" sz="2000" dirty="0" smtClean="0">
                <a:sym typeface="Wingdings" panose="05000000000000000000" pitchFamily="2" charset="2"/>
              </a:rPr>
              <a:t> wniosek o dostęp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0602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27F6B2-3F5B-4FED-BF0E-DE1A7FFA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Lista uprawnień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A17C30B5-9111-486E-87B3-9318CD483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71" y="1684930"/>
            <a:ext cx="10735221" cy="4208015"/>
          </a:xfrm>
          <a:ln>
            <a:solidFill>
              <a:schemeClr val="accent1"/>
            </a:solidFill>
          </a:ln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65475E-FD0B-489D-8A34-0DD0E8280C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44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6C399D2-1D6C-4FD0-A16E-B302B0695844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51524" y="214183"/>
            <a:ext cx="1210963" cy="991013"/>
          </a:xfrm>
          <a:prstGeom prst="rect">
            <a:avLst/>
          </a:prstGeom>
          <a:solidFill>
            <a:srgbClr val="73B248"/>
          </a:solidFill>
          <a:ln>
            <a:solidFill>
              <a:srgbClr val="FFFF00"/>
            </a:solidFill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C66193A-BD50-464E-BD81-CD41324A9576}"/>
              </a:ext>
            </a:extLst>
          </p:cNvPr>
          <p:cNvSpPr/>
          <p:nvPr/>
        </p:nvSpPr>
        <p:spPr bwMode="auto">
          <a:xfrm>
            <a:off x="2892014" y="1792737"/>
            <a:ext cx="1874296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05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27F6B2-3F5B-4FED-BF0E-DE1A7FFA7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Nadane uprawnienia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65475E-FD0B-489D-8A34-0DD0E8280C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45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6C399D2-1D6C-4FD0-A16E-B302B0695844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51524" y="214183"/>
            <a:ext cx="1210963" cy="991013"/>
          </a:xfrm>
          <a:prstGeom prst="rect">
            <a:avLst/>
          </a:prstGeom>
          <a:solidFill>
            <a:srgbClr val="73B248"/>
          </a:solidFill>
          <a:ln>
            <a:solidFill>
              <a:srgbClr val="FFFF00"/>
            </a:solidFill>
          </a:ln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FC66193A-BD50-464E-BD81-CD41324A9576}"/>
              </a:ext>
            </a:extLst>
          </p:cNvPr>
          <p:cNvSpPr/>
          <p:nvPr/>
        </p:nvSpPr>
        <p:spPr bwMode="auto">
          <a:xfrm>
            <a:off x="2892014" y="1875865"/>
            <a:ext cx="1874296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CC7A846-C8AF-DE4B-A269-BC75E32DC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4" t="29334" r="6429" b="11872"/>
          <a:stretch/>
        </p:blipFill>
        <p:spPr>
          <a:xfrm>
            <a:off x="766354" y="1837508"/>
            <a:ext cx="10650583" cy="40320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FC66193A-BD50-464E-BD81-CD41324A9576}"/>
              </a:ext>
            </a:extLst>
          </p:cNvPr>
          <p:cNvSpPr/>
          <p:nvPr/>
        </p:nvSpPr>
        <p:spPr bwMode="auto">
          <a:xfrm>
            <a:off x="2819277" y="1834301"/>
            <a:ext cx="1874296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1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590426" y="2619317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000" dirty="0"/>
              <a:t>Dystrybucja materiałów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99FF66"/>
                </a:solidFill>
              </a:rPr>
              <a:pPr/>
              <a:t>46</a:t>
            </a:fld>
            <a:endParaRPr lang="en-US" dirty="0">
              <a:solidFill>
                <a:srgbClr val="99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47</a:t>
            </a:fld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990" y="706234"/>
            <a:ext cx="9842554" cy="5731636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059174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48</a:t>
            </a:fld>
            <a:endParaRPr lang="pl-PL" dirty="0"/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932383" y="163560"/>
            <a:ext cx="1136757" cy="921426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08" y="804658"/>
            <a:ext cx="9820275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14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49</a:t>
            </a:fld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667693" y="2090059"/>
            <a:ext cx="875211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0000" dirty="0">
                <a:solidFill>
                  <a:schemeClr val="accent4">
                    <a:lumMod val="50000"/>
                  </a:schemeClr>
                </a:solidFill>
              </a:rPr>
              <a:t>	</a:t>
            </a:r>
            <a:r>
              <a:rPr lang="pl-PL" sz="9000" dirty="0">
                <a:solidFill>
                  <a:schemeClr val="accent4">
                    <a:lumMod val="50000"/>
                  </a:schemeClr>
                </a:solidFill>
              </a:rPr>
              <a:t>Egzamin</a:t>
            </a:r>
          </a:p>
        </p:txBody>
      </p:sp>
    </p:spTree>
    <p:extLst>
      <p:ext uri="{BB962C8B-B14F-4D97-AF65-F5344CB8AC3E}">
        <p14:creationId xmlns:p14="http://schemas.microsoft.com/office/powerpoint/2010/main" val="495644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33600" y="291713"/>
            <a:ext cx="10058400" cy="880533"/>
          </a:xfrm>
        </p:spPr>
        <p:txBody>
          <a:bodyPr/>
          <a:lstStyle/>
          <a:p>
            <a:r>
              <a:rPr lang="pl-PL" b="1" dirty="0">
                <a:solidFill>
                  <a:srgbClr val="FFFF00"/>
                </a:solidFill>
              </a:rPr>
              <a:t>Przygotowania </a:t>
            </a:r>
            <a:br>
              <a:rPr lang="pl-PL" b="1" dirty="0">
                <a:solidFill>
                  <a:srgbClr val="FFFF00"/>
                </a:solidFill>
              </a:rPr>
            </a:br>
            <a:r>
              <a:rPr lang="pl-PL" b="1" dirty="0">
                <a:solidFill>
                  <a:srgbClr val="FFFF00"/>
                </a:solidFill>
              </a:rPr>
              <a:t>przed egzaminem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82" y="2331699"/>
            <a:ext cx="10613995" cy="2894726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>
                <a:solidFill>
                  <a:srgbClr val="99FF66"/>
                </a:solidFill>
              </a:rPr>
              <a:pPr/>
              <a:t>5</a:t>
            </a:fld>
            <a:endParaRPr lang="pl-PL" dirty="0">
              <a:solidFill>
                <a:srgbClr val="99FF66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65628" y="177981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301673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90867" y="242483"/>
            <a:ext cx="10058400" cy="880533"/>
          </a:xfrm>
        </p:spPr>
        <p:txBody>
          <a:bodyPr/>
          <a:lstStyle/>
          <a:p>
            <a:r>
              <a:rPr lang="pl-PL" dirty="0"/>
              <a:t>Przeprowadzenie egzaminu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3" y="2317097"/>
            <a:ext cx="12035082" cy="2272658"/>
          </a:xfrm>
          <a:prstGeom prst="rect">
            <a:avLst/>
          </a:prstGeom>
        </p:spPr>
      </p:pic>
      <p:sp>
        <p:nvSpPr>
          <p:cNvPr id="5" name="Elipsa 7"/>
          <p:cNvSpPr/>
          <p:nvPr/>
        </p:nvSpPr>
        <p:spPr>
          <a:xfrm>
            <a:off x="296019" y="2168179"/>
            <a:ext cx="6645107" cy="7135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50</a:t>
            </a:fld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816368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80725" y="257689"/>
            <a:ext cx="10058400" cy="880533"/>
          </a:xfrm>
        </p:spPr>
        <p:txBody>
          <a:bodyPr/>
          <a:lstStyle/>
          <a:p>
            <a:r>
              <a:rPr lang="pl-PL" dirty="0"/>
              <a:t>Przeprowadzenie egzaminu</a:t>
            </a: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51</a:t>
            </a:fld>
            <a:endParaRPr lang="pl-PL" dirty="0"/>
          </a:p>
        </p:txBody>
      </p:sp>
      <p:pic>
        <p:nvPicPr>
          <p:cNvPr id="8" name="Obraz 7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57648" y="163303"/>
            <a:ext cx="1139002" cy="974919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224" y="2459123"/>
            <a:ext cx="11819854" cy="2659724"/>
          </a:xfrm>
          <a:prstGeom prst="rect">
            <a:avLst/>
          </a:prstGeom>
        </p:spPr>
      </p:pic>
      <p:sp>
        <p:nvSpPr>
          <p:cNvPr id="5" name="Elipsa 7"/>
          <p:cNvSpPr/>
          <p:nvPr/>
        </p:nvSpPr>
        <p:spPr>
          <a:xfrm>
            <a:off x="425643" y="2472357"/>
            <a:ext cx="6645107" cy="7135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24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49942" y="148236"/>
            <a:ext cx="5222176" cy="605738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52</a:t>
            </a:fld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b="17927"/>
          <a:stretch/>
        </p:blipFill>
        <p:spPr>
          <a:xfrm>
            <a:off x="4972050" y="859494"/>
            <a:ext cx="4962525" cy="558165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118" y="1578992"/>
            <a:ext cx="5067300" cy="5048250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4972049" y="805329"/>
            <a:ext cx="4962525" cy="3686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1" y="881179"/>
            <a:ext cx="4864959" cy="593199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76896" y="327181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675621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07259" y="122891"/>
            <a:ext cx="10058400" cy="605738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53</a:t>
            </a:fld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5" y="728504"/>
            <a:ext cx="4456671" cy="60804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Obraz 9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30754" y="270563"/>
            <a:ext cx="1059712" cy="832096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5"/>
          <a:srcRect b="13020"/>
          <a:stretch/>
        </p:blipFill>
        <p:spPr>
          <a:xfrm>
            <a:off x="4577911" y="765262"/>
            <a:ext cx="4943475" cy="58408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Elipsa 7"/>
          <p:cNvSpPr/>
          <p:nvPr/>
        </p:nvSpPr>
        <p:spPr>
          <a:xfrm>
            <a:off x="4510005" y="738916"/>
            <a:ext cx="5403273" cy="3686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963" y="1474923"/>
            <a:ext cx="5133975" cy="5334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4203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3057" y="223848"/>
            <a:ext cx="10863463" cy="914400"/>
          </a:xfrm>
        </p:spPr>
        <p:txBody>
          <a:bodyPr>
            <a:noAutofit/>
          </a:bodyPr>
          <a:lstStyle/>
          <a:p>
            <a:r>
              <a:rPr lang="pl-PL" dirty="0"/>
              <a:t>W dniu egzaminu </a:t>
            </a:r>
            <a:br>
              <a:rPr lang="pl-PL" dirty="0"/>
            </a:br>
            <a:r>
              <a:rPr lang="pl-PL" dirty="0"/>
              <a:t>Przewodniczący ZN sprawdzają:</a:t>
            </a:r>
          </a:p>
        </p:txBody>
      </p:sp>
      <p:pic>
        <p:nvPicPr>
          <p:cNvPr id="4" name="Obraz 3" descr="&lt;strong&gt;Lista kontrolna&lt;/strong&gt; zielony — Zdjęcie stockow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3" y="1723434"/>
            <a:ext cx="1986414" cy="3333475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54</a:t>
            </a:fld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22087" y="1890514"/>
            <a:ext cx="9885405" cy="457618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pl-PL" sz="2400" dirty="0"/>
              <a:t>usunięcie z sali pomocy dydaktycznych</a:t>
            </a:r>
          </a:p>
          <a:p>
            <a:pPr algn="just">
              <a:lnSpc>
                <a:spcPct val="100000"/>
              </a:lnSpc>
            </a:pPr>
            <a:r>
              <a:rPr lang="pl-PL" sz="2400" dirty="0"/>
              <a:t>ustawienie ponumerowanych stolików</a:t>
            </a:r>
          </a:p>
          <a:p>
            <a:pPr algn="just">
              <a:lnSpc>
                <a:spcPct val="100000"/>
              </a:lnSpc>
            </a:pPr>
            <a:r>
              <a:rPr lang="pl-PL" sz="2400" dirty="0"/>
              <a:t>przygotowanie losów z numerami stolików</a:t>
            </a:r>
          </a:p>
          <a:p>
            <a:pPr algn="just">
              <a:lnSpc>
                <a:spcPct val="100000"/>
              </a:lnSpc>
            </a:pPr>
            <a:r>
              <a:rPr lang="pl-PL" sz="2400" dirty="0"/>
              <a:t>przygotowanie odpowiednich stanowisk dla uczniów uprawnionych do dostosowanych warunków egzaminu</a:t>
            </a:r>
          </a:p>
          <a:p>
            <a:pPr algn="just">
              <a:lnSpc>
                <a:spcPct val="100000"/>
              </a:lnSpc>
            </a:pPr>
            <a:r>
              <a:rPr lang="pl-PL" sz="2400" dirty="0"/>
              <a:t>przygotowanie miejsc dla członków ZN oraz obserwatorów</a:t>
            </a:r>
          </a:p>
          <a:p>
            <a:pPr algn="just">
              <a:lnSpc>
                <a:spcPct val="100000"/>
              </a:lnSpc>
            </a:pPr>
            <a:r>
              <a:rPr lang="pl-PL" sz="2400" dirty="0"/>
              <a:t>umieszczenie w widocznym miejscu sprawnego zegara i tablicy do zapisania godziny rozpoczęcia i zakończenia egzaminu</a:t>
            </a:r>
          </a:p>
          <a:p>
            <a:pPr algn="just">
              <a:lnSpc>
                <a:spcPct val="100000"/>
              </a:lnSpc>
            </a:pPr>
            <a:r>
              <a:rPr lang="pl-PL" sz="2400" dirty="0"/>
              <a:t>umieszczenie przed salą, w widocznym miejscu list zdających</a:t>
            </a:r>
          </a:p>
          <a:p>
            <a:pPr algn="just">
              <a:lnSpc>
                <a:spcPct val="100000"/>
              </a:lnSpc>
            </a:pPr>
            <a:r>
              <a:rPr lang="pl-PL" sz="2400" dirty="0"/>
              <a:t>przygotowanie sprzętu i zapasowych przyborów do pisania</a:t>
            </a:r>
            <a:endParaRPr lang="pl-PL" sz="2400" dirty="0">
              <a:effectLst/>
            </a:endParaRPr>
          </a:p>
        </p:txBody>
      </p:sp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1125200" y="62754"/>
            <a:ext cx="982292" cy="7082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8" name="Prostokąt 7"/>
          <p:cNvSpPr/>
          <p:nvPr/>
        </p:nvSpPr>
        <p:spPr>
          <a:xfrm>
            <a:off x="168645" y="122585"/>
            <a:ext cx="1293944" cy="1015663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0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812349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97182" y="261241"/>
            <a:ext cx="8848389" cy="827809"/>
          </a:xfrm>
        </p:spPr>
        <p:txBody>
          <a:bodyPr/>
          <a:lstStyle/>
          <a:p>
            <a:r>
              <a:rPr lang="pl-PL" dirty="0"/>
              <a:t>Przed rozpoczęciem egzaminu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526802" y="1436261"/>
            <a:ext cx="9907093" cy="44494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/>
              <a:t>PZE sprawdza kompletność ZN, następnie przekazuje przewodniczącym ZN: </a:t>
            </a:r>
          </a:p>
          <a:p>
            <a:r>
              <a:rPr lang="pl-PL" sz="2400" dirty="0"/>
              <a:t>odpowiednią liczbę arkuszy egzaminacyjnych</a:t>
            </a:r>
          </a:p>
          <a:p>
            <a:r>
              <a:rPr lang="pl-PL" sz="2400" i="1" dirty="0"/>
              <a:t>wykaz uczniów w sali egzaminacyjnej</a:t>
            </a:r>
            <a:r>
              <a:rPr lang="pl-PL" sz="2400" dirty="0"/>
              <a:t>, wydrukowany</a:t>
            </a:r>
            <a:br>
              <a:rPr lang="pl-PL" sz="2400" dirty="0"/>
            </a:br>
            <a:r>
              <a:rPr lang="pl-PL" sz="2400" dirty="0"/>
              <a:t>z systemu OBIEG/SIOEO (jeżeli nie był przekazany wcześniej)</a:t>
            </a:r>
          </a:p>
          <a:p>
            <a:r>
              <a:rPr lang="pl-PL" sz="2400" dirty="0"/>
              <a:t>formularz </a:t>
            </a:r>
            <a:r>
              <a:rPr lang="pl-PL" sz="2400" i="1" dirty="0"/>
              <a:t>Protokołu przebiegu danej części w danej sali egzaminacyjnej</a:t>
            </a:r>
            <a:endParaRPr lang="pl-PL" sz="2400" dirty="0"/>
          </a:p>
          <a:p>
            <a:r>
              <a:rPr lang="pl-PL" sz="2400" dirty="0"/>
              <a:t>płyty CD w przypadku trzeciej części egzaminu</a:t>
            </a:r>
          </a:p>
          <a:p>
            <a:r>
              <a:rPr lang="pl-PL" sz="2400" dirty="0"/>
              <a:t>zwrotne koperty do spakowania materiałów </a:t>
            </a:r>
            <a:br>
              <a:rPr lang="pl-PL" sz="2400" dirty="0"/>
            </a:br>
            <a:r>
              <a:rPr lang="pl-PL" sz="2400" dirty="0"/>
              <a:t>egzaminacyjnych.</a:t>
            </a:r>
          </a:p>
        </p:txBody>
      </p:sp>
      <p:pic>
        <p:nvPicPr>
          <p:cNvPr id="5" name="Obraz 4" descr="Blanketter och &lt;strong&gt;dokument&lt;/strong&gt; | Hagalidskola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784" y="4434158"/>
            <a:ext cx="3543170" cy="2212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55</a:t>
            </a:fld>
            <a:endParaRPr lang="pl-PL" dirty="0"/>
          </a:p>
        </p:txBody>
      </p:sp>
      <p:pic>
        <p:nvPicPr>
          <p:cNvPr id="7" name="Obraz 6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1035554" y="3073600"/>
            <a:ext cx="1070192" cy="963876"/>
          </a:xfrm>
          <a:prstGeom prst="rect">
            <a:avLst/>
          </a:prstGeom>
          <a:solidFill>
            <a:srgbClr val="73B248"/>
          </a:solidFill>
        </p:spPr>
      </p:pic>
      <p:cxnSp>
        <p:nvCxnSpPr>
          <p:cNvPr id="9" name="Łącznik prosty 8"/>
          <p:cNvCxnSpPr/>
          <p:nvPr/>
        </p:nvCxnSpPr>
        <p:spPr bwMode="auto">
          <a:xfrm flipH="1">
            <a:off x="10598828" y="2523474"/>
            <a:ext cx="1128273" cy="881751"/>
          </a:xfrm>
          <a:prstGeom prst="line">
            <a:avLst/>
          </a:prstGeom>
          <a:gradFill rotWithShape="1">
            <a:gsLst>
              <a:gs pos="0">
                <a:schemeClr val="bg2">
                  <a:gamma/>
                  <a:tint val="26667"/>
                  <a:invGamma/>
                </a:schemeClr>
              </a:gs>
              <a:gs pos="100000">
                <a:schemeClr val="bg2">
                  <a:alpha val="14999"/>
                </a:schemeClr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Prostokąt 9"/>
          <p:cNvSpPr/>
          <p:nvPr/>
        </p:nvSpPr>
        <p:spPr>
          <a:xfrm>
            <a:off x="9722494" y="1810261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546979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79813" y="128982"/>
            <a:ext cx="7871012" cy="1122630"/>
          </a:xfrm>
        </p:spPr>
        <p:txBody>
          <a:bodyPr/>
          <a:lstStyle/>
          <a:p>
            <a:r>
              <a:rPr lang="pl-PL" dirty="0"/>
              <a:t>Przed rozpoczęciem egzaminu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1098" y="1964571"/>
            <a:ext cx="8819962" cy="4032576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pl-PL" dirty="0"/>
              <a:t>Przewodniczący ZN przypomina o:</a:t>
            </a:r>
          </a:p>
          <a:p>
            <a:pPr lvl="2" algn="just"/>
            <a:r>
              <a:rPr lang="pl-PL" sz="2400" dirty="0"/>
              <a:t>zakazie wnoszenia urządzeń telekomunikacyjnych</a:t>
            </a:r>
          </a:p>
          <a:p>
            <a:pPr lvl="2" algn="just"/>
            <a:r>
              <a:rPr lang="pl-PL" sz="2400" dirty="0"/>
              <a:t>zakazie wnoszenia przyborów nieujętych w komunikacie Dyrektora CKE.</a:t>
            </a:r>
          </a:p>
          <a:p>
            <a:pPr algn="just"/>
            <a:r>
              <a:rPr lang="pl-PL" dirty="0"/>
              <a:t>O godzinie wyznaczonej przez PZE uczniowie wchodzą do sali pojedynczo, losują numery stolików i odbierają naklejki z kodami.</a:t>
            </a:r>
          </a:p>
          <a:p>
            <a:pPr algn="just"/>
            <a:r>
              <a:rPr lang="pl-PL" dirty="0"/>
              <a:t>Zdający powinni mieć przy sobie dokument stwierdzający tożsamość.</a:t>
            </a:r>
          </a:p>
          <a:p>
            <a:pPr algn="just"/>
            <a:r>
              <a:rPr lang="pl-PL" dirty="0"/>
              <a:t>Zdający mogą wnieść do sali małą butelkę wody.</a:t>
            </a:r>
          </a:p>
          <a:p>
            <a:pPr marL="457200" indent="-457200" algn="just">
              <a:buFont typeface="+mj-lt"/>
              <a:buAutoNum type="arabicPeriod"/>
            </a:pPr>
            <a:endParaRPr lang="pl-PL" dirty="0"/>
          </a:p>
          <a:p>
            <a:pPr marL="457200" indent="-457200" algn="just">
              <a:buFont typeface="+mj-lt"/>
              <a:buAutoNum type="arabicPeriod"/>
            </a:pPr>
            <a:endParaRPr lang="pl-PL" dirty="0"/>
          </a:p>
        </p:txBody>
      </p:sp>
      <p:pic>
        <p:nvPicPr>
          <p:cNvPr id="5" name="Obraz 4" descr="Depression &lt;strong&gt;Checklist&lt;/strong&gt; | Dr. Kathleen Young: Treating Trauma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59" y="1477762"/>
            <a:ext cx="2133600" cy="1828800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56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560425" y="206218"/>
            <a:ext cx="1198338" cy="968158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8" name="Prostokąt 7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333199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77882" y="172016"/>
            <a:ext cx="7704667" cy="997527"/>
          </a:xfrm>
        </p:spPr>
        <p:txBody>
          <a:bodyPr/>
          <a:lstStyle/>
          <a:p>
            <a:r>
              <a:rPr lang="pl-PL" dirty="0"/>
              <a:t>Na początku egzaminu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2812" y="2104404"/>
            <a:ext cx="10940774" cy="416468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1800" b="1" dirty="0"/>
              <a:t>Po zajęciu miejsc przez uczniów należy poinformować zdających o:</a:t>
            </a:r>
          </a:p>
          <a:p>
            <a:pPr lvl="1" algn="just"/>
            <a:r>
              <a:rPr lang="pl-PL" sz="2400" dirty="0"/>
              <a:t>zasadach zachowania się podczas egzaminu</a:t>
            </a:r>
          </a:p>
          <a:p>
            <a:pPr lvl="1" algn="just"/>
            <a:r>
              <a:rPr lang="pl-PL" sz="2400" dirty="0"/>
              <a:t>dodatkowych </a:t>
            </a:r>
            <a:r>
              <a:rPr lang="pl-PL" sz="2400" b="1" dirty="0"/>
              <a:t>5 minutach </a:t>
            </a:r>
            <a:r>
              <a:rPr lang="pl-PL" sz="2400" dirty="0"/>
              <a:t>przeznaczonych na sprawdzenie poprawności przeniesienia odpowiedzi </a:t>
            </a:r>
          </a:p>
          <a:p>
            <a:pPr lvl="1" algn="just"/>
            <a:r>
              <a:rPr lang="pl-PL" sz="2400" dirty="0"/>
              <a:t>zasadach oddawania arkuszy po zakończeniu pracy.</a:t>
            </a:r>
          </a:p>
          <a:p>
            <a:pPr marL="0" indent="0" algn="just">
              <a:buNone/>
            </a:pPr>
            <a:r>
              <a:rPr lang="pl-PL" sz="1800" b="1" dirty="0"/>
              <a:t>O godzinie określonej w komunikacie </a:t>
            </a:r>
            <a:r>
              <a:rPr lang="pl-PL" sz="1800" dirty="0"/>
              <a:t>– członkowie ZN rozdają zdającym arkusze. </a:t>
            </a:r>
          </a:p>
          <a:p>
            <a:pPr marL="0" indent="0" algn="just">
              <a:buNone/>
            </a:pPr>
            <a:r>
              <a:rPr lang="pl-PL" sz="1800" b="1" dirty="0"/>
              <a:t>Po rozdaniu arkuszy PZN informuje uczniów o:</a:t>
            </a:r>
          </a:p>
          <a:p>
            <a:pPr lvl="1" algn="just"/>
            <a:r>
              <a:rPr lang="pl-PL" sz="2400" dirty="0"/>
              <a:t>obowiązku zapoznania się z instrukcją i postępowaniu z arkuszem</a:t>
            </a:r>
          </a:p>
          <a:p>
            <a:pPr lvl="1" algn="just"/>
            <a:r>
              <a:rPr lang="pl-PL" sz="2400" dirty="0"/>
              <a:t>konieczności sprawdzenia arkusza i numerów stron</a:t>
            </a:r>
          </a:p>
          <a:p>
            <a:pPr lvl="1" algn="just"/>
            <a:r>
              <a:rPr lang="pl-PL" sz="2400" dirty="0"/>
              <a:t>konieczności sprawdzenia poprawności nr PESEL na naklejce.</a:t>
            </a:r>
          </a:p>
        </p:txBody>
      </p:sp>
      <p:pic>
        <p:nvPicPr>
          <p:cNvPr id="4" name="Obraz 3" descr="Depression &lt;strong&gt;Checklist&lt;/strong&gt; | Dr. Kathleen Young: Treating Trauma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902" y="1455172"/>
            <a:ext cx="1235368" cy="1058887"/>
          </a:xfrm>
          <a:prstGeom prst="rect">
            <a:avLst/>
          </a:prstGeom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57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30754" y="172016"/>
            <a:ext cx="1162984" cy="877739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8" name="Prostokąt 7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40646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38174" y="286030"/>
            <a:ext cx="7704667" cy="829787"/>
          </a:xfrm>
        </p:spPr>
        <p:txBody>
          <a:bodyPr/>
          <a:lstStyle/>
          <a:p>
            <a:r>
              <a:rPr lang="pl-PL" dirty="0"/>
              <a:t>W trakcie egzaminu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5361" y="1613562"/>
            <a:ext cx="10990761" cy="493069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pl-PL" sz="2200" dirty="0"/>
              <a:t>Po czynnościach organizacyjnych PZN zapisuje na tablicy czas rozpoczęcia </a:t>
            </a:r>
            <a:br>
              <a:rPr lang="pl-PL" sz="2200" dirty="0"/>
            </a:br>
            <a:r>
              <a:rPr lang="pl-PL" sz="2200" dirty="0"/>
              <a:t>i zakończenia egzaminu.</a:t>
            </a:r>
          </a:p>
          <a:p>
            <a:pPr algn="just"/>
            <a:r>
              <a:rPr lang="pl-PL" sz="2200" dirty="0"/>
              <a:t>W przypadku j. obcych następuje odtworzenie płyty CD.</a:t>
            </a:r>
          </a:p>
          <a:p>
            <a:pPr algn="just"/>
            <a:r>
              <a:rPr lang="pl-PL" sz="2200" dirty="0"/>
              <a:t>Członkowie ZN mogą odpowiadać na pytania zdających związane wyłącznie</a:t>
            </a:r>
            <a:br>
              <a:rPr lang="pl-PL" sz="2200" dirty="0"/>
            </a:br>
            <a:r>
              <a:rPr lang="pl-PL" sz="2200" dirty="0"/>
              <a:t>z kodowaniem arkusza i instrukcją dla zdającego.</a:t>
            </a:r>
          </a:p>
          <a:p>
            <a:pPr algn="just"/>
            <a:r>
              <a:rPr lang="pl-PL" sz="2200" dirty="0"/>
              <a:t>W przypadku konieczności wyjścia z sali zdający sygnalizuje taką potrzebę przez podniesienie ręki. Czas nieobecności powinien być odnotowany</a:t>
            </a:r>
            <a:br>
              <a:rPr lang="pl-PL" sz="2200" dirty="0"/>
            </a:br>
            <a:r>
              <a:rPr lang="pl-PL" sz="2200" dirty="0"/>
              <a:t>w protokole przebiegu egzaminu w danej sali.</a:t>
            </a:r>
          </a:p>
          <a:p>
            <a:r>
              <a:rPr lang="pl-PL" sz="2200" dirty="0"/>
              <a:t>10 minut przed zakończeniem czasu przeznaczonego na pracę</a:t>
            </a:r>
            <a:br>
              <a:rPr lang="pl-PL" sz="2200" dirty="0"/>
            </a:br>
            <a:r>
              <a:rPr lang="pl-PL" sz="2200" dirty="0"/>
              <a:t>PZN przypomina zdającym o konieczności zaznaczenia odpowiedzi na karcie.</a:t>
            </a:r>
          </a:p>
          <a:p>
            <a:r>
              <a:rPr lang="pl-PL" sz="2200" dirty="0"/>
              <a:t>Członkowie zespołu nadzorującego dopilnowują̨, aby w czasie dodatkowych </a:t>
            </a:r>
          </a:p>
          <a:p>
            <a:pPr marL="0" indent="0">
              <a:buNone/>
            </a:pPr>
            <a:r>
              <a:rPr lang="pl-PL" sz="2200" dirty="0" smtClean="0"/>
              <a:t>    5 </a:t>
            </a:r>
            <a:r>
              <a:rPr lang="pl-PL" sz="2200" dirty="0"/>
              <a:t>minut uczniowie sprawdzili poprawność przeniesienia odpowiedzi na kartę̨ </a:t>
            </a:r>
            <a:r>
              <a:rPr lang="pl-PL" sz="2200" dirty="0" smtClean="0"/>
              <a:t>   </a:t>
            </a:r>
          </a:p>
          <a:p>
            <a:pPr marL="0" indent="0">
              <a:buNone/>
            </a:pPr>
            <a:r>
              <a:rPr lang="pl-PL" sz="2200" dirty="0"/>
              <a:t> </a:t>
            </a:r>
            <a:r>
              <a:rPr lang="pl-PL" sz="2200" dirty="0" smtClean="0"/>
              <a:t>   odpowiedzi</a:t>
            </a:r>
            <a:r>
              <a:rPr lang="pl-PL" sz="2200" dirty="0"/>
              <a:t>. </a:t>
            </a:r>
          </a:p>
          <a:p>
            <a:pPr algn="just"/>
            <a:endParaRPr lang="pl-PL" sz="2400" dirty="0"/>
          </a:p>
          <a:p>
            <a:pPr algn="just"/>
            <a:endParaRPr lang="pl-PL" sz="2400" dirty="0"/>
          </a:p>
          <a:p>
            <a:pPr algn="just"/>
            <a:endParaRPr lang="pl-PL" sz="2400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58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292200" y="286030"/>
            <a:ext cx="1286249" cy="961533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8" name="Prostokąt 7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874977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519" y="282204"/>
            <a:ext cx="8208800" cy="84721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sz="2400" dirty="0"/>
              <a:t> </a:t>
            </a:r>
            <a:r>
              <a:rPr lang="pl-PL" altLang="pl-PL" dirty="0"/>
              <a:t>Zakończenie pracy </a:t>
            </a:r>
            <a:br>
              <a:rPr lang="pl-PL" altLang="pl-PL" dirty="0"/>
            </a:br>
            <a:r>
              <a:rPr lang="pl-PL" altLang="pl-PL" dirty="0"/>
              <a:t>przed czasem</a:t>
            </a:r>
            <a:endParaRPr lang="pl-PL" sz="2400" dirty="0"/>
          </a:p>
        </p:txBody>
      </p:sp>
      <p:sp>
        <p:nvSpPr>
          <p:cNvPr id="106500" name="Rectangle 3"/>
          <p:cNvSpPr>
            <a:spLocks noGrp="1" noChangeArrowheads="1"/>
          </p:cNvSpPr>
          <p:nvPr>
            <p:ph idx="1"/>
          </p:nvPr>
        </p:nvSpPr>
        <p:spPr>
          <a:xfrm>
            <a:off x="459013" y="2520266"/>
            <a:ext cx="10915135" cy="359193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l-PL" altLang="pl-PL" dirty="0"/>
              <a:t>Uczeń zgłasza to ZN przez podniesienie ręki.</a:t>
            </a:r>
          </a:p>
          <a:p>
            <a:pPr algn="just"/>
            <a:r>
              <a:rPr lang="pl-PL" altLang="pl-PL" dirty="0"/>
              <a:t>Obiór pracy powinien odbywać się tak, aby nie zakłócać pracy pozostałym zdającym: </a:t>
            </a:r>
          </a:p>
          <a:p>
            <a:pPr lvl="1" algn="just"/>
            <a:r>
              <a:rPr lang="pl-PL" altLang="pl-PL" dirty="0"/>
              <a:t>uczeń zamyka zestaw i odkłada na brzeg stolika</a:t>
            </a:r>
          </a:p>
          <a:p>
            <a:pPr lvl="1" algn="just"/>
            <a:r>
              <a:rPr lang="pl-PL" altLang="pl-PL" dirty="0"/>
              <a:t>w obecności ucznia członkowie ZN sprawdzają kompletność materiałów</a:t>
            </a:r>
          </a:p>
          <a:p>
            <a:pPr lvl="1" algn="just"/>
            <a:r>
              <a:rPr lang="pl-PL" altLang="pl-PL" dirty="0"/>
              <a:t>ZN sprawdza, czy uczeń zaznaczył odpowiedzi na karcie oraz zapisał rozwiązania zadań otwartych</a:t>
            </a:r>
          </a:p>
          <a:p>
            <a:pPr lvl="1" algn="just"/>
            <a:r>
              <a:rPr lang="pl-PL" altLang="pl-PL" dirty="0"/>
              <a:t>po otrzymaniu pozwolenia uczeń wychodzi, nie zakłócając pracy pozostałym zdającym.</a:t>
            </a:r>
          </a:p>
          <a:p>
            <a:pPr algn="just"/>
            <a:endParaRPr lang="pl-PL" altLang="pl-PL" dirty="0"/>
          </a:p>
        </p:txBody>
      </p:sp>
      <p:pic>
        <p:nvPicPr>
          <p:cNvPr id="4" name="Obraz 3" descr="Depression &lt;strong&gt;Checklist&lt;/strong&gt; | Dr. Kathleen Young: Treating Trauma ...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382" y="1554952"/>
            <a:ext cx="1249354" cy="1070875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59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83996" y="156160"/>
            <a:ext cx="1082126" cy="881534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8" name="Prostokąt 7"/>
          <p:cNvSpPr/>
          <p:nvPr/>
        </p:nvSpPr>
        <p:spPr>
          <a:xfrm>
            <a:off x="176895" y="156159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493137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5925" y="324664"/>
            <a:ext cx="10058400" cy="880533"/>
          </a:xfrm>
        </p:spPr>
        <p:txBody>
          <a:bodyPr/>
          <a:lstStyle/>
          <a:p>
            <a:r>
              <a:rPr lang="pl-PL" b="1" dirty="0">
                <a:solidFill>
                  <a:srgbClr val="FFFF00"/>
                </a:solidFill>
              </a:rPr>
              <a:t>Przygotowania </a:t>
            </a:r>
            <a:br>
              <a:rPr lang="pl-PL" b="1" dirty="0">
                <a:solidFill>
                  <a:srgbClr val="FFFF00"/>
                </a:solidFill>
              </a:rPr>
            </a:br>
            <a:r>
              <a:rPr lang="pl-PL" b="1" dirty="0">
                <a:solidFill>
                  <a:srgbClr val="FFFF00"/>
                </a:solidFill>
              </a:rPr>
              <a:t>przed egzaminem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>
                <a:solidFill>
                  <a:srgbClr val="99FF66"/>
                </a:solidFill>
              </a:rPr>
              <a:pPr/>
              <a:t>6</a:t>
            </a:fld>
            <a:endParaRPr lang="pl-PL" dirty="0">
              <a:solidFill>
                <a:srgbClr val="99FF66"/>
              </a:solidFill>
            </a:endParaRPr>
          </a:p>
        </p:txBody>
      </p:sp>
      <p:pic>
        <p:nvPicPr>
          <p:cNvPr id="8" name="Obraz 7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51524" y="214183"/>
            <a:ext cx="1210963" cy="991013"/>
          </a:xfrm>
          <a:prstGeom prst="rect">
            <a:avLst/>
          </a:prstGeom>
          <a:solidFill>
            <a:srgbClr val="73B248"/>
          </a:solidFill>
          <a:ln>
            <a:solidFill>
              <a:srgbClr val="FFFF00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27" y="2047316"/>
            <a:ext cx="11638495" cy="34213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5760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590426" y="2619317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7200" dirty="0"/>
              <a:t>Pakowanie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9244914" y="6356350"/>
            <a:ext cx="2743200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99FF66"/>
                </a:solidFill>
              </a:rPr>
              <a:pPr/>
              <a:t>60</a:t>
            </a:fld>
            <a:endParaRPr lang="en-US" dirty="0">
              <a:solidFill>
                <a:srgbClr val="99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16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09309" y="280381"/>
            <a:ext cx="6680680" cy="880533"/>
          </a:xfrm>
        </p:spPr>
        <p:txBody>
          <a:bodyPr/>
          <a:lstStyle/>
          <a:p>
            <a:r>
              <a:rPr lang="pl-PL" dirty="0"/>
              <a:t>Prace po egzaminie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20" y="2520744"/>
            <a:ext cx="11652718" cy="163888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61</a:t>
            </a:fld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254538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62</a:t>
            </a:fld>
            <a:endParaRPr lang="pl-PL" dirty="0"/>
          </a:p>
        </p:txBody>
      </p:sp>
      <p:pic>
        <p:nvPicPr>
          <p:cNvPr id="8" name="Obraz 7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39719" y="190197"/>
            <a:ext cx="1085214" cy="894532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31" y="2618901"/>
            <a:ext cx="12189989" cy="1961977"/>
          </a:xfrm>
          <a:prstGeom prst="rect">
            <a:avLst/>
          </a:prstGeom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2809309" y="280381"/>
            <a:ext cx="6680680" cy="880533"/>
          </a:xfrm>
        </p:spPr>
        <p:txBody>
          <a:bodyPr/>
          <a:lstStyle/>
          <a:p>
            <a:r>
              <a:rPr lang="pl-PL" dirty="0"/>
              <a:t>Prace po egzaminie</a:t>
            </a:r>
          </a:p>
        </p:txBody>
      </p:sp>
    </p:spTree>
    <p:extLst>
      <p:ext uri="{BB962C8B-B14F-4D97-AF65-F5344CB8AC3E}">
        <p14:creationId xmlns:p14="http://schemas.microsoft.com/office/powerpoint/2010/main" val="3567671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75356" y="177553"/>
            <a:ext cx="5982525" cy="605738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63</a:t>
            </a:fld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b="18059"/>
          <a:stretch/>
        </p:blipFill>
        <p:spPr>
          <a:xfrm>
            <a:off x="4972050" y="846046"/>
            <a:ext cx="4962525" cy="557268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118" y="1578992"/>
            <a:ext cx="5067300" cy="5048250"/>
          </a:xfrm>
          <a:prstGeom prst="rect">
            <a:avLst/>
          </a:prstGeom>
        </p:spPr>
      </p:pic>
      <p:sp>
        <p:nvSpPr>
          <p:cNvPr id="8" name="Elipsa 7"/>
          <p:cNvSpPr/>
          <p:nvPr/>
        </p:nvSpPr>
        <p:spPr>
          <a:xfrm>
            <a:off x="6880728" y="1578992"/>
            <a:ext cx="5237018" cy="3686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1" y="909347"/>
            <a:ext cx="4864959" cy="5931996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107091" y="355349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250988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7487" y="108282"/>
            <a:ext cx="10058400" cy="605738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64</a:t>
            </a:fld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5" y="728504"/>
            <a:ext cx="4456671" cy="60804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 rotWithShape="1">
          <a:blip r:embed="rId3"/>
          <a:srcRect b="12352"/>
          <a:stretch/>
        </p:blipFill>
        <p:spPr>
          <a:xfrm>
            <a:off x="4588476" y="846837"/>
            <a:ext cx="4943475" cy="58856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4963" y="1474923"/>
            <a:ext cx="5133975" cy="5334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Elipsa 7"/>
          <p:cNvSpPr/>
          <p:nvPr/>
        </p:nvSpPr>
        <p:spPr>
          <a:xfrm>
            <a:off x="6861920" y="1416908"/>
            <a:ext cx="5237018" cy="426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pic>
        <p:nvPicPr>
          <p:cNvPr id="10" name="Obraz 9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10162" y="272023"/>
            <a:ext cx="980303" cy="782595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1951836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18266" y="391894"/>
            <a:ext cx="9753600" cy="715962"/>
          </a:xfrm>
        </p:spPr>
        <p:txBody>
          <a:bodyPr/>
          <a:lstStyle/>
          <a:p>
            <a:r>
              <a:rPr lang="pl-PL" dirty="0"/>
              <a:t>Materiały egzaminacyjne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8" t="17660" r="21574"/>
          <a:stretch/>
        </p:blipFill>
        <p:spPr>
          <a:xfrm>
            <a:off x="1290918" y="2320658"/>
            <a:ext cx="8794376" cy="4420884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874586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65</a:t>
            </a:fld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95835" y="1516216"/>
            <a:ext cx="11676031" cy="111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altLang="pl-PL" sz="2400" dirty="0"/>
              <a:t>Arkusz egzaminacyjny z zakresu: języka polskiego, matematyki oraz języka obcego na poziomie rozszerzonym:</a:t>
            </a:r>
          </a:p>
        </p:txBody>
      </p:sp>
    </p:spTree>
    <p:extLst>
      <p:ext uri="{BB962C8B-B14F-4D97-AF65-F5344CB8AC3E}">
        <p14:creationId xmlns:p14="http://schemas.microsoft.com/office/powerpoint/2010/main" val="3721074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982628" y="375419"/>
            <a:ext cx="8070853" cy="715962"/>
          </a:xfrm>
        </p:spPr>
        <p:txBody>
          <a:bodyPr/>
          <a:lstStyle/>
          <a:p>
            <a:r>
              <a:rPr lang="pl-PL" dirty="0"/>
              <a:t>Materiały egzaminacyjne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874586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66</a:t>
            </a:fld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65" t="20965" r="32481"/>
          <a:stretch/>
        </p:blipFill>
        <p:spPr>
          <a:xfrm>
            <a:off x="2982628" y="2373615"/>
            <a:ext cx="5836023" cy="4367927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95835" y="1516216"/>
            <a:ext cx="11676031" cy="111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rgbClr val="002060"/>
                </a:solidFill>
                <a:latin typeface="Bookman Old Style" panose="0205060405050502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l-PL" altLang="pl-PL" sz="2400" dirty="0"/>
              <a:t>Arkusz egzaminacyjny z zakresu: historii i wiedzy o społeczeństwie, przedmiotów przyrodniczych oraz języka obcego na poziomie podstawowym:</a:t>
            </a:r>
          </a:p>
        </p:txBody>
      </p:sp>
      <p:sp>
        <p:nvSpPr>
          <p:cNvPr id="9" name="Prostokąt 8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44731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/>
          <p:nvPr/>
        </p:nvPicPr>
        <p:blipFill rotWithShape="1">
          <a:blip r:embed="rId2"/>
          <a:srcRect l="13723" t="35288" r="17990" b="16781"/>
          <a:stretch/>
        </p:blipFill>
        <p:spPr bwMode="auto">
          <a:xfrm>
            <a:off x="1968843" y="226214"/>
            <a:ext cx="7201989" cy="32760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Obraz 1"/>
          <p:cNvPicPr/>
          <p:nvPr/>
        </p:nvPicPr>
        <p:blipFill rotWithShape="1">
          <a:blip r:embed="rId3"/>
          <a:srcRect l="17526" t="33188" r="17824" b="12077"/>
          <a:stretch/>
        </p:blipFill>
        <p:spPr bwMode="auto">
          <a:xfrm>
            <a:off x="3991693" y="3209734"/>
            <a:ext cx="7341326" cy="35097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828611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9244" y="325992"/>
            <a:ext cx="9753600" cy="715962"/>
          </a:xfrm>
        </p:spPr>
        <p:txBody>
          <a:bodyPr/>
          <a:lstStyle/>
          <a:p>
            <a:r>
              <a:rPr lang="pl-PL" dirty="0"/>
              <a:t>Materiały egzaminacyjne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874586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68</a:t>
            </a:fld>
            <a:endParaRPr lang="pl-PL" dirty="0"/>
          </a:p>
        </p:txBody>
      </p:sp>
      <p:pic>
        <p:nvPicPr>
          <p:cNvPr id="6" name="Obraz 5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641106" y="165891"/>
            <a:ext cx="1213783" cy="972627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/>
          <a:srcRect l="16640" t="16728" r="20144" b="3653"/>
          <a:stretch/>
        </p:blipFill>
        <p:spPr>
          <a:xfrm>
            <a:off x="2815937" y="2379518"/>
            <a:ext cx="5922818" cy="4239491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85800" y="1554171"/>
            <a:ext cx="110143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altLang="pl-PL" sz="2000" dirty="0"/>
              <a:t>Arkusz egzaminacyjny z </a:t>
            </a:r>
            <a:r>
              <a:rPr lang="pl-PL" altLang="pl-PL" sz="2000" dirty="0" smtClean="0"/>
              <a:t>języka </a:t>
            </a:r>
            <a:r>
              <a:rPr lang="pl-PL" altLang="pl-PL" sz="2000" dirty="0"/>
              <a:t>polskiego, matematyki oraz języka obcego </a:t>
            </a:r>
            <a:r>
              <a:rPr lang="pl-PL" altLang="pl-PL" sz="2000" dirty="0" smtClean="0"/>
              <a:t>nowożytnego</a:t>
            </a:r>
          </a:p>
          <a:p>
            <a:pPr algn="just"/>
            <a:r>
              <a:rPr lang="pl-PL" altLang="pl-PL" sz="2000" i="1" dirty="0" smtClean="0"/>
              <a:t>Zeszyt zadań egzaminacyjnych i karta odpowiedzi </a:t>
            </a:r>
            <a:r>
              <a:rPr lang="pl-PL" altLang="pl-PL" sz="2000" dirty="0" smtClean="0"/>
              <a:t>(karty nie należy odrywać od zeszytu zadań)</a:t>
            </a:r>
            <a:endParaRPr lang="pl-PL" altLang="pl-PL" sz="2000" dirty="0"/>
          </a:p>
        </p:txBody>
      </p:sp>
    </p:spTree>
    <p:extLst>
      <p:ext uri="{BB962C8B-B14F-4D97-AF65-F5344CB8AC3E}">
        <p14:creationId xmlns:p14="http://schemas.microsoft.com/office/powerpoint/2010/main" val="44145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62898" y="151671"/>
            <a:ext cx="10051286" cy="880533"/>
          </a:xfrm>
        </p:spPr>
        <p:txBody>
          <a:bodyPr/>
          <a:lstStyle/>
          <a:p>
            <a:r>
              <a:rPr lang="pl-PL" dirty="0"/>
              <a:t>Przygotowanie materiałów </a:t>
            </a:r>
            <a:br>
              <a:rPr lang="pl-PL" dirty="0"/>
            </a:br>
            <a:r>
              <a:rPr lang="pl-PL" dirty="0"/>
              <a:t>do spakowania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583" y="1358684"/>
            <a:ext cx="9047018" cy="5095875"/>
          </a:xfrm>
          <a:prstGeom prst="rect">
            <a:avLst/>
          </a:prstGeom>
        </p:spPr>
      </p:pic>
      <p:sp>
        <p:nvSpPr>
          <p:cNvPr id="5" name="Elipsa 7"/>
          <p:cNvSpPr/>
          <p:nvPr/>
        </p:nvSpPr>
        <p:spPr>
          <a:xfrm>
            <a:off x="670911" y="1894806"/>
            <a:ext cx="3527835" cy="4433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670910" y="4624152"/>
            <a:ext cx="3527835" cy="6650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69</a:t>
            </a:fld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371101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433" y="1631092"/>
            <a:ext cx="10640722" cy="503031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55574" y="329229"/>
            <a:ext cx="10058400" cy="880533"/>
          </a:xfrm>
        </p:spPr>
        <p:txBody>
          <a:bodyPr/>
          <a:lstStyle/>
          <a:p>
            <a:r>
              <a:rPr lang="pl-PL" b="1" dirty="0"/>
              <a:t>System OBIEG</a:t>
            </a:r>
          </a:p>
        </p:txBody>
      </p:sp>
      <p:sp>
        <p:nvSpPr>
          <p:cNvPr id="5" name="Elipsa 7"/>
          <p:cNvSpPr/>
          <p:nvPr/>
        </p:nvSpPr>
        <p:spPr>
          <a:xfrm>
            <a:off x="4028303" y="5083342"/>
            <a:ext cx="6111741" cy="32170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6" name="Elipsa 7"/>
          <p:cNvSpPr/>
          <p:nvPr/>
        </p:nvSpPr>
        <p:spPr>
          <a:xfrm>
            <a:off x="1729490" y="4087981"/>
            <a:ext cx="2298813" cy="574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7</a:t>
            </a:fld>
            <a:endParaRPr lang="pl-PL" dirty="0"/>
          </a:p>
        </p:txBody>
      </p:sp>
      <p:sp>
        <p:nvSpPr>
          <p:cNvPr id="8" name="Elipsa 7"/>
          <p:cNvSpPr/>
          <p:nvPr/>
        </p:nvSpPr>
        <p:spPr>
          <a:xfrm>
            <a:off x="4703804" y="2842053"/>
            <a:ext cx="972065" cy="4530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326542" y="215497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272602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70</a:t>
            </a:fld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/>
          <a:srcRect t="53926"/>
          <a:stretch/>
        </p:blipFill>
        <p:spPr>
          <a:xfrm>
            <a:off x="1058274" y="2402542"/>
            <a:ext cx="10700747" cy="32013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Prostokąt 5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0214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71</a:t>
            </a:fld>
            <a:endParaRPr lang="pl-PL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2554941" y="331991"/>
            <a:ext cx="8023412" cy="7159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r>
              <a:rPr lang="pl-PL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Materiały egzaminacyjne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71" y="1339913"/>
            <a:ext cx="10428055" cy="4164594"/>
          </a:xfrm>
          <a:prstGeom prst="rect">
            <a:avLst/>
          </a:prstGeom>
        </p:spPr>
      </p:pic>
      <p:sp>
        <p:nvSpPr>
          <p:cNvPr id="7" name="Prostokąt zaokrąglony 6"/>
          <p:cNvSpPr/>
          <p:nvPr/>
        </p:nvSpPr>
        <p:spPr>
          <a:xfrm>
            <a:off x="6446067" y="3639491"/>
            <a:ext cx="3621386" cy="3168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086" y="2339546"/>
            <a:ext cx="3756455" cy="2051222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778056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72</a:t>
            </a:fld>
            <a:endParaRPr lang="pl-PL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2277035" y="350329"/>
            <a:ext cx="8130989" cy="7159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r>
              <a:rPr lang="pl-PL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Materiały egzaminacyjne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836" y="1448554"/>
            <a:ext cx="9909193" cy="4067985"/>
          </a:xfrm>
          <a:prstGeom prst="rect">
            <a:avLst/>
          </a:prstGeom>
        </p:spPr>
      </p:pic>
      <p:sp>
        <p:nvSpPr>
          <p:cNvPr id="6" name="Prostokąt zaokrąglony 5"/>
          <p:cNvSpPr/>
          <p:nvPr/>
        </p:nvSpPr>
        <p:spPr>
          <a:xfrm>
            <a:off x="6590923" y="3639491"/>
            <a:ext cx="3476530" cy="3168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733" y="2456164"/>
            <a:ext cx="3590925" cy="196215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0566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73</a:t>
            </a:fld>
            <a:endParaRPr lang="pl-PL" dirty="0"/>
          </a:p>
        </p:txBody>
      </p:sp>
      <p:pic>
        <p:nvPicPr>
          <p:cNvPr id="5" name="Obraz 4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47295" y="288809"/>
            <a:ext cx="1085214" cy="849709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/>
          <a:srcRect t="47834"/>
          <a:stretch/>
        </p:blipFill>
        <p:spPr>
          <a:xfrm>
            <a:off x="919972" y="2196353"/>
            <a:ext cx="10594402" cy="338865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458701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74</a:t>
            </a:fld>
            <a:endParaRPr lang="pl-PL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541930" y="214548"/>
            <a:ext cx="8372308" cy="7159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r>
              <a:rPr lang="pl-PL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Materiały egzaminacyjne</a:t>
            </a:r>
          </a:p>
        </p:txBody>
      </p:sp>
      <p:pic>
        <p:nvPicPr>
          <p:cNvPr id="9" name="Obraz 8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02472" y="214548"/>
            <a:ext cx="1121072" cy="879146"/>
          </a:xfrm>
          <a:prstGeom prst="rect">
            <a:avLst/>
          </a:prstGeom>
          <a:solidFill>
            <a:srgbClr val="73B248"/>
          </a:solidFill>
        </p:spPr>
      </p:pic>
      <p:grpSp>
        <p:nvGrpSpPr>
          <p:cNvPr id="10" name="Grupa 9"/>
          <p:cNvGrpSpPr/>
          <p:nvPr/>
        </p:nvGrpSpPr>
        <p:grpSpPr>
          <a:xfrm>
            <a:off x="2339545" y="2634681"/>
            <a:ext cx="2850294" cy="2350638"/>
            <a:chOff x="2339545" y="2634681"/>
            <a:chExt cx="2850294" cy="2350638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 rotWithShape="1">
            <a:blip r:embed="rId4"/>
            <a:srcRect r="72667" b="43556"/>
            <a:stretch/>
          </p:blipFill>
          <p:spPr>
            <a:xfrm>
              <a:off x="2339545" y="2634681"/>
              <a:ext cx="2850294" cy="2350638"/>
            </a:xfrm>
            <a:prstGeom prst="rect">
              <a:avLst/>
            </a:prstGeom>
          </p:spPr>
        </p:pic>
        <p:sp>
          <p:nvSpPr>
            <p:cNvPr id="2" name="pole tekstowe 1"/>
            <p:cNvSpPr txBox="1"/>
            <p:nvPr/>
          </p:nvSpPr>
          <p:spPr>
            <a:xfrm>
              <a:off x="3983477" y="3031260"/>
              <a:ext cx="738664" cy="12752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pl-PL" sz="1200" dirty="0">
                  <a:solidFill>
                    <a:schemeClr val="accent4">
                      <a:lumMod val="50000"/>
                    </a:schemeClr>
                  </a:solidFill>
                </a:rPr>
                <a:t>Arkusze </a:t>
              </a:r>
            </a:p>
            <a:p>
              <a:pPr algn="ctr"/>
              <a:r>
                <a:rPr lang="pl-PL" sz="1200" dirty="0">
                  <a:solidFill>
                    <a:schemeClr val="accent4">
                      <a:lumMod val="50000"/>
                    </a:schemeClr>
                  </a:solidFill>
                </a:rPr>
                <a:t>wraz z</a:t>
              </a:r>
            </a:p>
            <a:p>
              <a:pPr algn="ctr"/>
              <a:r>
                <a:rPr lang="pl-PL" sz="1200" dirty="0">
                  <a:solidFill>
                    <a:schemeClr val="accent4">
                      <a:lumMod val="50000"/>
                    </a:schemeClr>
                  </a:solidFill>
                </a:rPr>
                <a:t>kartą odpowiedzi</a:t>
              </a:r>
            </a:p>
          </p:txBody>
        </p:sp>
      </p:grpSp>
      <p:pic>
        <p:nvPicPr>
          <p:cNvPr id="11" name="Obraz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951" y="2725565"/>
            <a:ext cx="5181600" cy="2790825"/>
          </a:xfrm>
          <a:prstGeom prst="rect">
            <a:avLst/>
          </a:prstGeom>
        </p:spPr>
      </p:pic>
      <p:sp>
        <p:nvSpPr>
          <p:cNvPr id="7" name="Prostokąt zaokrąglony 6"/>
          <p:cNvSpPr/>
          <p:nvPr/>
        </p:nvSpPr>
        <p:spPr>
          <a:xfrm>
            <a:off x="6557320" y="4432142"/>
            <a:ext cx="3621386" cy="316873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4260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75</a:t>
            </a:fld>
            <a:endParaRPr lang="pl-PL" dirty="0"/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383539" y="250668"/>
            <a:ext cx="8106760" cy="7159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r>
              <a:rPr lang="pl-PL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Materiały egzaminacyjne</a:t>
            </a:r>
          </a:p>
        </p:txBody>
      </p:sp>
      <p:pic>
        <p:nvPicPr>
          <p:cNvPr id="9" name="Obraz 8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57054" y="181232"/>
            <a:ext cx="1100534" cy="854835"/>
          </a:xfrm>
          <a:prstGeom prst="rect">
            <a:avLst/>
          </a:prstGeom>
          <a:solidFill>
            <a:srgbClr val="73B248"/>
          </a:solidFill>
        </p:spPr>
      </p:pic>
      <p:grpSp>
        <p:nvGrpSpPr>
          <p:cNvPr id="10" name="Grupa 9"/>
          <p:cNvGrpSpPr/>
          <p:nvPr/>
        </p:nvGrpSpPr>
        <p:grpSpPr>
          <a:xfrm>
            <a:off x="98303" y="2505121"/>
            <a:ext cx="2570472" cy="2350638"/>
            <a:chOff x="2619367" y="2634681"/>
            <a:chExt cx="2570472" cy="2350638"/>
          </a:xfrm>
        </p:grpSpPr>
        <p:pic>
          <p:nvPicPr>
            <p:cNvPr id="6" name="Obraz 5"/>
            <p:cNvPicPr>
              <a:picLocks noChangeAspect="1"/>
            </p:cNvPicPr>
            <p:nvPr/>
          </p:nvPicPr>
          <p:blipFill rotWithShape="1">
            <a:blip r:embed="rId4"/>
            <a:srcRect l="2683" r="72667" b="43556"/>
            <a:stretch/>
          </p:blipFill>
          <p:spPr>
            <a:xfrm>
              <a:off x="2619367" y="2634681"/>
              <a:ext cx="2570472" cy="2350638"/>
            </a:xfrm>
            <a:prstGeom prst="rect">
              <a:avLst/>
            </a:prstGeom>
          </p:spPr>
        </p:pic>
        <p:sp>
          <p:nvSpPr>
            <p:cNvPr id="2" name="pole tekstowe 1"/>
            <p:cNvSpPr txBox="1"/>
            <p:nvPr/>
          </p:nvSpPr>
          <p:spPr>
            <a:xfrm>
              <a:off x="3983477" y="3031260"/>
              <a:ext cx="738664" cy="12752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pl-PL" sz="1200" dirty="0">
                  <a:solidFill>
                    <a:schemeClr val="accent4">
                      <a:lumMod val="50000"/>
                    </a:schemeClr>
                  </a:solidFill>
                </a:rPr>
                <a:t>Arkusze </a:t>
              </a:r>
            </a:p>
            <a:p>
              <a:pPr algn="ctr"/>
              <a:r>
                <a:rPr lang="pl-PL" sz="1200" dirty="0">
                  <a:solidFill>
                    <a:schemeClr val="accent4">
                      <a:lumMod val="50000"/>
                    </a:schemeClr>
                  </a:solidFill>
                </a:rPr>
                <a:t>wraz z</a:t>
              </a:r>
            </a:p>
            <a:p>
              <a:pPr algn="ctr"/>
              <a:r>
                <a:rPr lang="pl-PL" sz="1200" dirty="0">
                  <a:solidFill>
                    <a:schemeClr val="accent4">
                      <a:lumMod val="50000"/>
                    </a:schemeClr>
                  </a:solidFill>
                </a:rPr>
                <a:t>kartą odpowiedzi</a:t>
              </a:r>
            </a:p>
          </p:txBody>
        </p:sp>
      </p:grpSp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986" y="1459169"/>
            <a:ext cx="81534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7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51747" y="345057"/>
            <a:ext cx="4688506" cy="715962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76</a:t>
            </a:fld>
            <a:endParaRPr lang="pl-PL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221" y="1948846"/>
            <a:ext cx="674914" cy="636420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558848" y="283886"/>
            <a:ext cx="980303" cy="782595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/>
          <a:srcRect l="5759"/>
          <a:stretch/>
        </p:blipFill>
        <p:spPr>
          <a:xfrm>
            <a:off x="1713470" y="2109787"/>
            <a:ext cx="9335530" cy="263842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 bwMode="auto">
          <a:xfrm>
            <a:off x="5453449" y="3064475"/>
            <a:ext cx="1359244" cy="255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5415968" y="3241589"/>
            <a:ext cx="45719" cy="49427"/>
          </a:xfrm>
          <a:prstGeom prst="ellipse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74930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 rotWithShape="1">
          <a:blip r:embed="rId2"/>
          <a:srcRect l="27447" t="75573" r="24934" b="4575"/>
          <a:stretch/>
        </p:blipFill>
        <p:spPr bwMode="auto">
          <a:xfrm>
            <a:off x="2263588" y="2428278"/>
            <a:ext cx="7355541" cy="1643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94825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15608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149661" y="4340798"/>
            <a:ext cx="10977312" cy="22467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000000"/>
                </a:solidFill>
              </a:rPr>
              <a:t>Podstawą do ustalenia listy zdających egzamin w terminie dodatkowym jest wykaz uczniów, którzy: </a:t>
            </a:r>
          </a:p>
          <a:p>
            <a:r>
              <a:rPr lang="pl-PL" sz="2000" dirty="0">
                <a:solidFill>
                  <a:srgbClr val="000000"/>
                </a:solidFill>
              </a:rPr>
              <a:t>a. nie przystąpili do egzaminu gimnazjalnego lub danego zakresu albo poziomu odpowiedniej </a:t>
            </a:r>
          </a:p>
          <a:p>
            <a:r>
              <a:rPr lang="pl-PL" sz="2000" dirty="0">
                <a:solidFill>
                  <a:srgbClr val="000000"/>
                </a:solidFill>
              </a:rPr>
              <a:t>części egzaminu gimnazjalnego z przyczyn losowych bądź zdrowotnych, </a:t>
            </a:r>
          </a:p>
          <a:p>
            <a:r>
              <a:rPr lang="pl-PL" sz="2000" dirty="0">
                <a:solidFill>
                  <a:srgbClr val="000000"/>
                </a:solidFill>
              </a:rPr>
              <a:t>b. którym przerwano i unieważniono dany zakres albo poziom odpowiedniej części egzaminu gimnazjalnego, </a:t>
            </a:r>
          </a:p>
          <a:p>
            <a:r>
              <a:rPr lang="pl-PL" sz="2000" dirty="0">
                <a:solidFill>
                  <a:srgbClr val="000000"/>
                </a:solidFill>
              </a:rPr>
              <a:t>c. którzy przerwali prace z arkuszem z przyczyn losowych lub zdrowotnych. </a:t>
            </a:r>
            <a:endParaRPr lang="pl-PL" sz="20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330" y="366712"/>
            <a:ext cx="9266925" cy="4033838"/>
          </a:xfrm>
          <a:prstGeom prst="rect">
            <a:avLst/>
          </a:prstGeom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12644" y="29607"/>
            <a:ext cx="9753600" cy="144316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anose="020B0604020202020204" pitchFamily="34" charset="0"/>
              </a:defRPr>
            </a:lvl9pPr>
          </a:lstStyle>
          <a:p>
            <a:r>
              <a:rPr lang="pl-PL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Protokół </a:t>
            </a:r>
          </a:p>
          <a:p>
            <a:r>
              <a:rPr lang="pl-PL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zbiorczy</a:t>
            </a:r>
          </a:p>
        </p:txBody>
      </p:sp>
      <p:sp>
        <p:nvSpPr>
          <p:cNvPr id="9" name="Prostokąt 8"/>
          <p:cNvSpPr/>
          <p:nvPr/>
        </p:nvSpPr>
        <p:spPr>
          <a:xfrm>
            <a:off x="227776" y="147277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939280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45805E-74F7-48C1-8A22-8BEF2DC0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105" y="375419"/>
            <a:ext cx="7786372" cy="715962"/>
          </a:xfrm>
        </p:spPr>
        <p:txBody>
          <a:bodyPr/>
          <a:lstStyle/>
          <a:p>
            <a:r>
              <a:rPr lang="pl-PL" dirty="0"/>
              <a:t>Protokół zbiorczy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C13CA7F-29F1-4D66-8EC3-D34B4C19B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131" y="1708484"/>
            <a:ext cx="8351092" cy="4191000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A58BBB-92DE-477C-ABEC-B3D7F63975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79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7E28CC1-7607-4234-8481-6AA32A45F1E6}"/>
              </a:ext>
            </a:extLst>
          </p:cNvPr>
          <p:cNvSpPr/>
          <p:nvPr/>
        </p:nvSpPr>
        <p:spPr bwMode="auto">
          <a:xfrm>
            <a:off x="1822131" y="3713747"/>
            <a:ext cx="8412732" cy="715962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9DB4246-FECC-4A25-8995-D3D97FF9F33B}"/>
              </a:ext>
            </a:extLst>
          </p:cNvPr>
          <p:cNvSpPr/>
          <p:nvPr/>
        </p:nvSpPr>
        <p:spPr>
          <a:xfrm>
            <a:off x="211734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271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10443" y="174701"/>
            <a:ext cx="9753600" cy="715962"/>
          </a:xfrm>
        </p:spPr>
        <p:txBody>
          <a:bodyPr/>
          <a:lstStyle/>
          <a:p>
            <a:r>
              <a:rPr lang="pl-PL" dirty="0"/>
              <a:t>Zakładka zamówione arkusze</a:t>
            </a:r>
          </a:p>
        </p:txBody>
      </p:sp>
      <p:grpSp>
        <p:nvGrpSpPr>
          <p:cNvPr id="5" name="Grupa 4"/>
          <p:cNvGrpSpPr/>
          <p:nvPr/>
        </p:nvGrpSpPr>
        <p:grpSpPr>
          <a:xfrm>
            <a:off x="1810443" y="1858184"/>
            <a:ext cx="10161327" cy="4849026"/>
            <a:chOff x="1319376" y="1858184"/>
            <a:chExt cx="10161327" cy="4849026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 rotWithShape="1">
            <a:blip r:embed="rId2"/>
            <a:srcRect l="23294" t="35167" r="65208" b="6340"/>
            <a:stretch/>
          </p:blipFill>
          <p:spPr>
            <a:xfrm>
              <a:off x="1319376" y="1858184"/>
              <a:ext cx="1695257" cy="4849026"/>
            </a:xfrm>
            <a:prstGeom prst="rect">
              <a:avLst/>
            </a:prstGeom>
          </p:spPr>
        </p:pic>
        <p:pic>
          <p:nvPicPr>
            <p:cNvPr id="6" name="Obraz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3100" y="1858184"/>
              <a:ext cx="8457603" cy="4849026"/>
            </a:xfrm>
            <a:prstGeom prst="rect">
              <a:avLst/>
            </a:prstGeom>
          </p:spPr>
        </p:pic>
      </p:grpSp>
      <p:sp>
        <p:nvSpPr>
          <p:cNvPr id="7" name="Symbol zastępczy numeru slajd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10" name="Prostokąt 9"/>
          <p:cNvSpPr/>
          <p:nvPr/>
        </p:nvSpPr>
        <p:spPr>
          <a:xfrm>
            <a:off x="225878" y="160835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  <p:pic>
        <p:nvPicPr>
          <p:cNvPr id="4" name="Symbol zastępczy zawartości 8" descr="Analizy rynkowe w &lt;strong&gt;dokumentacjach&lt;/strong&gt; podatkowych 25.11.20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03" y="352194"/>
            <a:ext cx="2436519" cy="2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01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49" y="1107490"/>
            <a:ext cx="10228102" cy="464302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694B91F-AB60-4EBD-B627-26F1D1E90C13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04124" y="217714"/>
            <a:ext cx="978573" cy="766355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4209318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FCB5762-B42A-4C84-8C16-04F4255B2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1A0B7E1B-7A63-4DEF-95D8-A5BB52D22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87" y="99516"/>
            <a:ext cx="5492939" cy="5712657"/>
          </a:xfr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67FF438B-D8A1-49F2-9FD2-DBC809E4A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56" y="452648"/>
            <a:ext cx="6495207" cy="45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210962" y="4819880"/>
            <a:ext cx="10583753" cy="132343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Podstawą do ustalenia listy zdających egzamin w terminie dodatkowym jest wykaz uczniów: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którzy nie przystąpili do egzaminu z danego przedmiotu z przyczyn losowych bądź zdrowotnych,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którym przerwano i unieważniono egzamin z danego przedmiotu,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którzy przerwali prace z arkuszem z przyczyn losowych lub zdrowotnych.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065" y="257790"/>
            <a:ext cx="6343650" cy="1504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836" y="1743767"/>
            <a:ext cx="6524625" cy="14763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240" y="3072510"/>
            <a:ext cx="6343650" cy="1657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46633DA-C43A-4CAA-930C-73AA2AAEFCB3}"/>
              </a:ext>
            </a:extLst>
          </p:cNvPr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420210" y="258128"/>
            <a:ext cx="1225777" cy="934364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2482321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D55D7B-D669-4ECF-9DCE-E25BC87D3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6454" y="1171928"/>
            <a:ext cx="8114667" cy="715962"/>
          </a:xfrm>
        </p:spPr>
        <p:txBody>
          <a:bodyPr>
            <a:normAutofit/>
          </a:bodyPr>
          <a:lstStyle/>
          <a:p>
            <a:r>
              <a:rPr lang="pl-PL" sz="3600" dirty="0"/>
              <a:t>Protokół zbiorczy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8696DC25-E767-4343-AC97-AD65542029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77" y="1781452"/>
            <a:ext cx="8302800" cy="4191000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572D99-C18B-4A74-8B2E-2B8BBEEA7C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83</a:t>
            </a:fld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41250E7-E2F9-45F2-9C1A-B4A8F9C25B24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55315" y="237564"/>
            <a:ext cx="1225777" cy="934364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77E28CC1-7607-4234-8481-6AA32A45F1E6}"/>
              </a:ext>
            </a:extLst>
          </p:cNvPr>
          <p:cNvSpPr/>
          <p:nvPr/>
        </p:nvSpPr>
        <p:spPr bwMode="auto">
          <a:xfrm>
            <a:off x="1791311" y="4831346"/>
            <a:ext cx="8412732" cy="1005009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1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TRONA GŁÓWNA - Maraga &lt;strong&gt;Domek&lt;/strong&gt; | Maraga &lt;strong&gt;Domek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767" y="2430958"/>
            <a:ext cx="1610541" cy="1917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/>
          <p:cNvSpPr txBox="1"/>
          <p:nvPr/>
        </p:nvSpPr>
        <p:spPr>
          <a:xfrm>
            <a:off x="4113168" y="2110826"/>
            <a:ext cx="2050869" cy="2479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6969307" y="2092405"/>
            <a:ext cx="17784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646177" y="24762"/>
            <a:ext cx="7704667" cy="1981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 cap="none">
                <a:ln w="3175" cmpd="sng"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Dokumentacja</a:t>
            </a:r>
            <a:br>
              <a:rPr lang="pl-PL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przekazywana do OKE</a:t>
            </a:r>
          </a:p>
        </p:txBody>
      </p:sp>
      <p:sp>
        <p:nvSpPr>
          <p:cNvPr id="7" name="Prostokąt 6"/>
          <p:cNvSpPr/>
          <p:nvPr/>
        </p:nvSpPr>
        <p:spPr>
          <a:xfrm>
            <a:off x="438352" y="2001871"/>
            <a:ext cx="2522131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pl-PL" sz="2000" i="1" dirty="0">
                <a:solidFill>
                  <a:schemeClr val="accent1"/>
                </a:solidFill>
                <a:latin typeface="Arial" panose="020B0604020202020204" pitchFamily="34" charset="0"/>
              </a:rPr>
              <a:t>Te materiały egzaminacyjne należy przekazać do POP w godzinach </a:t>
            </a:r>
            <a:r>
              <a:rPr lang="pl-PL" sz="2000" b="1" i="1" dirty="0">
                <a:solidFill>
                  <a:schemeClr val="accent1"/>
                </a:solidFill>
                <a:latin typeface="Arial" panose="020B0604020202020204" pitchFamily="34" charset="0"/>
              </a:rPr>
              <a:t>od 13.30 do 16.30 </a:t>
            </a:r>
            <a:endParaRPr lang="pl-PL" sz="2000" i="1" dirty="0">
              <a:solidFill>
                <a:schemeClr val="accent1"/>
              </a:solidFill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576509" y="300669"/>
            <a:ext cx="2567662" cy="6057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POP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145592" y="3620555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  <p:grpSp>
        <p:nvGrpSpPr>
          <p:cNvPr id="14" name="Grupa 13"/>
          <p:cNvGrpSpPr/>
          <p:nvPr/>
        </p:nvGrpSpPr>
        <p:grpSpPr>
          <a:xfrm>
            <a:off x="3054524" y="151651"/>
            <a:ext cx="8959339" cy="6476132"/>
            <a:chOff x="2960483" y="1351981"/>
            <a:chExt cx="8959339" cy="6476132"/>
          </a:xfrm>
        </p:grpSpPr>
        <p:sp>
          <p:nvSpPr>
            <p:cNvPr id="6" name="Prostokąt 5"/>
            <p:cNvSpPr/>
            <p:nvPr/>
          </p:nvSpPr>
          <p:spPr>
            <a:xfrm>
              <a:off x="2960483" y="1351981"/>
              <a:ext cx="8959339" cy="6476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marL="342900" lvl="0" indent="-342900"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  <a:buFont typeface="+mj-lt"/>
                <a:buAutoNum type="alphaLcParenR"/>
              </a:pPr>
              <a:r>
                <a:rPr lang="pl-PL" sz="1400" spc="-10" dirty="0">
                  <a:latin typeface="Arial" panose="020B0604020202020204" pitchFamily="34" charset="0"/>
                  <a:ea typeface="Times New Roman" panose="02020603050405020304" pitchFamily="18" charset="0"/>
                </a:rPr>
                <a:t>koperty z pracami egzaminacyjnymi,</a:t>
              </a:r>
              <a:endParaRPr lang="pl-PL" sz="2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50000"/>
                </a:lnSpc>
                <a:spcAft>
                  <a:spcPts val="0"/>
                </a:spcAft>
                <a:buFont typeface="+mj-lt"/>
                <a:buAutoNum type="alphaLcParenR"/>
              </a:pPr>
              <a:r>
                <a:rPr lang="pl-PL" sz="1400" spc="-30" dirty="0">
                  <a:latin typeface="Arial" panose="020B0604020202020204" pitchFamily="34" charset="0"/>
                  <a:ea typeface="Times New Roman" panose="02020603050405020304" pitchFamily="18" charset="0"/>
                </a:rPr>
                <a:t>papierową, niezaklejoną kopertę z opisem </a:t>
              </a:r>
              <a:r>
                <a:rPr lang="pl-PL" sz="1400" i="1" spc="-30" dirty="0">
                  <a:solidFill>
                    <a:srgbClr val="17365D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„</a:t>
              </a:r>
              <a:r>
                <a:rPr lang="pl-PL" sz="1400" b="1" i="1" spc="-30" dirty="0">
                  <a:solidFill>
                    <a:srgbClr val="17365D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Wadliwe i niewykorzystane materiały egzaminacyjne - kod szkoły”</a:t>
              </a:r>
              <a:r>
                <a:rPr lang="pl-PL" sz="1400" i="1" spc="-30" dirty="0">
                  <a:solidFill>
                    <a:srgbClr val="17365D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, </a:t>
              </a:r>
              <a:r>
                <a:rPr lang="pl-PL" sz="1400" spc="-30" dirty="0">
                  <a:latin typeface="Arial" panose="020B0604020202020204" pitchFamily="34" charset="0"/>
                  <a:ea typeface="Times New Roman" panose="02020603050405020304" pitchFamily="18" charset="0"/>
                </a:rPr>
                <a:t>w której powinny być spakowane</a:t>
              </a:r>
              <a:r>
                <a:rPr lang="pl-PL" sz="1400" dirty="0">
                  <a:latin typeface="Arial" panose="020B0604020202020204" pitchFamily="34" charset="0"/>
                  <a:ea typeface="Times New Roman" panose="02020603050405020304" pitchFamily="18" charset="0"/>
                </a:rPr>
                <a:t>:</a:t>
              </a:r>
              <a:endParaRPr lang="pl-PL" sz="2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Font typeface="Symbol" panose="05050102010706020507" pitchFamily="18" charset="2"/>
                <a:buChar char=""/>
                <a:tabLst>
                  <a:tab pos="533400" algn="l"/>
                </a:tabLst>
              </a:pPr>
              <a:r>
                <a:rPr lang="pl-PL" sz="1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wadliwe arkusze egzaminacyjne (opisane kodem szkoły),</a:t>
              </a:r>
              <a:endPara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Font typeface="Symbol" panose="05050102010706020507" pitchFamily="18" charset="2"/>
                <a:buChar char=""/>
                <a:tabLst>
                  <a:tab pos="533400" algn="l"/>
                </a:tabLst>
              </a:pPr>
              <a:r>
                <a:rPr lang="pl-PL" sz="1400" spc="-3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niewykorzystane arkusze egzaminacyjne, w tym arkusze, które były wykorzystane do odczytania tekstu liczącego po 250 słów lub więcej,</a:t>
              </a:r>
              <a:endPara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Font typeface="Symbol" panose="05050102010706020507" pitchFamily="18" charset="2"/>
                <a:buChar char=""/>
                <a:tabLst>
                  <a:tab pos="533400" algn="l"/>
                </a:tabLst>
              </a:pPr>
              <a:r>
                <a:rPr lang="pl-PL" sz="1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wadliwe płyty CD (opisane kodem szkoły),</a:t>
              </a:r>
              <a:endPara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342900" lvl="0" indent="-342900" algn="just">
                <a:lnSpc>
                  <a:spcPct val="150000"/>
                </a:lnSpc>
                <a:spcBef>
                  <a:spcPts val="200"/>
                </a:spcBef>
                <a:spcAft>
                  <a:spcPts val="200"/>
                </a:spcAft>
                <a:buFont typeface="Symbol" panose="05050102010706020507" pitchFamily="18" charset="2"/>
                <a:buChar char=""/>
                <a:tabLst>
                  <a:tab pos="533400" algn="l"/>
                </a:tabLst>
              </a:pPr>
              <a:r>
                <a:rPr lang="pl-PL" sz="1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niewykorzystane zwrotne koperty </a:t>
              </a:r>
              <a:r>
                <a:rPr lang="pl-PL" sz="1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(w ostatnim dniu egzaminu – 12.04.2019 r.  /  17.04.2019 r.)</a:t>
              </a:r>
              <a:r>
                <a:rPr lang="pl-PL" sz="1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lvl="0" algn="just">
                <a:lnSpc>
                  <a:spcPct val="150000"/>
                </a:lnSpc>
                <a:spcAft>
                  <a:spcPts val="0"/>
                </a:spcAft>
              </a:pPr>
              <a:r>
                <a:rPr lang="pl-PL" sz="1400" dirty="0">
                  <a:latin typeface="Arial" panose="020B0604020202020204" pitchFamily="34" charset="0"/>
                  <a:ea typeface="Times New Roman" panose="02020603050405020304" pitchFamily="18" charset="0"/>
                </a:rPr>
                <a:t>c)    papierową, niezaklejoną kopertę z opisem </a:t>
              </a:r>
              <a:r>
                <a:rPr lang="pl-PL" sz="1400" b="1" i="1" dirty="0">
                  <a:solidFill>
                    <a:srgbClr val="17365D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„Dokumentacja - kod szkoły”</a:t>
              </a:r>
              <a:r>
                <a:rPr lang="pl-PL" sz="1400" dirty="0">
                  <a:solidFill>
                    <a:srgbClr val="17365D"/>
                  </a:solidFill>
                  <a:latin typeface="Arial" panose="020B0604020202020204" pitchFamily="34" charset="0"/>
                  <a:ea typeface="Times New Roman" panose="02020603050405020304" pitchFamily="18" charset="0"/>
                </a:rPr>
                <a:t>, </a:t>
              </a:r>
              <a:r>
                <a:rPr lang="pl-PL" sz="1400" dirty="0">
                  <a:latin typeface="Arial" panose="020B0604020202020204" pitchFamily="34" charset="0"/>
                  <a:ea typeface="Times New Roman" panose="02020603050405020304" pitchFamily="18" charset="0"/>
                </a:rPr>
                <a:t>w której powinny być: </a:t>
              </a:r>
              <a:endParaRPr lang="pl-PL" sz="2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285750" lvl="0" indent="-285750">
                <a:lnSpc>
                  <a:spcPct val="150000"/>
                </a:lnSpc>
                <a:buFont typeface="Microsoft Sans Serif" panose="020B0604020202020204" pitchFamily="34" charset="0"/>
                <a:buChar char="●"/>
              </a:pPr>
              <a:r>
                <a:rPr lang="pl-PL" sz="1400" i="1" dirty="0"/>
                <a:t>protokół zbiorczy </a:t>
              </a:r>
              <a:r>
                <a:rPr lang="pl-PL" sz="1400" dirty="0"/>
                <a:t>wydrukowany z systemu OBIEG/SIOEO</a:t>
              </a:r>
              <a:r>
                <a:rPr lang="pl-PL" sz="1400" i="1" dirty="0"/>
                <a:t>,</a:t>
              </a:r>
              <a:endParaRPr lang="pl-PL" sz="1400" dirty="0"/>
            </a:p>
            <a:p>
              <a:pPr marL="285750" lvl="0" indent="-285750">
                <a:lnSpc>
                  <a:spcPct val="150000"/>
                </a:lnSpc>
                <a:buFont typeface="Microsoft Sans Serif" panose="020B0604020202020204" pitchFamily="34" charset="0"/>
                <a:buChar char="●"/>
              </a:pPr>
              <a:r>
                <a:rPr lang="pl-PL" sz="1400" dirty="0"/>
                <a:t>uzupełnione</a:t>
              </a:r>
              <a:r>
                <a:rPr lang="pl-PL" sz="1400" i="1" dirty="0"/>
                <a:t> wykazy uczniów z każdej sali egzaminacyjnej</a:t>
              </a:r>
              <a:r>
                <a:rPr lang="pl-PL" sz="1400" dirty="0"/>
                <a:t>,</a:t>
              </a:r>
            </a:p>
            <a:p>
              <a:pPr marL="285750" lvl="0" indent="-285750">
                <a:lnSpc>
                  <a:spcPct val="150000"/>
                </a:lnSpc>
                <a:buFont typeface="Microsoft Sans Serif" panose="020B0604020202020204" pitchFamily="34" charset="0"/>
                <a:buChar char="●"/>
              </a:pPr>
              <a:r>
                <a:rPr lang="pl-PL" sz="1400" dirty="0"/>
                <a:t>kopie zaświadczeń stwierdzających uzyskanie tytułu laureata lub finalisty, </a:t>
              </a:r>
            </a:p>
            <a:p>
              <a:pPr marL="285750" lvl="0" indent="-285750">
                <a:lnSpc>
                  <a:spcPct val="150000"/>
                </a:lnSpc>
                <a:buFont typeface="Microsoft Sans Serif" panose="020B0604020202020204" pitchFamily="34" charset="0"/>
                <a:buChar char="●"/>
              </a:pPr>
              <a:r>
                <a:rPr lang="pl-PL" sz="1400" dirty="0"/>
                <a:t>kopia wykazu zawartości przesyłki z materiałami egzaminacyjnymi dostarczonej przez dystrybutora,  </a:t>
              </a:r>
            </a:p>
            <a:p>
              <a:pPr marL="285750" lvl="0" indent="-285750">
                <a:lnSpc>
                  <a:spcPct val="150000"/>
                </a:lnSpc>
                <a:buFont typeface="Microsoft Sans Serif" panose="020B0604020202020204" pitchFamily="34" charset="0"/>
                <a:buChar char="●"/>
              </a:pPr>
              <a:r>
                <a:rPr lang="pl-PL" sz="1400" dirty="0"/>
                <a:t>decyzje o przerwaniu i unieważnieniu </a:t>
              </a:r>
              <a:r>
                <a:rPr lang="pl-PL" sz="1400" dirty="0" smtClean="0"/>
                <a:t>egzaminu </a:t>
              </a:r>
              <a:r>
                <a:rPr lang="pl-PL" sz="1400" dirty="0"/>
                <a:t>z danego przedmiotu, jeśli taka sytuacja zaistnieje (załącznik 11.), wraz z arkuszami egzaminacyjnymi uczniów, których dotyczy przerwanie </a:t>
              </a:r>
              <a:br>
                <a:rPr lang="pl-PL" sz="1400" dirty="0"/>
              </a:br>
              <a:r>
                <a:rPr lang="pl-PL" sz="1400" dirty="0"/>
                <a:t>i unieważnienie,  </a:t>
              </a:r>
            </a:p>
            <a:p>
              <a:pPr marL="285750" lvl="0" indent="-285750">
                <a:lnSpc>
                  <a:spcPct val="150000"/>
                </a:lnSpc>
                <a:buFont typeface="Microsoft Sans Serif" panose="020B0604020202020204" pitchFamily="34" charset="0"/>
                <a:buChar char="●"/>
              </a:pPr>
              <a:r>
                <a:rPr lang="pl-PL" sz="1400" dirty="0"/>
                <a:t>arkusze egzaminacyjne uczniów, którzy przerwali egzamin z danego przedmiotu z przyczyn losowych lub zdrowotnych, jeśli taka sytuacja zaistnieje, </a:t>
              </a:r>
            </a:p>
            <a:p>
              <a:pPr marL="285750" lvl="0" indent="-285750">
                <a:lnSpc>
                  <a:spcPct val="150000"/>
                </a:lnSpc>
                <a:buFont typeface="Microsoft Sans Serif" panose="020B0604020202020204" pitchFamily="34" charset="0"/>
                <a:buChar char="●"/>
              </a:pPr>
              <a:r>
                <a:rPr lang="pl-PL" sz="1400" dirty="0"/>
                <a:t>oryginał arkusza obserwacji, jeśli odbędzie się obserwacja egzaminu.</a:t>
              </a:r>
            </a:p>
          </p:txBody>
        </p:sp>
        <p:sp>
          <p:nvSpPr>
            <p:cNvPr id="12" name="Prostokąt 11"/>
            <p:cNvSpPr/>
            <p:nvPr/>
          </p:nvSpPr>
          <p:spPr>
            <a:xfrm>
              <a:off x="8653720" y="3425558"/>
              <a:ext cx="554424" cy="369332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>
              <a:solidFill>
                <a:srgbClr val="0070C0"/>
              </a:solidFill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b="1" i="0" u="none" strike="noStrike" kern="0" cap="none" spc="0" normalizeH="0" baseline="0" noProof="0" dirty="0">
                  <a:ln w="28575">
                    <a:solidFill>
                      <a:srgbClr val="4472C4">
                        <a:lumMod val="50000"/>
                      </a:srgbClr>
                    </a:solidFill>
                    <a:prstDash val="solid"/>
                  </a:ln>
                  <a:solidFill>
                    <a:srgbClr val="4472C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Eras Bold ITC" panose="020B0907030504020204" pitchFamily="34" charset="0"/>
                </a:rPr>
                <a:t>EG</a:t>
              </a:r>
            </a:p>
          </p:txBody>
        </p:sp>
        <p:pic>
          <p:nvPicPr>
            <p:cNvPr id="9" name="Obraz 8"/>
            <p:cNvPicPr/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231" b="72308" l="5711" r="27461">
                          <a14:foregroundMark x1="25638" y1="56308" x2="25638" y2="56308"/>
                          <a14:foregroundMark x1="22600" y1="56308" x2="22600" y2="56308"/>
                          <a14:foregroundMark x1="22114" y1="42462" x2="22114" y2="42462"/>
                        </a14:backgroundRemoval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0" t="28763" r="72304" b="29489"/>
            <a:stretch/>
          </p:blipFill>
          <p:spPr>
            <a:xfrm>
              <a:off x="10058905" y="3488239"/>
              <a:ext cx="395795" cy="354410"/>
            </a:xfrm>
            <a:prstGeom prst="rect">
              <a:avLst/>
            </a:prstGeom>
            <a:solidFill>
              <a:srgbClr val="73B248"/>
            </a:solidFill>
          </p:spPr>
        </p:pic>
      </p:grpSp>
      <p:pic>
        <p:nvPicPr>
          <p:cNvPr id="13" name="Obraz 12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642581" y="4728551"/>
            <a:ext cx="1317902" cy="980270"/>
          </a:xfrm>
          <a:prstGeom prst="rect">
            <a:avLst/>
          </a:prstGeom>
          <a:solidFill>
            <a:srgbClr val="73B248"/>
          </a:solidFill>
        </p:spPr>
      </p:pic>
    </p:spTree>
    <p:extLst>
      <p:ext uri="{BB962C8B-B14F-4D97-AF65-F5344CB8AC3E}">
        <p14:creationId xmlns:p14="http://schemas.microsoft.com/office/powerpoint/2010/main" val="1296072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>
          <a:xfrm>
            <a:off x="1798350" y="88938"/>
            <a:ext cx="8646408" cy="111971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b="1" kern="1200" cap="none">
                <a:ln w="3175" cmpd="sng"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sz="36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Dokumentacja pozostawiana </a:t>
            </a:r>
            <a:br>
              <a:rPr lang="pl-PL" sz="36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36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 szkole</a:t>
            </a:r>
          </a:p>
        </p:txBody>
      </p:sp>
      <p:pic>
        <p:nvPicPr>
          <p:cNvPr id="6" name="Obraz 5" descr="&lt;strong&gt;szkola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63" y="2261687"/>
            <a:ext cx="3400000" cy="2857143"/>
          </a:xfrm>
          <a:prstGeom prst="rect">
            <a:avLst/>
          </a:prstGeom>
        </p:spPr>
      </p:pic>
      <p:pic>
        <p:nvPicPr>
          <p:cNvPr id="7" name="Obraz 6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596191" y="176149"/>
            <a:ext cx="1214769" cy="945296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2" name="Prostokąt 1"/>
          <p:cNvSpPr/>
          <p:nvPr/>
        </p:nvSpPr>
        <p:spPr>
          <a:xfrm>
            <a:off x="1798350" y="2040768"/>
            <a:ext cx="9376156" cy="39523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720"/>
              </a:spcAft>
            </a:pP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</a:t>
            </a:r>
            <a:r>
              <a:rPr lang="pl-PL" sz="16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szkole 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pozostanie następująca dokumentacja i materiały egzaminacyjne:</a:t>
            </a:r>
            <a:endParaRPr lang="pl-PL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  <a:tabLst>
                <a:tab pos="381000" algn="l"/>
                <a:tab pos="533400" algn="l"/>
              </a:tabLst>
            </a:pPr>
            <a:r>
              <a:rPr lang="pl-PL" sz="1600" i="1" spc="-3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protokoły przebiegu egzaminu </a:t>
            </a:r>
            <a:r>
              <a:rPr lang="pl-PL" sz="1600" i="1" spc="-3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pl-PL" sz="1600" i="1" spc="-3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danego przedmiotu z poszczególnych </a:t>
            </a:r>
            <a:r>
              <a:rPr lang="pl-PL" sz="1600" i="1" spc="-3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</a:t>
            </a:r>
            <a:r>
              <a:rPr lang="pl-PL" sz="1600" spc="-3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  <a:tabLst>
                <a:tab pos="540385" algn="l"/>
                <a:tab pos="630555" algn="l"/>
              </a:tabLst>
            </a:pP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jeden egzemplarz</a:t>
            </a:r>
            <a:r>
              <a:rPr lang="pl-PL" sz="1600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protokołu zbiorczego z adnotacją POP,</a:t>
            </a:r>
            <a:endParaRPr lang="pl-PL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l-PL" sz="1600" spc="-4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oryginał wykazu zawartości przesyłki z materiałami egzaminacyjnymi dostarczonej przez dystrybutora,</a:t>
            </a:r>
            <a:endParaRPr lang="pl-PL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kopie</a:t>
            </a:r>
            <a:r>
              <a:rPr lang="pl-PL" sz="1600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wykazów uczniów z </a:t>
            </a:r>
            <a:r>
              <a:rPr lang="pl-PL" sz="1600" i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sal</a:t>
            </a:r>
            <a:r>
              <a:rPr lang="pl-PL" sz="1600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egzaminacyjnych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pl-PL" sz="1600" spc="-8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kopie decyzji o przerwaniu i unieważnieniu </a:t>
            </a:r>
            <a:r>
              <a:rPr lang="pl-PL" sz="1600" spc="-3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egzaminu </a:t>
            </a:r>
            <a:r>
              <a:rPr lang="pl-PL" sz="1600" spc="-3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pl-PL" sz="1600" spc="-3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danego przedmiotu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kopia arkusza obserwacji,</a:t>
            </a:r>
            <a:endParaRPr lang="pl-PL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  <a:tabLst>
                <a:tab pos="228600" algn="l"/>
                <a:tab pos="533400" algn="l"/>
              </a:tabLst>
            </a:pP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nieuszkodzone płyty CD z egzaminu z języka obcego 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nowożytnego,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oraz </a:t>
            </a: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wcześniej zgromadzone:</a:t>
            </a:r>
            <a:endParaRPr lang="pl-PL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  <a:tabLst>
                <a:tab pos="228600" algn="l"/>
                <a:tab pos="533400" algn="l"/>
              </a:tabLst>
            </a:pP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podpisane przez rodziców wydruki </a:t>
            </a:r>
            <a:r>
              <a:rPr lang="pl-PL" sz="1600" i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Potwierdzenie zgodności danych przekazanych do OKE,</a:t>
            </a:r>
            <a:endParaRPr lang="pl-PL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lphaLcParenR"/>
              <a:tabLst>
                <a:tab pos="228600" algn="l"/>
                <a:tab pos="533400" algn="l"/>
              </a:tabLst>
            </a:pPr>
            <a:r>
              <a:rPr lang="pl-PL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powołania zespołów egzaminacyjnych i pozostała dokumentacja egzaminacyjna.</a:t>
            </a:r>
            <a:endParaRPr lang="pl-PL" sz="14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243970" y="176149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680510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5580" y="416609"/>
            <a:ext cx="5061620" cy="715962"/>
          </a:xfrm>
        </p:spPr>
        <p:txBody>
          <a:bodyPr/>
          <a:lstStyle/>
          <a:p>
            <a:r>
              <a:rPr lang="pl-PL" dirty="0"/>
              <a:t>Lista kontrolna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>
          <a:xfrm>
            <a:off x="10261522" y="6512942"/>
            <a:ext cx="1097280" cy="228600"/>
          </a:xfrm>
          <a:prstGeom prst="rect">
            <a:avLst/>
          </a:prstGeom>
        </p:spPr>
        <p:txBody>
          <a:bodyPr/>
          <a:lstStyle/>
          <a:p>
            <a:fld id="{E31375A4-56A4-47D6-9801-1991572033F7}" type="slidenum">
              <a:rPr lang="pl-PL" smtClean="0"/>
              <a:pPr/>
              <a:t>86</a:t>
            </a:fld>
            <a:endParaRPr lang="pl-PL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010" y="1702438"/>
            <a:ext cx="674914" cy="63642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l="5753" r="40889"/>
          <a:stretch/>
        </p:blipFill>
        <p:spPr>
          <a:xfrm>
            <a:off x="143133" y="2530898"/>
            <a:ext cx="4362597" cy="3482725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6173595" y="1324612"/>
            <a:ext cx="1285040" cy="1066745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6"/>
          <a:srcRect l="5676"/>
          <a:stretch/>
        </p:blipFill>
        <p:spPr>
          <a:xfrm>
            <a:off x="4505730" y="2530899"/>
            <a:ext cx="7529751" cy="3482724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1140674" y="1283361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64283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98357" y="2207741"/>
            <a:ext cx="7414054" cy="2866767"/>
          </a:xfrm>
        </p:spPr>
        <p:txBody>
          <a:bodyPr/>
          <a:lstStyle/>
          <a:p>
            <a:pPr algn="ctr"/>
            <a:r>
              <a:rPr lang="pl-PL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SYTUACJE SZCZEGÓLNE </a:t>
            </a:r>
            <a:br>
              <a:rPr lang="pl-PL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</a:br>
            <a:r>
              <a:rPr lang="pl-PL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W TRAKCIE EGZAMINU</a:t>
            </a:r>
          </a:p>
        </p:txBody>
      </p:sp>
    </p:spTree>
    <p:extLst>
      <p:ext uri="{BB962C8B-B14F-4D97-AF65-F5344CB8AC3E}">
        <p14:creationId xmlns:p14="http://schemas.microsoft.com/office/powerpoint/2010/main" val="378556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9E3477CC-953B-0844-BF3A-7EE90DDD4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68" y="1543836"/>
            <a:ext cx="10395626" cy="5285408"/>
          </a:xfr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F1A8EF-BD94-D84F-A249-1B0500668C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88</a:t>
            </a:fld>
            <a:endParaRPr lang="pl-PL" dirty="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8FDBAD4A-2986-B346-9F98-DD3AD11D6E54}"/>
              </a:ext>
            </a:extLst>
          </p:cNvPr>
          <p:cNvSpPr/>
          <p:nvPr/>
        </p:nvSpPr>
        <p:spPr>
          <a:xfrm>
            <a:off x="297992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9661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F672121-EA8A-9444-B7F4-7793BB8174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89</a:t>
            </a:fld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B4681A6-F192-AB41-B611-D09A691EF9B7}"/>
              </a:ext>
            </a:extLst>
          </p:cNvPr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21303" y="230373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63B52E66-C164-B446-BD58-CD39471DF2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33" y="1673352"/>
            <a:ext cx="10069931" cy="5064452"/>
          </a:xfrm>
        </p:spPr>
      </p:pic>
    </p:spTree>
    <p:extLst>
      <p:ext uri="{BB962C8B-B14F-4D97-AF65-F5344CB8AC3E}">
        <p14:creationId xmlns:p14="http://schemas.microsoft.com/office/powerpoint/2010/main" val="10812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/>
          <p:nvPr/>
        </p:nvPicPr>
        <p:blipFill rotWithShape="1">
          <a:blip r:embed="rId3"/>
          <a:srcRect l="13567" t="53392" r="43805" b="14650"/>
          <a:stretch/>
        </p:blipFill>
        <p:spPr>
          <a:xfrm>
            <a:off x="168273" y="1813195"/>
            <a:ext cx="9278983" cy="3942416"/>
          </a:xfrm>
          <a:prstGeom prst="rect">
            <a:avLst/>
          </a:prstGeom>
        </p:spPr>
      </p:pic>
      <p:sp>
        <p:nvSpPr>
          <p:cNvPr id="5" name="Elipsa 7"/>
          <p:cNvSpPr/>
          <p:nvPr/>
        </p:nvSpPr>
        <p:spPr>
          <a:xfrm>
            <a:off x="246930" y="5296930"/>
            <a:ext cx="1920240" cy="4611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2" name="Symbol zastępczy numeru slajd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734D-A63A-46EE-B4F6-74E4750B14FB}" type="slidenum">
              <a:rPr lang="pl-PL" smtClean="0"/>
              <a:pPr/>
              <a:t>9</a:t>
            </a:fld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4"/>
          <a:srcRect l="2872" t="3828" r="1380" b="13288"/>
          <a:stretch/>
        </p:blipFill>
        <p:spPr>
          <a:xfrm>
            <a:off x="3476367" y="1810713"/>
            <a:ext cx="8568767" cy="3944898"/>
          </a:xfrm>
          <a:prstGeom prst="rect">
            <a:avLst/>
          </a:prstGeom>
        </p:spPr>
      </p:pic>
      <p:sp>
        <p:nvSpPr>
          <p:cNvPr id="7" name="Elipsa 7"/>
          <p:cNvSpPr/>
          <p:nvPr/>
        </p:nvSpPr>
        <p:spPr>
          <a:xfrm>
            <a:off x="3270421" y="4291914"/>
            <a:ext cx="4250725" cy="8484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l-PL"/>
          </a:p>
        </p:txBody>
      </p:sp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2167170" y="181380"/>
            <a:ext cx="10058400" cy="880533"/>
          </a:xfrm>
        </p:spPr>
        <p:txBody>
          <a:bodyPr/>
          <a:lstStyle/>
          <a:p>
            <a:r>
              <a:rPr lang="pl-PL" b="1" dirty="0"/>
              <a:t>System OBIEG</a:t>
            </a:r>
          </a:p>
        </p:txBody>
      </p:sp>
      <p:sp>
        <p:nvSpPr>
          <p:cNvPr id="10" name="Prostokąt 9"/>
          <p:cNvSpPr/>
          <p:nvPr/>
        </p:nvSpPr>
        <p:spPr>
          <a:xfrm>
            <a:off x="382103" y="181380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5B9BD5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43051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06994" y="375419"/>
            <a:ext cx="8462394" cy="715962"/>
          </a:xfrm>
        </p:spPr>
        <p:txBody>
          <a:bodyPr>
            <a:noAutofit/>
          </a:bodyPr>
          <a:lstStyle/>
          <a:p>
            <a:r>
              <a:rPr lang="pl-PL" b="1" dirty="0">
                <a:solidFill>
                  <a:srgbClr val="FFFF00"/>
                </a:solidFill>
              </a:rPr>
              <a:t>Korzystanie z dostosowań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270503" y="1727813"/>
            <a:ext cx="9650994" cy="3901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Arkusze dostosowane zawierają zeszyt zadań egzaminacyjnych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kartę odpowiedzi, 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nie ma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kart rozwiązań zadań otwartych.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Uczniowie nie kodują zeszytów zadań egzaminacyjnych oraz kart odpowiedzi – te czynności wykonuje zespół nadzorujący.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Czas pracy z arkuszem dostosowanym jest wydłużony i podany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na pierwszej stronie.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pl-PL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Uczniom ze specyficznymi trudnościami w uczeniu się, </a:t>
            </a:r>
            <a:r>
              <a:rPr lang="pl-PL" sz="2400" u="sng" dirty="0">
                <a:latin typeface="Arial" panose="020B0604020202020204" pitchFamily="34" charset="0"/>
                <a:cs typeface="Arial" panose="020B0604020202020204" pitchFamily="34" charset="0"/>
              </a:rPr>
              <a:t>ze </a:t>
            </a:r>
            <a:r>
              <a:rPr lang="pl-PL" sz="2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stwierdzoną </a:t>
            </a:r>
            <a:r>
              <a:rPr lang="pl-PL" sz="2400" u="sng" dirty="0">
                <a:latin typeface="Arial" panose="020B0604020202020204" pitchFamily="34" charset="0"/>
                <a:cs typeface="Arial" panose="020B0604020202020204" pitchFamily="34" charset="0"/>
              </a:rPr>
              <a:t>głęboką dysleksją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, członek ZN odczytuje teksty liczące po 250 słów lub więcej (dotyczy języka polskiego). 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21303" y="221229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297992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155731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66356" y="0"/>
            <a:ext cx="8364025" cy="1425388"/>
          </a:xfrm>
        </p:spPr>
        <p:txBody>
          <a:bodyPr>
            <a:noAutofit/>
          </a:bodyPr>
          <a:lstStyle/>
          <a:p>
            <a:r>
              <a:rPr lang="pl-PL" dirty="0"/>
              <a:t>Korzystanie z komputera podczas egzaminu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229968" y="1845004"/>
            <a:ext cx="98367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Prawo do tego dostosowania mają: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niepełnosprawni ruchowo z orzeczeniem o potrzebie kształcenia specjalnego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niepełnosprawni ruchowo z orzeczeniem o nauczaniu indywidualnym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posiadający zaświadczenie lekarskie wskazujące to dostosowanie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posiadający takie zalecenie zawarte w opinii poradni (PPP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wdrożeni do pracy z komputerem na zajęciach.</a:t>
            </a: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66126" y="149688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127663" y="141410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2224699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1892" y="375419"/>
            <a:ext cx="10462585" cy="715962"/>
          </a:xfrm>
        </p:spPr>
        <p:txBody>
          <a:bodyPr>
            <a:noAutofit/>
          </a:bodyPr>
          <a:lstStyle/>
          <a:p>
            <a:pPr algn="ctr"/>
            <a:r>
              <a:rPr lang="pl-PL" dirty="0"/>
              <a:t>Korzystanie z komputera podczas egzaminu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11892" y="1674850"/>
            <a:ext cx="1128339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Zdający ma: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komputer – autonomiczny, połączony z drukarką wraz z papierem do niej</a:t>
            </a:r>
          </a:p>
          <a:p>
            <a:pPr lvl="2" algn="just">
              <a:lnSpc>
                <a:spcPct val="150000"/>
              </a:lnSpc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        – odłączony od Internetu, bez możliwości sprawdzania poprawności   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lvl="2" algn="just">
              <a:lnSpc>
                <a:spcPct val="150000"/>
              </a:lnSpc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pisowni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 gramatyki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oprogramowanie komputera umożliwiające pisanie tekstu w języku: polskim, mniejszości narodowej, regionalnym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zabezpieczenie na wypadek awarii sprzętu.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12338" y="219521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154556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604158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368" y="375419"/>
            <a:ext cx="10446109" cy="715962"/>
          </a:xfrm>
        </p:spPr>
        <p:txBody>
          <a:bodyPr>
            <a:noAutofit/>
          </a:bodyPr>
          <a:lstStyle/>
          <a:p>
            <a:pPr algn="ctr"/>
            <a:r>
              <a:rPr lang="pl-PL" dirty="0"/>
              <a:t>Korzystanie z komputera podczas egzaminu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899923" y="1715760"/>
            <a:ext cx="85800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Arkusz kodowany jest standardowo z adnotacją: „odpowiedzi zdającego znajdują się w arkuszu i na wydruku komputerowym”.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 górze każdej kartki wydruku z odpowiedziami należy napisać odręcznie dane zdającego, tzn. kod szkoły, kod ucznia, numer PESEL, albo przykleić naklejkę przygotowaną przez OKE.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Odpowiedź zdającego musi być poprzedzona numerem zadania zgodnym z numerem w zeszycie zadań egzaminacyjnych.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57162" y="179402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112250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532487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4270" y="375419"/>
            <a:ext cx="10380207" cy="715962"/>
          </a:xfrm>
        </p:spPr>
        <p:txBody>
          <a:bodyPr>
            <a:noAutofit/>
          </a:bodyPr>
          <a:lstStyle/>
          <a:p>
            <a:pPr algn="ctr"/>
            <a:r>
              <a:rPr lang="pl-PL" dirty="0"/>
              <a:t>Korzystanie z komputera podczas egzaminu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070847" y="1625071"/>
            <a:ext cx="89110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Rysunki muszą być wykonane ręcznie w arkuszu.</a:t>
            </a:r>
          </a:p>
          <a:p>
            <a:pPr algn="just">
              <a:lnSpc>
                <a:spcPct val="200000"/>
              </a:lnSpc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 zakończeniu pracy: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arkusz wraz z wydrukiem należy umieścić w jednej kopercie opisanej: „praca pisana na komputerze”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pliki utworzone przez zdającego muszą zostać usunięte z twardego dysku </a:t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(w tym z kosza) oraz innych nośników danych.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84056" y="179402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190416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428406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95717" y="350705"/>
            <a:ext cx="9245807" cy="715962"/>
          </a:xfrm>
        </p:spPr>
        <p:txBody>
          <a:bodyPr>
            <a:noAutofit/>
          </a:bodyPr>
          <a:lstStyle/>
          <a:p>
            <a:pPr algn="ctr"/>
            <a:r>
              <a:rPr lang="pl-PL" dirty="0"/>
              <a:t>Usterki w arkuszach egzaminacyjnych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85800" y="2170752"/>
            <a:ext cx="10820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l-PL" sz="2400" dirty="0"/>
              <a:t>Braki stron lub inne usterki w arkuszach egzaminacyjnych PZN odnotowuje </a:t>
            </a:r>
            <a:br>
              <a:rPr lang="pl-PL" sz="2400" dirty="0"/>
            </a:br>
            <a:r>
              <a:rPr lang="pl-PL" sz="2400" dirty="0"/>
              <a:t>w protokole przebiegu egzaminu i zgłasza do PZE konieczność wykorzystania rezerwowych arkuszy.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dirty="0"/>
              <a:t>Jeśli zabraknie rezerwowych arkuszy, PZE powiadamia o tym dyrektora OKE, który podejmuje dalsze kroki. Zdający czekając na decyzję, pozostają w sali.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b="1" dirty="0"/>
              <a:t>Nie wykonuje się kserokopii</a:t>
            </a:r>
            <a:r>
              <a:rPr lang="pl-PL" sz="2400" dirty="0"/>
              <a:t> arkuszy egzaminacyjnych.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dirty="0"/>
              <a:t>Decyzję o dalszym przebiegu egzaminu 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OKE</a:t>
            </a:r>
            <a:r>
              <a:rPr lang="pl-PL" sz="2400" dirty="0"/>
              <a:t> przekazuje PZE telefonicznie, </a:t>
            </a:r>
            <a:r>
              <a:rPr lang="pl-PL" sz="2400" dirty="0" smtClean="0"/>
              <a:t>mejlem </a:t>
            </a:r>
            <a:r>
              <a:rPr lang="pl-PL" sz="2400" dirty="0"/>
              <a:t>lub faksem.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30267" y="230374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192769" y="16568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16861865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7882" y="202424"/>
            <a:ext cx="9753600" cy="715962"/>
          </a:xfrm>
        </p:spPr>
        <p:txBody>
          <a:bodyPr>
            <a:noAutofit/>
          </a:bodyPr>
          <a:lstStyle/>
          <a:p>
            <a:pPr algn="ctr"/>
            <a:r>
              <a:rPr lang="pl-PL" dirty="0"/>
              <a:t>Usterki na płytach CD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60177" y="1423867"/>
            <a:ext cx="11427023" cy="44935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Teksty do poszczególnych zadań są nagrane jako odrębne ścieżki </a:t>
            </a:r>
          </a:p>
          <a:p>
            <a:pPr lvl="1" algn="just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       np. ścieżka 1 – wstęp oraz zadanie 1. ;  ścieżka 2 – zadanie 2. itd.</a:t>
            </a:r>
          </a:p>
          <a:p>
            <a:pPr marL="342900" indent="-342900" algn="just">
              <a:buFont typeface="+mj-lt"/>
              <a:buAutoNum type="arabicPeriod" startAt="2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Odtwarzacz CD automatycznie przechodzi do następnej ścieżki (one ułatwiają   </a:t>
            </a:r>
          </a:p>
          <a:p>
            <a:pPr algn="just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       przejście do odpowiedniego zadania w przypadku usterki płyty).</a:t>
            </a:r>
          </a:p>
          <a:p>
            <a:pPr marL="342900" indent="-342900" algn="just">
              <a:buFont typeface="+mj-lt"/>
              <a:buAutoNum type="arabicPeriod" startAt="3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 przypadku usterki płyty CD lub odtwarzacza CD przewodniczący ZN w porozumieniu z PZE przerywa pracę z arkuszem (uczniowie zamykają arkusze), wykorzystuje rezerwową płytę albo odtwarzacz.</a:t>
            </a:r>
          </a:p>
          <a:p>
            <a:pPr marL="342900" indent="-342900" algn="just">
              <a:buFont typeface="+mj-lt"/>
              <a:buAutoNum type="arabicPeriod" startAt="3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PZN zapisuje na tablicy odpowiednio: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nowy czas rozpoczęcia i zakończenia pracy (jeśli usterka wystąpiła od momentu włączenia płyty)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nowy czas zakończenia pracy z arkuszem wydłużony o czas przerwy.</a:t>
            </a:r>
          </a:p>
          <a:p>
            <a:pPr marL="342900" indent="-342900" algn="just">
              <a:buFont typeface="+mj-lt"/>
              <a:buAutoNum type="arabicPeriod" startAt="5"/>
            </a:pP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PZN odtwarza nagranie od przerwanej ścieżki, wymiana płyty zostaje odnotowana </a:t>
            </a:r>
            <a:b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w protokole.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470291" y="230374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450392" y="230373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422629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/>
              <a:t>Unieważnienie egzaminu przez PZE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622930" y="1541870"/>
            <a:ext cx="912526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Następuje w przypadku: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niesamodzielnego rozwiązywania zadań przez ucznia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wniesienia lub korzystania przez ucznia z urządzenia telekomunikacyjnego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zakłócania przez ucznia przebiegu egzaminu.</a:t>
            </a:r>
          </a:p>
          <a:p>
            <a:pPr algn="just"/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PZE przerywa i unieważnia danemu uczniowi egzamin (na wniosek PZN), stosowną informację zamieszcza się w protokole przebiegu egzaminu.</a:t>
            </a:r>
          </a:p>
          <a:p>
            <a:pPr algn="just"/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Uczeń może ponownie przystąpić do tego egzaminu w terminie dodatkowym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748197" y="205048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163521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427996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569156" y="2234747"/>
            <a:ext cx="96632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PZE po stwierdzeniu zaginięcia przesyłki powiadamia o tym dyrektora OKE.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Dyrektor OKE (po  konsultacji z CKE) podejmuje decyzję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o zawieszeniu egzaminu, a dyrektor CKE ustala nowy termin egzaminu.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Nowy termin egzaminu CKE przekazuje do OKE, a OKE powiadamia o nim PZE.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Zdający informację o terminie uzyskuje w szkole, w której przystępuje do egzaminu.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818487" y="686364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73875" y="719680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7841" y="361699"/>
            <a:ext cx="11697730" cy="715962"/>
          </a:xfrm>
        </p:spPr>
        <p:txBody>
          <a:bodyPr>
            <a:noAutofit/>
          </a:bodyPr>
          <a:lstStyle/>
          <a:p>
            <a:pPr algn="ctr"/>
            <a:r>
              <a:rPr lang="pl-PL" dirty="0"/>
              <a:t>Zaginięcie przesyłki z materiałami egzaminacyjnymi</a:t>
            </a:r>
          </a:p>
        </p:txBody>
      </p:sp>
    </p:spTree>
    <p:extLst>
      <p:ext uri="{BB962C8B-B14F-4D97-AF65-F5344CB8AC3E}">
        <p14:creationId xmlns:p14="http://schemas.microsoft.com/office/powerpoint/2010/main" val="226079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dirty="0"/>
              <a:t>Ujawnienie zadań egzaminacyjnych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57837" y="1840038"/>
            <a:ext cx="115280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l-PL" sz="2400" dirty="0"/>
              <a:t>W przypadku nieprawnego ujawnienia zadań lub arkuszy egzaminacyjnych decyzję co do dalszego postępowania podejmuje dyrektor CKE.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sz="2400" dirty="0"/>
              <a:t>Dyrektor CKE ustala nowy termin egzaminu.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sz="2400" dirty="0"/>
              <a:t>Nowy termin egzaminu CKE przekazuje do OKE, a OKE powiadamia o nim PZE.</a:t>
            </a:r>
          </a:p>
          <a:p>
            <a:pPr marL="34290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pl-PL" sz="2400" dirty="0"/>
              <a:t>Zdający informację o terminie uzyskuje w szkole, w której przystępuje </a:t>
            </a:r>
            <a:br>
              <a:rPr lang="pl-PL" sz="2400" dirty="0"/>
            </a:br>
            <a:r>
              <a:rPr lang="pl-PL" sz="2400" dirty="0"/>
              <a:t>do egzaminu.</a:t>
            </a:r>
          </a:p>
        </p:txBody>
      </p:sp>
      <p:pic>
        <p:nvPicPr>
          <p:cNvPr id="4" name="Obraz 3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231" b="72308" l="5711" r="27461">
                        <a14:foregroundMark x1="25638" y1="56308" x2="25638" y2="56308"/>
                        <a14:foregroundMark x1="22600" y1="56308" x2="22600" y2="56308"/>
                        <a14:foregroundMark x1="22114" y1="42462" x2="22114" y2="42462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0" t="28763" r="72304" b="29489"/>
          <a:stretch/>
        </p:blipFill>
        <p:spPr>
          <a:xfrm>
            <a:off x="10470291" y="230374"/>
            <a:ext cx="1291403" cy="978612"/>
          </a:xfrm>
          <a:prstGeom prst="rect">
            <a:avLst/>
          </a:prstGeom>
          <a:solidFill>
            <a:srgbClr val="73B248"/>
          </a:solidFill>
        </p:spPr>
      </p:pic>
      <p:sp>
        <p:nvSpPr>
          <p:cNvPr id="5" name="Prostokąt 4"/>
          <p:cNvSpPr/>
          <p:nvPr/>
        </p:nvSpPr>
        <p:spPr>
          <a:xfrm>
            <a:off x="233660" y="179402"/>
            <a:ext cx="1402948" cy="1107996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  <a:prstDash val="solid"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Eras Bold ITC" panose="020B0907030504020204" pitchFamily="34" charset="0"/>
              </a:rPr>
              <a:t>EG</a:t>
            </a:r>
          </a:p>
        </p:txBody>
      </p:sp>
    </p:spTree>
    <p:extLst>
      <p:ext uri="{BB962C8B-B14F-4D97-AF65-F5344CB8AC3E}">
        <p14:creationId xmlns:p14="http://schemas.microsoft.com/office/powerpoint/2010/main" val="373651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2019">
  <a:themeElements>
    <a:clrScheme name="">
      <a:dk1>
        <a:srgbClr val="5F5F5F"/>
      </a:dk1>
      <a:lt1>
        <a:srgbClr val="FFFFFF"/>
      </a:lt1>
      <a:dk2>
        <a:srgbClr val="5F5F5F"/>
      </a:dk2>
      <a:lt2>
        <a:srgbClr val="0B9300"/>
      </a:lt2>
      <a:accent1>
        <a:srgbClr val="03B300"/>
      </a:accent1>
      <a:accent2>
        <a:srgbClr val="12CA0F"/>
      </a:accent2>
      <a:accent3>
        <a:srgbClr val="FFFFFF"/>
      </a:accent3>
      <a:accent4>
        <a:srgbClr val="505050"/>
      </a:accent4>
      <a:accent5>
        <a:srgbClr val="AAD6AA"/>
      </a:accent5>
      <a:accent6>
        <a:srgbClr val="0FB70C"/>
      </a:accent6>
      <a:hlink>
        <a:srgbClr val="5FEF62"/>
      </a:hlink>
      <a:folHlink>
        <a:srgbClr val="D1D1D1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l-P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otyw2019" id="{93104581-9A89-4CA6-B277-C695C4C05595}" vid="{CF80AF31-5CDE-4442-974F-A2F3F5D81F4B}"/>
    </a:ext>
  </a:extLst>
</a:theme>
</file>

<file path=ppt/theme/theme2.xml><?xml version="1.0" encoding="utf-8"?>
<a:theme xmlns:a="http://schemas.openxmlformats.org/drawingml/2006/main" name="powerpoint-template-24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Motyw2019</Template>
  <TotalTime>3042</TotalTime>
  <Words>2782</Words>
  <Application>Microsoft Office PowerPoint</Application>
  <PresentationFormat>Panoramiczny</PresentationFormat>
  <Paragraphs>712</Paragraphs>
  <Slides>138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138</vt:i4>
      </vt:variant>
    </vt:vector>
  </HeadingPairs>
  <TitlesOfParts>
    <vt:vector size="153" baseType="lpstr">
      <vt:lpstr>Arial</vt:lpstr>
      <vt:lpstr>Blackadder ITC</vt:lpstr>
      <vt:lpstr>Bookman Old Style</vt:lpstr>
      <vt:lpstr>Calibri</vt:lpstr>
      <vt:lpstr>Calibri Light</vt:lpstr>
      <vt:lpstr>Eras Bold ITC</vt:lpstr>
      <vt:lpstr>굴림</vt:lpstr>
      <vt:lpstr>Microsoft Sans Serif</vt:lpstr>
      <vt:lpstr>Symbol</vt:lpstr>
      <vt:lpstr>Times New Roman</vt:lpstr>
      <vt:lpstr>Verdana</vt:lpstr>
      <vt:lpstr>Wingdings</vt:lpstr>
      <vt:lpstr>Motyw2019</vt:lpstr>
      <vt:lpstr>powerpoint-template-24</vt:lpstr>
      <vt:lpstr>Projekt niestandardowy</vt:lpstr>
      <vt:lpstr>Prezentacja programu PowerPoint</vt:lpstr>
      <vt:lpstr>Program konferencji</vt:lpstr>
      <vt:lpstr>Prezentacja programu PowerPoint</vt:lpstr>
      <vt:lpstr>Informacje o egzaminach</vt:lpstr>
      <vt:lpstr>Przygotowania  przed egzaminem</vt:lpstr>
      <vt:lpstr>Przygotowania  przed egzaminem</vt:lpstr>
      <vt:lpstr>System OBIEG</vt:lpstr>
      <vt:lpstr>Zakładka zamówione arkusze</vt:lpstr>
      <vt:lpstr>System OBIEG</vt:lpstr>
      <vt:lpstr>Lista kontrolna</vt:lpstr>
      <vt:lpstr>Lista kontrolna</vt:lpstr>
      <vt:lpstr>Lista kontrolna</vt:lpstr>
      <vt:lpstr>Lista kontrolna</vt:lpstr>
      <vt:lpstr>Prezentacja programu PowerPoint</vt:lpstr>
      <vt:lpstr>System SIOEO</vt:lpstr>
      <vt:lpstr>Materiały w SIOEO</vt:lpstr>
      <vt:lpstr>Prezentacja programu PowerPoint</vt:lpstr>
      <vt:lpstr>Zakładka zamówione arkusze</vt:lpstr>
      <vt:lpstr>Prezentacja programu PowerPoint</vt:lpstr>
      <vt:lpstr>Lista kontrolna</vt:lpstr>
      <vt:lpstr>Lista kontrolna</vt:lpstr>
      <vt:lpstr>Prezentacja programu PowerPoint</vt:lpstr>
      <vt:lpstr>Powołanie zespołu egzaminacyjnego</vt:lpstr>
      <vt:lpstr>Skład zespołów nadzorujących</vt:lpstr>
      <vt:lpstr>Brak członka zespołu nadzorującego</vt:lpstr>
      <vt:lpstr>W skład zespołu nadzorującego  nie może wchodzić:</vt:lpstr>
      <vt:lpstr>W skład zespołu nadzorującego  nie może wchodzić:</vt:lpstr>
      <vt:lpstr>Zespół egzaminacyjny</vt:lpstr>
      <vt:lpstr>Zespół egzaminacyjny</vt:lpstr>
      <vt:lpstr>Dystrybucja kodów kreskowych </vt:lpstr>
      <vt:lpstr>Prezentacja programu PowerPoint</vt:lpstr>
      <vt:lpstr>Lista kontrolna</vt:lpstr>
      <vt:lpstr>Lista kontrolna</vt:lpstr>
      <vt:lpstr>Przygotowanie sprzętu</vt:lpstr>
      <vt:lpstr>Przygotowanie materiałów</vt:lpstr>
      <vt:lpstr>Przygotowanie dokumentacji</vt:lpstr>
      <vt:lpstr>Prezentacja programu PowerPoint</vt:lpstr>
      <vt:lpstr>Prezentacja programu PowerPoint</vt:lpstr>
      <vt:lpstr>Przygotowanie dokumentacji</vt:lpstr>
      <vt:lpstr>Przygotowanie dokumentacji</vt:lpstr>
      <vt:lpstr>Przygotowanie dokumentacji</vt:lpstr>
      <vt:lpstr>Przygotowanie dokumentacji</vt:lpstr>
      <vt:lpstr>Uprawnienia dla pracownika szkoły</vt:lpstr>
      <vt:lpstr>Lista uprawnień</vt:lpstr>
      <vt:lpstr>Nadane uprawnienia</vt:lpstr>
      <vt:lpstr>Prezentacja programu PowerPoint</vt:lpstr>
      <vt:lpstr>Prezentacja programu PowerPoint</vt:lpstr>
      <vt:lpstr>Prezentacja programu PowerPoint</vt:lpstr>
      <vt:lpstr>Prezentacja programu PowerPoint</vt:lpstr>
      <vt:lpstr>Przeprowadzenie egzaminu</vt:lpstr>
      <vt:lpstr>Przeprowadzenie egzaminu</vt:lpstr>
      <vt:lpstr>Lista kontrolna</vt:lpstr>
      <vt:lpstr>Lista kontrolna</vt:lpstr>
      <vt:lpstr>W dniu egzaminu  Przewodniczący ZN sprawdzają:</vt:lpstr>
      <vt:lpstr>Przed rozpoczęciem egzaminu</vt:lpstr>
      <vt:lpstr>Przed rozpoczęciem egzaminu</vt:lpstr>
      <vt:lpstr>Na początku egzaminu</vt:lpstr>
      <vt:lpstr>W trakcie egzaminu</vt:lpstr>
      <vt:lpstr> Zakończenie pracy  przed czasem</vt:lpstr>
      <vt:lpstr>Prezentacja programu PowerPoint</vt:lpstr>
      <vt:lpstr>Prace po egzaminie</vt:lpstr>
      <vt:lpstr>Prace po egzaminie</vt:lpstr>
      <vt:lpstr>Lista kontrolna</vt:lpstr>
      <vt:lpstr>Lista kontrolna</vt:lpstr>
      <vt:lpstr>Materiały egzaminacyjne</vt:lpstr>
      <vt:lpstr>Materiały egzaminacyjne</vt:lpstr>
      <vt:lpstr>Prezentacja programu PowerPoint</vt:lpstr>
      <vt:lpstr>Materiały egzaminacyjne</vt:lpstr>
      <vt:lpstr>Przygotowanie materiałów  do spakowania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Lista kontrolna</vt:lpstr>
      <vt:lpstr>Prezentacja programu PowerPoint</vt:lpstr>
      <vt:lpstr>Prezentacja programu PowerPoint</vt:lpstr>
      <vt:lpstr>Protokół zbiorczy</vt:lpstr>
      <vt:lpstr>Prezentacja programu PowerPoint</vt:lpstr>
      <vt:lpstr>Prezentacja programu PowerPoint</vt:lpstr>
      <vt:lpstr>Prezentacja programu PowerPoint</vt:lpstr>
      <vt:lpstr>Protokół zbiorczy</vt:lpstr>
      <vt:lpstr>Prezentacja programu PowerPoint</vt:lpstr>
      <vt:lpstr>Prezentacja programu PowerPoint</vt:lpstr>
      <vt:lpstr>Lista kontrolna</vt:lpstr>
      <vt:lpstr>SYTUACJE SZCZEGÓLNE  W TRAKCIE EGZAMINU</vt:lpstr>
      <vt:lpstr>Prezentacja programu PowerPoint</vt:lpstr>
      <vt:lpstr>Prezentacja programu PowerPoint</vt:lpstr>
      <vt:lpstr>Korzystanie z dostosowań</vt:lpstr>
      <vt:lpstr>Korzystanie z komputera podczas egzaminu</vt:lpstr>
      <vt:lpstr>Korzystanie z komputera podczas egzaminu</vt:lpstr>
      <vt:lpstr>Korzystanie z komputera podczas egzaminu</vt:lpstr>
      <vt:lpstr>Korzystanie z komputera podczas egzaminu</vt:lpstr>
      <vt:lpstr>Usterki w arkuszach egzaminacyjnych</vt:lpstr>
      <vt:lpstr>Usterki na płytach CD</vt:lpstr>
      <vt:lpstr>Unieważnienie egzaminu przez PZE</vt:lpstr>
      <vt:lpstr>Zaginięcie przesyłki z materiałami egzaminacyjnymi</vt:lpstr>
      <vt:lpstr>Ujawnienie zadań egzaminacyjnych</vt:lpstr>
      <vt:lpstr>Zagrożenie lub zakłócenie przebiegu egzaminu</vt:lpstr>
      <vt:lpstr>Przerwanie pracy  z arkuszem</vt:lpstr>
      <vt:lpstr>Unieważnienie przez dyrektora OKE </vt:lpstr>
      <vt:lpstr>Prezentacja programu PowerPoint</vt:lpstr>
      <vt:lpstr>Terminy ogłoszenia wyników</vt:lpstr>
      <vt:lpstr>Hasła dla zdających</vt:lpstr>
      <vt:lpstr>Ogłoszenie wyników</vt:lpstr>
      <vt:lpstr>Wyniki szkoły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wyników zdającemu</vt:lpstr>
      <vt:lpstr>Prezentacja programu PowerPoint</vt:lpstr>
      <vt:lpstr>Prezentacja programu PowerPoint</vt:lpstr>
      <vt:lpstr>Prezentacja programu PowerPoint</vt:lpstr>
      <vt:lpstr>Lista kontrolna</vt:lpstr>
      <vt:lpstr>Wglądy i weryfikacja sumy punktów</vt:lpstr>
      <vt:lpstr>Wgląd do sprawdzonej pracy egzaminacyjnej</vt:lpstr>
      <vt:lpstr>Wgląd do sprawdzonej pracy egzaminacyjnej</vt:lpstr>
      <vt:lpstr>Zasady wglądu</vt:lpstr>
      <vt:lpstr>Weryfikacja sumy punktów</vt:lpstr>
      <vt:lpstr>Weryfikacja sumy punktów</vt:lpstr>
      <vt:lpstr>Materiały dodatkowe</vt:lpstr>
      <vt:lpstr>Materiały</vt:lpstr>
      <vt:lpstr>Materiały</vt:lpstr>
      <vt:lpstr>Materiały</vt:lpstr>
      <vt:lpstr>Materiały</vt:lpstr>
      <vt:lpstr>Materiały - Diagnoza kompetencji polonistycznych</vt:lpstr>
      <vt:lpstr>Materiały - Diagnoza kompetencji polonistycznych</vt:lpstr>
      <vt:lpstr>Materiały - Diagnoza kompetencji matematycznych</vt:lpstr>
      <vt:lpstr>Materiały - Diagnoza kompetencji matematycznych</vt:lpstr>
      <vt:lpstr>Materiały - Diagnoza kompetencji  z zakresu języka angielskiego</vt:lpstr>
      <vt:lpstr>Materiały - Diagnoza kompetencji  z zakresu języka angielskiego</vt:lpstr>
      <vt:lpstr>Materiały </vt:lpstr>
      <vt:lpstr>Materiały </vt:lpstr>
      <vt:lpstr>Dziękujemy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Jerzy Matwijko</dc:creator>
  <cp:lastModifiedBy>Marcin Frankiewicz</cp:lastModifiedBy>
  <cp:revision>187</cp:revision>
  <dcterms:created xsi:type="dcterms:W3CDTF">2019-02-08T08:20:23Z</dcterms:created>
  <dcterms:modified xsi:type="dcterms:W3CDTF">2019-03-13T09:30:39Z</dcterms:modified>
</cp:coreProperties>
</file>