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1"/>
  </p:notesMasterIdLst>
  <p:sldIdLst>
    <p:sldId id="256" r:id="rId2"/>
    <p:sldId id="545" r:id="rId3"/>
    <p:sldId id="396" r:id="rId4"/>
    <p:sldId id="410" r:id="rId5"/>
    <p:sldId id="419" r:id="rId6"/>
    <p:sldId id="420" r:id="rId7"/>
    <p:sldId id="418" r:id="rId8"/>
    <p:sldId id="426" r:id="rId9"/>
    <p:sldId id="434" r:id="rId10"/>
    <p:sldId id="436" r:id="rId11"/>
    <p:sldId id="444" r:id="rId12"/>
    <p:sldId id="483" r:id="rId13"/>
    <p:sldId id="285" r:id="rId14"/>
    <p:sldId id="449" r:id="rId15"/>
    <p:sldId id="539" r:id="rId16"/>
    <p:sldId id="538" r:id="rId17"/>
    <p:sldId id="424" r:id="rId18"/>
    <p:sldId id="476" r:id="rId19"/>
    <p:sldId id="480" r:id="rId20"/>
    <p:sldId id="540" r:id="rId21"/>
    <p:sldId id="546" r:id="rId22"/>
    <p:sldId id="541" r:id="rId23"/>
    <p:sldId id="547" r:id="rId24"/>
    <p:sldId id="542" r:id="rId25"/>
    <p:sldId id="543" r:id="rId26"/>
    <p:sldId id="552" r:id="rId27"/>
    <p:sldId id="553" r:id="rId28"/>
    <p:sldId id="577" r:id="rId29"/>
    <p:sldId id="555" r:id="rId30"/>
    <p:sldId id="556" r:id="rId31"/>
    <p:sldId id="557" r:id="rId32"/>
    <p:sldId id="559" r:id="rId33"/>
    <p:sldId id="560" r:id="rId34"/>
    <p:sldId id="561" r:id="rId35"/>
    <p:sldId id="562" r:id="rId36"/>
    <p:sldId id="563" r:id="rId37"/>
    <p:sldId id="564" r:id="rId38"/>
    <p:sldId id="574" r:id="rId39"/>
    <p:sldId id="565" r:id="rId40"/>
    <p:sldId id="566" r:id="rId41"/>
    <p:sldId id="567" r:id="rId42"/>
    <p:sldId id="568" r:id="rId43"/>
    <p:sldId id="569" r:id="rId44"/>
    <p:sldId id="575" r:id="rId45"/>
    <p:sldId id="576" r:id="rId46"/>
    <p:sldId id="570" r:id="rId47"/>
    <p:sldId id="571" r:id="rId48"/>
    <p:sldId id="572" r:id="rId49"/>
    <p:sldId id="573" r:id="rId5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66"/>
    <a:srgbClr val="FFCC00"/>
    <a:srgbClr val="FF9900"/>
    <a:srgbClr val="E8FFB9"/>
    <a:srgbClr val="669900"/>
    <a:srgbClr val="666633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94" autoAdjust="0"/>
    <p:restoredTop sz="95808" autoAdjust="0"/>
  </p:normalViewPr>
  <p:slideViewPr>
    <p:cSldViewPr snapToGrid="0" snapToObjects="1">
      <p:cViewPr>
        <p:scale>
          <a:sx n="75" d="100"/>
          <a:sy n="75" d="100"/>
        </p:scale>
        <p:origin x="-744" y="-744"/>
      </p:cViewPr>
      <p:guideLst>
        <p:guide orient="horz" pos="740"/>
        <p:guide pos="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ffectLst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fld id="{090888F0-C00C-4CB7-B34E-EA6025DC2A99}" type="datetimeFigureOut">
              <a:rPr lang="pl-PL"/>
              <a:pPr>
                <a:defRPr/>
              </a:pPr>
              <a:t>2010-11-19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ffectLst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ffectLst/>
              </a:defRPr>
            </a:lvl1pPr>
          </a:lstStyle>
          <a:p>
            <a:pPr>
              <a:defRPr/>
            </a:pPr>
            <a:fld id="{7149EE27-3A45-4E8F-A356-52138CF9FC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71" name="Picture 7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9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>
            <a:gsLst>
              <a:gs pos="0">
                <a:srgbClr val="666633">
                  <a:gamma/>
                  <a:shade val="46275"/>
                  <a:invGamma/>
                  <a:alpha val="27000"/>
                </a:srgbClr>
              </a:gs>
              <a:gs pos="100000">
                <a:srgbClr val="666633">
                  <a:alpha val="48000"/>
                </a:srgbClr>
              </a:gs>
            </a:gsLst>
          </a:gradFill>
        </p:spPr>
        <p:txBody>
          <a:bodyPr/>
          <a:lstStyle>
            <a:lvl1pPr>
              <a:defRPr b="1" i="1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>
            <a:gsLst>
              <a:gs pos="0">
                <a:srgbClr val="666633">
                  <a:gamma/>
                  <a:shade val="46275"/>
                  <a:invGamma/>
                  <a:alpha val="27000"/>
                </a:srgbClr>
              </a:gs>
              <a:gs pos="100000">
                <a:srgbClr val="666633">
                  <a:alpha val="48000"/>
                </a:srgbClr>
              </a:gs>
            </a:gsLst>
          </a:gradFill>
        </p:spPr>
        <p:txBody>
          <a:bodyPr/>
          <a:lstStyle>
            <a:lvl1pPr marL="0" indent="0" algn="ctr">
              <a:buFontTx/>
              <a:buNone/>
              <a:defRPr b="1" i="1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19583BB-5AE1-4263-8AAC-A81CB2266EEB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1392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09AEB30-4113-4C13-87A0-7C616E6E3F2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C2F2E1-230C-4B71-A39E-E1752DEE559B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3E292-F004-4420-8B47-EC7DE407E604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946900" y="20638"/>
            <a:ext cx="2162175" cy="679291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0638"/>
            <a:ext cx="6337300" cy="679291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C407AB-B987-4ECC-94B2-00919209067A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287E3-0540-4A3D-8C4C-6544B441D95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7AB2F9-AA85-49DF-82A4-5733557369D9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F024C-29C1-4C98-8360-F68F7BE533E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6C980F-E703-43F2-BC69-08E4D256DF2C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80ED7-4AA0-4D59-B1E3-7F65FE447434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201738"/>
            <a:ext cx="4249738" cy="5611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859338" y="1201738"/>
            <a:ext cx="4249737" cy="5611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8A0CB0-BA34-489A-871F-321E03420D5A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0CF51-2816-4843-AAF3-83F3886924C4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EBF4EA-7668-45F2-A491-479D32D4703E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38106-3CC7-48FE-A0E9-7AF5043FB6E3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7C0667-B896-4EBD-98FB-12D409022246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FEFB0-9E6D-49E5-B8EA-17A64675925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6EBC9F-0E08-45DD-A797-8C6D993351F7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7D871-C156-4C67-9778-809E72F0A3C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601858-5B50-4E31-A2A9-51E1B5656B9A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D2885-25CB-4789-92E3-57E49EE9BC64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B5A56B-FE0D-4B41-ACF3-87AF8B2A8082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63534-9761-4AAA-9BEC-F193A777D0F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7" name="Picture 7"/>
          <p:cNvPicPr>
            <a:picLocks noChangeAspect="1" noChangeArrowheads="1"/>
          </p:cNvPicPr>
          <p:nvPr userDrawn="1"/>
        </p:nvPicPr>
        <p:blipFill>
          <a:blip r:embed="rId13" cstate="email">
            <a:lum bright="4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8"/>
            <a:ext cx="8651875" cy="1143000"/>
          </a:xfrm>
          <a:prstGeom prst="rect">
            <a:avLst/>
          </a:prstGeom>
          <a:gradFill rotWithShape="1">
            <a:gsLst>
              <a:gs pos="0">
                <a:srgbClr val="666633">
                  <a:gamma/>
                  <a:shade val="46275"/>
                  <a:invGamma/>
                  <a:alpha val="0"/>
                </a:srgbClr>
              </a:gs>
              <a:gs pos="100000">
                <a:srgbClr val="666633">
                  <a:alpha val="17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1738"/>
            <a:ext cx="8651875" cy="5611812"/>
          </a:xfrm>
          <a:prstGeom prst="rect">
            <a:avLst/>
          </a:prstGeom>
          <a:gradFill rotWithShape="1">
            <a:gsLst>
              <a:gs pos="0">
                <a:srgbClr val="666633">
                  <a:gamma/>
                  <a:shade val="46275"/>
                  <a:invGamma/>
                  <a:alpha val="44000"/>
                </a:srgbClr>
              </a:gs>
              <a:gs pos="100000">
                <a:srgbClr val="666633">
                  <a:alpha val="20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effectLst/>
              </a:defRPr>
            </a:lvl1pPr>
          </a:lstStyle>
          <a:p>
            <a:fld id="{63DC1463-4481-4025-AE4F-5A6AA659D98B}" type="datetimeFigureOut">
              <a:rPr lang="pl-PL"/>
              <a:pPr/>
              <a:t>2010-11-19</a:t>
            </a:fld>
            <a:endParaRPr lang="pl-PL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ffectLst/>
              </a:defRPr>
            </a:lvl1pPr>
          </a:lstStyle>
          <a:p>
            <a:endParaRPr lang="pl-PL"/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/>
              </a:defRPr>
            </a:lvl1pPr>
          </a:lstStyle>
          <a:p>
            <a:fld id="{12A229AE-EDBB-481D-9420-34AAD993B060}" type="slidenum">
              <a:rPr lang="pl-PL"/>
              <a:pPr/>
              <a:t>‹#›</a:t>
            </a:fld>
            <a:endParaRPr lang="pl-PL"/>
          </a:p>
        </p:txBody>
      </p:sp>
      <p:pic>
        <p:nvPicPr>
          <p:cNvPr id="138250" name="Picture 17" descr="oke1"/>
          <p:cNvPicPr>
            <a:picLocks noChangeAspect="1" noChangeArrowheads="1"/>
          </p:cNvPicPr>
          <p:nvPr userDrawn="1"/>
        </p:nvPicPr>
        <p:blipFill>
          <a:blip r:embed="rId14" cstate="email">
            <a:lum bright="-10000" contrast="-36000"/>
          </a:blip>
          <a:srcRect/>
          <a:stretch>
            <a:fillRect/>
          </a:stretch>
        </p:blipFill>
        <p:spPr bwMode="auto">
          <a:xfrm>
            <a:off x="25400" y="25400"/>
            <a:ext cx="395288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82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CC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rogram%20Files\Inwnetaryzacja\Inwentaryzacja.exe" TargetMode="Externa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ctrTitle"/>
          </p:nvPr>
        </p:nvSpPr>
        <p:spPr>
          <a:xfrm>
            <a:off x="292100" y="1235075"/>
            <a:ext cx="7239000" cy="1276350"/>
          </a:xfrm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  <a:ln/>
        </p:spPr>
        <p:txBody>
          <a:bodyPr anchor="b"/>
          <a:lstStyle/>
          <a:p>
            <a:pPr algn="r"/>
            <a:r>
              <a:rPr lang="pl-PL" sz="3000" dirty="0"/>
              <a:t>Jesienne konferencje OKE</a:t>
            </a:r>
            <a:br>
              <a:rPr lang="pl-PL" sz="3000" dirty="0"/>
            </a:br>
            <a:r>
              <a:rPr lang="pl-PL" sz="3000" dirty="0"/>
              <a:t>z dyrektorami szkół zawodowych</a:t>
            </a:r>
          </a:p>
        </p:txBody>
      </p:sp>
      <p:sp>
        <p:nvSpPr>
          <p:cNvPr id="3075" name="Podtytuł 2"/>
          <p:cNvSpPr>
            <a:spLocks noGrp="1"/>
          </p:cNvSpPr>
          <p:nvPr>
            <p:ph type="subTitle" idx="1"/>
          </p:nvPr>
        </p:nvSpPr>
        <p:spPr>
          <a:xfrm>
            <a:off x="292100" y="5118100"/>
            <a:ext cx="8432800" cy="1041400"/>
          </a:xfrm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  <a:ln/>
        </p:spPr>
        <p:txBody>
          <a:bodyPr anchor="b"/>
          <a:lstStyle/>
          <a:p>
            <a:pPr algn="l">
              <a:spcBef>
                <a:spcPct val="0"/>
              </a:spcBef>
            </a:pPr>
            <a:r>
              <a:rPr lang="pl-PL" sz="3000"/>
              <a:t>Podsumowanie sesji letniej 2010</a:t>
            </a:r>
          </a:p>
          <a:p>
            <a:pPr algn="l">
              <a:spcBef>
                <a:spcPct val="0"/>
              </a:spcBef>
            </a:pPr>
            <a:r>
              <a:rPr lang="pl-PL" sz="3000"/>
              <a:t>Organizacja egzaminów w roku 2011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Kucharz małej gastronomii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21299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386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Mechanik pojazdów samochodowych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21188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221190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Mechanik poj. samoch. - porównanie wyników </a:t>
            </a:r>
            <a:br>
              <a:rPr lang="pl-PL" sz="3200"/>
            </a:br>
            <a:r>
              <a:rPr lang="pl-PL" sz="3200"/>
              <a:t>w szkołach o podobnej liczbie zdających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66244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26624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ctrTitle"/>
          </p:nvPr>
        </p:nvSpPr>
        <p:spPr>
          <a:xfrm>
            <a:off x="685800" y="952500"/>
            <a:ext cx="7772400" cy="2647950"/>
          </a:xfrm>
        </p:spPr>
        <p:txBody>
          <a:bodyPr anchor="b"/>
          <a:lstStyle/>
          <a:p>
            <a:r>
              <a:rPr lang="pl-PL" sz="3200"/>
              <a:t>Wyniki absolwentów (TiSPol) - </a:t>
            </a:r>
            <a:br>
              <a:rPr lang="pl-PL" sz="3200"/>
            </a:br>
            <a:r>
              <a:rPr lang="pl-PL" sz="3200"/>
              <a:t>techników, </a:t>
            </a:r>
            <a:br>
              <a:rPr lang="pl-PL" sz="3200"/>
            </a:br>
            <a:r>
              <a:rPr lang="pl-PL" sz="3200"/>
              <a:t>techników uzupełniających </a:t>
            </a:r>
            <a:br>
              <a:rPr lang="pl-PL" sz="3200"/>
            </a:br>
            <a:r>
              <a:rPr lang="pl-PL" sz="3200"/>
              <a:t>i szkół policealnych</a:t>
            </a:r>
            <a:br>
              <a:rPr lang="pl-PL" sz="3200"/>
            </a:br>
            <a:endParaRPr lang="pl-PL" sz="3200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ytuł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/>
              <a:t>Wyniki etapu pisemnego TiSPol</a:t>
            </a:r>
          </a:p>
        </p:txBody>
      </p:sp>
      <p:sp>
        <p:nvSpPr>
          <p:cNvPr id="231437" name="Text Box 13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Wyniki etapu praktycznego TiSPol</a:t>
            </a:r>
          </a:p>
        </p:txBody>
      </p:sp>
      <p:sp>
        <p:nvSpPr>
          <p:cNvPr id="334852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Wyniki ogólne egzaminu w TiSPol</a:t>
            </a:r>
          </a:p>
        </p:txBody>
      </p:sp>
      <p:sp>
        <p:nvSpPr>
          <p:cNvPr id="333836" name="Text Box 12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Zdawalność w zawodach</a:t>
            </a:r>
            <a:br>
              <a:rPr lang="pl-PL" sz="3200"/>
            </a:br>
            <a:r>
              <a:rPr lang="pl-PL" sz="3200"/>
              <a:t>- powyżej 1500 zdających w OKE w Krakowie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070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8788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0709" name="Text Box 5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Technik informatyk - porównanie wyników </a:t>
            </a:r>
            <a:br>
              <a:rPr lang="pl-PL" sz="3200"/>
            </a:br>
            <a:r>
              <a:rPr lang="pl-PL" sz="3200"/>
              <a:t>w szkołach o podobnej liczbie zdających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59076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259078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8788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Technik elektronik - porównanie wyników </a:t>
            </a:r>
            <a:br>
              <a:rPr lang="pl-PL" sz="3200"/>
            </a:br>
            <a:r>
              <a:rPr lang="pl-PL" sz="3200"/>
              <a:t>w szkołach o podobnej liczbie zdających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63172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263174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713" y="1201738"/>
            <a:ext cx="8650287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Sesja letnia 2010 w liczbach</a:t>
            </a:r>
          </a:p>
        </p:txBody>
      </p:sp>
      <p:sp>
        <p:nvSpPr>
          <p:cNvPr id="34099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pl-PL" sz="2400"/>
              <a:t>Bardzo dużo można zauważyć,</a:t>
            </a:r>
          </a:p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pl-PL" sz="2400"/>
              <a:t>gdy się patrzy.</a:t>
            </a:r>
          </a:p>
          <a:p>
            <a:pPr algn="r">
              <a:lnSpc>
                <a:spcPct val="90000"/>
              </a:lnSpc>
              <a:spcBef>
                <a:spcPct val="0"/>
              </a:spcBef>
            </a:pPr>
            <a:endParaRPr lang="pl-PL" sz="2400"/>
          </a:p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pl-PL" sz="2400"/>
              <a:t>Prawo Murphy’ego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Frekwencja na egzaminie</a:t>
            </a: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Frekwencja – ZSZ</a:t>
            </a:r>
            <a:br>
              <a:rPr lang="pl-PL" dirty="0" smtClean="0"/>
            </a:br>
            <a:r>
              <a:rPr lang="pl-PL" dirty="0" smtClean="0"/>
              <a:t>porównanie województwa i OKE Kraków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38947" name="Text Box 3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podkarpackie</a:t>
            </a:r>
          </a:p>
        </p:txBody>
      </p:sp>
      <p:pic>
        <p:nvPicPr>
          <p:cNvPr id="3420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460500"/>
            <a:ext cx="8686800" cy="52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369093" y="24201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335756" y="47363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Frekwencja w wybranych zawodach ZSZ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36900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podkarpackie</a:t>
            </a:r>
          </a:p>
        </p:txBody>
      </p:sp>
      <p:pic>
        <p:nvPicPr>
          <p:cNvPr id="33690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296000"/>
            <a:ext cx="8686800" cy="52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369093" y="24201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335756" y="47363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0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Frekwencja – </a:t>
            </a:r>
            <a:r>
              <a:rPr lang="pl-PL" dirty="0" err="1" smtClean="0"/>
              <a:t>TiSPol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porównanie województwa i OKE Kraków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38947" name="Text Box 3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podkarpackie</a:t>
            </a:r>
          </a:p>
        </p:txBody>
      </p:sp>
      <p:pic>
        <p:nvPicPr>
          <p:cNvPr id="3430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460500"/>
            <a:ext cx="8686800" cy="52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369093" y="24201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335756" y="47363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Frekwencja w wybranych zawodach TiSPol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37924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podkarpackie</a:t>
            </a:r>
          </a:p>
        </p:txBody>
      </p:sp>
      <p:pic>
        <p:nvPicPr>
          <p:cNvPr id="33792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296000"/>
            <a:ext cx="8686800" cy="540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369093" y="24201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335756" y="47363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Frekwencja –według typów szkół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38947" name="Text Box 3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Frekwencja woj. podkarpackie</a:t>
            </a:r>
          </a:p>
        </p:txBody>
      </p:sp>
      <p:pic>
        <p:nvPicPr>
          <p:cNvPr id="33894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400" y="1152000"/>
            <a:ext cx="8686800" cy="559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 rot="-5400000">
            <a:off x="-369093" y="2356644"/>
            <a:ext cx="1955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/>
              <a:t>etap pisemny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 rot="-5400000">
            <a:off x="-335756" y="4393406"/>
            <a:ext cx="195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/>
              <a:t>etap praktyczny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>
          <a:xfrm>
            <a:off x="642938" y="142875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pl-PL" smtClean="0"/>
              <a:t>Źródła informacji o wynikach</a:t>
            </a:r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214438"/>
            <a:ext cx="8143875" cy="5286375"/>
          </a:xfrm>
        </p:spPr>
        <p:txBody>
          <a:bodyPr/>
          <a:lstStyle/>
          <a:p>
            <a:pPr eaLnBrk="1" hangingPunct="1">
              <a:defRPr/>
            </a:pPr>
            <a:r>
              <a:rPr lang="pl-PL" sz="2000" b="1" dirty="0" smtClean="0"/>
              <a:t>OBIEG – serwis dla uczniów, </a:t>
            </a:r>
          </a:p>
          <a:p>
            <a:pPr eaLnBrk="1" hangingPunct="1">
              <a:defRPr/>
            </a:pPr>
            <a:endParaRPr lang="pl-PL" sz="2000" b="1" dirty="0" smtClean="0"/>
          </a:p>
          <a:p>
            <a:pPr eaLnBrk="1" hangingPunct="1">
              <a:defRPr/>
            </a:pPr>
            <a:r>
              <a:rPr lang="pl-PL" sz="2000" b="1" dirty="0" smtClean="0"/>
              <a:t>OBIEG – serwis dla dyrektorów szkół, </a:t>
            </a:r>
          </a:p>
          <a:p>
            <a:pPr lvl="1" eaLnBrk="1" hangingPunct="1">
              <a:defRPr/>
            </a:pPr>
            <a:r>
              <a:rPr lang="pl-PL" sz="2000" dirty="0" smtClean="0"/>
              <a:t>wyniki wszystkich absolwentów szkoły </a:t>
            </a:r>
          </a:p>
          <a:p>
            <a:pPr lvl="1" eaLnBrk="1" hangingPunct="1">
              <a:defRPr/>
            </a:pPr>
            <a:r>
              <a:rPr lang="pl-PL" sz="2000" dirty="0" smtClean="0"/>
              <a:t>statystyki</a:t>
            </a:r>
          </a:p>
          <a:p>
            <a:pPr lvl="1" eaLnBrk="1" hangingPunct="1">
              <a:defRPr/>
            </a:pPr>
            <a:r>
              <a:rPr lang="pl-PL" sz="2000" dirty="0" smtClean="0"/>
              <a:t>wyniki szczegółowe w poszczególnych zawodach</a:t>
            </a:r>
          </a:p>
          <a:p>
            <a:pPr lvl="1" eaLnBrk="1" hangingPunct="1">
              <a:defRPr/>
            </a:pPr>
            <a:endParaRPr lang="pl-PL" sz="2000" dirty="0" smtClean="0"/>
          </a:p>
          <a:p>
            <a:pPr eaLnBrk="1" hangingPunct="1">
              <a:defRPr/>
            </a:pPr>
            <a:r>
              <a:rPr lang="pl-PL" sz="2000" b="1" dirty="0" smtClean="0"/>
              <a:t>Strona internetowa OKE </a:t>
            </a:r>
          </a:p>
          <a:p>
            <a:pPr lvl="1" eaLnBrk="1" hangingPunct="1">
              <a:defRPr/>
            </a:pPr>
            <a:r>
              <a:rPr lang="pl-PL" sz="2000" dirty="0" smtClean="0"/>
              <a:t>wyniki ogólne krajowe</a:t>
            </a:r>
          </a:p>
          <a:p>
            <a:pPr lvl="1" eaLnBrk="1" hangingPunct="1">
              <a:defRPr/>
            </a:pPr>
            <a:r>
              <a:rPr lang="pl-PL" sz="2000" dirty="0" smtClean="0"/>
              <a:t>wyniki ogólne w poszczególnych województwach</a:t>
            </a:r>
          </a:p>
          <a:p>
            <a:pPr lvl="1" eaLnBrk="1" hangingPunct="1">
              <a:defRPr/>
            </a:pPr>
            <a:r>
              <a:rPr lang="pl-PL" sz="2000" dirty="0" smtClean="0"/>
              <a:t>Wyniki szczegółowe w poszczególnych zawodach</a:t>
            </a:r>
          </a:p>
          <a:p>
            <a:pPr eaLnBrk="1" hangingPunct="1">
              <a:defRPr/>
            </a:pPr>
            <a:r>
              <a:rPr lang="pl-PL" sz="2000" b="1" dirty="0" smtClean="0"/>
              <a:t>Strona CKE ?</a:t>
            </a:r>
          </a:p>
          <a:p>
            <a:pPr lvl="1" eaLnBrk="1" hangingPunct="1">
              <a:defRPr/>
            </a:pPr>
            <a:r>
              <a:rPr lang="pl-PL" sz="2000" dirty="0" smtClean="0"/>
              <a:t>wyniki ogólne krajowe</a:t>
            </a:r>
          </a:p>
          <a:p>
            <a:pPr lvl="1" eaLnBrk="1" hangingPunct="1">
              <a:defRPr/>
            </a:pPr>
            <a:r>
              <a:rPr lang="pl-PL" sz="2000" dirty="0" smtClean="0"/>
              <a:t>komentarze do zadań</a:t>
            </a:r>
          </a:p>
          <a:p>
            <a:pPr lvl="1" eaLnBrk="1" hangingPunct="1">
              <a:defRPr/>
            </a:pPr>
            <a:endParaRPr lang="pl-P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Strona Internetowa OKE w Krakowie</a:t>
            </a:r>
            <a:endParaRPr lang="pl-PL" dirty="0"/>
          </a:p>
        </p:txBody>
      </p:sp>
      <p:pic>
        <p:nvPicPr>
          <p:cNvPr id="30723" name="Obraz 2" descr="wez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74750"/>
            <a:ext cx="91440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ipsa 3"/>
          <p:cNvSpPr/>
          <p:nvPr/>
        </p:nvSpPr>
        <p:spPr bwMode="auto">
          <a:xfrm>
            <a:off x="0" y="5651500"/>
            <a:ext cx="1366838" cy="330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ctrTitle"/>
          </p:nvPr>
        </p:nvSpPr>
        <p:spPr>
          <a:xfrm>
            <a:off x="685800" y="1644650"/>
            <a:ext cx="7772400" cy="2647950"/>
          </a:xfrm>
        </p:spPr>
        <p:txBody>
          <a:bodyPr anchor="b"/>
          <a:lstStyle/>
          <a:p>
            <a:pPr>
              <a:defRPr/>
            </a:pPr>
            <a:r>
              <a:rPr lang="pl-PL" sz="4000" dirty="0" smtClean="0"/>
              <a:t/>
            </a:r>
            <a:br>
              <a:rPr lang="pl-PL" sz="4000" dirty="0" smtClean="0"/>
            </a:br>
            <a:r>
              <a:rPr lang="pl-PL" sz="4000" dirty="0" smtClean="0"/>
              <a:t>Przygotowanie do egzaminów</a:t>
            </a:r>
            <a:br>
              <a:rPr lang="pl-PL" sz="4000" dirty="0" smtClean="0"/>
            </a:br>
            <a:r>
              <a:rPr lang="pl-PL" sz="4000" dirty="0" smtClean="0"/>
              <a:t>w 2011 roku</a:t>
            </a:r>
            <a:br>
              <a:rPr lang="pl-PL" sz="4000" dirty="0" smtClean="0"/>
            </a:br>
            <a:r>
              <a:rPr lang="pl-PL" sz="4000" dirty="0" smtClean="0"/>
              <a:t/>
            </a:r>
            <a:br>
              <a:rPr lang="pl-PL" sz="4000" dirty="0" smtClean="0"/>
            </a:br>
            <a:r>
              <a:rPr lang="pl-PL" sz="4000" dirty="0" smtClean="0"/>
              <a:t>Zmiany w systemie OBIEG</a:t>
            </a:r>
            <a:endParaRPr lang="pl-P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Novum w systemie OBIEG</a:t>
            </a:r>
            <a:endParaRPr lang="pl-PL" dirty="0"/>
          </a:p>
        </p:txBody>
      </p:sp>
      <p:pic>
        <p:nvPicPr>
          <p:cNvPr id="32771" name="Picture 3" descr="\\Rumba\wez\PWOE\AAAA\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" y="1174750"/>
            <a:ext cx="9072563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ipsa 4"/>
          <p:cNvSpPr/>
          <p:nvPr/>
        </p:nvSpPr>
        <p:spPr bwMode="auto">
          <a:xfrm>
            <a:off x="53975" y="5059363"/>
            <a:ext cx="1147763" cy="18097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lipsa 5"/>
          <p:cNvSpPr/>
          <p:nvPr/>
        </p:nvSpPr>
        <p:spPr bwMode="auto">
          <a:xfrm>
            <a:off x="219075" y="4252913"/>
            <a:ext cx="1147763" cy="198437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lipsa 6"/>
          <p:cNvSpPr/>
          <p:nvPr/>
        </p:nvSpPr>
        <p:spPr bwMode="auto">
          <a:xfrm>
            <a:off x="96838" y="5329238"/>
            <a:ext cx="1439862" cy="18097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 bwMode="auto">
          <a:xfrm>
            <a:off x="96838" y="2568575"/>
            <a:ext cx="1439862" cy="1335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gradFill>
            <a:gsLst>
              <a:gs pos="0">
                <a:srgbClr val="666633">
                  <a:gamma/>
                  <a:shade val="60392"/>
                  <a:invGamma/>
                  <a:alpha val="46001"/>
                </a:srgbClr>
              </a:gs>
              <a:gs pos="100000">
                <a:srgbClr val="666633">
                  <a:alpha val="19000"/>
                </a:srgbClr>
              </a:gs>
            </a:gsLst>
          </a:gradFill>
          <a:ln/>
        </p:spPr>
        <p:txBody>
          <a:bodyPr/>
          <a:lstStyle/>
          <a:p>
            <a:r>
              <a:rPr lang="pl-PL"/>
              <a:t>Sesja letnia 2010 w liczbach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gradFill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999"/>
                </a:srgbClr>
              </a:gs>
            </a:gsLst>
          </a:gradFill>
          <a:ln/>
        </p:spPr>
        <p:txBody>
          <a:bodyPr/>
          <a:lstStyle/>
          <a:p>
            <a:pPr marL="533400" indent="-5334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800"/>
              <a:t>liczba zdających w OKE w Krakowie</a:t>
            </a:r>
          </a:p>
          <a:p>
            <a:pPr marL="914400" lvl="1" indent="-4572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000">
                <a:cs typeface="Arial" charset="0"/>
              </a:rPr>
              <a:t>ZSZ –</a:t>
            </a:r>
            <a:r>
              <a:rPr lang="pl-PL" sz="2400">
                <a:cs typeface="Arial" charset="0"/>
              </a:rPr>
              <a:t> </a:t>
            </a:r>
            <a:r>
              <a:rPr lang="pl-PL" b="1">
                <a:cs typeface="Arial" charset="0"/>
              </a:rPr>
              <a:t>11 867		</a:t>
            </a:r>
            <a:r>
              <a:rPr lang="pl-PL" sz="2000">
                <a:cs typeface="Arial" charset="0"/>
              </a:rPr>
              <a:t>TiSPol –</a:t>
            </a:r>
            <a:r>
              <a:rPr lang="pl-PL">
                <a:cs typeface="Arial" charset="0"/>
              </a:rPr>
              <a:t> </a:t>
            </a:r>
            <a:r>
              <a:rPr lang="pl-PL" b="1">
                <a:cs typeface="Arial" charset="0"/>
              </a:rPr>
              <a:t>40 614</a:t>
            </a:r>
          </a:p>
          <a:p>
            <a:pPr marL="914400" lvl="1" indent="-457200">
              <a:buClr>
                <a:srgbClr val="E27100"/>
              </a:buClr>
            </a:pPr>
            <a:endParaRPr lang="pl-PL" sz="900" b="1">
              <a:cs typeface="Arial" charset="0"/>
            </a:endParaRPr>
          </a:p>
          <a:p>
            <a:pPr marL="533400" indent="-5334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800"/>
              <a:t>liczba zawodów</a:t>
            </a:r>
          </a:p>
          <a:p>
            <a:pPr marL="914400" lvl="1" indent="-4572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1800">
                <a:cs typeface="Arial" charset="0"/>
              </a:rPr>
              <a:t>ZSZ – </a:t>
            </a:r>
            <a:r>
              <a:rPr lang="pl-PL" sz="2400" b="1">
                <a:cs typeface="Arial" charset="0"/>
              </a:rPr>
              <a:t>49</a:t>
            </a:r>
            <a:r>
              <a:rPr lang="pl-PL" sz="1800">
                <a:cs typeface="Arial" charset="0"/>
              </a:rPr>
              <a:t>			TiSPol – </a:t>
            </a:r>
            <a:r>
              <a:rPr lang="pl-PL" sz="2400" b="1">
                <a:cs typeface="Arial" charset="0"/>
              </a:rPr>
              <a:t>79</a:t>
            </a:r>
          </a:p>
          <a:p>
            <a:pPr marL="533400" indent="-533400">
              <a:buClr>
                <a:srgbClr val="E27100"/>
              </a:buClr>
            </a:pPr>
            <a:endParaRPr lang="pl-PL" sz="900" b="1">
              <a:cs typeface="Arial" charset="0"/>
            </a:endParaRPr>
          </a:p>
          <a:p>
            <a:pPr marL="533400" indent="-5334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800"/>
              <a:t>liczba ośrodków egzaminacyjnych</a:t>
            </a:r>
          </a:p>
          <a:p>
            <a:pPr marL="914400" lvl="1" indent="-4572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000">
                <a:cs typeface="Arial" charset="0"/>
              </a:rPr>
              <a:t>ZSZ </a:t>
            </a:r>
            <a:r>
              <a:rPr lang="pl-PL">
                <a:cs typeface="Arial" charset="0"/>
              </a:rPr>
              <a:t>– </a:t>
            </a:r>
            <a:r>
              <a:rPr lang="pl-PL" b="1">
                <a:cs typeface="Arial" charset="0"/>
              </a:rPr>
              <a:t>394 </a:t>
            </a:r>
            <a:r>
              <a:rPr lang="pl-PL" sz="2000">
                <a:cs typeface="Arial" charset="0"/>
              </a:rPr>
              <a:t>w</a:t>
            </a:r>
            <a:r>
              <a:rPr lang="pl-PL" b="1">
                <a:cs typeface="Arial" charset="0"/>
              </a:rPr>
              <a:t> 196 </a:t>
            </a:r>
            <a:r>
              <a:rPr lang="pl-PL" sz="2000">
                <a:cs typeface="Arial" charset="0"/>
              </a:rPr>
              <a:t>plac.</a:t>
            </a:r>
            <a:r>
              <a:rPr lang="pl-PL" b="1"/>
              <a:t>	</a:t>
            </a:r>
            <a:r>
              <a:rPr lang="pl-PL" sz="2000">
                <a:cs typeface="Arial" charset="0"/>
              </a:rPr>
              <a:t>TiSPol –</a:t>
            </a:r>
            <a:r>
              <a:rPr lang="pl-PL" b="1">
                <a:cs typeface="Arial" charset="0"/>
              </a:rPr>
              <a:t> 1905 </a:t>
            </a:r>
            <a:r>
              <a:rPr lang="pl-PL" sz="2000">
                <a:cs typeface="Arial" charset="0"/>
              </a:rPr>
              <a:t>w</a:t>
            </a:r>
            <a:r>
              <a:rPr lang="pl-PL" b="1">
                <a:cs typeface="Arial" charset="0"/>
              </a:rPr>
              <a:t> 746 </a:t>
            </a:r>
            <a:r>
              <a:rPr lang="pl-PL" sz="2000">
                <a:cs typeface="Arial" charset="0"/>
              </a:rPr>
              <a:t>plac.</a:t>
            </a:r>
          </a:p>
          <a:p>
            <a:pPr marL="914400" lvl="1" indent="-457200">
              <a:buClr>
                <a:srgbClr val="E27100"/>
              </a:buClr>
            </a:pPr>
            <a:endParaRPr lang="pl-PL" sz="900"/>
          </a:p>
          <a:p>
            <a:pPr marL="533400" indent="-5334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800"/>
              <a:t>liczba współpracujących z OKE egzaminatorów</a:t>
            </a:r>
          </a:p>
          <a:p>
            <a:pPr marL="914400" lvl="1" indent="-457200">
              <a:buClr>
                <a:srgbClr val="E27100"/>
              </a:buClr>
              <a:buFont typeface="Webdings" pitchFamily="18" charset="2"/>
              <a:buChar char="&lt;"/>
            </a:pPr>
            <a:r>
              <a:rPr lang="pl-PL" sz="2000">
                <a:cs typeface="Arial" charset="0"/>
              </a:rPr>
              <a:t>ZSZ –</a:t>
            </a:r>
            <a:r>
              <a:rPr lang="pl-PL" sz="2400">
                <a:cs typeface="Arial" charset="0"/>
              </a:rPr>
              <a:t>  </a:t>
            </a:r>
            <a:r>
              <a:rPr lang="pl-PL" b="1">
                <a:cs typeface="Arial" charset="0"/>
              </a:rPr>
              <a:t>1093			</a:t>
            </a:r>
            <a:r>
              <a:rPr lang="pl-PL" sz="2000">
                <a:cs typeface="Arial" charset="0"/>
              </a:rPr>
              <a:t>TiSPol –</a:t>
            </a:r>
            <a:r>
              <a:rPr lang="pl-PL" b="1">
                <a:cs typeface="Arial" charset="0"/>
              </a:rPr>
              <a:t> 361 + 223</a:t>
            </a:r>
            <a:endParaRPr lang="pl-PL" sz="2400"/>
          </a:p>
          <a:p>
            <a:pPr marL="533400" indent="-533400"/>
            <a:endParaRPr lang="pl-PL" sz="2800"/>
          </a:p>
        </p:txBody>
      </p:sp>
      <p:pic>
        <p:nvPicPr>
          <p:cNvPr id="142353" name="Picture 17" descr="oke1"/>
          <p:cNvPicPr>
            <a:picLocks noChangeAspect="1" noChangeArrowheads="1"/>
          </p:cNvPicPr>
          <p:nvPr/>
        </p:nvPicPr>
        <p:blipFill>
          <a:blip r:embed="rId2" cstate="email">
            <a:lum bright="-10000" contrast="-36000"/>
          </a:blip>
          <a:srcRect/>
          <a:stretch>
            <a:fillRect/>
          </a:stretch>
        </p:blipFill>
        <p:spPr bwMode="auto">
          <a:xfrm>
            <a:off x="25400" y="25400"/>
            <a:ext cx="395288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54" name="Text Box 18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ogólne w OKE w Krakowie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5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\\Rumba\wez\PWOE\AAAA\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1763" y="1163638"/>
            <a:ext cx="8977312" cy="49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Edycja sal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 bwMode="auto">
          <a:xfrm>
            <a:off x="204788" y="1524000"/>
            <a:ext cx="1439862" cy="152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-38100"/>
            <a:ext cx="8651875" cy="1143000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Zgłaszanie zdających – do 10 stycznia </a:t>
            </a:r>
            <a:br>
              <a:rPr lang="pl-PL" dirty="0" smtClean="0"/>
            </a:br>
            <a:r>
              <a:rPr lang="pl-PL" sz="3200" dirty="0" smtClean="0"/>
              <a:t>kolejność wprowadzania informacji</a:t>
            </a:r>
            <a:endParaRPr lang="pl-PL" sz="32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901700" y="1117600"/>
            <a:ext cx="7748588" cy="2336800"/>
          </a:xfrm>
        </p:spPr>
        <p:txBody>
          <a:bodyPr/>
          <a:lstStyle/>
          <a:p>
            <a:pPr marL="514350" indent="-514350">
              <a:buFontTx/>
              <a:buAutoNum type="romanUcPeriod"/>
            </a:pPr>
            <a:r>
              <a:rPr lang="pl-PL" sz="2000" dirty="0" smtClean="0">
                <a:solidFill>
                  <a:srgbClr val="0070C0"/>
                </a:solidFill>
              </a:rPr>
              <a:t>Edycja sal </a:t>
            </a:r>
            <a:r>
              <a:rPr lang="pl-PL" sz="2000" dirty="0" smtClean="0"/>
              <a:t>– wprowadzenie do systemu informacji o salach których odbędzie się etap pisemny</a:t>
            </a:r>
          </a:p>
          <a:p>
            <a:pPr marL="514350" indent="-514350">
              <a:buFontTx/>
              <a:buAutoNum type="romanUcPeriod"/>
            </a:pPr>
            <a:r>
              <a:rPr lang="pl-PL" sz="2000" dirty="0" smtClean="0">
                <a:solidFill>
                  <a:srgbClr val="0070C0"/>
                </a:solidFill>
              </a:rPr>
              <a:t>Edycja danych uczniów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Sesja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Zawody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Pracodawcy młodocianych pracowników</a:t>
            </a:r>
          </a:p>
          <a:p>
            <a:pPr marL="987425" lvl="1" indent="-450850">
              <a:spcBef>
                <a:spcPct val="0"/>
              </a:spcBef>
              <a:buFontTx/>
              <a:buAutoNum type="arabicPeriod"/>
            </a:pPr>
            <a:r>
              <a:rPr lang="pl-PL" sz="2000" dirty="0" smtClean="0"/>
              <a:t>Oddziały</a:t>
            </a:r>
          </a:p>
        </p:txBody>
      </p:sp>
      <p:grpSp>
        <p:nvGrpSpPr>
          <p:cNvPr id="3" name="Grupa 5"/>
          <p:cNvGrpSpPr>
            <a:grpSpLocks/>
          </p:cNvGrpSpPr>
          <p:nvPr/>
        </p:nvGrpSpPr>
        <p:grpSpPr bwMode="auto">
          <a:xfrm>
            <a:off x="877888" y="3425825"/>
            <a:ext cx="7772400" cy="3403600"/>
            <a:chOff x="457200" y="3145631"/>
            <a:chExt cx="8126413" cy="3611563"/>
          </a:xfrm>
          <a:solidFill>
            <a:schemeClr val="accent6">
              <a:lumMod val="20000"/>
              <a:lumOff val="80000"/>
            </a:schemeClr>
          </a:solidFill>
        </p:grpSpPr>
        <p:pic>
          <p:nvPicPr>
            <p:cNvPr id="38917" name="Picture 2" descr="\\Rumba\wez\PWOE\AAAA\3.gif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57200" y="3145631"/>
              <a:ext cx="8126413" cy="3611563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7" name="Prostokąt 6"/>
            <p:cNvSpPr/>
            <p:nvPr/>
          </p:nvSpPr>
          <p:spPr bwMode="auto">
            <a:xfrm>
              <a:off x="482097" y="3384830"/>
              <a:ext cx="1440712" cy="1290325"/>
            </a:xfrm>
            <a:prstGeom prst="rect">
              <a:avLst/>
            </a:prstGeom>
            <a:grp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pl-PL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Sprawdzenie zgodności danych</a:t>
            </a:r>
            <a:endParaRPr lang="pl-PL" dirty="0"/>
          </a:p>
        </p:txBody>
      </p:sp>
      <p:pic>
        <p:nvPicPr>
          <p:cNvPr id="35843" name="Obraz 2" descr="wez3a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174750"/>
            <a:ext cx="853122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rostokąt 3"/>
          <p:cNvSpPr/>
          <p:nvPr/>
        </p:nvSpPr>
        <p:spPr bwMode="auto">
          <a:xfrm>
            <a:off x="530225" y="1450975"/>
            <a:ext cx="1439863" cy="1320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lipsa 4"/>
          <p:cNvSpPr/>
          <p:nvPr/>
        </p:nvSpPr>
        <p:spPr bwMode="auto">
          <a:xfrm>
            <a:off x="53975" y="4572000"/>
            <a:ext cx="1916113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Obraz 5" descr="wez3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4788" y="1163638"/>
            <a:ext cx="87344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Sprawdzenie zgodności danych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 bwMode="auto">
          <a:xfrm>
            <a:off x="1897063" y="3367088"/>
            <a:ext cx="1439862" cy="3635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 bwMode="auto">
          <a:xfrm>
            <a:off x="4959350" y="3324225"/>
            <a:ext cx="1439863" cy="173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 bwMode="auto">
          <a:xfrm flipV="1">
            <a:off x="4959350" y="6272213"/>
            <a:ext cx="1439863" cy="46037"/>
          </a:xfrm>
          <a:prstGeom prst="rect">
            <a:avLst/>
          </a:prstGeom>
          <a:solidFill>
            <a:srgbClr val="3333CC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Elipsa 8"/>
          <p:cNvSpPr/>
          <p:nvPr/>
        </p:nvSpPr>
        <p:spPr bwMode="auto">
          <a:xfrm>
            <a:off x="5638800" y="5356225"/>
            <a:ext cx="1916113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Usuwanie zgłoszonych - </a:t>
            </a:r>
            <a:r>
              <a:rPr lang="pl-PL" b="1" dirty="0" smtClean="0"/>
              <a:t> do 15.02. </a:t>
            </a:r>
            <a:r>
              <a:rPr lang="pl-PL" b="1" dirty="0"/>
              <a:t>2011 </a:t>
            </a:r>
            <a:endParaRPr lang="pl-PL" dirty="0"/>
          </a:p>
        </p:txBody>
      </p:sp>
      <p:sp>
        <p:nvSpPr>
          <p:cNvPr id="37892" name="Rectangle 1"/>
          <p:cNvSpPr>
            <a:spLocks noChangeArrowheads="1"/>
          </p:cNvSpPr>
          <p:nvPr/>
        </p:nvSpPr>
        <p:spPr bwMode="auto">
          <a:xfrm>
            <a:off x="0" y="144089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pl-PL" sz="2000" dirty="0" smtClean="0">
                <a:ea typeface="Times New Roman" pitchFamily="18" charset="0"/>
                <a:cs typeface="Arial" charset="0"/>
              </a:rPr>
              <a:t>wybranie </a:t>
            </a:r>
            <a:r>
              <a:rPr lang="pl-PL" sz="2000" dirty="0">
                <a:ea typeface="Times New Roman" pitchFamily="18" charset="0"/>
                <a:cs typeface="Arial" charset="0"/>
              </a:rPr>
              <a:t>kolejno:</a:t>
            </a:r>
          </a:p>
          <a:p>
            <a:pPr algn="just" eaLnBrk="0" hangingPunct="0"/>
            <a:r>
              <a:rPr lang="pl-PL" sz="2000" dirty="0">
                <a:ea typeface="Times New Roman" pitchFamily="18" charset="0"/>
                <a:cs typeface="Arial" charset="0"/>
              </a:rPr>
              <a:t> </a:t>
            </a:r>
            <a:r>
              <a:rPr lang="pl-PL" sz="2000" b="1" u="sng" dirty="0">
                <a:ea typeface="Times New Roman" pitchFamily="18" charset="0"/>
                <a:cs typeface="Arial" charset="0"/>
              </a:rPr>
              <a:t>Edycja danych uczniów</a:t>
            </a:r>
            <a:r>
              <a:rPr lang="pl-PL" sz="20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000" dirty="0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0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000" b="1" u="sng" dirty="0">
                <a:ea typeface="Times New Roman" pitchFamily="18" charset="0"/>
                <a:cs typeface="Arial" charset="0"/>
              </a:rPr>
              <a:t>Oddziały </a:t>
            </a:r>
            <a:r>
              <a:rPr lang="pl-PL" sz="2000" dirty="0" err="1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000" b="1" u="sng" dirty="0" err="1">
                <a:ea typeface="Times New Roman" pitchFamily="18" charset="0"/>
                <a:cs typeface="Arial" charset="0"/>
              </a:rPr>
              <a:t>Lista</a:t>
            </a:r>
            <a:r>
              <a:rPr lang="pl-PL" sz="2000" b="1" u="sng" dirty="0">
                <a:ea typeface="Times New Roman" pitchFamily="18" charset="0"/>
                <a:cs typeface="Arial" charset="0"/>
              </a:rPr>
              <a:t> uczniów</a:t>
            </a:r>
            <a:endParaRPr lang="pl-PL" sz="2000" dirty="0">
              <a:ea typeface="Times New Roman" pitchFamily="18" charset="0"/>
              <a:cs typeface="Arial" charset="0"/>
            </a:endParaRPr>
          </a:p>
        </p:txBody>
      </p:sp>
      <p:pic>
        <p:nvPicPr>
          <p:cNvPr id="37893" name="Picture 2" descr="usuwani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36625" y="2199580"/>
            <a:ext cx="72771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34925" y="902028"/>
            <a:ext cx="910907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2800" b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w systemie </a:t>
            </a:r>
            <a:r>
              <a:rPr lang="pl-PL" sz="28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OBIEG w </a:t>
            </a:r>
            <a:r>
              <a:rPr lang="pl-PL" sz="2800" b="1" i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Edycji danych </a:t>
            </a:r>
            <a:r>
              <a:rPr lang="pl-PL" sz="2800" b="1" i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uczniów</a:t>
            </a:r>
            <a:endParaRPr lang="pl-PL" sz="2800" dirty="0">
              <a:latin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-1" y="5358368"/>
            <a:ext cx="9109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pl-PL" b="1" dirty="0" smtClean="0">
                <a:ea typeface="Times New Roman" pitchFamily="18" charset="0"/>
                <a:cs typeface="Arial" charset="0"/>
              </a:rPr>
              <a:t>Uczeń/absolwent jest zgłoszony </a:t>
            </a:r>
            <a:r>
              <a:rPr lang="pl-PL" b="1" u="sng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tylko</a:t>
            </a:r>
            <a:r>
              <a:rPr lang="pl-PL" b="1" dirty="0" smtClean="0">
                <a:ea typeface="Times New Roman" pitchFamily="18" charset="0"/>
                <a:cs typeface="Arial" charset="0"/>
              </a:rPr>
              <a:t> do jednego egzaminu </a:t>
            </a:r>
          </a:p>
          <a:p>
            <a:pPr indent="266700" algn="just"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Usuwamy</a:t>
            </a:r>
            <a:r>
              <a:rPr lang="pl-PL" b="1" dirty="0" smtClean="0">
                <a:ea typeface="Times New Roman" pitchFamily="18" charset="0"/>
                <a:cs typeface="Arial" charset="0"/>
              </a:rPr>
              <a:t> ucznia/absolwenta </a:t>
            </a:r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z matury i egzaminu zawodowego</a:t>
            </a:r>
            <a:endParaRPr lang="pl-PL" b="1" dirty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651875" cy="814813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Usuwanie zgłoszonych - </a:t>
            </a:r>
            <a:r>
              <a:rPr lang="pl-PL" b="1" dirty="0" smtClean="0"/>
              <a:t> do 15.02. </a:t>
            </a:r>
            <a:r>
              <a:rPr lang="pl-PL" b="1" dirty="0"/>
              <a:t>2011 </a:t>
            </a:r>
            <a:endParaRPr lang="pl-PL" dirty="0"/>
          </a:p>
        </p:txBody>
      </p:sp>
      <p:sp>
        <p:nvSpPr>
          <p:cNvPr id="43012" name="Rectangle 1"/>
          <p:cNvSpPr>
            <a:spLocks noChangeArrowheads="1"/>
          </p:cNvSpPr>
          <p:nvPr/>
        </p:nvSpPr>
        <p:spPr bwMode="auto">
          <a:xfrm>
            <a:off x="10867" y="1514525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pl-PL" sz="2400" b="1" dirty="0" smtClean="0">
                <a:ea typeface="Times New Roman" pitchFamily="18" charset="0"/>
                <a:cs typeface="Arial" charset="0"/>
              </a:rPr>
              <a:t>Jeżeli uczeń/absolwent </a:t>
            </a:r>
            <a:r>
              <a:rPr lang="pl-PL" sz="2400" b="1" dirty="0">
                <a:ea typeface="Times New Roman" pitchFamily="18" charset="0"/>
                <a:cs typeface="Arial" charset="0"/>
              </a:rPr>
              <a:t>jest zgłoszony </a:t>
            </a:r>
            <a:r>
              <a:rPr lang="pl-PL" sz="2400" b="1" dirty="0" smtClean="0">
                <a:ea typeface="Times New Roman" pitchFamily="18" charset="0"/>
                <a:cs typeface="Arial" charset="0"/>
              </a:rPr>
              <a:t>do</a:t>
            </a:r>
          </a:p>
          <a:p>
            <a:pPr algn="just" eaLnBrk="0" hangingPunct="0"/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egzaminu zawodowego i </a:t>
            </a:r>
            <a:r>
              <a:rPr lang="pl-PL" sz="2400" b="1" dirty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do 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matury </a:t>
            </a:r>
            <a:r>
              <a:rPr lang="pl-PL" sz="2400" b="1" dirty="0" smtClean="0">
                <a:ea typeface="Times New Roman" pitchFamily="18" charset="0"/>
                <a:cs typeface="Arial" charset="0"/>
              </a:rPr>
              <a:t>to można usunąć go</a:t>
            </a:r>
          </a:p>
          <a:p>
            <a:pPr algn="just" eaLnBrk="0" hangingPunct="0"/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z jednego egzaminu</a:t>
            </a:r>
            <a:r>
              <a:rPr lang="pl-PL" sz="2400" b="1" dirty="0" smtClean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tylko </a:t>
            </a:r>
            <a:r>
              <a:rPr lang="pl-PL" sz="2400" dirty="0" smtClean="0">
                <a:ea typeface="Times New Roman" pitchFamily="18" charset="0"/>
                <a:cs typeface="Arial" charset="0"/>
              </a:rPr>
              <a:t>poprzez wybranie </a:t>
            </a:r>
            <a:r>
              <a:rPr lang="pl-PL" sz="2400" dirty="0">
                <a:ea typeface="Times New Roman" pitchFamily="18" charset="0"/>
                <a:cs typeface="Arial" charset="0"/>
              </a:rPr>
              <a:t>kolejno:</a:t>
            </a:r>
          </a:p>
          <a:p>
            <a:pPr algn="just" eaLnBrk="0" hangingPunct="0">
              <a:lnSpc>
                <a:spcPct val="150000"/>
              </a:lnSpc>
            </a:pPr>
            <a:r>
              <a:rPr lang="pl-PL" sz="2200" b="1" u="sng" dirty="0" smtClean="0">
                <a:ea typeface="Times New Roman" pitchFamily="18" charset="0"/>
                <a:cs typeface="Arial" charset="0"/>
              </a:rPr>
              <a:t>Edycja </a:t>
            </a:r>
            <a:r>
              <a:rPr lang="pl-PL" sz="2200" b="1" u="sng" dirty="0">
                <a:ea typeface="Times New Roman" pitchFamily="18" charset="0"/>
                <a:cs typeface="Arial" charset="0"/>
              </a:rPr>
              <a:t>danych uczniów</a:t>
            </a:r>
            <a:r>
              <a:rPr lang="pl-PL" sz="22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200" dirty="0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200" i="1" dirty="0">
                <a:ea typeface="Times New Roman" pitchFamily="18" charset="0"/>
                <a:cs typeface="Arial" charset="0"/>
              </a:rPr>
              <a:t> </a:t>
            </a:r>
            <a:r>
              <a:rPr lang="pl-PL" sz="2200" b="1" u="sng" dirty="0">
                <a:ea typeface="Times New Roman" pitchFamily="18" charset="0"/>
                <a:cs typeface="Arial" charset="0"/>
              </a:rPr>
              <a:t>Oddziały </a:t>
            </a:r>
            <a:r>
              <a:rPr lang="pl-PL" sz="2200" dirty="0" err="1">
                <a:ea typeface="Times New Roman" pitchFamily="18" charset="0"/>
                <a:cs typeface="Arial" charset="0"/>
                <a:sym typeface="Wingdings" pitchFamily="2" charset="2"/>
              </a:rPr>
              <a:t></a:t>
            </a:r>
            <a:r>
              <a:rPr lang="pl-PL" sz="2200" b="1" u="sng" dirty="0" err="1">
                <a:ea typeface="Times New Roman" pitchFamily="18" charset="0"/>
                <a:cs typeface="Arial" charset="0"/>
              </a:rPr>
              <a:t>Lista</a:t>
            </a:r>
            <a:r>
              <a:rPr lang="pl-PL" sz="2200" b="1" u="sng" dirty="0">
                <a:ea typeface="Times New Roman" pitchFamily="18" charset="0"/>
                <a:cs typeface="Arial" charset="0"/>
              </a:rPr>
              <a:t> uczniów </a:t>
            </a:r>
            <a:r>
              <a:rPr lang="pl-PL" sz="2200" dirty="0">
                <a:ea typeface="Times New Roman" pitchFamily="18" charset="0"/>
                <a:cs typeface="Arial" charset="0"/>
                <a:sym typeface="Wingdings" pitchFamily="2" charset="2"/>
              </a:rPr>
              <a:t> </a:t>
            </a:r>
            <a:r>
              <a:rPr lang="pl-PL" sz="2200" dirty="0" smtClean="0">
                <a:ea typeface="Times New Roman" pitchFamily="18" charset="0"/>
                <a:cs typeface="Arial" charset="0"/>
                <a:sym typeface="Wingdings" pitchFamily="2" charset="2"/>
              </a:rPr>
              <a:t>nazwisko</a:t>
            </a:r>
          </a:p>
          <a:p>
            <a:pPr algn="just" eaLnBrk="0" hangingPunct="0">
              <a:lnSpc>
                <a:spcPct val="150000"/>
              </a:lnSpc>
            </a:pPr>
            <a:r>
              <a:rPr lang="pl-PL" sz="2200" dirty="0" smtClean="0">
                <a:ea typeface="Times New Roman" pitchFamily="18" charset="0"/>
                <a:cs typeface="Arial" charset="0"/>
                <a:sym typeface="Wingdings" pitchFamily="2" charset="2"/>
              </a:rPr>
              <a:t>i odznaczenie „Zdaje” przy danym egzaminie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3730516"/>
            <a:ext cx="5689600" cy="3127484"/>
            <a:chOff x="5921" y="8801"/>
            <a:chExt cx="7034" cy="4659"/>
          </a:xfrm>
        </p:grpSpPr>
        <p:pic>
          <p:nvPicPr>
            <p:cNvPr id="43022" name="Picture 3" descr="zapisz_ucznia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921" y="8801"/>
              <a:ext cx="4991" cy="4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23" name="Oval 4"/>
            <p:cNvSpPr>
              <a:spLocks noChangeArrowheads="1"/>
            </p:cNvSpPr>
            <p:nvPr/>
          </p:nvSpPr>
          <p:spPr bwMode="auto">
            <a:xfrm>
              <a:off x="7553" y="10940"/>
              <a:ext cx="1619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024" name="Oval 4"/>
            <p:cNvSpPr>
              <a:spLocks noChangeArrowheads="1"/>
            </p:cNvSpPr>
            <p:nvPr/>
          </p:nvSpPr>
          <p:spPr bwMode="auto">
            <a:xfrm>
              <a:off x="5934" y="11042"/>
              <a:ext cx="1354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025" name="Oval 4"/>
            <p:cNvSpPr>
              <a:spLocks noChangeArrowheads="1"/>
            </p:cNvSpPr>
            <p:nvPr/>
          </p:nvSpPr>
          <p:spPr bwMode="auto">
            <a:xfrm>
              <a:off x="11601" y="11994"/>
              <a:ext cx="1354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026" name="Oval 4"/>
            <p:cNvSpPr>
              <a:spLocks noChangeArrowheads="1"/>
            </p:cNvSpPr>
            <p:nvPr/>
          </p:nvSpPr>
          <p:spPr bwMode="auto">
            <a:xfrm>
              <a:off x="11601" y="11994"/>
              <a:ext cx="1354" cy="213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43014" name="Obraz 8" descr="wez3b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8513" y="3730516"/>
            <a:ext cx="5043487" cy="305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015" name="Łącznik prosty 11"/>
          <p:cNvCxnSpPr>
            <a:cxnSpLocks noChangeShapeType="1"/>
          </p:cNvCxnSpPr>
          <p:nvPr/>
        </p:nvCxnSpPr>
        <p:spPr bwMode="auto">
          <a:xfrm>
            <a:off x="8280400" y="5003800"/>
            <a:ext cx="584200" cy="15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6" name="Łącznik prosty 13"/>
          <p:cNvCxnSpPr>
            <a:cxnSpLocks noChangeShapeType="1"/>
          </p:cNvCxnSpPr>
          <p:nvPr/>
        </p:nvCxnSpPr>
        <p:spPr bwMode="auto">
          <a:xfrm>
            <a:off x="8280400" y="5168900"/>
            <a:ext cx="584200" cy="15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7" name="Łącznik prosty 14"/>
          <p:cNvCxnSpPr>
            <a:cxnSpLocks noChangeShapeType="1"/>
          </p:cNvCxnSpPr>
          <p:nvPr/>
        </p:nvCxnSpPr>
        <p:spPr bwMode="auto">
          <a:xfrm>
            <a:off x="5689600" y="5167313"/>
            <a:ext cx="584200" cy="158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8" name="Łącznik prosty 15"/>
          <p:cNvCxnSpPr>
            <a:cxnSpLocks noChangeShapeType="1"/>
          </p:cNvCxnSpPr>
          <p:nvPr/>
        </p:nvCxnSpPr>
        <p:spPr bwMode="auto">
          <a:xfrm>
            <a:off x="5689600" y="5318125"/>
            <a:ext cx="584200" cy="1588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3019" name="Łącznik prosty 16"/>
          <p:cNvCxnSpPr>
            <a:cxnSpLocks noChangeShapeType="1"/>
          </p:cNvCxnSpPr>
          <p:nvPr/>
        </p:nvCxnSpPr>
        <p:spPr bwMode="auto">
          <a:xfrm>
            <a:off x="5689600" y="5484813"/>
            <a:ext cx="584200" cy="1587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3020" name="Oval 4"/>
          <p:cNvSpPr>
            <a:spLocks noChangeArrowheads="1"/>
          </p:cNvSpPr>
          <p:nvPr/>
        </p:nvSpPr>
        <p:spPr bwMode="auto">
          <a:xfrm>
            <a:off x="4748213" y="5832475"/>
            <a:ext cx="1131887" cy="1492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3021" name="Oval 4"/>
          <p:cNvSpPr>
            <a:spLocks noChangeArrowheads="1"/>
          </p:cNvSpPr>
          <p:nvPr/>
        </p:nvSpPr>
        <p:spPr bwMode="auto">
          <a:xfrm>
            <a:off x="6577013" y="5683250"/>
            <a:ext cx="1131887" cy="1492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34925" y="902028"/>
            <a:ext cx="910907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2800" b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w systemie </a:t>
            </a:r>
            <a:r>
              <a:rPr lang="pl-PL" sz="2800" b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OBIEG w </a:t>
            </a:r>
            <a:r>
              <a:rPr lang="pl-PL" sz="2800" b="1" i="1" kern="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Edycji danych </a:t>
            </a:r>
            <a:r>
              <a:rPr lang="pl-PL" sz="2800" b="1" i="1" kern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uczniów</a:t>
            </a:r>
            <a:endParaRPr lang="pl-PL" sz="2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Usuwanie zgłoszonych - </a:t>
            </a:r>
            <a:r>
              <a:rPr lang="pl-PL" b="1" dirty="0" smtClean="0"/>
              <a:t> po 15.02. </a:t>
            </a:r>
            <a:r>
              <a:rPr lang="pl-PL" b="1" dirty="0"/>
              <a:t>2011 </a:t>
            </a: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0" y="1071563"/>
            <a:ext cx="910907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32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należy wypełnić w systemie OBIEG </a:t>
            </a:r>
          </a:p>
          <a:p>
            <a:pPr algn="ctr">
              <a:defRPr/>
            </a:pPr>
            <a:r>
              <a:rPr lang="pl-PL" sz="2800" u="sng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Wniosek o usunięcie ucznia/absolwenta z systemu</a:t>
            </a:r>
          </a:p>
        </p:txBody>
      </p:sp>
      <p:pic>
        <p:nvPicPr>
          <p:cNvPr id="39940" name="Obraz 5" descr="wez3c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97213" y="2233613"/>
            <a:ext cx="2925762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ipsa 6"/>
          <p:cNvSpPr/>
          <p:nvPr/>
        </p:nvSpPr>
        <p:spPr bwMode="auto">
          <a:xfrm>
            <a:off x="2895600" y="4702175"/>
            <a:ext cx="2562225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smtClean="0"/>
              <a:t>Terminy egzaminów zawodowych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174625" y="1174750"/>
            <a:ext cx="4224338" cy="5253038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pl-PL" b="1" dirty="0" smtClean="0"/>
              <a:t>styczeń 2011</a:t>
            </a:r>
          </a:p>
          <a:p>
            <a:pPr>
              <a:buFontTx/>
              <a:buNone/>
              <a:defRPr/>
            </a:pPr>
            <a:r>
              <a:rPr lang="pl-PL" sz="1800" b="1" dirty="0" smtClean="0"/>
              <a:t>      </a:t>
            </a:r>
            <a:r>
              <a:rPr lang="pl-PL" sz="1600" b="1" dirty="0" smtClean="0"/>
              <a:t>dla  absolwentów , </a:t>
            </a:r>
            <a:br>
              <a:rPr lang="pl-PL" sz="1600" b="1" dirty="0" smtClean="0"/>
            </a:br>
            <a:r>
              <a:rPr lang="pl-PL" sz="1600" b="1" dirty="0" smtClean="0"/>
              <a:t>którzy ukończyli szkołę w styczniu</a:t>
            </a:r>
          </a:p>
          <a:p>
            <a:pPr>
              <a:buFontTx/>
              <a:buNone/>
              <a:defRPr/>
            </a:pPr>
            <a:endParaRPr lang="pl-PL" sz="16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52431A"/>
                </a:solidFill>
              </a:rPr>
              <a:t>Etap pisemny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</a:t>
            </a:r>
            <a:r>
              <a:rPr lang="pl-PL" sz="2000" b="1" dirty="0" smtClean="0">
                <a:solidFill>
                  <a:srgbClr val="0070C0"/>
                </a:solidFill>
              </a:rPr>
              <a:t>18 stycznia 2011 r. </a:t>
            </a:r>
            <a:br>
              <a:rPr lang="pl-PL" sz="2000" b="1" dirty="0" smtClean="0">
                <a:solidFill>
                  <a:srgbClr val="0070C0"/>
                </a:solidFill>
              </a:rPr>
            </a:br>
            <a:r>
              <a:rPr lang="pl-PL" sz="2000" b="1" dirty="0" smtClean="0">
                <a:solidFill>
                  <a:srgbClr val="0070C0"/>
                </a:solidFill>
              </a:rPr>
              <a:t>(wtorek) godz. </a:t>
            </a:r>
            <a:r>
              <a:rPr lang="pl-PL" sz="2800" b="1" dirty="0" smtClean="0">
                <a:solidFill>
                  <a:srgbClr val="0070C0"/>
                </a:solidFill>
              </a:rPr>
              <a:t>12.00</a:t>
            </a:r>
          </a:p>
          <a:p>
            <a:pPr marL="627063" lvl="1" indent="-271463">
              <a:buFontTx/>
              <a:buNone/>
              <a:defRPr/>
            </a:pPr>
            <a:endParaRPr lang="pl-PL" sz="1800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</a:t>
            </a:r>
            <a:r>
              <a:rPr lang="pl-PL" b="1" dirty="0" err="1" smtClean="0">
                <a:solidFill>
                  <a:srgbClr val="352C11"/>
                </a:solidFill>
              </a:rPr>
              <a:t>TiSPol</a:t>
            </a:r>
            <a:endParaRPr lang="pl-PL" b="1" dirty="0" smtClean="0">
              <a:solidFill>
                <a:srgbClr val="352C11"/>
              </a:solidFill>
            </a:endParaRP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</a:t>
            </a:r>
            <a:r>
              <a:rPr lang="pl-PL" sz="2000" b="1" dirty="0" smtClean="0">
                <a:solidFill>
                  <a:srgbClr val="0070C0"/>
                </a:solidFill>
              </a:rPr>
              <a:t>od 19 do 21 stycznia 2011 r.</a:t>
            </a:r>
          </a:p>
          <a:p>
            <a:pPr marL="627063" lvl="1" indent="-271463">
              <a:buFontTx/>
              <a:buNone/>
              <a:defRPr/>
            </a:pPr>
            <a:endParaRPr lang="pl-PL" sz="18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ZSZ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</a:t>
            </a:r>
            <a:r>
              <a:rPr lang="pl-PL" sz="2000" b="1" dirty="0" smtClean="0">
                <a:solidFill>
                  <a:srgbClr val="0070C0"/>
                </a:solidFill>
              </a:rPr>
              <a:t>od 25 stycznia 2011 r.</a:t>
            </a:r>
          </a:p>
        </p:txBody>
      </p:sp>
      <p:sp>
        <p:nvSpPr>
          <p:cNvPr id="76803" name="Symbol zastępczy zawartości 5"/>
          <p:cNvSpPr>
            <a:spLocks noGrp="1"/>
          </p:cNvSpPr>
          <p:nvPr>
            <p:ph sz="half" idx="2"/>
          </p:nvPr>
        </p:nvSpPr>
        <p:spPr>
          <a:xfrm>
            <a:off x="4614863" y="1174750"/>
            <a:ext cx="4338637" cy="5253038"/>
          </a:xfrm>
          <a:solidFill>
            <a:srgbClr val="FFFFCC"/>
          </a:solidFill>
          <a:ln>
            <a:solidFill>
              <a:srgbClr val="FFC000"/>
            </a:solidFill>
          </a:ln>
        </p:spPr>
        <p:txBody>
          <a:bodyPr/>
          <a:lstStyle/>
          <a:p>
            <a:pPr>
              <a:defRPr/>
            </a:pPr>
            <a:r>
              <a:rPr lang="pl-PL" b="1" dirty="0" smtClean="0"/>
              <a:t>czerwiec 2011</a:t>
            </a:r>
          </a:p>
          <a:p>
            <a:pPr>
              <a:buFontTx/>
              <a:buNone/>
              <a:defRPr/>
            </a:pPr>
            <a:r>
              <a:rPr lang="pl-PL" sz="1600" b="1" dirty="0" smtClean="0"/>
              <a:t>       dla  absolwentów , </a:t>
            </a:r>
            <a:br>
              <a:rPr lang="pl-PL" sz="1600" b="1" dirty="0" smtClean="0"/>
            </a:br>
            <a:r>
              <a:rPr lang="pl-PL" sz="1600" b="1" dirty="0" smtClean="0"/>
              <a:t>którzy ukończyli szkołę w czerwcu</a:t>
            </a:r>
          </a:p>
          <a:p>
            <a:pPr>
              <a:buFontTx/>
              <a:buNone/>
              <a:defRPr/>
            </a:pPr>
            <a:endParaRPr lang="pl-PL" sz="16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pisemny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13 czerwca 2011 r. (poniedziałek)  godz. </a:t>
            </a:r>
            <a:r>
              <a:rPr lang="pl-PL" sz="2800" b="1" dirty="0" smtClean="0">
                <a:solidFill>
                  <a:srgbClr val="C00000"/>
                </a:solidFill>
              </a:rPr>
              <a:t>12.00</a:t>
            </a:r>
          </a:p>
          <a:p>
            <a:pPr marL="627063" lvl="1" indent="-271463">
              <a:buFontTx/>
              <a:buNone/>
              <a:defRPr/>
            </a:pPr>
            <a:endParaRPr lang="pl-PL" sz="2000" b="1" dirty="0" smtClean="0">
              <a:solidFill>
                <a:srgbClr val="52431A"/>
              </a:solidFill>
            </a:endParaRPr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</a:t>
            </a:r>
            <a:r>
              <a:rPr lang="pl-PL" b="1" dirty="0" err="1" smtClean="0">
                <a:solidFill>
                  <a:srgbClr val="352C11"/>
                </a:solidFill>
              </a:rPr>
              <a:t>TiSPol</a:t>
            </a:r>
            <a:endParaRPr lang="pl-PL" b="1" dirty="0" smtClean="0">
              <a:solidFill>
                <a:srgbClr val="352C11"/>
              </a:solidFill>
            </a:endParaRP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od 14 do 17 czerwca 2011 r.</a:t>
            </a:r>
          </a:p>
          <a:p>
            <a:pPr marL="627063" lvl="1" indent="-271463">
              <a:buFontTx/>
              <a:buNone/>
              <a:defRPr/>
            </a:pPr>
            <a:endParaRPr lang="pl-PL" sz="2000" b="1" dirty="0" smtClean="0"/>
          </a:p>
          <a:p>
            <a:pPr marL="627063" lvl="1" indent="-271463">
              <a:defRPr/>
            </a:pPr>
            <a:r>
              <a:rPr lang="pl-PL" b="1" dirty="0" smtClean="0">
                <a:solidFill>
                  <a:srgbClr val="352C11"/>
                </a:solidFill>
              </a:rPr>
              <a:t>Etap praktyczny ZSZ</a:t>
            </a:r>
          </a:p>
          <a:p>
            <a:pPr marL="627063" lvl="1" indent="-271463">
              <a:buFontTx/>
              <a:buNone/>
              <a:defRPr/>
            </a:pPr>
            <a:r>
              <a:rPr lang="pl-PL" sz="2000" b="1" dirty="0" smtClean="0">
                <a:solidFill>
                  <a:srgbClr val="C00000"/>
                </a:solidFill>
              </a:rPr>
              <a:t>    od 21 (27)  czerwca 2011 r.</a:t>
            </a:r>
          </a:p>
        </p:txBody>
      </p:sp>
      <p:sp>
        <p:nvSpPr>
          <p:cNvPr id="40965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657B54-B45D-4AF5-B92B-93DDD75EA055}" type="slidenum">
              <a:rPr lang="pl-PL" smtClean="0"/>
              <a:pPr/>
              <a:t>37</a:t>
            </a:fld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ytuł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651875" cy="1401762"/>
          </a:xfrm>
        </p:spPr>
        <p:txBody>
          <a:bodyPr/>
          <a:lstStyle/>
          <a:p>
            <a:pPr>
              <a:defRPr/>
            </a:pPr>
            <a:r>
              <a:rPr lang="pl-PL" b="1" dirty="0" smtClean="0"/>
              <a:t>Terminy egzaminów zawodowych</a:t>
            </a:r>
            <a:br>
              <a:rPr lang="pl-PL" b="1" dirty="0" smtClean="0"/>
            </a:br>
            <a:r>
              <a:rPr lang="pl-PL" b="1" dirty="0" smtClean="0"/>
              <a:t>sesja zimowa </a:t>
            </a:r>
          </a:p>
        </p:txBody>
      </p:sp>
      <p:sp>
        <p:nvSpPr>
          <p:cNvPr id="40965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657B54-B45D-4AF5-B92B-93DDD75EA055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6" name="Symbol zastępczy zawartości 5"/>
          <p:cNvSpPr>
            <a:spLocks noGrp="1"/>
          </p:cNvSpPr>
          <p:nvPr>
            <p:ph sz="half" idx="1"/>
          </p:nvPr>
        </p:nvSpPr>
        <p:spPr>
          <a:xfrm>
            <a:off x="422275" y="1879600"/>
            <a:ext cx="8686800" cy="5611812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Etap praktyczny – </a:t>
            </a:r>
            <a:r>
              <a:rPr lang="pl-PL" dirty="0" err="1" smtClean="0"/>
              <a:t>TiSPol</a:t>
            </a:r>
            <a:endParaRPr lang="pl-PL" dirty="0" smtClean="0"/>
          </a:p>
          <a:p>
            <a:pPr lvl="1"/>
            <a:r>
              <a:rPr lang="pl-PL" dirty="0" smtClean="0"/>
              <a:t>zawody z czasem 180 minut – 19.01.2011 r. – godz.9.00</a:t>
            </a:r>
          </a:p>
          <a:p>
            <a:pPr lvl="1"/>
            <a:r>
              <a:rPr lang="pl-PL" dirty="0" smtClean="0"/>
              <a:t>zawody z czasem 240 minut – 20.01.2011 r. – godz.9.00</a:t>
            </a:r>
          </a:p>
          <a:p>
            <a:pPr lvl="1"/>
            <a:endParaRPr lang="pl-PL" dirty="0"/>
          </a:p>
        </p:txBody>
      </p:sp>
      <p:pic>
        <p:nvPicPr>
          <p:cNvPr id="8" name="Obraz 7" descr="7d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4925" y="3492500"/>
            <a:ext cx="9144000" cy="2691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b="1" dirty="0" smtClean="0"/>
              <a:t>Kalendarium</a:t>
            </a:r>
          </a:p>
        </p:txBody>
      </p:sp>
      <p:sp>
        <p:nvSpPr>
          <p:cNvPr id="41987" name="Symbol zastępczy numeru slajd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A1EFD2-F461-45E9-A725-5643D8BF4BC7}" type="slidenum">
              <a:rPr lang="pl-PL" smtClean="0"/>
              <a:pPr/>
              <a:t>39</a:t>
            </a:fld>
            <a:endParaRPr lang="pl-PL" smtClean="0"/>
          </a:p>
        </p:txBody>
      </p:sp>
      <p:pic>
        <p:nvPicPr>
          <p:cNvPr id="41988" name="Obraz 7" descr="6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93863"/>
            <a:ext cx="914400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ipsa 8"/>
          <p:cNvSpPr/>
          <p:nvPr/>
        </p:nvSpPr>
        <p:spPr bwMode="auto">
          <a:xfrm>
            <a:off x="2257425" y="1952625"/>
            <a:ext cx="4710113" cy="39211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lipsa 9"/>
          <p:cNvSpPr/>
          <p:nvPr/>
        </p:nvSpPr>
        <p:spPr bwMode="auto">
          <a:xfrm>
            <a:off x="0" y="4197350"/>
            <a:ext cx="1566863" cy="27305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1" name="pole tekstowe 11"/>
          <p:cNvSpPr txBox="1">
            <a:spLocks noChangeArrowheads="1"/>
          </p:cNvSpPr>
          <p:nvPr/>
        </p:nvSpPr>
        <p:spPr bwMode="auto">
          <a:xfrm>
            <a:off x="188913" y="4935538"/>
            <a:ext cx="677862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l-PL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Sesja zimowa 2011</a:t>
            </a:r>
          </a:p>
          <a:p>
            <a:pPr algn="l"/>
            <a:r>
              <a:rPr lang="pl-PL" sz="2000" dirty="0"/>
              <a:t>termin składania harmonogramów – upływa 16.11.2010 r.</a:t>
            </a:r>
          </a:p>
          <a:p>
            <a:pPr algn="l"/>
            <a:r>
              <a:rPr lang="pl-PL" sz="2000" dirty="0"/>
              <a:t>Termin powoływania  ZN, ZE, ZNEP  -  18.12.2010 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Podtytuł 4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  <a:ln/>
        </p:spPr>
        <p:txBody>
          <a:bodyPr anchor="b"/>
          <a:lstStyle/>
          <a:p>
            <a:pPr algn="l">
              <a:spcBef>
                <a:spcPct val="0"/>
              </a:spcBef>
            </a:pPr>
            <a:r>
              <a:rPr lang="pl-PL" sz="2400"/>
              <a:t>Egzamin dla absolwentów </a:t>
            </a:r>
          </a:p>
          <a:p>
            <a:pPr algn="l">
              <a:spcBef>
                <a:spcPct val="0"/>
              </a:spcBef>
            </a:pPr>
            <a:r>
              <a:rPr lang="pl-PL" sz="2400"/>
              <a:t>zasadniczych szkół zawodowych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Wyniki egzaminu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Obraz 2" descr="5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300" y="1841500"/>
            <a:ext cx="8640763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3922713"/>
            <a:ext cx="117316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5450" y="3914775"/>
            <a:ext cx="1198563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22600" y="3922713"/>
            <a:ext cx="102235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ipsa 6"/>
          <p:cNvSpPr/>
          <p:nvPr/>
        </p:nvSpPr>
        <p:spPr bwMode="auto">
          <a:xfrm>
            <a:off x="4208463" y="3871913"/>
            <a:ext cx="1133475" cy="27305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" y="4578350"/>
            <a:ext cx="8351838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1a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39738" y="3914775"/>
            <a:ext cx="1190625" cy="190500"/>
          </a:xfrm>
          <a:prstGeom prst="rect">
            <a:avLst/>
          </a:prstGeom>
        </p:spPr>
      </p:pic>
      <p:pic>
        <p:nvPicPr>
          <p:cNvPr id="10" name="Obraz 9" descr="1b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695450" y="3914775"/>
            <a:ext cx="1209675" cy="209550"/>
          </a:xfrm>
          <a:prstGeom prst="rect">
            <a:avLst/>
          </a:prstGeom>
        </p:spPr>
      </p:pic>
      <p:pic>
        <p:nvPicPr>
          <p:cNvPr id="11" name="Obraz 10" descr="1c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022600" y="3922713"/>
            <a:ext cx="1038225" cy="171450"/>
          </a:xfrm>
          <a:prstGeom prst="rect">
            <a:avLst/>
          </a:prstGeom>
        </p:spPr>
      </p:pic>
      <p:sp>
        <p:nvSpPr>
          <p:cNvPr id="12" name="Prostokąt 11"/>
          <p:cNvSpPr/>
          <p:nvPr/>
        </p:nvSpPr>
        <p:spPr bwMode="auto">
          <a:xfrm>
            <a:off x="5972175" y="4635874"/>
            <a:ext cx="1933575" cy="37147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Składanie szczegółowego harmonogramu etapu praktycznego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l-PL" dirty="0" smtClean="0"/>
              <a:t>Upoważnienia OE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0" y="1973263"/>
            <a:ext cx="9109075" cy="1641475"/>
          </a:xfrm>
        </p:spPr>
        <p:txBody>
          <a:bodyPr/>
          <a:lstStyle/>
          <a:p>
            <a:pPr marL="536575" indent="-361950">
              <a:buFontTx/>
              <a:buNone/>
              <a:defRPr/>
            </a:pPr>
            <a:r>
              <a:rPr lang="pl-PL" dirty="0" smtClean="0"/>
              <a:t>Termin składania wniosków  -  </a:t>
            </a:r>
            <a:r>
              <a:rPr lang="pl-PL" dirty="0" smtClean="0">
                <a:solidFill>
                  <a:srgbClr val="0070C0"/>
                </a:solidFill>
              </a:rPr>
              <a:t>15 listopada</a:t>
            </a:r>
          </a:p>
          <a:p>
            <a:pPr marL="536575" indent="-361950">
              <a:buFontTx/>
              <a:buNone/>
              <a:defRPr/>
            </a:pPr>
            <a:endParaRPr lang="pl-PL" dirty="0" smtClean="0"/>
          </a:p>
          <a:p>
            <a:pPr marL="536575" indent="-361950">
              <a:buFontTx/>
              <a:buNone/>
              <a:defRPr/>
            </a:pPr>
            <a:r>
              <a:rPr lang="pl-PL" dirty="0" smtClean="0"/>
              <a:t>Czas podjęcia decyzji o upoważnieniu – </a:t>
            </a:r>
            <a:r>
              <a:rPr lang="pl-PL" dirty="0" smtClean="0">
                <a:solidFill>
                  <a:srgbClr val="0070C0"/>
                </a:solidFill>
              </a:rPr>
              <a:t>luty 2011</a:t>
            </a:r>
            <a:endParaRPr lang="pl-PL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628775"/>
            <a:ext cx="8064500" cy="2592388"/>
          </a:xfrm>
        </p:spPr>
        <p:txBody>
          <a:bodyPr/>
          <a:lstStyle/>
          <a:p>
            <a:pPr eaLnBrk="1" hangingPunct="1">
              <a:defRPr/>
            </a:pPr>
            <a:r>
              <a:rPr lang="pl-PL" dirty="0" smtClean="0"/>
              <a:t>Iść całe życie </a:t>
            </a:r>
            <a:br>
              <a:rPr lang="pl-PL" dirty="0" smtClean="0"/>
            </a:br>
            <a:r>
              <a:rPr lang="pl-PL" dirty="0" smtClean="0"/>
              <a:t>konsekwentnie do celu </a:t>
            </a:r>
            <a:br>
              <a:rPr lang="pl-PL" dirty="0" smtClean="0"/>
            </a:br>
            <a:r>
              <a:rPr lang="pl-PL" dirty="0" smtClean="0"/>
              <a:t>można wtedy, </a:t>
            </a:r>
            <a:br>
              <a:rPr lang="pl-PL" dirty="0" smtClean="0"/>
            </a:br>
            <a:r>
              <a:rPr lang="pl-PL" dirty="0" smtClean="0"/>
              <a:t>gdy on się stale odsuwa.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95963" y="4005263"/>
            <a:ext cx="3024187" cy="576262"/>
          </a:xfrm>
        </p:spPr>
        <p:txBody>
          <a:bodyPr/>
          <a:lstStyle/>
          <a:p>
            <a:pPr eaLnBrk="1" hangingPunct="1">
              <a:lnSpc>
                <a:spcPct val="105000"/>
              </a:lnSpc>
              <a:defRPr/>
            </a:pPr>
            <a:r>
              <a:rPr lang="pl-PL" sz="2000" smtClean="0"/>
              <a:t>Stanisław Jerzy Lec</a:t>
            </a:r>
            <a:br>
              <a:rPr lang="pl-PL" sz="2000" smtClean="0"/>
            </a:br>
            <a:endParaRPr lang="pl-PL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25003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3200" dirty="0" smtClean="0"/>
              <a:t>Projekt</a:t>
            </a:r>
            <a:br>
              <a:rPr lang="pl-PL" sz="3200" dirty="0" smtClean="0"/>
            </a:br>
            <a:r>
              <a:rPr lang="pl-PL" sz="3200" dirty="0" smtClean="0"/>
              <a:t>Modernizacja egzaminów potwierdzających kwalifikacje zawodowe</a:t>
            </a:r>
            <a:endParaRPr lang="pl-PL" sz="3200" dirty="0"/>
          </a:p>
        </p:txBody>
      </p:sp>
      <p:sp>
        <p:nvSpPr>
          <p:cNvPr id="46083" name="Prostokąt 5"/>
          <p:cNvSpPr>
            <a:spLocks noChangeArrowheads="1"/>
          </p:cNvSpPr>
          <p:nvPr/>
        </p:nvSpPr>
        <p:spPr bwMode="auto">
          <a:xfrm>
            <a:off x="500063" y="3000375"/>
            <a:ext cx="8412162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Projekt systemowy realizowany w ramach Programu Operacyjnego KAPITAŁ LUDZKI,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Priorytet III Wysoka jakość oświaty, Działanie 3.2, </a:t>
            </a:r>
            <a:br>
              <a:rPr lang="pl-PL" sz="2400" dirty="0"/>
            </a:br>
            <a:r>
              <a:rPr lang="pl-PL" sz="2400" dirty="0"/>
              <a:t>Okres realizacji projektu: </a:t>
            </a:r>
            <a:r>
              <a:rPr lang="pl-PL" sz="2400" b="1" dirty="0"/>
              <a:t>od 1.01.2010 r. do 31.12.2013 r.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Beneficjent systemowy: Centralna Komisja Egzaminacyjna Partnerzy projektu: Okręgowe Komisje Egzaminacyjne</a:t>
            </a:r>
            <a:br>
              <a:rPr lang="pl-PL" sz="2400" dirty="0"/>
            </a:b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1"/>
          <p:cNvSpPr>
            <a:spLocks noGrp="1"/>
          </p:cNvSpPr>
          <p:nvPr>
            <p:ph type="title"/>
          </p:nvPr>
        </p:nvSpPr>
        <p:spPr>
          <a:xfrm>
            <a:off x="254000" y="398462"/>
            <a:ext cx="8229600" cy="776288"/>
          </a:xfrm>
        </p:spPr>
        <p:txBody>
          <a:bodyPr/>
          <a:lstStyle/>
          <a:p>
            <a:pPr algn="l" eaLnBrk="1" hangingPunct="1"/>
            <a:r>
              <a:rPr lang="pl-PL" dirty="0" smtClean="0"/>
              <a:t>Cel ogólny projektu:</a:t>
            </a:r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>
          <a:xfrm>
            <a:off x="253999" y="1384300"/>
            <a:ext cx="8715375" cy="9652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pl-PL" sz="2800" dirty="0" smtClean="0">
                <a:solidFill>
                  <a:schemeClr val="tx1"/>
                </a:solidFill>
              </a:rPr>
              <a:t>dostosowanie systemu zewnętrznych egzaminów zawodowych do potrzeb rynku pracy</a:t>
            </a:r>
          </a:p>
        </p:txBody>
      </p:sp>
      <p:sp>
        <p:nvSpPr>
          <p:cNvPr id="4" name="Tytuł 1"/>
          <p:cNvSpPr txBox="1">
            <a:spLocks/>
          </p:cNvSpPr>
          <p:nvPr/>
        </p:nvSpPr>
        <p:spPr bwMode="auto">
          <a:xfrm>
            <a:off x="241300" y="2670176"/>
            <a:ext cx="82296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pl-PL" sz="36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Cele</a:t>
            </a:r>
            <a:r>
              <a:rPr lang="pl-PL" sz="3200" kern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pl-PL" sz="3600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szczegółowe projektu: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 bwMode="auto">
          <a:xfrm>
            <a:off x="254000" y="3360739"/>
            <a:ext cx="8439150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pl-PL" sz="2400" kern="0" dirty="0">
                <a:latin typeface="+mn-lt"/>
              </a:rPr>
              <a:t>stworzenie jednolitego i powszechnego systemu potwierdzania kwalifikacji zawodowych</a:t>
            </a:r>
          </a:p>
          <a:p>
            <a:pPr marL="457200" indent="-457200"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pl-PL" sz="2400" kern="0" dirty="0">
                <a:latin typeface="+mn-lt"/>
              </a:rPr>
              <a:t>opracowanie technologii egzaminowania w zakresie szczegółowych kwalifikacji zawodowych, powtarzanego kilkakrotnie w procesie kształcenia zawodowego</a:t>
            </a:r>
          </a:p>
          <a:p>
            <a:pPr marL="457200" indent="-457200"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AutoNum type="arabicPeriod"/>
              <a:defRPr/>
            </a:pPr>
            <a:r>
              <a:rPr lang="pl-PL" sz="2400" kern="0" dirty="0">
                <a:latin typeface="+mn-lt"/>
              </a:rPr>
              <a:t>rozbudowanie ośrodków egzaminacyjnych i zwiększenie liczby egzaminatorów</a:t>
            </a:r>
          </a:p>
          <a:p>
            <a:pPr algn="l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pl-PL" sz="24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Struktura działań w projekcie</a:t>
            </a:r>
          </a:p>
        </p:txBody>
      </p:sp>
      <p:sp>
        <p:nvSpPr>
          <p:cNvPr id="4" name="Elipsa 3"/>
          <p:cNvSpPr/>
          <p:nvPr/>
        </p:nvSpPr>
        <p:spPr>
          <a:xfrm>
            <a:off x="2119313" y="2873375"/>
            <a:ext cx="2733675" cy="1204913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7030A0"/>
                </a:solidFill>
              </a:rPr>
              <a:t>Stworzenie zaplecza merytorycznego</a:t>
            </a:r>
          </a:p>
        </p:txBody>
      </p:sp>
      <p:sp>
        <p:nvSpPr>
          <p:cNvPr id="7" name="Elipsa 6"/>
          <p:cNvSpPr/>
          <p:nvPr/>
        </p:nvSpPr>
        <p:spPr>
          <a:xfrm>
            <a:off x="4310063" y="2886075"/>
            <a:ext cx="2619375" cy="12065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7030A0"/>
                </a:solidFill>
              </a:rPr>
              <a:t>Stworzenie zaplecza technicznego</a:t>
            </a:r>
          </a:p>
        </p:txBody>
      </p:sp>
      <p:sp>
        <p:nvSpPr>
          <p:cNvPr id="8" name="Elipsa 7"/>
          <p:cNvSpPr/>
          <p:nvPr/>
        </p:nvSpPr>
        <p:spPr>
          <a:xfrm>
            <a:off x="3162300" y="1900238"/>
            <a:ext cx="2819400" cy="1196975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7030A0"/>
                </a:solidFill>
              </a:rPr>
              <a:t>Stworzenie zaplecza informatycznego</a:t>
            </a:r>
          </a:p>
        </p:txBody>
      </p:sp>
      <p:sp>
        <p:nvSpPr>
          <p:cNvPr id="9" name="Elipsa 8"/>
          <p:cNvSpPr/>
          <p:nvPr/>
        </p:nvSpPr>
        <p:spPr>
          <a:xfrm>
            <a:off x="3214688" y="3863975"/>
            <a:ext cx="2733675" cy="1203325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pl-PL" b="1" dirty="0">
                <a:solidFill>
                  <a:srgbClr val="C00000"/>
                </a:solidFill>
              </a:rPr>
              <a:t>Pilotaże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2863"/>
            <a:ext cx="8686800" cy="14811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l-PL" dirty="0" smtClean="0"/>
              <a:t>Pilotaż etapu pisemnego </a:t>
            </a:r>
            <a:br>
              <a:rPr lang="pl-PL" dirty="0" smtClean="0"/>
            </a:br>
            <a:r>
              <a:rPr lang="pl-PL" dirty="0" smtClean="0"/>
              <a:t>egzaminu on </a:t>
            </a:r>
            <a:r>
              <a:rPr lang="pl-PL" dirty="0" err="1" smtClean="0"/>
              <a:t>–lin</a:t>
            </a:r>
            <a:r>
              <a:rPr lang="pl-PL" dirty="0" smtClean="0"/>
              <a:t>e</a:t>
            </a:r>
            <a:endParaRPr lang="pl-PL" dirty="0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1643063" y="2332038"/>
            <a:ext cx="4038600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pl-PL" sz="2800" dirty="0">
              <a:latin typeface="+mn-lt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457200" y="1524000"/>
            <a:ext cx="8686800" cy="5908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Cel: </a:t>
            </a: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Przetestowanie zdolności komunikacji sieciowej pomiędzy: CKE – OKE – OE </a:t>
            </a:r>
          </a:p>
          <a:p>
            <a:pPr algn="l">
              <a:lnSpc>
                <a:spcPct val="150000"/>
              </a:lnSpc>
              <a:defRPr/>
            </a:pPr>
            <a:endParaRPr lang="pl-PL" sz="2800" dirty="0">
              <a:latin typeface="Arial" pitchFamily="34" charset="0"/>
            </a:endParaRP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Przeprowadzony został 9 listopada 2010 r.</a:t>
            </a: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Zawody: technik ekonomista</a:t>
            </a:r>
          </a:p>
          <a:p>
            <a:pPr marL="1436688"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kucharz małej gastronomii</a:t>
            </a:r>
          </a:p>
          <a:p>
            <a:pPr algn="l">
              <a:lnSpc>
                <a:spcPct val="150000"/>
              </a:lnSpc>
              <a:defRPr/>
            </a:pPr>
            <a:r>
              <a:rPr lang="pl-PL" sz="2800" dirty="0">
                <a:latin typeface="Arial" pitchFamily="34" charset="0"/>
              </a:rPr>
              <a:t>Udział wzięło  ok. 2 500 uczniów z 74 szkół</a:t>
            </a:r>
          </a:p>
          <a:p>
            <a:pPr algn="l">
              <a:lnSpc>
                <a:spcPct val="150000"/>
              </a:lnSpc>
              <a:defRPr/>
            </a:pPr>
            <a:endParaRPr lang="pl-PL" sz="2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smtClean="0"/>
              <a:t>Tworzenie zespołów autorów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48131" name="Obraz 4" descr="7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74750"/>
            <a:ext cx="9144000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Obraz 5" descr="7a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38350" y="4229100"/>
            <a:ext cx="71056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pl-PL" dirty="0" smtClean="0"/>
              <a:t>Inwentaryzacja wyposażenia </a:t>
            </a:r>
            <a:br>
              <a:rPr lang="pl-PL" dirty="0" smtClean="0"/>
            </a:br>
            <a:r>
              <a:rPr lang="pl-PL" dirty="0" smtClean="0"/>
              <a:t>w funkcjonujących OE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0" y="1174750"/>
            <a:ext cx="9109075" cy="532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Cel: </a:t>
            </a:r>
          </a:p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Zebranie informacji o wyposażeniu OE, które zostaną wykorzystane do:</a:t>
            </a:r>
          </a:p>
          <a:p>
            <a:pPr marL="1168400" algn="l">
              <a:buFont typeface="Arial" pitchFamily="34" charset="0"/>
              <a:buChar char="•"/>
              <a:defRPr/>
            </a:pPr>
            <a:r>
              <a:rPr lang="pl-PL" sz="2000" dirty="0">
                <a:latin typeface="Arial" pitchFamily="34" charset="0"/>
              </a:rPr>
              <a:t> określenia krajowej sieci OE</a:t>
            </a:r>
          </a:p>
          <a:p>
            <a:pPr marL="1168400" algn="l">
              <a:buFont typeface="Arial" pitchFamily="34" charset="0"/>
              <a:buChar char="•"/>
              <a:defRPr/>
            </a:pPr>
            <a:r>
              <a:rPr lang="pl-PL" sz="2000" dirty="0">
                <a:latin typeface="Arial" pitchFamily="34" charset="0"/>
              </a:rPr>
              <a:t> standardów wyposażenia OE</a:t>
            </a:r>
          </a:p>
          <a:p>
            <a:pPr marL="1168400" algn="l">
              <a:buFont typeface="Arial" pitchFamily="34" charset="0"/>
              <a:buChar char="•"/>
              <a:defRPr/>
            </a:pPr>
            <a:r>
              <a:rPr lang="pl-PL" sz="2000" dirty="0">
                <a:latin typeface="Arial" pitchFamily="34" charset="0"/>
              </a:rPr>
              <a:t> opracowywania zadań egzaminacyjnych</a:t>
            </a:r>
          </a:p>
          <a:p>
            <a:pPr algn="l">
              <a:defRPr/>
            </a:pPr>
            <a:endParaRPr lang="pl-PL" sz="2800" dirty="0">
              <a:latin typeface="Arial" pitchFamily="34" charset="0"/>
            </a:endParaRPr>
          </a:p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Termin do 15 grudnia 2010 r.</a:t>
            </a:r>
          </a:p>
          <a:p>
            <a:pPr algn="l">
              <a:defRPr/>
            </a:pPr>
            <a:endParaRPr lang="pl-PL" sz="2800" dirty="0">
              <a:latin typeface="Arial" pitchFamily="34" charset="0"/>
            </a:endParaRPr>
          </a:p>
          <a:p>
            <a:pPr algn="l">
              <a:defRPr/>
            </a:pPr>
            <a:r>
              <a:rPr lang="pl-PL" sz="2800" dirty="0">
                <a:latin typeface="Arial" pitchFamily="34" charset="0"/>
              </a:rPr>
              <a:t>Aplikacja w </a:t>
            </a:r>
            <a:r>
              <a:rPr lang="pl-PL" sz="2800" dirty="0" err="1">
                <a:latin typeface="Arial" pitchFamily="34" charset="0"/>
              </a:rPr>
              <a:t>OBIEGu</a:t>
            </a:r>
            <a:r>
              <a:rPr lang="pl-PL" sz="2800" dirty="0">
                <a:latin typeface="Arial" pitchFamily="34" charset="0"/>
              </a:rPr>
              <a:t> , w zakładce </a:t>
            </a:r>
            <a:r>
              <a:rPr lang="pl-PL" sz="2800" i="1" dirty="0">
                <a:latin typeface="Arial" pitchFamily="34" charset="0"/>
              </a:rPr>
              <a:t>Materiały</a:t>
            </a:r>
          </a:p>
          <a:p>
            <a:pPr algn="l">
              <a:defRPr/>
            </a:pPr>
            <a:endParaRPr lang="pl-PL" sz="2800" i="1" dirty="0">
              <a:latin typeface="Arial" pitchFamily="34" charset="0"/>
            </a:endParaRPr>
          </a:p>
          <a:p>
            <a:pPr algn="l">
              <a:defRPr/>
            </a:pPr>
            <a:r>
              <a:rPr lang="pl-PL" sz="2800" i="1" dirty="0">
                <a:latin typeface="Arial" pitchFamily="34" charset="0"/>
              </a:rPr>
              <a:t>Informacja zwrotna – drogą mailową na adres: </a:t>
            </a:r>
            <a:r>
              <a:rPr lang="pl-PL" sz="2800" b="1" i="1" dirty="0" err="1">
                <a:latin typeface="Arial" pitchFamily="34" charset="0"/>
              </a:rPr>
              <a:t>projektzawodowy@oke.krakow.pl</a:t>
            </a:r>
            <a:endParaRPr lang="pl-PL" sz="2800" b="1" i="1" dirty="0">
              <a:latin typeface="Arial" pitchFamily="34" charset="0"/>
            </a:endParaRPr>
          </a:p>
        </p:txBody>
      </p:sp>
      <p:sp>
        <p:nvSpPr>
          <p:cNvPr id="4" name="Przycisk akcji: Do przodu lub Następny 3">
            <a:hlinkClick r:id="rId2" action="ppaction://hlinkfile" highlightClick="1"/>
          </p:cNvPr>
          <p:cNvSpPr/>
          <p:nvPr/>
        </p:nvSpPr>
        <p:spPr bwMode="auto">
          <a:xfrm>
            <a:off x="7353300" y="4584700"/>
            <a:ext cx="1155700" cy="635000"/>
          </a:xfrm>
          <a:prstGeom prst="actionButtonForwardNex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pl-P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4560888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pl-PL" dirty="0" smtClean="0"/>
              <a:t>Dziękujemy za uwagę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ytuł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/>
              <a:t>Wyniki etapu pisemnego ZSZ</a:t>
            </a:r>
          </a:p>
        </p:txBody>
      </p:sp>
      <p:sp>
        <p:nvSpPr>
          <p:cNvPr id="195599" name="Text Box 15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ytuł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l-PL"/>
              <a:t>Wyniki etapu praktycznego ZSZ</a:t>
            </a: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Wyniki ogólne egzaminu ZSZ</a:t>
            </a:r>
          </a:p>
        </p:txBody>
      </p:sp>
      <p:sp>
        <p:nvSpPr>
          <p:cNvPr id="194571" name="Text Box 11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4500" y="1168400"/>
            <a:ext cx="8686800" cy="567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Podtytuł 4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333300">
                  <a:gamma/>
                  <a:tint val="98431"/>
                  <a:invGamma/>
                </a:srgbClr>
              </a:gs>
              <a:gs pos="100000">
                <a:srgbClr val="333300">
                  <a:alpha val="41000"/>
                </a:srgbClr>
              </a:gs>
            </a:gsLst>
          </a:gradFill>
          <a:ln/>
        </p:spPr>
        <p:txBody>
          <a:bodyPr anchor="b"/>
          <a:lstStyle/>
          <a:p>
            <a:pPr algn="l">
              <a:spcBef>
                <a:spcPct val="0"/>
              </a:spcBef>
            </a:pPr>
            <a:r>
              <a:rPr lang="pl-PL" sz="2400"/>
              <a:t>Egzamin dla absolwentów </a:t>
            </a:r>
          </a:p>
          <a:p>
            <a:pPr algn="l">
              <a:spcBef>
                <a:spcPct val="0"/>
              </a:spcBef>
            </a:pPr>
            <a:r>
              <a:rPr lang="pl-PL" sz="2400"/>
              <a:t>zasadniczych szkół zawodowych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Porównanie wyników egzaminu</a:t>
            </a:r>
            <a:br>
              <a:rPr lang="pl-PL"/>
            </a:br>
            <a:r>
              <a:rPr lang="pl-PL"/>
              <a:t>w zawodach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/>
              <a:t>Porównanie wyników dla zawodów o liczbie zdających &gt; 150 w woj. podkarpackim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 rot="16200000">
            <a:off x="-2565399" y="3824287"/>
            <a:ext cx="5611812" cy="366713"/>
          </a:xfrm>
          <a:prstGeom prst="rect">
            <a:avLst/>
          </a:prstGeom>
          <a:gradFill rotWithShape="1">
            <a:gsLst>
              <a:gs pos="0">
                <a:srgbClr val="333300">
                  <a:gamma/>
                  <a:shade val="46275"/>
                  <a:invGamma/>
                  <a:alpha val="46001"/>
                </a:srgbClr>
              </a:gs>
              <a:gs pos="100000">
                <a:srgbClr val="333300">
                  <a:alpha val="17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i="1">
                <a:solidFill>
                  <a:srgbClr val="33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Wyniki woj. podkarpackie</a:t>
            </a:r>
          </a:p>
        </p:txBody>
      </p:sp>
      <p:pic>
        <p:nvPicPr>
          <p:cNvPr id="210950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201738"/>
            <a:ext cx="8650288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animBg="1"/>
    </p:bldLst>
  </p:timing>
</p:sld>
</file>

<file path=ppt/theme/theme1.xml><?xml version="1.0" encoding="utf-8"?>
<a:theme xmlns:a="http://schemas.openxmlformats.org/drawingml/2006/main" name="Projekt niestandardowy">
  <a:themeElements>
    <a:clrScheme name="Projekt niestandardow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niestandardow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Projekt niestandardow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niestandardow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niestandardow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3366</TotalTime>
  <Words>738</Words>
  <Application>Microsoft Office PowerPoint</Application>
  <PresentationFormat>Pokaz na ekranie (4:3)</PresentationFormat>
  <Paragraphs>197</Paragraphs>
  <Slides>49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49</vt:i4>
      </vt:variant>
    </vt:vector>
  </HeadingPairs>
  <TitlesOfParts>
    <vt:vector size="50" baseType="lpstr">
      <vt:lpstr>Projekt niestandardowy</vt:lpstr>
      <vt:lpstr>Jesienne konferencje OKE z dyrektorami szkół zawodowych</vt:lpstr>
      <vt:lpstr>Sesja letnia 2010 w liczbach</vt:lpstr>
      <vt:lpstr>Sesja letnia 2010 w liczbach</vt:lpstr>
      <vt:lpstr>Wyniki egzaminu</vt:lpstr>
      <vt:lpstr>Wyniki etapu pisemnego ZSZ</vt:lpstr>
      <vt:lpstr>Wyniki etapu praktycznego ZSZ</vt:lpstr>
      <vt:lpstr>Wyniki ogólne egzaminu ZSZ</vt:lpstr>
      <vt:lpstr>Porównanie wyników egzaminu w zawodach</vt:lpstr>
      <vt:lpstr>Porównanie wyników dla zawodów o liczbie zdających &gt; 150 w woj. podkarpackim</vt:lpstr>
      <vt:lpstr>Kucharz małej gastronomii</vt:lpstr>
      <vt:lpstr>Mechanik pojazdów samochodowych</vt:lpstr>
      <vt:lpstr>Mechanik poj. samoch. - porównanie wyników  w szkołach o podobnej liczbie zdających</vt:lpstr>
      <vt:lpstr>Wyniki absolwentów (TiSPol) -  techników,  techników uzupełniających  i szkół policealnych </vt:lpstr>
      <vt:lpstr>Wyniki etapu pisemnego TiSPol</vt:lpstr>
      <vt:lpstr>Wyniki etapu praktycznego TiSPol</vt:lpstr>
      <vt:lpstr>Wyniki ogólne egzaminu w TiSPol</vt:lpstr>
      <vt:lpstr>Zdawalność w zawodach - powyżej 1500 zdających w OKE w Krakowie</vt:lpstr>
      <vt:lpstr>Technik informatyk - porównanie wyników  w szkołach o podobnej liczbie zdających</vt:lpstr>
      <vt:lpstr>Technik elektronik - porównanie wyników  w szkołach o podobnej liczbie zdających</vt:lpstr>
      <vt:lpstr>Frekwencja na egzaminie</vt:lpstr>
      <vt:lpstr>Frekwencja – ZSZ porównanie województwa i OKE Kraków</vt:lpstr>
      <vt:lpstr>Frekwencja w wybranych zawodach ZSZ</vt:lpstr>
      <vt:lpstr>Frekwencja – TiSPol porównanie województwa i OKE Kraków</vt:lpstr>
      <vt:lpstr>Frekwencja w wybranych zawodach TiSPol</vt:lpstr>
      <vt:lpstr>Frekwencja –według typów szkół</vt:lpstr>
      <vt:lpstr>Źródła informacji o wynikach</vt:lpstr>
      <vt:lpstr>Strona Internetowa OKE w Krakowie</vt:lpstr>
      <vt:lpstr> Przygotowanie do egzaminów w 2011 roku  Zmiany w systemie OBIEG</vt:lpstr>
      <vt:lpstr>Novum w systemie OBIEG</vt:lpstr>
      <vt:lpstr>Edycja sal</vt:lpstr>
      <vt:lpstr>Zgłaszanie zdających – do 10 stycznia  kolejność wprowadzania informacji</vt:lpstr>
      <vt:lpstr>Sprawdzenie zgodności danych</vt:lpstr>
      <vt:lpstr>Sprawdzenie zgodności danych</vt:lpstr>
      <vt:lpstr>Usuwanie zgłoszonych -  do 15.02. 2011 </vt:lpstr>
      <vt:lpstr>Usuwanie zgłoszonych -  do 15.02. 2011 </vt:lpstr>
      <vt:lpstr>Usuwanie zgłoszonych -  po 15.02. 2011 </vt:lpstr>
      <vt:lpstr>Terminy egzaminów zawodowych</vt:lpstr>
      <vt:lpstr>Terminy egzaminów zawodowych sesja zimowa </vt:lpstr>
      <vt:lpstr>Kalendarium</vt:lpstr>
      <vt:lpstr>Składanie szczegółowego harmonogramu etapu praktycznego</vt:lpstr>
      <vt:lpstr>Upoważnienia OE</vt:lpstr>
      <vt:lpstr>Iść całe życie  konsekwentnie do celu  można wtedy,  gdy on się stale odsuwa.</vt:lpstr>
      <vt:lpstr>Projekt Modernizacja egzaminów potwierdzających kwalifikacje zawodowe</vt:lpstr>
      <vt:lpstr>Cel ogólny projektu:</vt:lpstr>
      <vt:lpstr>Struktura działań w projekcie</vt:lpstr>
      <vt:lpstr>Pilotaż etapu pisemnego  egzaminu on –line</vt:lpstr>
      <vt:lpstr>Tworzenie zespołów autorów </vt:lpstr>
      <vt:lpstr>Inwentaryzacja wyposażenia  w funkcjonujących OE</vt:lpstr>
      <vt:lpstr>Dziękujemy za uwagę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subject/>
  <dc:creator>OKE</dc:creator>
  <cp:keywords/>
  <dc:description/>
  <cp:lastModifiedBy>OKE</cp:lastModifiedBy>
  <cp:revision>222</cp:revision>
  <dcterms:created xsi:type="dcterms:W3CDTF">2009-10-09T09:03:07Z</dcterms:created>
  <dcterms:modified xsi:type="dcterms:W3CDTF">2010-11-19T06:39:48Z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TC100690481045</vt:lpwstr>
  </property>
</Properties>
</file>