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5"/>
  </p:notesMasterIdLst>
  <p:handoutMasterIdLst>
    <p:handoutMasterId r:id="rId46"/>
  </p:handoutMasterIdLst>
  <p:sldIdLst>
    <p:sldId id="256" r:id="rId2"/>
    <p:sldId id="257" r:id="rId3"/>
    <p:sldId id="267" r:id="rId4"/>
    <p:sldId id="258" r:id="rId5"/>
    <p:sldId id="259" r:id="rId6"/>
    <p:sldId id="269" r:id="rId7"/>
    <p:sldId id="270" r:id="rId8"/>
    <p:sldId id="276" r:id="rId9"/>
    <p:sldId id="277" r:id="rId10"/>
    <p:sldId id="260" r:id="rId11"/>
    <p:sldId id="274" r:id="rId12"/>
    <p:sldId id="275" r:id="rId13"/>
    <p:sldId id="271" r:id="rId14"/>
    <p:sldId id="272"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261" r:id="rId32"/>
    <p:sldId id="289" r:id="rId33"/>
    <p:sldId id="290" r:id="rId34"/>
    <p:sldId id="291" r:id="rId35"/>
    <p:sldId id="295" r:id="rId36"/>
    <p:sldId id="292" r:id="rId37"/>
    <p:sldId id="293" r:id="rId38"/>
    <p:sldId id="288" r:id="rId39"/>
    <p:sldId id="294" r:id="rId40"/>
    <p:sldId id="265" r:id="rId41"/>
    <p:sldId id="266" r:id="rId42"/>
    <p:sldId id="296" r:id="rId43"/>
    <p:sldId id="298" r:id="rId44"/>
  </p:sldIdLst>
  <p:sldSz cx="9144000" cy="6858000" type="screen4x3"/>
  <p:notesSz cx="6918325" cy="100488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CC"/>
    <a:srgbClr val="008000"/>
    <a:srgbClr val="CCFF99"/>
    <a:srgbClr val="FFCC66"/>
    <a:srgbClr val="CCFFFF"/>
    <a:srgbClr val="FFFF99"/>
    <a:srgbClr val="000000"/>
    <a:srgbClr val="FF9933"/>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98346" cy="502277"/>
          </a:xfrm>
          <a:prstGeom prst="rect">
            <a:avLst/>
          </a:prstGeom>
        </p:spPr>
        <p:txBody>
          <a:bodyPr vert="horz" lIns="63889" tIns="31945" rIns="63889" bIns="31945" rtlCol="0"/>
          <a:lstStyle>
            <a:lvl1pPr algn="l">
              <a:defRPr sz="800"/>
            </a:lvl1pPr>
          </a:lstStyle>
          <a:p>
            <a:endParaRPr lang="pl-PL"/>
          </a:p>
        </p:txBody>
      </p:sp>
      <p:sp>
        <p:nvSpPr>
          <p:cNvPr id="3" name="Symbol zastępczy daty 2"/>
          <p:cNvSpPr>
            <a:spLocks noGrp="1"/>
          </p:cNvSpPr>
          <p:nvPr>
            <p:ph type="dt" sz="quarter" idx="1"/>
          </p:nvPr>
        </p:nvSpPr>
        <p:spPr>
          <a:xfrm>
            <a:off x="3918872" y="0"/>
            <a:ext cx="2998346" cy="502277"/>
          </a:xfrm>
          <a:prstGeom prst="rect">
            <a:avLst/>
          </a:prstGeom>
        </p:spPr>
        <p:txBody>
          <a:bodyPr vert="horz" lIns="63889" tIns="31945" rIns="63889" bIns="31945" rtlCol="0"/>
          <a:lstStyle>
            <a:lvl1pPr algn="r">
              <a:defRPr sz="800"/>
            </a:lvl1pPr>
          </a:lstStyle>
          <a:p>
            <a:fld id="{11ED94B6-816F-46B3-9C12-BEE7B0A11C46}" type="datetimeFigureOut">
              <a:rPr lang="pl-PL" smtClean="0"/>
              <a:pPr/>
              <a:t>2013-12-02</a:t>
            </a:fld>
            <a:endParaRPr lang="pl-PL"/>
          </a:p>
        </p:txBody>
      </p:sp>
      <p:sp>
        <p:nvSpPr>
          <p:cNvPr id="4" name="Symbol zastępczy stopki 3"/>
          <p:cNvSpPr>
            <a:spLocks noGrp="1"/>
          </p:cNvSpPr>
          <p:nvPr>
            <p:ph type="ftr" sz="quarter" idx="2"/>
          </p:nvPr>
        </p:nvSpPr>
        <p:spPr>
          <a:xfrm>
            <a:off x="1" y="9544376"/>
            <a:ext cx="2998346" cy="502277"/>
          </a:xfrm>
          <a:prstGeom prst="rect">
            <a:avLst/>
          </a:prstGeom>
        </p:spPr>
        <p:txBody>
          <a:bodyPr vert="horz" lIns="63889" tIns="31945" rIns="63889" bIns="31945" rtlCol="0" anchor="b"/>
          <a:lstStyle>
            <a:lvl1pPr algn="l">
              <a:defRPr sz="800"/>
            </a:lvl1pPr>
          </a:lstStyle>
          <a:p>
            <a:endParaRPr lang="pl-PL"/>
          </a:p>
        </p:txBody>
      </p:sp>
      <p:sp>
        <p:nvSpPr>
          <p:cNvPr id="5" name="Symbol zastępczy numeru slajdu 4"/>
          <p:cNvSpPr>
            <a:spLocks noGrp="1"/>
          </p:cNvSpPr>
          <p:nvPr>
            <p:ph type="sldNum" sz="quarter" idx="3"/>
          </p:nvPr>
        </p:nvSpPr>
        <p:spPr>
          <a:xfrm>
            <a:off x="3918872" y="9544376"/>
            <a:ext cx="2998346" cy="502277"/>
          </a:xfrm>
          <a:prstGeom prst="rect">
            <a:avLst/>
          </a:prstGeom>
        </p:spPr>
        <p:txBody>
          <a:bodyPr vert="horz" lIns="63889" tIns="31945" rIns="63889" bIns="31945" rtlCol="0" anchor="b"/>
          <a:lstStyle>
            <a:lvl1pPr algn="r">
              <a:defRPr sz="800"/>
            </a:lvl1pPr>
          </a:lstStyle>
          <a:p>
            <a:fld id="{AE1B54E3-F58E-4CB0-B13C-98C2ED17534C}" type="slidenum">
              <a:rPr lang="pl-PL" smtClean="0"/>
              <a:pPr/>
              <a:t>‹#›</a:t>
            </a:fld>
            <a:endParaRPr lang="pl-PL"/>
          </a:p>
        </p:txBody>
      </p:sp>
    </p:spTree>
    <p:extLst>
      <p:ext uri="{BB962C8B-B14F-4D97-AF65-F5344CB8AC3E}">
        <p14:creationId xmlns:p14="http://schemas.microsoft.com/office/powerpoint/2010/main" xmlns="" val="605820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97941" cy="502444"/>
          </a:xfrm>
          <a:prstGeom prst="rect">
            <a:avLst/>
          </a:prstGeom>
        </p:spPr>
        <p:txBody>
          <a:bodyPr vert="horz" lIns="96945" tIns="48473" rIns="96945" bIns="48473" rtlCol="0"/>
          <a:lstStyle>
            <a:lvl1pPr algn="l">
              <a:defRPr sz="1300"/>
            </a:lvl1pPr>
          </a:lstStyle>
          <a:p>
            <a:endParaRPr lang="pl-PL"/>
          </a:p>
        </p:txBody>
      </p:sp>
      <p:sp>
        <p:nvSpPr>
          <p:cNvPr id="3" name="Symbol zastępczy daty 2"/>
          <p:cNvSpPr>
            <a:spLocks noGrp="1"/>
          </p:cNvSpPr>
          <p:nvPr>
            <p:ph type="dt" idx="1"/>
          </p:nvPr>
        </p:nvSpPr>
        <p:spPr>
          <a:xfrm>
            <a:off x="3918784" y="0"/>
            <a:ext cx="2997941" cy="502444"/>
          </a:xfrm>
          <a:prstGeom prst="rect">
            <a:avLst/>
          </a:prstGeom>
        </p:spPr>
        <p:txBody>
          <a:bodyPr vert="horz" lIns="96945" tIns="48473" rIns="96945" bIns="48473" rtlCol="0"/>
          <a:lstStyle>
            <a:lvl1pPr algn="r">
              <a:defRPr sz="1300"/>
            </a:lvl1pPr>
          </a:lstStyle>
          <a:p>
            <a:fld id="{811144E7-FFF8-4614-9192-32244E2AC7D4}" type="datetimeFigureOut">
              <a:rPr lang="pl-PL" smtClean="0"/>
              <a:pPr/>
              <a:t>2013-12-02</a:t>
            </a:fld>
            <a:endParaRPr lang="pl-PL"/>
          </a:p>
        </p:txBody>
      </p:sp>
      <p:sp>
        <p:nvSpPr>
          <p:cNvPr id="4" name="Symbol zastępczy obrazu slajdu 3"/>
          <p:cNvSpPr>
            <a:spLocks noGrp="1" noRot="1" noChangeAspect="1"/>
          </p:cNvSpPr>
          <p:nvPr>
            <p:ph type="sldImg" idx="2"/>
          </p:nvPr>
        </p:nvSpPr>
        <p:spPr>
          <a:xfrm>
            <a:off x="947738" y="754063"/>
            <a:ext cx="5022850" cy="3767137"/>
          </a:xfrm>
          <a:prstGeom prst="rect">
            <a:avLst/>
          </a:prstGeom>
          <a:noFill/>
          <a:ln w="12700">
            <a:solidFill>
              <a:prstClr val="black"/>
            </a:solidFill>
          </a:ln>
        </p:spPr>
        <p:txBody>
          <a:bodyPr vert="horz" lIns="96945" tIns="48473" rIns="96945" bIns="48473" rtlCol="0" anchor="ctr"/>
          <a:lstStyle/>
          <a:p>
            <a:endParaRPr lang="pl-PL"/>
          </a:p>
        </p:txBody>
      </p:sp>
      <p:sp>
        <p:nvSpPr>
          <p:cNvPr id="5" name="Symbol zastępczy notatek 4"/>
          <p:cNvSpPr>
            <a:spLocks noGrp="1"/>
          </p:cNvSpPr>
          <p:nvPr>
            <p:ph type="body" sz="quarter" idx="3"/>
          </p:nvPr>
        </p:nvSpPr>
        <p:spPr>
          <a:xfrm>
            <a:off x="691833" y="4773216"/>
            <a:ext cx="5534660" cy="4521994"/>
          </a:xfrm>
          <a:prstGeom prst="rect">
            <a:avLst/>
          </a:prstGeom>
        </p:spPr>
        <p:txBody>
          <a:bodyPr vert="horz" lIns="96945" tIns="48473" rIns="96945" bIns="48473"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544687"/>
            <a:ext cx="2997941" cy="502444"/>
          </a:xfrm>
          <a:prstGeom prst="rect">
            <a:avLst/>
          </a:prstGeom>
        </p:spPr>
        <p:txBody>
          <a:bodyPr vert="horz" lIns="96945" tIns="48473" rIns="96945" bIns="48473" rtlCol="0" anchor="b"/>
          <a:lstStyle>
            <a:lvl1pPr algn="l">
              <a:defRPr sz="1300"/>
            </a:lvl1pPr>
          </a:lstStyle>
          <a:p>
            <a:endParaRPr lang="pl-PL"/>
          </a:p>
        </p:txBody>
      </p:sp>
      <p:sp>
        <p:nvSpPr>
          <p:cNvPr id="7" name="Symbol zastępczy numeru slajdu 6"/>
          <p:cNvSpPr>
            <a:spLocks noGrp="1"/>
          </p:cNvSpPr>
          <p:nvPr>
            <p:ph type="sldNum" sz="quarter" idx="5"/>
          </p:nvPr>
        </p:nvSpPr>
        <p:spPr>
          <a:xfrm>
            <a:off x="3918784" y="9544687"/>
            <a:ext cx="2997941" cy="502444"/>
          </a:xfrm>
          <a:prstGeom prst="rect">
            <a:avLst/>
          </a:prstGeom>
        </p:spPr>
        <p:txBody>
          <a:bodyPr vert="horz" lIns="96945" tIns="48473" rIns="96945" bIns="48473" rtlCol="0" anchor="b"/>
          <a:lstStyle>
            <a:lvl1pPr algn="r">
              <a:defRPr sz="1300"/>
            </a:lvl1pPr>
          </a:lstStyle>
          <a:p>
            <a:fld id="{857F84EA-9775-46C9-8964-1D443C0BDC2F}" type="slidenum">
              <a:rPr lang="pl-PL" smtClean="0"/>
              <a:pPr/>
              <a:t>‹#›</a:t>
            </a:fld>
            <a:endParaRPr lang="pl-PL"/>
          </a:p>
        </p:txBody>
      </p:sp>
    </p:spTree>
    <p:extLst>
      <p:ext uri="{BB962C8B-B14F-4D97-AF65-F5344CB8AC3E}">
        <p14:creationId xmlns:p14="http://schemas.microsoft.com/office/powerpoint/2010/main" xmlns="" val="428635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57F84EA-9775-46C9-8964-1D443C0BDC2F}" type="slidenum">
              <a:rPr lang="pl-PL" smtClean="0"/>
              <a:pPr/>
              <a:t>26</a:t>
            </a:fld>
            <a:endParaRPr lang="pl-PL"/>
          </a:p>
        </p:txBody>
      </p:sp>
    </p:spTree>
    <p:extLst>
      <p:ext uri="{BB962C8B-B14F-4D97-AF65-F5344CB8AC3E}">
        <p14:creationId xmlns:p14="http://schemas.microsoft.com/office/powerpoint/2010/main" xmlns="" val="175316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57F84EA-9775-46C9-8964-1D443C0BDC2F}" type="slidenum">
              <a:rPr lang="pl-PL" smtClean="0"/>
              <a:pPr/>
              <a:t>27</a:t>
            </a:fld>
            <a:endParaRPr lang="pl-PL"/>
          </a:p>
        </p:txBody>
      </p:sp>
    </p:spTree>
    <p:extLst>
      <p:ext uri="{BB962C8B-B14F-4D97-AF65-F5344CB8AC3E}">
        <p14:creationId xmlns:p14="http://schemas.microsoft.com/office/powerpoint/2010/main" xmlns="" val="175316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57F84EA-9775-46C9-8964-1D443C0BDC2F}" type="slidenum">
              <a:rPr lang="pl-PL" smtClean="0"/>
              <a:pPr/>
              <a:t>28</a:t>
            </a:fld>
            <a:endParaRPr lang="pl-PL"/>
          </a:p>
        </p:txBody>
      </p:sp>
    </p:spTree>
    <p:extLst>
      <p:ext uri="{BB962C8B-B14F-4D97-AF65-F5344CB8AC3E}">
        <p14:creationId xmlns:p14="http://schemas.microsoft.com/office/powerpoint/2010/main" xmlns="" val="175316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57F84EA-9775-46C9-8964-1D443C0BDC2F}" type="slidenum">
              <a:rPr lang="pl-PL" smtClean="0"/>
              <a:pPr/>
              <a:t>29</a:t>
            </a:fld>
            <a:endParaRPr lang="pl-PL"/>
          </a:p>
        </p:txBody>
      </p:sp>
    </p:spTree>
    <p:extLst>
      <p:ext uri="{BB962C8B-B14F-4D97-AF65-F5344CB8AC3E}">
        <p14:creationId xmlns:p14="http://schemas.microsoft.com/office/powerpoint/2010/main" xmlns="" val="175316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57F84EA-9775-46C9-8964-1D443C0BDC2F}" type="slidenum">
              <a:rPr lang="pl-PL" smtClean="0"/>
              <a:pPr/>
              <a:t>30</a:t>
            </a:fld>
            <a:endParaRPr lang="pl-PL"/>
          </a:p>
        </p:txBody>
      </p:sp>
    </p:spTree>
    <p:extLst>
      <p:ext uri="{BB962C8B-B14F-4D97-AF65-F5344CB8AC3E}">
        <p14:creationId xmlns:p14="http://schemas.microsoft.com/office/powerpoint/2010/main" xmlns="" val="175316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pole tekstowe 3"/>
          <p:cNvSpPr txBox="1">
            <a:spLocks noChangeArrowheads="1"/>
          </p:cNvSpPr>
          <p:nvPr/>
        </p:nvSpPr>
        <p:spPr bwMode="auto">
          <a:xfrm>
            <a:off x="468313" y="333375"/>
            <a:ext cx="76327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l-PL" smtClean="0">
                <a:solidFill>
                  <a:srgbClr val="17375E"/>
                </a:solidFill>
                <a:latin typeface="Calibri" panose="020F0502020204030204" pitchFamily="34" charset="0"/>
              </a:rPr>
              <a:t>Okręgowa Komisja Egzaminacyjna w Krakowie</a:t>
            </a:r>
          </a:p>
        </p:txBody>
      </p:sp>
      <p:cxnSp>
        <p:nvCxnSpPr>
          <p:cNvPr id="5" name="Łącznik prosty 4"/>
          <p:cNvCxnSpPr/>
          <p:nvPr/>
        </p:nvCxnSpPr>
        <p:spPr>
          <a:xfrm>
            <a:off x="611188" y="765175"/>
            <a:ext cx="7273925" cy="0"/>
          </a:xfrm>
          <a:prstGeom prst="line">
            <a:avLst/>
          </a:prstGeom>
          <a:ln w="63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dirty="0"/>
          </a:p>
        </p:txBody>
      </p:sp>
      <p:sp>
        <p:nvSpPr>
          <p:cNvPr id="7" name="Symbol zastępczy daty 3"/>
          <p:cNvSpPr>
            <a:spLocks noGrp="1"/>
          </p:cNvSpPr>
          <p:nvPr>
            <p:ph type="dt" sz="half" idx="10"/>
          </p:nvPr>
        </p:nvSpPr>
        <p:spPr/>
        <p:txBody>
          <a:bodyPr/>
          <a:lstStyle>
            <a:lvl1pPr>
              <a:defRPr/>
            </a:lvl1pPr>
          </a:lstStyle>
          <a:p>
            <a:fld id="{446A08F7-F0A8-4046-BDC1-70EDA59C300E}" type="datetime1">
              <a:rPr lang="pl-PL" smtClean="0"/>
              <a:pPr/>
              <a:t>2013-12-02</a:t>
            </a:fld>
            <a:endParaRPr lang="pl-PL"/>
          </a:p>
        </p:txBody>
      </p:sp>
      <p:sp>
        <p:nvSpPr>
          <p:cNvPr id="8" name="Symbol zastępczy stopki 4"/>
          <p:cNvSpPr>
            <a:spLocks noGrp="1"/>
          </p:cNvSpPr>
          <p:nvPr>
            <p:ph type="ftr" sz="quarter" idx="11"/>
          </p:nvPr>
        </p:nvSpPr>
        <p:spPr/>
        <p:txBody>
          <a:bodyPr/>
          <a:lstStyle>
            <a:lvl1pPr>
              <a:defRPr/>
            </a:lvl1pPr>
          </a:lstStyle>
          <a:p>
            <a:endParaRPr lang="pl-PL"/>
          </a:p>
        </p:txBody>
      </p:sp>
      <p:sp>
        <p:nvSpPr>
          <p:cNvPr id="9" name="Symbol zastępczy numeru slajdu 5"/>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29D48B7E-FE2F-49E5-AB4F-ED4DC41383E2}" type="datetime1">
              <a:rPr lang="pl-PL" smtClean="0"/>
              <a:pPr/>
              <a:t>2013-12-02</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57C96654-33AA-4C08-8017-9F669B87C86C}" type="datetime1">
              <a:rPr lang="pl-PL" smtClean="0"/>
              <a:pPr/>
              <a:t>2013-12-02</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5" name="pole tekstowe 4"/>
          <p:cNvSpPr txBox="1">
            <a:spLocks noChangeArrowheads="1"/>
          </p:cNvSpPr>
          <p:nvPr/>
        </p:nvSpPr>
        <p:spPr bwMode="auto">
          <a:xfrm>
            <a:off x="238125" y="31750"/>
            <a:ext cx="79930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l-PL" sz="1200" smtClean="0">
                <a:solidFill>
                  <a:srgbClr val="17375E"/>
                </a:solidFill>
                <a:latin typeface="Calibri" panose="020F0502020204030204" pitchFamily="34" charset="0"/>
              </a:rPr>
              <a:t>Okręgowa Komisja Egzaminacyjna w Krakowie</a:t>
            </a:r>
          </a:p>
        </p:txBody>
      </p:sp>
      <p:cxnSp>
        <p:nvCxnSpPr>
          <p:cNvPr id="6" name="Łącznik prosty 5"/>
          <p:cNvCxnSpPr/>
          <p:nvPr/>
        </p:nvCxnSpPr>
        <p:spPr>
          <a:xfrm>
            <a:off x="611188" y="333375"/>
            <a:ext cx="7273925" cy="0"/>
          </a:xfrm>
          <a:prstGeom prst="line">
            <a:avLst/>
          </a:prstGeom>
          <a:ln w="63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467544" y="404664"/>
            <a:ext cx="8229600" cy="1143000"/>
          </a:xfrm>
        </p:spPr>
        <p:txBody>
          <a:bodyPr>
            <a:normAutofit/>
          </a:bodyPr>
          <a:lstStyle>
            <a:lvl1pPr>
              <a:defRPr sz="3200"/>
            </a:lvl1pPr>
          </a:lstStyle>
          <a:p>
            <a:r>
              <a:rPr lang="pl-PL" smtClean="0"/>
              <a:t>Kliknij, aby edytować styl</a:t>
            </a:r>
            <a:endParaRPr lang="pl-PL" dirty="0"/>
          </a:p>
        </p:txBody>
      </p:sp>
      <p:sp>
        <p:nvSpPr>
          <p:cNvPr id="3" name="Symbol zastępczy zawartości 2"/>
          <p:cNvSpPr>
            <a:spLocks noGrp="1"/>
          </p:cNvSpPr>
          <p:nvPr>
            <p:ph idx="1"/>
          </p:nvPr>
        </p:nvSpPr>
        <p:spPr/>
        <p:txBody>
          <a:bodyPr/>
          <a:lstStyle>
            <a:lvl1pPr>
              <a:defRPr sz="2800"/>
            </a:lvl1pPr>
            <a:lvl2pPr>
              <a:defRPr sz="2400"/>
            </a:lvl2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3"/>
          <p:cNvSpPr>
            <a:spLocks noGrp="1"/>
          </p:cNvSpPr>
          <p:nvPr>
            <p:ph type="dt" sz="half" idx="10"/>
          </p:nvPr>
        </p:nvSpPr>
        <p:spPr/>
        <p:txBody>
          <a:bodyPr/>
          <a:lstStyle>
            <a:lvl1pPr>
              <a:defRPr/>
            </a:lvl1pPr>
          </a:lstStyle>
          <a:p>
            <a:fld id="{81F97DE8-C2E5-4917-B216-3DFCAD86ABAE}" type="datetime1">
              <a:rPr lang="pl-PL" smtClean="0"/>
              <a:pPr/>
              <a:t>2013-12-02</a:t>
            </a:fld>
            <a:endParaRPr lang="pl-PL"/>
          </a:p>
        </p:txBody>
      </p:sp>
      <p:sp>
        <p:nvSpPr>
          <p:cNvPr id="8" name="Symbol zastępczy stopki 4"/>
          <p:cNvSpPr>
            <a:spLocks noGrp="1"/>
          </p:cNvSpPr>
          <p:nvPr>
            <p:ph type="ftr" sz="quarter" idx="11"/>
          </p:nvPr>
        </p:nvSpPr>
        <p:spPr/>
        <p:txBody>
          <a:bodyPr/>
          <a:lstStyle>
            <a:lvl1pPr>
              <a:defRPr/>
            </a:lvl1pPr>
          </a:lstStyle>
          <a:p>
            <a:endParaRPr lang="pl-PL"/>
          </a:p>
        </p:txBody>
      </p:sp>
      <p:sp>
        <p:nvSpPr>
          <p:cNvPr id="9" name="Symbol zastępczy numeru slajdu 5"/>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fld id="{813DD66B-790F-4821-8C00-B3977591AC5A}" type="datetime1">
              <a:rPr lang="pl-PL" smtClean="0"/>
              <a:pPr/>
              <a:t>2013-12-02</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6" name="pole tekstowe 8"/>
          <p:cNvSpPr txBox="1">
            <a:spLocks noChangeArrowheads="1"/>
          </p:cNvSpPr>
          <p:nvPr/>
        </p:nvSpPr>
        <p:spPr bwMode="auto">
          <a:xfrm>
            <a:off x="250825" y="188913"/>
            <a:ext cx="79930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l-PL" sz="1200" smtClean="0">
                <a:solidFill>
                  <a:srgbClr val="17375E"/>
                </a:solidFill>
                <a:latin typeface="Calibri" panose="020F0502020204030204" pitchFamily="34" charset="0"/>
              </a:rPr>
              <a:t>Okręgowa Komisja Egzaminacyjna w Krakowie</a:t>
            </a:r>
          </a:p>
        </p:txBody>
      </p:sp>
      <p:cxnSp>
        <p:nvCxnSpPr>
          <p:cNvPr id="7" name="Łącznik prosty 9"/>
          <p:cNvCxnSpPr/>
          <p:nvPr/>
        </p:nvCxnSpPr>
        <p:spPr>
          <a:xfrm>
            <a:off x="611188" y="476250"/>
            <a:ext cx="7273925" cy="0"/>
          </a:xfrm>
          <a:prstGeom prst="line">
            <a:avLst/>
          </a:prstGeom>
          <a:ln w="63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467544" y="1052736"/>
            <a:ext cx="8229600" cy="854968"/>
          </a:xfrm>
        </p:spPr>
        <p:txBody>
          <a:bodyPr/>
          <a:lstStyle>
            <a:lvl1pPr>
              <a:defRPr sz="3200"/>
            </a:lvl1pPr>
          </a:lstStyle>
          <a:p>
            <a:r>
              <a:rPr lang="pl-PL" smtClean="0"/>
              <a:t>Kliknij, aby edytować styl</a:t>
            </a:r>
            <a:endParaRPr lang="pl-PL" dirty="0"/>
          </a:p>
        </p:txBody>
      </p:sp>
      <p:sp>
        <p:nvSpPr>
          <p:cNvPr id="3" name="Symbol zastępczy zawartości 2"/>
          <p:cNvSpPr>
            <a:spLocks noGrp="1"/>
          </p:cNvSpPr>
          <p:nvPr>
            <p:ph sz="half" idx="1"/>
          </p:nvPr>
        </p:nvSpPr>
        <p:spPr>
          <a:xfrm>
            <a:off x="467544" y="2060848"/>
            <a:ext cx="4038600" cy="43099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2060848"/>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8" name="Symbol zastępczy daty 3"/>
          <p:cNvSpPr>
            <a:spLocks noGrp="1"/>
          </p:cNvSpPr>
          <p:nvPr>
            <p:ph type="dt" sz="half" idx="10"/>
          </p:nvPr>
        </p:nvSpPr>
        <p:spPr/>
        <p:txBody>
          <a:bodyPr/>
          <a:lstStyle>
            <a:lvl1pPr>
              <a:defRPr/>
            </a:lvl1pPr>
          </a:lstStyle>
          <a:p>
            <a:fld id="{C0B81BD1-1EB7-48EA-9FB7-A9447C89E5A0}" type="datetime1">
              <a:rPr lang="pl-PL" smtClean="0"/>
              <a:pPr/>
              <a:t>2013-12-02</a:t>
            </a:fld>
            <a:endParaRPr lang="pl-PL"/>
          </a:p>
        </p:txBody>
      </p:sp>
      <p:sp>
        <p:nvSpPr>
          <p:cNvPr id="9" name="Symbol zastępczy stopki 4"/>
          <p:cNvSpPr>
            <a:spLocks noGrp="1"/>
          </p:cNvSpPr>
          <p:nvPr>
            <p:ph type="ftr" sz="quarter" idx="11"/>
          </p:nvPr>
        </p:nvSpPr>
        <p:spPr/>
        <p:txBody>
          <a:bodyPr/>
          <a:lstStyle>
            <a:lvl1pPr>
              <a:defRPr/>
            </a:lvl1pPr>
          </a:lstStyle>
          <a:p>
            <a:endParaRPr lang="pl-PL"/>
          </a:p>
        </p:txBody>
      </p:sp>
      <p:sp>
        <p:nvSpPr>
          <p:cNvPr id="10" name="Symbol zastępczy numeru slajdu 5"/>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fld id="{661840A7-8319-4298-B26E-42B2512C9934}" type="datetime1">
              <a:rPr lang="pl-PL" smtClean="0"/>
              <a:pPr/>
              <a:t>2013-12-02</a:t>
            </a:fld>
            <a:endParaRPr lang="pl-PL"/>
          </a:p>
        </p:txBody>
      </p:sp>
      <p:sp>
        <p:nvSpPr>
          <p:cNvPr id="8" name="Symbol zastępczy stopki 4"/>
          <p:cNvSpPr>
            <a:spLocks noGrp="1"/>
          </p:cNvSpPr>
          <p:nvPr>
            <p:ph type="ftr" sz="quarter" idx="11"/>
          </p:nvPr>
        </p:nvSpPr>
        <p:spPr/>
        <p:txBody>
          <a:bodyPr/>
          <a:lstStyle>
            <a:lvl1pPr>
              <a:defRPr/>
            </a:lvl1pPr>
          </a:lstStyle>
          <a:p>
            <a:endParaRPr lang="pl-PL"/>
          </a:p>
        </p:txBody>
      </p:sp>
      <p:sp>
        <p:nvSpPr>
          <p:cNvPr id="9" name="Symbol zastępczy numeru slajdu 5"/>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cxnSp>
        <p:nvCxnSpPr>
          <p:cNvPr id="3" name="Łącznik prosty 5"/>
          <p:cNvCxnSpPr/>
          <p:nvPr/>
        </p:nvCxnSpPr>
        <p:spPr>
          <a:xfrm>
            <a:off x="611188" y="333375"/>
            <a:ext cx="7273925" cy="0"/>
          </a:xfrm>
          <a:prstGeom prst="line">
            <a:avLst/>
          </a:prstGeom>
          <a:ln w="63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pole tekstowe 8"/>
          <p:cNvSpPr txBox="1">
            <a:spLocks noChangeArrowheads="1"/>
          </p:cNvSpPr>
          <p:nvPr/>
        </p:nvSpPr>
        <p:spPr bwMode="auto">
          <a:xfrm>
            <a:off x="238125" y="31750"/>
            <a:ext cx="79930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l-PL" sz="1200" smtClean="0">
                <a:solidFill>
                  <a:srgbClr val="17375E"/>
                </a:solidFill>
                <a:latin typeface="Calibri" panose="020F0502020204030204" pitchFamily="34" charset="0"/>
              </a:rPr>
              <a:t>Okręgowa Komisja Egzaminacyjna w Krakowie</a:t>
            </a:r>
          </a:p>
        </p:txBody>
      </p:sp>
      <p:sp>
        <p:nvSpPr>
          <p:cNvPr id="2" name="Tytuł 1"/>
          <p:cNvSpPr>
            <a:spLocks noGrp="1"/>
          </p:cNvSpPr>
          <p:nvPr>
            <p:ph type="title"/>
          </p:nvPr>
        </p:nvSpPr>
        <p:spPr/>
        <p:txBody>
          <a:bodyPr/>
          <a:lstStyle>
            <a:lvl1pPr>
              <a:defRPr sz="3200"/>
            </a:lvl1pPr>
          </a:lstStyle>
          <a:p>
            <a:r>
              <a:rPr lang="pl-PL" smtClean="0"/>
              <a:t>Kliknij, aby edytować styl</a:t>
            </a:r>
            <a:endParaRPr lang="pl-PL" dirty="0"/>
          </a:p>
        </p:txBody>
      </p:sp>
      <p:sp>
        <p:nvSpPr>
          <p:cNvPr id="6" name="Symbol zastępczy daty 3"/>
          <p:cNvSpPr>
            <a:spLocks noGrp="1"/>
          </p:cNvSpPr>
          <p:nvPr>
            <p:ph type="dt" sz="half" idx="10"/>
          </p:nvPr>
        </p:nvSpPr>
        <p:spPr/>
        <p:txBody>
          <a:bodyPr/>
          <a:lstStyle>
            <a:lvl1pPr>
              <a:defRPr/>
            </a:lvl1pPr>
          </a:lstStyle>
          <a:p>
            <a:fld id="{2A040F85-95CD-41CC-8834-9B42CF2F2B55}" type="datetime1">
              <a:rPr lang="pl-PL" smtClean="0"/>
              <a:pPr/>
              <a:t>2013-12-02</a:t>
            </a:fld>
            <a:endParaRPr lang="pl-PL"/>
          </a:p>
        </p:txBody>
      </p:sp>
      <p:sp>
        <p:nvSpPr>
          <p:cNvPr id="7" name="Symbol zastępczy stopki 4"/>
          <p:cNvSpPr>
            <a:spLocks noGrp="1"/>
          </p:cNvSpPr>
          <p:nvPr>
            <p:ph type="ftr" sz="quarter" idx="11"/>
          </p:nvPr>
        </p:nvSpPr>
        <p:spPr/>
        <p:txBody>
          <a:bodyPr/>
          <a:lstStyle>
            <a:lvl1pPr>
              <a:defRPr/>
            </a:lvl1pPr>
          </a:lstStyle>
          <a:p>
            <a:endParaRPr lang="pl-PL"/>
          </a:p>
        </p:txBody>
      </p:sp>
      <p:sp>
        <p:nvSpPr>
          <p:cNvPr id="8" name="Symbol zastępczy numeru slajdu 5"/>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pole tekstowe 2"/>
          <p:cNvSpPr txBox="1">
            <a:spLocks noChangeArrowheads="1"/>
          </p:cNvSpPr>
          <p:nvPr/>
        </p:nvSpPr>
        <p:spPr bwMode="auto">
          <a:xfrm>
            <a:off x="238125" y="31750"/>
            <a:ext cx="79930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pl-PL" sz="1200" smtClean="0">
                <a:solidFill>
                  <a:srgbClr val="17375E"/>
                </a:solidFill>
                <a:latin typeface="Calibri" panose="020F0502020204030204" pitchFamily="34" charset="0"/>
              </a:rPr>
              <a:t>Okręgowa Komisja Egzaminacyjna w Krakowie</a:t>
            </a:r>
          </a:p>
        </p:txBody>
      </p:sp>
      <p:cxnSp>
        <p:nvCxnSpPr>
          <p:cNvPr id="4" name="Łącznik prosty 3"/>
          <p:cNvCxnSpPr/>
          <p:nvPr/>
        </p:nvCxnSpPr>
        <p:spPr>
          <a:xfrm>
            <a:off x="611188" y="333375"/>
            <a:ext cx="7273925" cy="0"/>
          </a:xfrm>
          <a:prstGeom prst="line">
            <a:avLst/>
          </a:prstGeom>
          <a:ln w="63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ymbol zastępczy daty 1"/>
          <p:cNvSpPr>
            <a:spLocks noGrp="1"/>
          </p:cNvSpPr>
          <p:nvPr>
            <p:ph type="dt" sz="half" idx="10"/>
          </p:nvPr>
        </p:nvSpPr>
        <p:spPr/>
        <p:txBody>
          <a:bodyPr/>
          <a:lstStyle>
            <a:lvl1pPr>
              <a:defRPr/>
            </a:lvl1pPr>
          </a:lstStyle>
          <a:p>
            <a:fld id="{285A0F3C-93A0-48B2-AA97-26623A3F2584}" type="datetime1">
              <a:rPr lang="pl-PL" smtClean="0"/>
              <a:pPr/>
              <a:t>2013-12-02</a:t>
            </a:fld>
            <a:endParaRPr lang="pl-PL"/>
          </a:p>
        </p:txBody>
      </p:sp>
      <p:sp>
        <p:nvSpPr>
          <p:cNvPr id="6" name="Symbol zastępczy stopki 2"/>
          <p:cNvSpPr>
            <a:spLocks noGrp="1"/>
          </p:cNvSpPr>
          <p:nvPr>
            <p:ph type="ftr" sz="quarter" idx="11"/>
          </p:nvPr>
        </p:nvSpPr>
        <p:spPr/>
        <p:txBody>
          <a:bodyPr/>
          <a:lstStyle>
            <a:lvl1pPr>
              <a:defRPr/>
            </a:lvl1pPr>
          </a:lstStyle>
          <a:p>
            <a:endParaRPr lang="pl-PL"/>
          </a:p>
        </p:txBody>
      </p:sp>
      <p:sp>
        <p:nvSpPr>
          <p:cNvPr id="7" name="Symbol zastępczy numeru slajdu 3"/>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fld id="{5CC3C2EB-BE24-4B3A-9188-F5044EBE8A55}" type="datetime1">
              <a:rPr lang="pl-PL" smtClean="0"/>
              <a:pPr/>
              <a:t>2013-12-02</a:t>
            </a:fld>
            <a:endParaRPr lang="pl-PL"/>
          </a:p>
        </p:txBody>
      </p:sp>
      <p:sp>
        <p:nvSpPr>
          <p:cNvPr id="6" name="Symbol zastępczy stopki 4"/>
          <p:cNvSpPr>
            <a:spLocks noGrp="1"/>
          </p:cNvSpPr>
          <p:nvPr>
            <p:ph type="ftr" sz="quarter" idx="11"/>
          </p:nvPr>
        </p:nvSpPr>
        <p:spPr/>
        <p:txBody>
          <a:bodyPr/>
          <a:lstStyle>
            <a:lvl1pPr>
              <a:defRPr/>
            </a:lvl1pPr>
          </a:lstStyle>
          <a:p>
            <a:endParaRPr lang="pl-PL"/>
          </a:p>
        </p:txBody>
      </p:sp>
      <p:sp>
        <p:nvSpPr>
          <p:cNvPr id="7" name="Symbol zastępczy numeru slajdu 5"/>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fld id="{B8460113-3862-492B-A526-351EC2C0739B}" type="datetime1">
              <a:rPr lang="pl-PL" smtClean="0"/>
              <a:pPr/>
              <a:t>2013-12-02</a:t>
            </a:fld>
            <a:endParaRPr lang="pl-PL"/>
          </a:p>
        </p:txBody>
      </p:sp>
      <p:sp>
        <p:nvSpPr>
          <p:cNvPr id="6" name="Symbol zastępczy stopki 4"/>
          <p:cNvSpPr>
            <a:spLocks noGrp="1"/>
          </p:cNvSpPr>
          <p:nvPr>
            <p:ph type="ftr" sz="quarter" idx="11"/>
          </p:nvPr>
        </p:nvSpPr>
        <p:spPr/>
        <p:txBody>
          <a:bodyPr/>
          <a:lstStyle>
            <a:lvl1pPr>
              <a:defRPr/>
            </a:lvl1pPr>
          </a:lstStyle>
          <a:p>
            <a:endParaRPr lang="pl-PL"/>
          </a:p>
        </p:txBody>
      </p:sp>
      <p:sp>
        <p:nvSpPr>
          <p:cNvPr id="7" name="Symbol zastępczy numeru slajdu 5"/>
          <p:cNvSpPr>
            <a:spLocks noGrp="1"/>
          </p:cNvSpPr>
          <p:nvPr>
            <p:ph type="sldNum" sz="quarter" idx="12"/>
          </p:nvPr>
        </p:nvSpPr>
        <p:spPr/>
        <p:txBody>
          <a:bodyPr/>
          <a:lstStyle>
            <a:lvl1pPr>
              <a:defRPr/>
            </a:lvl1pPr>
          </a:lstStyle>
          <a:p>
            <a:fld id="{A6F3004D-1473-4B52-9EC4-FA23FB5546B9}" type="slidenum">
              <a:rPr lang="pl-PL" smtClean="0"/>
              <a:pPr/>
              <a:t>‹#›</a:t>
            </a:fld>
            <a:endParaRPr lang="pl-PL"/>
          </a:p>
        </p:txBody>
      </p:sp>
    </p:spTree>
  </p:cSld>
  <p:clrMapOvr>
    <a:masterClrMapping/>
  </p:clrMapOvr>
  <p:transition>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40000"/>
          </a:srgbClr>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C0E06C08-D903-4105-8666-D06EA7282D16}" type="datetime1">
              <a:rPr lang="pl-PL" smtClean="0"/>
              <a:pPr/>
              <a:t>2013-12-02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A6F3004D-1473-4B52-9EC4-FA23FB5546B9}" type="slidenum">
              <a:rPr lang="pl-PL" smtClean="0"/>
              <a:pPr/>
              <a:t>‹#›</a:t>
            </a:fld>
            <a:endParaRPr lang="pl-PL"/>
          </a:p>
        </p:txBody>
      </p:sp>
      <p:pic>
        <p:nvPicPr>
          <p:cNvPr id="7" name="Picture 2" descr="C:\Users\jmatwijko.ORACLE0\Pictures\OKE\OKE.bmp"/>
          <p:cNvPicPr>
            <a:picLocks noChangeAspect="1" noChangeArrowheads="1"/>
          </p:cNvPicPr>
          <p:nvPr userDrawn="1"/>
        </p:nvPicPr>
        <p:blipFill>
          <a:blip r:embed="rId13" cstate="print"/>
          <a:srcRect/>
          <a:stretch>
            <a:fillRect/>
          </a:stretch>
        </p:blipFill>
        <p:spPr bwMode="auto">
          <a:xfrm>
            <a:off x="8635768" y="1"/>
            <a:ext cx="508232" cy="980728"/>
          </a:xfrm>
          <a:prstGeom prst="rect">
            <a:avLst/>
          </a:prstGeom>
          <a:noFill/>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split orient="vert"/>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08348" y="1705000"/>
            <a:ext cx="7406640" cy="2952328"/>
          </a:xfrm>
        </p:spPr>
        <p:txBody>
          <a:bodyPr>
            <a:noAutofit/>
          </a:bodyPr>
          <a:lstStyle/>
          <a:p>
            <a:r>
              <a:rPr lang="pl-PL" sz="6000" b="1" dirty="0" smtClean="0">
                <a:effectLst/>
              </a:rPr>
              <a:t>Sprawdzian</a:t>
            </a:r>
            <a:br>
              <a:rPr lang="pl-PL" sz="6000" b="1" dirty="0" smtClean="0">
                <a:effectLst/>
              </a:rPr>
            </a:br>
            <a:r>
              <a:rPr lang="pl-PL" sz="6000" b="1" dirty="0" smtClean="0">
                <a:effectLst/>
              </a:rPr>
              <a:t>od roku szkolnego 2014/2015</a:t>
            </a:r>
            <a:endParaRPr lang="pl-PL" sz="6000" dirty="0">
              <a:effectLst/>
            </a:endParaRPr>
          </a:p>
        </p:txBody>
      </p:sp>
      <p:pic>
        <p:nvPicPr>
          <p:cNvPr id="4098" name="Picture 2"/>
          <p:cNvPicPr>
            <a:picLocks noChangeAspect="1" noChangeArrowheads="1"/>
          </p:cNvPicPr>
          <p:nvPr/>
        </p:nvPicPr>
        <p:blipFill>
          <a:blip r:embed="rId2" cstate="print"/>
          <a:srcRect/>
          <a:stretch>
            <a:fillRect/>
          </a:stretch>
        </p:blipFill>
        <p:spPr bwMode="auto">
          <a:xfrm>
            <a:off x="7596336" y="6362618"/>
            <a:ext cx="1547664" cy="49538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0" y="6274357"/>
            <a:ext cx="1296143" cy="583643"/>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języka polskiego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10</a:t>
            </a:fld>
            <a:endParaRPr lang="pl-PL"/>
          </a:p>
        </p:txBody>
      </p:sp>
      <p:graphicFrame>
        <p:nvGraphicFramePr>
          <p:cNvPr id="7" name="Tabela 6"/>
          <p:cNvGraphicFramePr>
            <a:graphicFrameLocks noGrp="1"/>
          </p:cNvGraphicFramePr>
          <p:nvPr/>
        </p:nvGraphicFramePr>
        <p:xfrm>
          <a:off x="310861" y="2053649"/>
          <a:ext cx="4221018" cy="3444240"/>
        </p:xfrm>
        <a:graphic>
          <a:graphicData uri="http://schemas.openxmlformats.org/drawingml/2006/table">
            <a:tbl>
              <a:tblPr firstRow="1" bandRow="1">
                <a:tableStyleId>{5C22544A-7EE6-4342-B048-85BDC9FD1C3A}</a:tableStyleId>
              </a:tblPr>
              <a:tblGrid>
                <a:gridCol w="4221018"/>
              </a:tblGrid>
              <a:tr h="286787">
                <a:tc>
                  <a:txBody>
                    <a:bodyPr/>
                    <a:lstStyle/>
                    <a:p>
                      <a:pPr algn="ctr"/>
                      <a:r>
                        <a:rPr kumimoji="0" lang="pl-PL" sz="1600" b="1" kern="1200" baseline="0" dirty="0" smtClean="0">
                          <a:solidFill>
                            <a:schemeClr val="bg2">
                              <a:lumMod val="25000"/>
                            </a:schemeClr>
                          </a:solidFill>
                          <a:latin typeface="+mn-lt"/>
                          <a:ea typeface="+mn-ea"/>
                          <a:cs typeface="+mn-cs"/>
                        </a:rPr>
                        <a:t>Przykładowy tekst i zadania z języka polskiego</a:t>
                      </a:r>
                      <a:endParaRPr lang="pl-PL" sz="1600" b="1" dirty="0">
                        <a:solidFill>
                          <a:schemeClr val="bg2">
                            <a:lumMod val="25000"/>
                          </a:schemeClr>
                        </a:solidFill>
                      </a:endParaRPr>
                    </a:p>
                  </a:txBody>
                  <a:tcPr anchor="ct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rgbClr val="FFCC00"/>
                    </a:solidFill>
                  </a:tcPr>
                </a:tc>
              </a:tr>
              <a:tr h="2897449">
                <a:tc>
                  <a:txBody>
                    <a:bodyPr/>
                    <a:lstStyle/>
                    <a:p>
                      <a:endParaRPr lang="pl-PL" dirty="0" smtClean="0">
                        <a:solidFill>
                          <a:schemeClr val="bg2">
                            <a:lumMod val="25000"/>
                          </a:schemeClr>
                        </a:solidFill>
                      </a:endParaRPr>
                    </a:p>
                    <a:p>
                      <a:endParaRPr lang="pl-PL" dirty="0" smtClean="0">
                        <a:solidFill>
                          <a:schemeClr val="bg2">
                            <a:lumMod val="25000"/>
                          </a:schemeClr>
                        </a:solidFill>
                      </a:endParaRPr>
                    </a:p>
                    <a:p>
                      <a:endParaRPr lang="pl-PL" dirty="0" smtClean="0">
                        <a:solidFill>
                          <a:schemeClr val="bg2">
                            <a:lumMod val="25000"/>
                          </a:schemeClr>
                        </a:solidFill>
                      </a:endParaRPr>
                    </a:p>
                    <a:p>
                      <a:endParaRPr lang="pl-PL" dirty="0" smtClean="0">
                        <a:solidFill>
                          <a:schemeClr val="bg2">
                            <a:lumMod val="25000"/>
                          </a:schemeClr>
                        </a:solidFill>
                      </a:endParaRPr>
                    </a:p>
                    <a:p>
                      <a:endParaRPr lang="pl-PL" dirty="0" smtClean="0">
                        <a:solidFill>
                          <a:schemeClr val="bg2">
                            <a:lumMod val="25000"/>
                          </a:schemeClr>
                        </a:solidFill>
                      </a:endParaRPr>
                    </a:p>
                    <a:p>
                      <a:endParaRPr lang="pl-PL" dirty="0" smtClean="0">
                        <a:solidFill>
                          <a:schemeClr val="bg2">
                            <a:lumMod val="25000"/>
                          </a:schemeClr>
                        </a:solidFill>
                      </a:endParaRPr>
                    </a:p>
                    <a:p>
                      <a:endParaRPr lang="pl-PL" dirty="0" smtClean="0">
                        <a:solidFill>
                          <a:schemeClr val="bg2">
                            <a:lumMod val="25000"/>
                          </a:schemeClr>
                        </a:solidFill>
                      </a:endParaRPr>
                    </a:p>
                    <a:p>
                      <a:endParaRPr lang="pl-PL" dirty="0" smtClean="0">
                        <a:solidFill>
                          <a:schemeClr val="bg2">
                            <a:lumMod val="25000"/>
                          </a:schemeClr>
                        </a:solidFill>
                      </a:endParaRPr>
                    </a:p>
                    <a:p>
                      <a:endParaRPr lang="pl-PL" dirty="0" smtClean="0">
                        <a:solidFill>
                          <a:schemeClr val="bg2">
                            <a:lumMod val="25000"/>
                          </a:schemeClr>
                        </a:solidFill>
                      </a:endParaRPr>
                    </a:p>
                    <a:p>
                      <a:endParaRPr lang="pl-PL" dirty="0" smtClean="0">
                        <a:solidFill>
                          <a:schemeClr val="bg2">
                            <a:lumMod val="25000"/>
                          </a:schemeClr>
                        </a:solidFill>
                      </a:endParaRPr>
                    </a:p>
                    <a:p>
                      <a:endParaRPr lang="pl-PL" dirty="0" smtClean="0">
                        <a:solidFill>
                          <a:schemeClr val="bg2">
                            <a:lumMod val="25000"/>
                          </a:schemeClr>
                        </a:solidFill>
                      </a:endParaRPr>
                    </a:p>
                  </a:txBody>
                  <a:tcP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solidFill>
                      <a:schemeClr val="accent1">
                        <a:lumMod val="60000"/>
                        <a:lumOff val="40000"/>
                      </a:schemeClr>
                    </a:solidFill>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339149" y="2430606"/>
            <a:ext cx="4178598" cy="3057237"/>
          </a:xfrm>
          <a:prstGeom prst="rect">
            <a:avLst/>
          </a:prstGeom>
          <a:noFill/>
          <a:ln w="9525">
            <a:noFill/>
            <a:miter lim="800000"/>
            <a:headEnd/>
            <a:tailEnd/>
          </a:ln>
        </p:spPr>
      </p:pic>
      <p:sp>
        <p:nvSpPr>
          <p:cNvPr id="9" name="pole tekstowe 8"/>
          <p:cNvSpPr txBox="1"/>
          <p:nvPr/>
        </p:nvSpPr>
        <p:spPr>
          <a:xfrm>
            <a:off x="4728441" y="2079033"/>
            <a:ext cx="4253634" cy="1692771"/>
          </a:xfrm>
          <a:prstGeom prst="rect">
            <a:avLst/>
          </a:prstGeom>
          <a:solidFill>
            <a:srgbClr val="FFFFCC"/>
          </a:solidFill>
          <a:ln>
            <a:solidFill>
              <a:srgbClr val="FFCC00"/>
            </a:solidFill>
          </a:ln>
        </p:spPr>
        <p:txBody>
          <a:bodyPr wrap="square" rtlCol="0">
            <a:spAutoFit/>
          </a:bodyPr>
          <a:lstStyle/>
          <a:p>
            <a:r>
              <a:rPr lang="pl-PL" sz="1300" b="1" dirty="0" smtClean="0">
                <a:latin typeface="Arial" pitchFamily="34" charset="0"/>
                <a:cs typeface="Arial" pitchFamily="34" charset="0"/>
              </a:rPr>
              <a:t>Zadanie (0 – 1)</a:t>
            </a:r>
          </a:p>
          <a:p>
            <a:r>
              <a:rPr lang="pl-PL" sz="1300" b="1" dirty="0" smtClean="0">
                <a:latin typeface="Arial" pitchFamily="34" charset="0"/>
                <a:cs typeface="Arial" pitchFamily="34" charset="0"/>
              </a:rPr>
              <a:t>Które zdanie opisuje sytuację przedstawioną </a:t>
            </a:r>
            <a:br>
              <a:rPr lang="pl-PL" sz="1300" b="1" dirty="0" smtClean="0">
                <a:latin typeface="Arial" pitchFamily="34" charset="0"/>
                <a:cs typeface="Arial" pitchFamily="34" charset="0"/>
              </a:rPr>
            </a:br>
            <a:r>
              <a:rPr lang="pl-PL" sz="1300" b="1" dirty="0" smtClean="0">
                <a:latin typeface="Arial" pitchFamily="34" charset="0"/>
                <a:cs typeface="Arial" pitchFamily="34" charset="0"/>
              </a:rPr>
              <a:t>w historyjce?</a:t>
            </a:r>
          </a:p>
          <a:p>
            <a:r>
              <a:rPr lang="pl-PL" sz="1300" b="1" dirty="0" smtClean="0">
                <a:latin typeface="Arial" pitchFamily="34" charset="0"/>
                <a:cs typeface="Arial" pitchFamily="34" charset="0"/>
              </a:rPr>
              <a:t>Wybierz właściwą odpowiedź spośród podanych.</a:t>
            </a:r>
          </a:p>
          <a:p>
            <a:r>
              <a:rPr lang="pl-PL" sz="1300" b="1" dirty="0" smtClean="0">
                <a:latin typeface="Arial" pitchFamily="34" charset="0"/>
                <a:cs typeface="Arial" pitchFamily="34" charset="0"/>
              </a:rPr>
              <a:t>A. </a:t>
            </a:r>
            <a:r>
              <a:rPr lang="pl-PL" sz="1300" dirty="0" smtClean="0">
                <a:latin typeface="Arial" pitchFamily="34" charset="0"/>
                <a:cs typeface="Arial" pitchFamily="34" charset="0"/>
              </a:rPr>
              <a:t>Calvin odwrócił uwagę mamy.</a:t>
            </a:r>
          </a:p>
          <a:p>
            <a:r>
              <a:rPr lang="pl-PL" sz="1300" b="1" dirty="0" smtClean="0">
                <a:latin typeface="Arial" pitchFamily="34" charset="0"/>
                <a:cs typeface="Arial" pitchFamily="34" charset="0"/>
              </a:rPr>
              <a:t>B. </a:t>
            </a:r>
            <a:r>
              <a:rPr lang="pl-PL" sz="1300" dirty="0" smtClean="0">
                <a:latin typeface="Arial" pitchFamily="34" charset="0"/>
                <a:cs typeface="Arial" pitchFamily="34" charset="0"/>
              </a:rPr>
              <a:t>Zachowanie mamy umknęło uwagi Calvina.</a:t>
            </a:r>
          </a:p>
          <a:p>
            <a:r>
              <a:rPr lang="pl-PL" sz="1300" b="1" dirty="0" smtClean="0">
                <a:latin typeface="Arial" pitchFamily="34" charset="0"/>
                <a:cs typeface="Arial" pitchFamily="34" charset="0"/>
              </a:rPr>
              <a:t>C. </a:t>
            </a:r>
            <a:r>
              <a:rPr lang="pl-PL" sz="1300" dirty="0" smtClean="0">
                <a:latin typeface="Arial" pitchFamily="34" charset="0"/>
                <a:cs typeface="Arial" pitchFamily="34" charset="0"/>
              </a:rPr>
              <a:t>Calvin wziął pod uwagę oczekiwania mamy.</a:t>
            </a:r>
          </a:p>
          <a:p>
            <a:r>
              <a:rPr lang="pl-PL" sz="1300" b="1" dirty="0" smtClean="0">
                <a:latin typeface="Arial" pitchFamily="34" charset="0"/>
                <a:cs typeface="Arial" pitchFamily="34" charset="0"/>
              </a:rPr>
              <a:t>D. </a:t>
            </a:r>
            <a:r>
              <a:rPr lang="pl-PL" sz="1300" dirty="0" smtClean="0">
                <a:latin typeface="Arial" pitchFamily="34" charset="0"/>
                <a:cs typeface="Arial" pitchFamily="34" charset="0"/>
              </a:rPr>
              <a:t>Tata zwrócił mamie uwagę na spryt Calvina.</a:t>
            </a:r>
          </a:p>
        </p:txBody>
      </p:sp>
      <p:sp>
        <p:nvSpPr>
          <p:cNvPr id="10" name="pole tekstowe 9"/>
          <p:cNvSpPr txBox="1"/>
          <p:nvPr/>
        </p:nvSpPr>
        <p:spPr>
          <a:xfrm>
            <a:off x="209321" y="5614302"/>
            <a:ext cx="4054704" cy="584775"/>
          </a:xfrm>
          <a:prstGeom prst="rect">
            <a:avLst/>
          </a:prstGeom>
          <a:solidFill>
            <a:srgbClr val="FFFFCC"/>
          </a:solidFill>
          <a:ln>
            <a:solidFill>
              <a:srgbClr val="FFCC00"/>
            </a:solidFill>
          </a:ln>
        </p:spPr>
        <p:txBody>
          <a:bodyPr wrap="square" rtlCol="0">
            <a:spAutoFit/>
          </a:bodyPr>
          <a:lstStyle/>
          <a:p>
            <a:r>
              <a:rPr lang="pl-PL" sz="1600" b="1" dirty="0" smtClean="0"/>
              <a:t>Wymaganie szczegółowe</a:t>
            </a:r>
            <a:endParaRPr lang="pl-PL" sz="1600" dirty="0" smtClean="0"/>
          </a:p>
          <a:p>
            <a:r>
              <a:rPr lang="pl-PL" sz="1600" i="1" dirty="0" smtClean="0"/>
              <a:t>1.2. Uczeń określa temat i główną myśl tekstu.</a:t>
            </a:r>
            <a:endParaRPr lang="pl-PL" sz="1600" dirty="0" smtClean="0"/>
          </a:p>
        </p:txBody>
      </p:sp>
      <p:sp>
        <p:nvSpPr>
          <p:cNvPr id="11" name="pole tekstowe 10"/>
          <p:cNvSpPr txBox="1"/>
          <p:nvPr/>
        </p:nvSpPr>
        <p:spPr>
          <a:xfrm>
            <a:off x="4705350" y="5377755"/>
            <a:ext cx="4295775" cy="1384995"/>
          </a:xfrm>
          <a:prstGeom prst="rect">
            <a:avLst/>
          </a:prstGeom>
          <a:solidFill>
            <a:srgbClr val="FFFFCC"/>
          </a:solidFill>
          <a:ln>
            <a:solidFill>
              <a:srgbClr val="FFCC00"/>
            </a:solidFill>
          </a:ln>
        </p:spPr>
        <p:txBody>
          <a:bodyPr wrap="square" rtlCol="0">
            <a:spAutoFit/>
          </a:bodyPr>
          <a:lstStyle/>
          <a:p>
            <a:r>
              <a:rPr lang="pl-PL" sz="1400" b="1" dirty="0" smtClean="0"/>
              <a:t>Rozwiązanie</a:t>
            </a:r>
            <a:endParaRPr lang="pl-PL" sz="1400" dirty="0" smtClean="0"/>
          </a:p>
          <a:p>
            <a:r>
              <a:rPr lang="pl-PL" sz="1400" dirty="0" smtClean="0"/>
              <a:t>A</a:t>
            </a:r>
          </a:p>
          <a:p>
            <a:r>
              <a:rPr lang="pl-PL" sz="1400" b="1" dirty="0" smtClean="0"/>
              <a:t>Schemat punktowania</a:t>
            </a:r>
            <a:endParaRPr lang="pl-PL" sz="1400" dirty="0" smtClean="0"/>
          </a:p>
          <a:p>
            <a:r>
              <a:rPr lang="pl-PL" sz="1400" dirty="0" smtClean="0"/>
              <a:t>1 </a:t>
            </a:r>
            <a:r>
              <a:rPr lang="pl-PL" sz="1400" dirty="0" err="1" smtClean="0"/>
              <a:t>pkt</a:t>
            </a:r>
            <a:r>
              <a:rPr lang="pl-PL" sz="1400" dirty="0" smtClean="0"/>
              <a:t> – za zaznaczenie poprawnej odpowiedzi.</a:t>
            </a:r>
          </a:p>
          <a:p>
            <a:r>
              <a:rPr lang="pl-PL" sz="1400" dirty="0" smtClean="0"/>
              <a:t>0 </a:t>
            </a:r>
            <a:r>
              <a:rPr lang="pl-PL" sz="1400" dirty="0" err="1" smtClean="0"/>
              <a:t>pkt</a:t>
            </a:r>
            <a:r>
              <a:rPr lang="pl-PL" sz="1400" dirty="0" smtClean="0"/>
              <a:t> – za zaznaczenie błędnej odpowiedzi lub brak  </a:t>
            </a:r>
          </a:p>
          <a:p>
            <a:r>
              <a:rPr lang="pl-PL" sz="1400" dirty="0" smtClean="0"/>
              <a:t>             odpowiedzi.</a:t>
            </a:r>
            <a:endParaRPr lang="pl-PL" sz="1400" dirty="0"/>
          </a:p>
        </p:txBody>
      </p:sp>
      <p:sp>
        <p:nvSpPr>
          <p:cNvPr id="12" name="Prostokąt 11"/>
          <p:cNvSpPr/>
          <p:nvPr/>
        </p:nvSpPr>
        <p:spPr>
          <a:xfrm>
            <a:off x="104775" y="1415187"/>
            <a:ext cx="8982075" cy="523220"/>
          </a:xfrm>
          <a:prstGeom prst="rect">
            <a:avLst/>
          </a:prstGeom>
          <a:solidFill>
            <a:srgbClr val="FFC000"/>
          </a:solidFill>
          <a:ln>
            <a:solidFill>
              <a:srgbClr val="FF9933"/>
            </a:solidFill>
          </a:ln>
        </p:spPr>
        <p:txBody>
          <a:bodyPr wrap="square">
            <a:spAutoFit/>
          </a:bodyPr>
          <a:lstStyle/>
          <a:p>
            <a:pPr>
              <a:buNone/>
            </a:pPr>
            <a:r>
              <a:rPr lang="pl-PL" sz="1400" dirty="0" smtClean="0">
                <a:solidFill>
                  <a:schemeClr val="bg2">
                    <a:lumMod val="10000"/>
                  </a:schemeClr>
                </a:solidFill>
              </a:rPr>
              <a:t>Wykorzystanie </a:t>
            </a:r>
            <a:r>
              <a:rPr lang="pl-PL" sz="1400" b="1" dirty="0" smtClean="0">
                <a:solidFill>
                  <a:schemeClr val="bg2">
                    <a:lumMod val="10000"/>
                  </a:schemeClr>
                </a:solidFill>
              </a:rPr>
              <a:t>ikonicznych tekstów kultury </a:t>
            </a:r>
            <a:r>
              <a:rPr lang="pl-PL" sz="1400" dirty="0" smtClean="0">
                <a:solidFill>
                  <a:schemeClr val="bg2">
                    <a:lumMod val="10000"/>
                  </a:schemeClr>
                </a:solidFill>
              </a:rPr>
              <a:t>(komiks) </a:t>
            </a:r>
            <a:r>
              <a:rPr lang="pl-PL" sz="1400" b="1" dirty="0" smtClean="0">
                <a:solidFill>
                  <a:schemeClr val="bg2">
                    <a:lumMod val="10000"/>
                  </a:schemeClr>
                </a:solidFill>
              </a:rPr>
              <a:t>oraz materiałów obrazkowych </a:t>
            </a:r>
            <a:r>
              <a:rPr lang="pl-PL" sz="1400" dirty="0" smtClean="0">
                <a:solidFill>
                  <a:schemeClr val="bg2">
                    <a:lumMod val="10000"/>
                  </a:schemeClr>
                </a:solidFill>
              </a:rPr>
              <a:t>(scenek sytuacyjnych) przy tworzeniu zadań egzaminacyjnych sprawdzających wymagania określone w podstawie programowej kształcenia ogólnego.</a:t>
            </a:r>
            <a:endParaRPr lang="pl-PL" sz="1400" dirty="0">
              <a:solidFill>
                <a:schemeClr val="bg2">
                  <a:lumMod val="10000"/>
                </a:schemeClr>
              </a:solidFill>
            </a:endParaRPr>
          </a:p>
        </p:txBody>
      </p:sp>
      <p:sp>
        <p:nvSpPr>
          <p:cNvPr id="13" name="pole tekstowe 12"/>
          <p:cNvSpPr txBox="1"/>
          <p:nvPr/>
        </p:nvSpPr>
        <p:spPr>
          <a:xfrm>
            <a:off x="4714875" y="4003083"/>
            <a:ext cx="4267200" cy="1169551"/>
          </a:xfrm>
          <a:prstGeom prst="rect">
            <a:avLst/>
          </a:prstGeom>
          <a:solidFill>
            <a:srgbClr val="FFFFCC"/>
          </a:solidFill>
          <a:ln>
            <a:solidFill>
              <a:srgbClr val="FFCC00"/>
            </a:solidFill>
          </a:ln>
        </p:spPr>
        <p:txBody>
          <a:bodyPr wrap="square" rtlCol="0">
            <a:spAutoFit/>
          </a:bodyPr>
          <a:lstStyle/>
          <a:p>
            <a:r>
              <a:rPr lang="pl-PL" sz="1400" b="1" dirty="0" smtClean="0"/>
              <a:t>Wymaganie ogólne</a:t>
            </a:r>
            <a:endParaRPr lang="pl-PL" sz="1400" dirty="0" smtClean="0"/>
          </a:p>
          <a:p>
            <a:r>
              <a:rPr lang="pl-PL" sz="1400" i="1" dirty="0" smtClean="0"/>
              <a:t>II. Analiza i interpretacja tekstów kultury. Uczeń poznaje teksty kultury  odpowiednie dla stopnia rozwoju emocjonalnego i intelektualnego; […] poznaje specyfikę literackich […] sposobów wypowiedzi artystycznej […].</a:t>
            </a:r>
            <a:endParaRPr lang="pl-PL" sz="1400" dirty="0" smtClean="0"/>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języka polskiego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11</a:t>
            </a:fld>
            <a:endParaRPr lang="pl-PL"/>
          </a:p>
        </p:txBody>
      </p:sp>
      <p:sp>
        <p:nvSpPr>
          <p:cNvPr id="9" name="pole tekstowe 8"/>
          <p:cNvSpPr txBox="1"/>
          <p:nvPr/>
        </p:nvSpPr>
        <p:spPr>
          <a:xfrm>
            <a:off x="800100" y="1507534"/>
            <a:ext cx="7477125" cy="1508105"/>
          </a:xfrm>
          <a:prstGeom prst="rect">
            <a:avLst/>
          </a:prstGeom>
          <a:solidFill>
            <a:srgbClr val="FFFFCC"/>
          </a:solidFill>
          <a:ln>
            <a:solidFill>
              <a:srgbClr val="FFC000"/>
            </a:solidFill>
          </a:ln>
        </p:spPr>
        <p:txBody>
          <a:bodyPr wrap="square" rtlCol="0">
            <a:spAutoFit/>
          </a:bodyPr>
          <a:lstStyle/>
          <a:p>
            <a:r>
              <a:rPr lang="pl-PL" sz="1400" b="1" dirty="0" smtClean="0"/>
              <a:t>Przykładowe zadanie rozszerzonej odpowiedzi             </a:t>
            </a:r>
            <a:r>
              <a:rPr lang="pl-PL" sz="1400" dirty="0" smtClean="0"/>
              <a:t> </a:t>
            </a:r>
            <a:endParaRPr lang="pl-PL" sz="800" dirty="0" smtClean="0"/>
          </a:p>
          <a:p>
            <a:endParaRPr lang="pl-PL" sz="1400" b="1" dirty="0" smtClean="0"/>
          </a:p>
          <a:p>
            <a:r>
              <a:rPr lang="pl-PL" sz="1400" b="1" dirty="0" smtClean="0"/>
              <a:t>Opowiadanie</a:t>
            </a:r>
            <a:endParaRPr lang="pl-PL" sz="1400" dirty="0" smtClean="0"/>
          </a:p>
          <a:p>
            <a:r>
              <a:rPr lang="pl-PL" sz="1400" b="1" dirty="0" smtClean="0"/>
              <a:t> </a:t>
            </a:r>
            <a:endParaRPr lang="pl-PL" sz="1400" dirty="0" smtClean="0"/>
          </a:p>
          <a:p>
            <a:r>
              <a:rPr lang="pl-PL" sz="1400" b="1" dirty="0" smtClean="0"/>
              <a:t>Napisz opowiadanie o tym, co się zdarzyło w domu Calvina. Uwzględnij wydarzenia przedstawione w komiksie.</a:t>
            </a:r>
          </a:p>
          <a:p>
            <a:endParaRPr lang="pl-PL" sz="800" dirty="0" smtClean="0">
              <a:latin typeface="Arial" pitchFamily="34" charset="0"/>
              <a:cs typeface="Arial" pitchFamily="34" charset="0"/>
            </a:endParaRPr>
          </a:p>
        </p:txBody>
      </p:sp>
      <p:sp>
        <p:nvSpPr>
          <p:cNvPr id="10" name="pole tekstowe 9"/>
          <p:cNvSpPr txBox="1"/>
          <p:nvPr/>
        </p:nvSpPr>
        <p:spPr>
          <a:xfrm>
            <a:off x="824055" y="4318902"/>
            <a:ext cx="7786545" cy="2031325"/>
          </a:xfrm>
          <a:prstGeom prst="rect">
            <a:avLst/>
          </a:prstGeom>
          <a:solidFill>
            <a:srgbClr val="FFFFCC"/>
          </a:solidFill>
          <a:ln>
            <a:solidFill>
              <a:srgbClr val="FFCC00"/>
            </a:solidFill>
          </a:ln>
        </p:spPr>
        <p:txBody>
          <a:bodyPr wrap="square" rtlCol="0">
            <a:spAutoFit/>
          </a:bodyPr>
          <a:lstStyle/>
          <a:p>
            <a:r>
              <a:rPr lang="pl-PL" sz="1400" b="1" dirty="0" smtClean="0"/>
              <a:t>Wymagania szczegółowe</a:t>
            </a:r>
            <a:endParaRPr lang="pl-PL" sz="1400" dirty="0" smtClean="0"/>
          </a:p>
          <a:p>
            <a:r>
              <a:rPr lang="pl-PL" sz="1400" i="1" dirty="0" smtClean="0"/>
              <a:t>Uczeń:</a:t>
            </a:r>
            <a:endParaRPr lang="pl-PL" sz="1400" dirty="0" smtClean="0"/>
          </a:p>
          <a:p>
            <a:r>
              <a:rPr lang="pl-PL" sz="1400" i="1" dirty="0" smtClean="0"/>
              <a:t>1.1. tworzy spójne teksty </a:t>
            </a:r>
            <a:r>
              <a:rPr lang="pl-PL" sz="1400" dirty="0" smtClean="0"/>
              <a:t>[…]</a:t>
            </a:r>
            <a:r>
              <a:rPr lang="pl-PL" sz="1400" i="1" dirty="0" smtClean="0"/>
              <a:t> związane z otaczającą go rzeczywistością i poznanymi tekstami kultury.</a:t>
            </a:r>
            <a:endParaRPr lang="pl-PL" sz="1400" dirty="0" smtClean="0"/>
          </a:p>
          <a:p>
            <a:r>
              <a:rPr lang="pl-PL" sz="1400" i="1" dirty="0" smtClean="0"/>
              <a:t>1.5. tworzy </a:t>
            </a:r>
            <a:r>
              <a:rPr lang="pl-PL" sz="1400" dirty="0" smtClean="0"/>
              <a:t>[…]</a:t>
            </a:r>
            <a:r>
              <a:rPr lang="pl-PL" sz="1400" i="1" dirty="0" smtClean="0"/>
              <a:t> opowiadanie z dialogiem </a:t>
            </a:r>
            <a:r>
              <a:rPr lang="pl-PL" sz="1400" dirty="0" smtClean="0"/>
              <a:t>[…].</a:t>
            </a:r>
          </a:p>
          <a:p>
            <a:r>
              <a:rPr lang="pl-PL" sz="1400" i="1" dirty="0" smtClean="0"/>
              <a:t>1.6. stosuje w wypowiedzi pisemnej odpowiednią kompozycję i układ graficzny zgodny z wymogami danej formy gatunkowej (w tym wydziela akapity).</a:t>
            </a:r>
            <a:endParaRPr lang="pl-PL" sz="1400" dirty="0" smtClean="0"/>
          </a:p>
          <a:p>
            <a:r>
              <a:rPr lang="pl-PL" sz="1400" i="1" dirty="0" smtClean="0"/>
              <a:t>2.5. pisze poprawnie pod względem ortograficznym </a:t>
            </a:r>
            <a:r>
              <a:rPr lang="pl-PL" sz="1400" dirty="0" smtClean="0"/>
              <a:t>[…].</a:t>
            </a:r>
          </a:p>
          <a:p>
            <a:r>
              <a:rPr lang="pl-PL" sz="1400" i="1" dirty="0" smtClean="0"/>
              <a:t>2.6. poprawnie używa znaków interpunkcyjnych </a:t>
            </a:r>
            <a:r>
              <a:rPr lang="pl-PL" sz="1400" dirty="0" smtClean="0"/>
              <a:t>[…].</a:t>
            </a:r>
          </a:p>
          <a:p>
            <a:r>
              <a:rPr lang="pl-PL" sz="1400" i="1" dirty="0" smtClean="0"/>
              <a:t>2.7. operuje słownictwem z określonych kręgów tematycznych </a:t>
            </a:r>
            <a:r>
              <a:rPr lang="pl-PL" sz="1400" dirty="0" smtClean="0"/>
              <a:t>[…]</a:t>
            </a:r>
            <a:r>
              <a:rPr lang="pl-PL" sz="1400" i="1" dirty="0" smtClean="0"/>
              <a:t> dom, rodzina </a:t>
            </a:r>
            <a:r>
              <a:rPr lang="pl-PL" sz="1400" dirty="0" smtClean="0"/>
              <a:t>[…]</a:t>
            </a:r>
            <a:r>
              <a:rPr lang="pl-PL" sz="1400" i="1" dirty="0" smtClean="0"/>
              <a:t>.</a:t>
            </a:r>
            <a:endParaRPr lang="pl-PL" sz="1400" dirty="0" smtClean="0"/>
          </a:p>
        </p:txBody>
      </p:sp>
      <p:sp>
        <p:nvSpPr>
          <p:cNvPr id="12" name="pole tekstowe 11"/>
          <p:cNvSpPr txBox="1"/>
          <p:nvPr/>
        </p:nvSpPr>
        <p:spPr>
          <a:xfrm>
            <a:off x="814530" y="3137802"/>
            <a:ext cx="7786545" cy="954107"/>
          </a:xfrm>
          <a:prstGeom prst="rect">
            <a:avLst/>
          </a:prstGeom>
          <a:solidFill>
            <a:srgbClr val="FFFFCC"/>
          </a:solidFill>
          <a:ln>
            <a:solidFill>
              <a:srgbClr val="FFCC00"/>
            </a:solidFill>
          </a:ln>
        </p:spPr>
        <p:txBody>
          <a:bodyPr wrap="square" rtlCol="0">
            <a:spAutoFit/>
          </a:bodyPr>
          <a:lstStyle/>
          <a:p>
            <a:r>
              <a:rPr lang="pl-PL" sz="1400" b="1" dirty="0" smtClean="0">
                <a:solidFill>
                  <a:schemeClr val="bg2">
                    <a:lumMod val="10000"/>
                  </a:schemeClr>
                </a:solidFill>
              </a:rPr>
              <a:t>Wymaganie ogólne </a:t>
            </a:r>
            <a:endParaRPr lang="pl-PL" sz="1400" dirty="0" smtClean="0">
              <a:solidFill>
                <a:schemeClr val="bg2">
                  <a:lumMod val="10000"/>
                </a:schemeClr>
              </a:solidFill>
            </a:endParaRPr>
          </a:p>
          <a:p>
            <a:r>
              <a:rPr lang="pl-PL" sz="1400" i="1" dirty="0" smtClean="0">
                <a:solidFill>
                  <a:schemeClr val="bg2">
                    <a:lumMod val="10000"/>
                  </a:schemeClr>
                </a:solidFill>
              </a:rPr>
              <a:t>III. Tworzenie wypowiedzi. Uczeń rozwija umiejętność wypowiadania się w mowie i w piśmie na tematy </a:t>
            </a:r>
            <a:r>
              <a:rPr lang="pl-PL" sz="1400" dirty="0" smtClean="0">
                <a:solidFill>
                  <a:schemeClr val="bg2">
                    <a:lumMod val="10000"/>
                  </a:schemeClr>
                </a:solidFill>
              </a:rPr>
              <a:t>[…]</a:t>
            </a:r>
            <a:r>
              <a:rPr lang="pl-PL" sz="1400" i="1" dirty="0" smtClean="0">
                <a:solidFill>
                  <a:schemeClr val="bg2">
                    <a:lumMod val="10000"/>
                  </a:schemeClr>
                </a:solidFill>
              </a:rPr>
              <a:t> związane z </a:t>
            </a:r>
            <a:r>
              <a:rPr lang="pl-PL" sz="1400" dirty="0" smtClean="0">
                <a:solidFill>
                  <a:schemeClr val="bg2">
                    <a:lumMod val="10000"/>
                  </a:schemeClr>
                </a:solidFill>
              </a:rPr>
              <a:t>[…]</a:t>
            </a:r>
            <a:r>
              <a:rPr lang="pl-PL" sz="1400" i="1" dirty="0" smtClean="0">
                <a:solidFill>
                  <a:schemeClr val="bg2">
                    <a:lumMod val="10000"/>
                  </a:schemeClr>
                </a:solidFill>
              </a:rPr>
              <a:t> własnymi zainteresowaniami; dba o poprawność wypowiedzi własnych, a ich formę kształtuje odpowiednio do celu wypowiedzi […].</a:t>
            </a:r>
            <a:endParaRPr lang="pl-PL" sz="1400" dirty="0" smtClean="0">
              <a:solidFill>
                <a:schemeClr val="bg2">
                  <a:lumMod val="10000"/>
                </a:schemeClr>
              </a:solidFill>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języka polskiego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12</a:t>
            </a:fld>
            <a:endParaRPr lang="pl-PL"/>
          </a:p>
        </p:txBody>
      </p:sp>
      <p:sp>
        <p:nvSpPr>
          <p:cNvPr id="9" name="pole tekstowe 8"/>
          <p:cNvSpPr txBox="1"/>
          <p:nvPr/>
        </p:nvSpPr>
        <p:spPr>
          <a:xfrm>
            <a:off x="704850" y="1498009"/>
            <a:ext cx="7477125" cy="2215991"/>
          </a:xfrm>
          <a:prstGeom prst="rect">
            <a:avLst/>
          </a:prstGeom>
          <a:solidFill>
            <a:srgbClr val="FFFFCC"/>
          </a:solidFill>
          <a:ln>
            <a:solidFill>
              <a:srgbClr val="FFC000"/>
            </a:solidFill>
          </a:ln>
        </p:spPr>
        <p:txBody>
          <a:bodyPr wrap="square" rtlCol="0">
            <a:spAutoFit/>
          </a:bodyPr>
          <a:lstStyle/>
          <a:p>
            <a:pPr algn="just"/>
            <a:r>
              <a:rPr lang="pl-PL" sz="1400" b="1" dirty="0" smtClean="0"/>
              <a:t>Przykładowa praca uczniowska</a:t>
            </a:r>
            <a:endParaRPr lang="pl-PL" sz="1400" dirty="0" smtClean="0"/>
          </a:p>
          <a:p>
            <a:pPr algn="just"/>
            <a:r>
              <a:rPr lang="pl-PL" sz="1400" dirty="0" smtClean="0"/>
              <a:t> </a:t>
            </a:r>
          </a:p>
          <a:p>
            <a:pPr algn="just"/>
            <a:r>
              <a:rPr lang="pl-PL" sz="1400" i="1" dirty="0" smtClean="0"/>
              <a:t>	Bohaterem komiksu jest Calvin.</a:t>
            </a:r>
            <a:endParaRPr lang="pl-PL" sz="1400" dirty="0" smtClean="0"/>
          </a:p>
          <a:p>
            <a:pPr algn="just"/>
            <a:r>
              <a:rPr lang="pl-PL" sz="1400" i="1" dirty="0" smtClean="0"/>
              <a:t>	Przedstawione rysunki prezentują jeden dzień z życia jego rodziny. Podczas obiadu chłopiec, który najadł się wcześniej lodów, próbował oszukać mamę. Odwrócił jej uwagę krzykiem. Gdy zdenerwowana mama obejrzała się w drugą stronę, chłopak przełożył swój obiad na jej talerz. Wtedy obejrzał się tata, który zapytał, co się stało. Mama opowiedziała mu o tym, jak Calvin próbował oszukać ją i nie zjeść obiadu.</a:t>
            </a:r>
            <a:endParaRPr lang="pl-PL" sz="1400" dirty="0" smtClean="0"/>
          </a:p>
          <a:p>
            <a:pPr algn="just"/>
            <a:r>
              <a:rPr lang="pl-PL" sz="1400" i="1" dirty="0" smtClean="0"/>
              <a:t>	Niestety, kłamstwo ma krótkie nogi i cała prawda szybko wyszła na jaw.</a:t>
            </a:r>
            <a:endParaRPr lang="pl-PL" sz="1400" dirty="0" smtClean="0"/>
          </a:p>
          <a:p>
            <a:pPr algn="just"/>
            <a:endParaRPr lang="pl-PL" sz="800" dirty="0" smtClean="0">
              <a:latin typeface="Arial" pitchFamily="34" charset="0"/>
              <a:cs typeface="Arial" pitchFamily="34" charset="0"/>
            </a:endParaRPr>
          </a:p>
        </p:txBody>
      </p:sp>
      <p:sp>
        <p:nvSpPr>
          <p:cNvPr id="10" name="pole tekstowe 9"/>
          <p:cNvSpPr txBox="1"/>
          <p:nvPr/>
        </p:nvSpPr>
        <p:spPr>
          <a:xfrm>
            <a:off x="671655" y="3995052"/>
            <a:ext cx="7786545" cy="2462213"/>
          </a:xfrm>
          <a:prstGeom prst="rect">
            <a:avLst/>
          </a:prstGeom>
          <a:solidFill>
            <a:srgbClr val="FFFFCC"/>
          </a:solidFill>
          <a:ln>
            <a:solidFill>
              <a:srgbClr val="FF9933"/>
            </a:solidFill>
          </a:ln>
        </p:spPr>
        <p:txBody>
          <a:bodyPr wrap="square" rtlCol="0">
            <a:spAutoFit/>
          </a:bodyPr>
          <a:lstStyle/>
          <a:p>
            <a:r>
              <a:rPr lang="pl-PL" sz="1400" b="1" dirty="0" smtClean="0"/>
              <a:t>Poziom wykonania</a:t>
            </a:r>
            <a:endParaRPr lang="pl-PL" sz="1400" dirty="0" smtClean="0"/>
          </a:p>
          <a:p>
            <a:r>
              <a:rPr lang="pl-PL" sz="1400" b="1" dirty="0" smtClean="0"/>
              <a:t>Treść: 2 </a:t>
            </a:r>
            <a:r>
              <a:rPr lang="pl-PL" sz="1400" b="1" dirty="0" err="1" smtClean="0"/>
              <a:t>pkt</a:t>
            </a:r>
            <a:r>
              <a:rPr lang="pl-PL" sz="1400" b="1" dirty="0" smtClean="0"/>
              <a:t> – </a:t>
            </a:r>
            <a:r>
              <a:rPr lang="pl-PL" sz="1400" dirty="0" smtClean="0"/>
              <a:t>uczeń:</a:t>
            </a:r>
          </a:p>
          <a:p>
            <a:pPr lvl="0">
              <a:buFont typeface="Arial" pitchFamily="34" charset="0"/>
              <a:buChar char="•"/>
            </a:pPr>
            <a:r>
              <a:rPr lang="pl-PL" sz="1400" dirty="0" smtClean="0"/>
              <a:t>   tworzy świat przedstawiony: określa czas, konsekwentnie posługuje się wybraną formą narracji </a:t>
            </a:r>
          </a:p>
          <a:p>
            <a:pPr lvl="0"/>
            <a:r>
              <a:rPr lang="pl-PL" sz="1400" dirty="0" smtClean="0"/>
              <a:t>     (narracja trzecioosobowa) </a:t>
            </a:r>
          </a:p>
          <a:p>
            <a:pPr lvl="0">
              <a:buFont typeface="Arial" pitchFamily="34" charset="0"/>
              <a:buChar char="•"/>
            </a:pPr>
            <a:r>
              <a:rPr lang="pl-PL" sz="1400" dirty="0" smtClean="0"/>
              <a:t>   układa wydarzenia w logicznym porządku, zachowując ciąg przyczynowo-skutkowy</a:t>
            </a:r>
          </a:p>
          <a:p>
            <a:pPr lvl="0">
              <a:buFont typeface="Arial" pitchFamily="34" charset="0"/>
              <a:buChar char="•"/>
            </a:pPr>
            <a:r>
              <a:rPr lang="pl-PL" sz="1400" dirty="0" smtClean="0"/>
              <a:t>   dynamizuje akcję (stosuje osobowe formy czasowników).</a:t>
            </a:r>
          </a:p>
          <a:p>
            <a:pPr lvl="0"/>
            <a:r>
              <a:rPr lang="pl-PL" sz="1400" dirty="0" smtClean="0"/>
              <a:t>      </a:t>
            </a:r>
            <a:r>
              <a:rPr lang="pl-PL" sz="1400" i="1" dirty="0" smtClean="0"/>
              <a:t>(brakuje urozmaicenia wypowiedzi aby przyznać 3 punkty za treść)</a:t>
            </a:r>
            <a:endParaRPr lang="pl-PL" sz="1400" dirty="0" smtClean="0"/>
          </a:p>
          <a:p>
            <a:r>
              <a:rPr lang="pl-PL" sz="1400" b="1" dirty="0" smtClean="0"/>
              <a:t>Styl: 1 </a:t>
            </a:r>
            <a:r>
              <a:rPr lang="pl-PL" sz="1400" b="1" dirty="0" err="1" smtClean="0"/>
              <a:t>pkt</a:t>
            </a:r>
            <a:r>
              <a:rPr lang="pl-PL" sz="1400" b="1" dirty="0" smtClean="0"/>
              <a:t> – </a:t>
            </a:r>
            <a:r>
              <a:rPr lang="pl-PL" sz="1400" dirty="0" smtClean="0"/>
              <a:t>konsekwentny, dostosowany do formy wypowiedzi.</a:t>
            </a:r>
          </a:p>
          <a:p>
            <a:r>
              <a:rPr lang="pl-PL" sz="1400" b="1" dirty="0" smtClean="0"/>
              <a:t>Język: 1 </a:t>
            </a:r>
            <a:r>
              <a:rPr lang="pl-PL" sz="1400" b="1" dirty="0" err="1" smtClean="0"/>
              <a:t>pkt</a:t>
            </a:r>
            <a:r>
              <a:rPr lang="pl-PL" sz="1400" b="1" dirty="0" smtClean="0"/>
              <a:t> – </a:t>
            </a:r>
            <a:r>
              <a:rPr lang="pl-PL" sz="1400" dirty="0" smtClean="0"/>
              <a:t>praca bez błędów składniowych, leksykalnych, frazeologicznych, fleksyjnych.</a:t>
            </a:r>
          </a:p>
          <a:p>
            <a:r>
              <a:rPr lang="pl-PL" sz="1400" b="1" dirty="0" smtClean="0"/>
              <a:t>Ortografia: 1 </a:t>
            </a:r>
            <a:r>
              <a:rPr lang="pl-PL" sz="1400" b="1" dirty="0" err="1" smtClean="0"/>
              <a:t>pkt</a:t>
            </a:r>
            <a:r>
              <a:rPr lang="pl-PL" sz="1400" b="1" dirty="0" smtClean="0"/>
              <a:t> – </a:t>
            </a:r>
            <a:r>
              <a:rPr lang="pl-PL" sz="1400" dirty="0" smtClean="0"/>
              <a:t>praca bez błędów ortograficznych.</a:t>
            </a:r>
          </a:p>
          <a:p>
            <a:r>
              <a:rPr lang="pl-PL" sz="1400" b="1" dirty="0" smtClean="0"/>
              <a:t>Interpunkcja: 1 </a:t>
            </a:r>
            <a:r>
              <a:rPr lang="pl-PL" sz="1400" b="1" dirty="0" err="1" smtClean="0"/>
              <a:t>pkt</a:t>
            </a:r>
            <a:r>
              <a:rPr lang="pl-PL" sz="1400" b="1" dirty="0" smtClean="0"/>
              <a:t> – </a:t>
            </a:r>
            <a:r>
              <a:rPr lang="pl-PL" sz="1400" dirty="0" smtClean="0"/>
              <a:t>praca bez błędów interpunkcyjnych.</a:t>
            </a:r>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języka polskiego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13</a:t>
            </a:fld>
            <a:endParaRPr lang="pl-PL" dirty="0"/>
          </a:p>
        </p:txBody>
      </p:sp>
      <p:sp>
        <p:nvSpPr>
          <p:cNvPr id="6145" name="Rectangle 1"/>
          <p:cNvSpPr>
            <a:spLocks noChangeArrowheads="1"/>
          </p:cNvSpPr>
          <p:nvPr/>
        </p:nvSpPr>
        <p:spPr bwMode="auto">
          <a:xfrm>
            <a:off x="3571876" y="1583066"/>
            <a:ext cx="5438774" cy="1569660"/>
          </a:xfrm>
          <a:prstGeom prst="rect">
            <a:avLst/>
          </a:prstGeom>
          <a:solidFill>
            <a:srgbClr val="FFFFCC"/>
          </a:solidFill>
          <a:ln w="9525">
            <a:solidFill>
              <a:srgbClr val="FF9933"/>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Zadanie  (0–1)</a:t>
            </a: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r>
              <a:rPr lang="pl-PL" sz="1200" b="1" dirty="0" smtClean="0">
                <a:latin typeface="Arial" pitchFamily="34" charset="0"/>
                <a:cs typeface="Arial" pitchFamily="34" charset="0"/>
              </a:rPr>
              <a:t>Określ nastrój wiersza. Zaznacz literę A albo B oraz numer 1 lub 2.</a:t>
            </a:r>
            <a:endParaRPr lang="pl-PL" sz="1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r>
              <a:rPr lang="pl-PL" sz="1200" dirty="0" smtClean="0">
                <a:latin typeface="Arial" pitchFamily="34" charset="0"/>
                <a:cs typeface="Arial" pitchFamily="34" charset="0"/>
              </a:rPr>
              <a:t>Nastrój wiersza jest</a:t>
            </a:r>
          </a:p>
          <a:p>
            <a:endParaRPr lang="pl-PL" sz="1200" dirty="0" smtClean="0">
              <a:latin typeface="Arial" pitchFamily="34" charset="0"/>
              <a:cs typeface="Arial" pitchFamily="34" charset="0"/>
            </a:endParaRPr>
          </a:p>
          <a:p>
            <a:endParaRPr lang="pl-PL" sz="1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latin typeface="Arial" pitchFamily="34" charset="0"/>
              <a:ea typeface="Calibri" pitchFamily="34" charset="0"/>
              <a:cs typeface="Arial" pitchFamily="34" charset="0"/>
            </a:endParaRPr>
          </a:p>
        </p:txBody>
      </p:sp>
      <p:sp>
        <p:nvSpPr>
          <p:cNvPr id="10" name="pole tekstowe 9"/>
          <p:cNvSpPr txBox="1"/>
          <p:nvPr/>
        </p:nvSpPr>
        <p:spPr>
          <a:xfrm>
            <a:off x="3562349" y="3349407"/>
            <a:ext cx="5457825" cy="3139321"/>
          </a:xfrm>
          <a:prstGeom prst="rect">
            <a:avLst/>
          </a:prstGeom>
          <a:solidFill>
            <a:srgbClr val="FFFFCC"/>
          </a:solidFill>
          <a:ln>
            <a:solidFill>
              <a:srgbClr val="FF9933"/>
            </a:solidFill>
          </a:ln>
        </p:spPr>
        <p:txBody>
          <a:bodyPr wrap="square" rtlCol="0">
            <a:spAutoFit/>
          </a:bodyPr>
          <a:lstStyle/>
          <a:p>
            <a:r>
              <a:rPr lang="pl-PL" sz="1400" b="1" dirty="0" smtClean="0"/>
              <a:t>Wymaganie ogólne</a:t>
            </a:r>
            <a:endParaRPr lang="pl-PL" sz="1400" dirty="0" smtClean="0"/>
          </a:p>
          <a:p>
            <a:r>
              <a:rPr lang="pl-PL" sz="1400" i="1" dirty="0" smtClean="0"/>
              <a:t>II. Analiza i interpretacja tekstów kultury. Uczeń poznaje teksty kultury odpowiednie dla stopnia rozwoju emocjonalnego i intelektualnego; </a:t>
            </a:r>
            <a:r>
              <a:rPr lang="pl-PL" sz="1400" dirty="0" smtClean="0"/>
              <a:t>[…]</a:t>
            </a:r>
            <a:r>
              <a:rPr lang="pl-PL" sz="1400" i="1" dirty="0" smtClean="0"/>
              <a:t> </a:t>
            </a:r>
            <a:br>
              <a:rPr lang="pl-PL" sz="1400" i="1" dirty="0" smtClean="0"/>
            </a:br>
            <a:r>
              <a:rPr lang="pl-PL" sz="1400" i="1" dirty="0" smtClean="0"/>
              <a:t>w kontakcie z dziełami kultury kształtuje hierarchię wartości, swoją wrażliwość </a:t>
            </a:r>
            <a:r>
              <a:rPr lang="pl-PL" sz="1400" dirty="0" smtClean="0"/>
              <a:t>[…]</a:t>
            </a:r>
            <a:r>
              <a:rPr lang="pl-PL" sz="1400" i="1" dirty="0" smtClean="0"/>
              <a:t>.</a:t>
            </a:r>
          </a:p>
          <a:p>
            <a:endParaRPr lang="pl-PL" sz="800" b="1" i="1" dirty="0" smtClean="0"/>
          </a:p>
          <a:p>
            <a:r>
              <a:rPr lang="pl-PL" sz="1400" b="1" dirty="0" smtClean="0"/>
              <a:t>Wymaganie szczegółowe </a:t>
            </a:r>
            <a:endParaRPr lang="pl-PL" sz="1400" dirty="0" smtClean="0"/>
          </a:p>
          <a:p>
            <a:r>
              <a:rPr lang="pl-PL" sz="1400" i="1" dirty="0" smtClean="0"/>
              <a:t>1.1. Uczeń nazywa swoje reakcje czytelnicze (np. wrażenia, emocje).</a:t>
            </a:r>
            <a:endParaRPr lang="pl-PL" sz="1400" dirty="0" smtClean="0"/>
          </a:p>
          <a:p>
            <a:endParaRPr lang="pl-PL" sz="800" b="1" dirty="0" smtClean="0"/>
          </a:p>
          <a:p>
            <a:r>
              <a:rPr lang="pl-PL" sz="1400" b="1" dirty="0" smtClean="0"/>
              <a:t>Rozwiązanie</a:t>
            </a:r>
            <a:endParaRPr lang="pl-PL" sz="1400" dirty="0" smtClean="0"/>
          </a:p>
          <a:p>
            <a:r>
              <a:rPr lang="pl-PL" sz="1400" dirty="0" smtClean="0"/>
              <a:t>A2</a:t>
            </a:r>
          </a:p>
          <a:p>
            <a:r>
              <a:rPr lang="pl-PL" sz="1400" b="1" dirty="0" smtClean="0"/>
              <a:t>Schemat punktowania</a:t>
            </a:r>
            <a:endParaRPr lang="pl-PL" sz="1400" dirty="0" smtClean="0"/>
          </a:p>
          <a:p>
            <a:r>
              <a:rPr lang="pl-PL" sz="1400" dirty="0" smtClean="0"/>
              <a:t>1 </a:t>
            </a:r>
            <a:r>
              <a:rPr lang="pl-PL" sz="1400" dirty="0" err="1" smtClean="0"/>
              <a:t>pkt</a:t>
            </a:r>
            <a:r>
              <a:rPr lang="pl-PL" sz="1400" dirty="0" smtClean="0"/>
              <a:t> – za zaznaczenie poprawnej odpowiedzi.</a:t>
            </a:r>
          </a:p>
          <a:p>
            <a:r>
              <a:rPr lang="pl-PL" sz="1400" dirty="0" smtClean="0"/>
              <a:t>0 </a:t>
            </a:r>
            <a:r>
              <a:rPr lang="pl-PL" sz="1400" dirty="0" err="1" smtClean="0"/>
              <a:t>pkt</a:t>
            </a:r>
            <a:r>
              <a:rPr lang="pl-PL" sz="1400" dirty="0" smtClean="0"/>
              <a:t> – za zaznaczenie niepełnej lub błędnej odpowiedzi albo brak odpowiedzi.</a:t>
            </a:r>
            <a:endParaRPr lang="pl-PL" sz="1400" dirty="0"/>
          </a:p>
        </p:txBody>
      </p:sp>
      <p:sp>
        <p:nvSpPr>
          <p:cNvPr id="9" name="pole tekstowe 8"/>
          <p:cNvSpPr txBox="1"/>
          <p:nvPr/>
        </p:nvSpPr>
        <p:spPr>
          <a:xfrm>
            <a:off x="142874" y="1562101"/>
            <a:ext cx="3286125" cy="5078313"/>
          </a:xfrm>
          <a:prstGeom prst="rect">
            <a:avLst/>
          </a:prstGeom>
          <a:solidFill>
            <a:srgbClr val="FFFFCC"/>
          </a:solidFill>
          <a:ln>
            <a:solidFill>
              <a:srgbClr val="FF9933"/>
            </a:solidFill>
          </a:ln>
        </p:spPr>
        <p:txBody>
          <a:bodyPr wrap="square" rtlCol="0">
            <a:spAutoFit/>
          </a:bodyPr>
          <a:lstStyle/>
          <a:p>
            <a:r>
              <a:rPr lang="pl-PL" sz="1400" b="1" dirty="0" smtClean="0"/>
              <a:t>Tekst do zadań</a:t>
            </a:r>
          </a:p>
          <a:p>
            <a:endParaRPr lang="pl-PL" sz="800" i="1" dirty="0" smtClean="0"/>
          </a:p>
          <a:p>
            <a:r>
              <a:rPr lang="pl-PL" sz="1400" i="1" dirty="0" smtClean="0"/>
              <a:t>Leopold Staff </a:t>
            </a:r>
            <a:endParaRPr lang="pl-PL" sz="1400" dirty="0" smtClean="0"/>
          </a:p>
          <a:p>
            <a:endParaRPr lang="pl-PL" sz="800" b="1" cap="small" dirty="0" smtClean="0"/>
          </a:p>
          <a:p>
            <a:r>
              <a:rPr lang="pl-PL" sz="1400" b="1" cap="small" dirty="0" smtClean="0"/>
              <a:t>Kwiecień</a:t>
            </a:r>
            <a:endParaRPr lang="pl-PL" sz="1400" dirty="0" smtClean="0"/>
          </a:p>
          <a:p>
            <a:r>
              <a:rPr lang="pl-PL" sz="800" dirty="0" smtClean="0"/>
              <a:t/>
            </a:r>
            <a:br>
              <a:rPr lang="pl-PL" sz="800" dirty="0" smtClean="0"/>
            </a:br>
            <a:r>
              <a:rPr lang="pl-PL" sz="1400" dirty="0" smtClean="0"/>
              <a:t>Po niebie pędzi chmur konnica </a:t>
            </a:r>
            <a:br>
              <a:rPr lang="pl-PL" sz="1400" dirty="0" smtClean="0"/>
            </a:br>
            <a:r>
              <a:rPr lang="pl-PL" sz="1400" dirty="0" smtClean="0"/>
              <a:t>I mruczą dzikie zwierzęta. </a:t>
            </a:r>
            <a:br>
              <a:rPr lang="pl-PL" sz="1400" dirty="0" smtClean="0"/>
            </a:br>
            <a:r>
              <a:rPr lang="pl-PL" sz="1400" dirty="0" smtClean="0"/>
              <a:t>Drzew nagie szczyty gnie wichrzyca</a:t>
            </a:r>
            <a:r>
              <a:rPr lang="pl-PL" sz="1400" baseline="30000" dirty="0" smtClean="0"/>
              <a:t>1</a:t>
            </a:r>
            <a:r>
              <a:rPr lang="pl-PL" sz="1400" dirty="0" smtClean="0"/>
              <a:t> </a:t>
            </a:r>
            <a:br>
              <a:rPr lang="pl-PL" sz="1400" dirty="0" smtClean="0"/>
            </a:br>
            <a:r>
              <a:rPr lang="pl-PL" sz="1400" dirty="0" smtClean="0"/>
              <a:t>I zmiata kurz jak na święta. </a:t>
            </a:r>
            <a:r>
              <a:rPr lang="pl-PL" sz="800" dirty="0" smtClean="0"/>
              <a:t/>
            </a:r>
            <a:br>
              <a:rPr lang="pl-PL" sz="800" dirty="0" smtClean="0"/>
            </a:br>
            <a:r>
              <a:rPr lang="pl-PL" sz="800" dirty="0" smtClean="0"/>
              <a:t/>
            </a:r>
            <a:br>
              <a:rPr lang="pl-PL" sz="800" dirty="0" smtClean="0"/>
            </a:br>
            <a:r>
              <a:rPr lang="pl-PL" sz="1400" dirty="0" smtClean="0"/>
              <a:t>Kwietniowa burza niecierpliwa </a:t>
            </a:r>
            <a:br>
              <a:rPr lang="pl-PL" sz="1400" dirty="0" smtClean="0"/>
            </a:br>
            <a:r>
              <a:rPr lang="pl-PL" sz="1400" dirty="0" smtClean="0"/>
              <a:t>Spieszy krokami </a:t>
            </a:r>
            <a:r>
              <a:rPr lang="pl-PL" sz="1400" dirty="0" err="1" smtClean="0"/>
              <a:t>wielkiemi</a:t>
            </a:r>
            <a:r>
              <a:rPr lang="pl-PL" sz="1400" dirty="0" smtClean="0"/>
              <a:t> </a:t>
            </a:r>
            <a:br>
              <a:rPr lang="pl-PL" sz="1400" dirty="0" smtClean="0"/>
            </a:br>
            <a:r>
              <a:rPr lang="pl-PL" sz="1400" dirty="0" smtClean="0"/>
              <a:t>I w pochód cały świat porywa, </a:t>
            </a:r>
            <a:br>
              <a:rPr lang="pl-PL" sz="1400" dirty="0" smtClean="0"/>
            </a:br>
            <a:r>
              <a:rPr lang="pl-PL" sz="1400" dirty="0" smtClean="0"/>
              <a:t>Deszcz bębni marsza na ziemi. </a:t>
            </a:r>
            <a:r>
              <a:rPr lang="pl-PL" sz="800" dirty="0" smtClean="0"/>
              <a:t/>
            </a:r>
            <a:br>
              <a:rPr lang="pl-PL" sz="800" dirty="0" smtClean="0"/>
            </a:br>
            <a:r>
              <a:rPr lang="pl-PL" sz="800" dirty="0" smtClean="0"/>
              <a:t/>
            </a:r>
            <a:br>
              <a:rPr lang="pl-PL" sz="800" dirty="0" smtClean="0"/>
            </a:br>
            <a:r>
              <a:rPr lang="pl-PL" sz="1400" dirty="0" smtClean="0"/>
              <a:t>Wszystko doboszem</a:t>
            </a:r>
            <a:r>
              <a:rPr lang="pl-PL" sz="1400" baseline="30000" dirty="0" smtClean="0"/>
              <a:t>2</a:t>
            </a:r>
            <a:r>
              <a:rPr lang="pl-PL" sz="1400" dirty="0" smtClean="0"/>
              <a:t> się zachwyca, </a:t>
            </a:r>
            <a:br>
              <a:rPr lang="pl-PL" sz="1400" dirty="0" smtClean="0"/>
            </a:br>
            <a:r>
              <a:rPr lang="pl-PL" sz="1400" dirty="0" smtClean="0"/>
              <a:t>Śmieją się zmokłe dziewczęta </a:t>
            </a:r>
            <a:br>
              <a:rPr lang="pl-PL" sz="1400" dirty="0" smtClean="0"/>
            </a:br>
            <a:r>
              <a:rPr lang="pl-PL" sz="1400" dirty="0" smtClean="0"/>
              <a:t>Po niebie pędzi chmur konnica </a:t>
            </a:r>
            <a:br>
              <a:rPr lang="pl-PL" sz="1400" dirty="0" smtClean="0"/>
            </a:br>
            <a:r>
              <a:rPr lang="pl-PL" sz="1400" dirty="0" smtClean="0"/>
              <a:t>I mruczą dzikie zwierzęta.</a:t>
            </a:r>
          </a:p>
          <a:p>
            <a:r>
              <a:rPr lang="pl-PL" sz="800" dirty="0" smtClean="0"/>
              <a:t> </a:t>
            </a:r>
          </a:p>
          <a:p>
            <a:pPr algn="r"/>
            <a:r>
              <a:rPr lang="pl-PL" sz="1100" dirty="0" smtClean="0"/>
              <a:t>Leopold Staff, </a:t>
            </a:r>
            <a:r>
              <a:rPr lang="pl-PL" sz="1100" i="1" dirty="0" smtClean="0"/>
              <a:t>Kwiecień</a:t>
            </a:r>
            <a:r>
              <a:rPr lang="pl-PL" sz="1100" dirty="0" smtClean="0"/>
              <a:t>, [w:] tenże, </a:t>
            </a:r>
            <a:r>
              <a:rPr lang="pl-PL" sz="1100" i="1" dirty="0" smtClean="0"/>
              <a:t>Szum drzew: wybór wierszy,</a:t>
            </a:r>
            <a:r>
              <a:rPr lang="pl-PL" sz="1100" dirty="0" smtClean="0"/>
              <a:t> Warszawa 1961</a:t>
            </a:r>
          </a:p>
          <a:p>
            <a:endParaRPr lang="pl-PL" sz="800" dirty="0" smtClean="0"/>
          </a:p>
          <a:p>
            <a:r>
              <a:rPr lang="pl-PL" sz="1200" baseline="30000" dirty="0" smtClean="0"/>
              <a:t>1 </a:t>
            </a:r>
            <a:r>
              <a:rPr lang="pl-PL" sz="1200" dirty="0" err="1" smtClean="0"/>
              <a:t>Wichrzyca</a:t>
            </a:r>
            <a:r>
              <a:rPr lang="pl-PL" sz="1200" dirty="0" smtClean="0"/>
              <a:t> – silny, gwałtowny wiatr.</a:t>
            </a:r>
          </a:p>
          <a:p>
            <a:r>
              <a:rPr lang="pl-PL" sz="1200" baseline="30000" dirty="0" smtClean="0"/>
              <a:t>2 </a:t>
            </a:r>
            <a:r>
              <a:rPr lang="pl-PL" sz="1200" dirty="0" smtClean="0"/>
              <a:t>Dobosz – członek orkiestry grający na bębnie.</a:t>
            </a:r>
          </a:p>
        </p:txBody>
      </p:sp>
      <p:graphicFrame>
        <p:nvGraphicFramePr>
          <p:cNvPr id="16" name="Tabela 15"/>
          <p:cNvGraphicFramePr>
            <a:graphicFrameLocks noGrp="1"/>
          </p:cNvGraphicFramePr>
          <p:nvPr/>
        </p:nvGraphicFramePr>
        <p:xfrm>
          <a:off x="3648074" y="2466975"/>
          <a:ext cx="5229226" cy="480060"/>
        </p:xfrm>
        <a:graphic>
          <a:graphicData uri="http://schemas.openxmlformats.org/drawingml/2006/table">
            <a:tbl>
              <a:tblPr/>
              <a:tblGrid>
                <a:gridCol w="323166"/>
                <a:gridCol w="1050029"/>
                <a:gridCol w="960431"/>
                <a:gridCol w="466725"/>
                <a:gridCol w="2428875"/>
              </a:tblGrid>
              <a:tr h="240030">
                <a:tc>
                  <a:txBody>
                    <a:bodyPr/>
                    <a:lstStyle/>
                    <a:p>
                      <a:pPr algn="ctr">
                        <a:lnSpc>
                          <a:spcPct val="115000"/>
                        </a:lnSpc>
                        <a:spcAft>
                          <a:spcPts val="0"/>
                        </a:spcAft>
                      </a:pPr>
                      <a:r>
                        <a:rPr lang="pl-PL" sz="1200" b="1" dirty="0">
                          <a:latin typeface="Arial"/>
                          <a:ea typeface="Calibri"/>
                        </a:rPr>
                        <a:t>A.</a:t>
                      </a:r>
                      <a:endParaRPr lang="pl-PL" sz="11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latin typeface="Arial"/>
                          <a:ea typeface="Calibri"/>
                        </a:rPr>
                        <a:t>pogodny,</a:t>
                      </a:r>
                      <a:endParaRPr lang="pl-PL" sz="11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pl-PL" sz="1200" dirty="0">
                          <a:latin typeface="Arial"/>
                          <a:ea typeface="Calibri"/>
                        </a:rPr>
                        <a:t>ponieważ</a:t>
                      </a:r>
                      <a:endParaRPr lang="pl-PL" sz="11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a:latin typeface="Arial"/>
                          <a:ea typeface="Calibri"/>
                        </a:rPr>
                        <a:t>1.</a:t>
                      </a:r>
                      <a:endParaRPr lang="pl-PL" sz="11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l-PL" sz="1200">
                          <a:latin typeface="Arial"/>
                          <a:ea typeface="Calibri"/>
                        </a:rPr>
                        <a:t>ukazuje grozę burzy.</a:t>
                      </a:r>
                      <a:endParaRPr lang="pl-PL" sz="11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30">
                <a:tc>
                  <a:txBody>
                    <a:bodyPr/>
                    <a:lstStyle/>
                    <a:p>
                      <a:pPr algn="ctr">
                        <a:lnSpc>
                          <a:spcPct val="115000"/>
                        </a:lnSpc>
                        <a:spcAft>
                          <a:spcPts val="0"/>
                        </a:spcAft>
                      </a:pPr>
                      <a:r>
                        <a:rPr lang="pl-PL" sz="1200" b="1">
                          <a:latin typeface="Arial"/>
                          <a:ea typeface="Calibri"/>
                        </a:rPr>
                        <a:t>B.</a:t>
                      </a:r>
                      <a:endParaRPr lang="pl-PL" sz="11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latin typeface="Arial"/>
                          <a:ea typeface="Calibri"/>
                        </a:rPr>
                        <a:t>ponury,</a:t>
                      </a:r>
                      <a:endParaRPr lang="pl-PL" sz="11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a:txBody>
                    <a:bodyPr/>
                    <a:lstStyle/>
                    <a:p>
                      <a:pPr algn="ctr">
                        <a:lnSpc>
                          <a:spcPct val="115000"/>
                        </a:lnSpc>
                        <a:spcAft>
                          <a:spcPts val="0"/>
                        </a:spcAft>
                      </a:pPr>
                      <a:r>
                        <a:rPr lang="pl-PL" sz="1200" b="1">
                          <a:latin typeface="Arial"/>
                          <a:ea typeface="Calibri"/>
                        </a:rPr>
                        <a:t>2.</a:t>
                      </a:r>
                      <a:endParaRPr lang="pl-PL" sz="11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l-PL" sz="1200" dirty="0">
                          <a:latin typeface="Arial"/>
                          <a:ea typeface="Calibri"/>
                        </a:rPr>
                        <a:t>zapowiada nadejście wiosny.</a:t>
                      </a:r>
                      <a:endParaRPr lang="pl-PL" sz="11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języka polskiego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14</a:t>
            </a:fld>
            <a:endParaRPr lang="pl-PL"/>
          </a:p>
        </p:txBody>
      </p:sp>
      <p:sp>
        <p:nvSpPr>
          <p:cNvPr id="6145" name="Rectangle 1"/>
          <p:cNvSpPr>
            <a:spLocks noChangeArrowheads="1"/>
          </p:cNvSpPr>
          <p:nvPr/>
        </p:nvSpPr>
        <p:spPr bwMode="auto">
          <a:xfrm>
            <a:off x="495300" y="1896780"/>
            <a:ext cx="7715250" cy="1384995"/>
          </a:xfrm>
          <a:prstGeom prst="rect">
            <a:avLst/>
          </a:prstGeom>
          <a:solidFill>
            <a:srgbClr val="FFFFCC"/>
          </a:solidFill>
          <a:ln w="9525">
            <a:solidFill>
              <a:srgbClr val="FF9933"/>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Zadanie  (0–1)</a:t>
            </a:r>
          </a:p>
          <a:p>
            <a:pPr fontAlgn="base">
              <a:spcBef>
                <a:spcPct val="0"/>
              </a:spcBef>
              <a:spcAft>
                <a:spcPct val="0"/>
              </a:spcAft>
            </a:pPr>
            <a:r>
              <a:rPr lang="pl-PL" sz="1200" b="1" dirty="0" smtClean="0">
                <a:latin typeface="Arial" pitchFamily="34" charset="0"/>
                <a:cs typeface="Arial" pitchFamily="34" charset="0"/>
              </a:rPr>
              <a:t>Oceń prawdziwość poniższych zdań. Zaznacz P, jeśli zdanie jest prawdziwe, lub F – jeśli jest fałszywe.</a:t>
            </a:r>
          </a:p>
          <a:p>
            <a:pPr fontAlgn="base">
              <a:spcBef>
                <a:spcPct val="0"/>
              </a:spcBef>
              <a:spcAft>
                <a:spcPct val="0"/>
              </a:spcAft>
            </a:pPr>
            <a:endParaRPr lang="pl-PL" sz="1200" b="1" dirty="0" smtClean="0">
              <a:latin typeface="Arial" pitchFamily="34" charset="0"/>
              <a:cs typeface="Arial" pitchFamily="34" charset="0"/>
            </a:endParaRPr>
          </a:p>
          <a:p>
            <a:pPr fontAlgn="base">
              <a:spcBef>
                <a:spcPct val="0"/>
              </a:spcBef>
              <a:spcAft>
                <a:spcPct val="0"/>
              </a:spcAft>
            </a:pPr>
            <a:endParaRPr lang="pl-PL" sz="12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latin typeface="Arial" pitchFamily="34" charset="0"/>
              <a:ea typeface="Calibri" pitchFamily="34" charset="0"/>
              <a:cs typeface="Arial" pitchFamily="34" charset="0"/>
            </a:endParaRPr>
          </a:p>
        </p:txBody>
      </p:sp>
      <p:sp>
        <p:nvSpPr>
          <p:cNvPr id="10" name="pole tekstowe 9"/>
          <p:cNvSpPr txBox="1"/>
          <p:nvPr/>
        </p:nvSpPr>
        <p:spPr>
          <a:xfrm>
            <a:off x="1143000" y="3714750"/>
            <a:ext cx="7124700" cy="2739211"/>
          </a:xfrm>
          <a:prstGeom prst="rect">
            <a:avLst/>
          </a:prstGeom>
          <a:solidFill>
            <a:srgbClr val="FFFFCC"/>
          </a:solidFill>
          <a:ln>
            <a:solidFill>
              <a:srgbClr val="FF9933"/>
            </a:solidFill>
          </a:ln>
        </p:spPr>
        <p:txBody>
          <a:bodyPr wrap="square" rtlCol="0">
            <a:spAutoFit/>
          </a:bodyPr>
          <a:lstStyle/>
          <a:p>
            <a:r>
              <a:rPr lang="pl-PL" sz="1400" b="1" dirty="0" smtClean="0"/>
              <a:t>Wymaganie ogólne</a:t>
            </a:r>
            <a:endParaRPr lang="pl-PL" sz="1400" dirty="0" smtClean="0"/>
          </a:p>
          <a:p>
            <a:r>
              <a:rPr lang="pl-PL" sz="1400" i="1" dirty="0" smtClean="0"/>
              <a:t>II. Analiza i interpretacja tekstów kultury. Uczeń poznaje teksty kultury odpowiednie dla stopnia rozwoju emocjonalnego i intelektualnego; </a:t>
            </a:r>
            <a:r>
              <a:rPr lang="pl-PL" sz="1400" dirty="0" smtClean="0"/>
              <a:t>[…]</a:t>
            </a:r>
            <a:r>
              <a:rPr lang="pl-PL" sz="1400" i="1" dirty="0" smtClean="0"/>
              <a:t> poznaje specyfikę literackich i pozaliterackich sposobów wypowiedzi artystycznej </a:t>
            </a:r>
            <a:r>
              <a:rPr lang="pl-PL" sz="1400" dirty="0" smtClean="0"/>
              <a:t>[…]</a:t>
            </a:r>
            <a:r>
              <a:rPr lang="pl-PL" sz="1400" i="1" dirty="0" smtClean="0"/>
              <a:t>.</a:t>
            </a:r>
            <a:endParaRPr lang="pl-PL" sz="1400" dirty="0" smtClean="0"/>
          </a:p>
          <a:p>
            <a:r>
              <a:rPr lang="pl-PL" sz="1400" b="1" dirty="0" smtClean="0"/>
              <a:t>Wymaganie szczegółowe </a:t>
            </a:r>
            <a:endParaRPr lang="pl-PL" sz="1400" dirty="0" smtClean="0"/>
          </a:p>
          <a:p>
            <a:r>
              <a:rPr lang="pl-PL" sz="1400" i="1" dirty="0" smtClean="0"/>
              <a:t>2.3. Uczeń odróżnia realizm od fantastyki.</a:t>
            </a:r>
            <a:endParaRPr lang="pl-PL" sz="1400" dirty="0" smtClean="0"/>
          </a:p>
          <a:p>
            <a:r>
              <a:rPr lang="pl-PL" sz="1400" i="1" dirty="0" smtClean="0"/>
              <a:t>2.4. Uczeń rozpoznaje w tekście literackim </a:t>
            </a:r>
            <a:r>
              <a:rPr lang="pl-PL" sz="1400" dirty="0" smtClean="0"/>
              <a:t>[…]</a:t>
            </a:r>
            <a:r>
              <a:rPr lang="pl-PL" sz="1400" i="1" dirty="0" smtClean="0"/>
              <a:t> przenośnię </a:t>
            </a:r>
            <a:r>
              <a:rPr lang="pl-PL" sz="1400" dirty="0" smtClean="0"/>
              <a:t>[…]</a:t>
            </a:r>
            <a:r>
              <a:rPr lang="pl-PL" sz="1400" i="1" dirty="0" smtClean="0"/>
              <a:t>.</a:t>
            </a:r>
            <a:endParaRPr lang="pl-PL" sz="1400" dirty="0" smtClean="0"/>
          </a:p>
          <a:p>
            <a:r>
              <a:rPr lang="pl-PL" sz="1400" b="1" dirty="0" smtClean="0"/>
              <a:t>Rozwiązanie</a:t>
            </a:r>
            <a:endParaRPr lang="pl-PL" sz="1400" dirty="0" smtClean="0"/>
          </a:p>
          <a:p>
            <a:r>
              <a:rPr lang="pl-PL" sz="1400" dirty="0" err="1" smtClean="0"/>
              <a:t>FP</a:t>
            </a:r>
            <a:endParaRPr lang="pl-PL" sz="1400" dirty="0" smtClean="0"/>
          </a:p>
          <a:p>
            <a:r>
              <a:rPr lang="pl-PL" sz="1400" b="1" dirty="0" smtClean="0"/>
              <a:t>Schemat punktowania</a:t>
            </a:r>
            <a:endParaRPr lang="pl-PL" sz="1400" dirty="0" smtClean="0"/>
          </a:p>
          <a:p>
            <a:r>
              <a:rPr lang="pl-PL" sz="1400" dirty="0" smtClean="0"/>
              <a:t>1 </a:t>
            </a:r>
            <a:r>
              <a:rPr lang="pl-PL" sz="1400" dirty="0" err="1" smtClean="0"/>
              <a:t>pkt</a:t>
            </a:r>
            <a:r>
              <a:rPr lang="pl-PL" sz="1400" dirty="0" smtClean="0"/>
              <a:t> – za zaznaczenie poprawnej odpowiedzi.</a:t>
            </a:r>
          </a:p>
          <a:p>
            <a:r>
              <a:rPr lang="pl-PL" sz="1400" dirty="0" smtClean="0"/>
              <a:t>0 </a:t>
            </a:r>
            <a:r>
              <a:rPr lang="pl-PL" sz="1400" dirty="0" err="1" smtClean="0"/>
              <a:t>pkt</a:t>
            </a:r>
            <a:r>
              <a:rPr lang="pl-PL" sz="1400" dirty="0" smtClean="0"/>
              <a:t> – za zaznaczenie niepełnej lub błędnej odpowiedzi albo brak odpowiedzi.</a:t>
            </a:r>
            <a:endParaRPr lang="pl-PL" sz="1400" dirty="0"/>
          </a:p>
        </p:txBody>
      </p:sp>
      <p:graphicFrame>
        <p:nvGraphicFramePr>
          <p:cNvPr id="12" name="Tabela 11"/>
          <p:cNvGraphicFramePr>
            <a:graphicFrameLocks noGrp="1"/>
          </p:cNvGraphicFramePr>
          <p:nvPr/>
        </p:nvGraphicFramePr>
        <p:xfrm>
          <a:off x="1133475" y="2469515"/>
          <a:ext cx="6096000" cy="623570"/>
        </p:xfrm>
        <a:graphic>
          <a:graphicData uri="http://schemas.openxmlformats.org/drawingml/2006/table">
            <a:tbl>
              <a:tblPr/>
              <a:tblGrid>
                <a:gridCol w="5130394"/>
                <a:gridCol w="482803"/>
                <a:gridCol w="482803"/>
              </a:tblGrid>
              <a:tr h="311785">
                <a:tc>
                  <a:txBody>
                    <a:bodyPr/>
                    <a:lstStyle/>
                    <a:p>
                      <a:pPr>
                        <a:lnSpc>
                          <a:spcPct val="115000"/>
                        </a:lnSpc>
                        <a:spcAft>
                          <a:spcPts val="0"/>
                        </a:spcAft>
                      </a:pPr>
                      <a:r>
                        <a:rPr lang="pl-PL" sz="1200" dirty="0">
                          <a:latin typeface="Arial"/>
                          <a:ea typeface="Calibri"/>
                        </a:rPr>
                        <a:t>Dziewczętom zostały nadane cechy magiczne.</a:t>
                      </a:r>
                      <a:endParaRPr lang="pl-PL" sz="11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a:latin typeface="Arial"/>
                          <a:ea typeface="Calibri"/>
                        </a:rPr>
                        <a:t>P </a:t>
                      </a:r>
                      <a:endParaRPr lang="pl-PL" sz="11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a:latin typeface="Arial"/>
                          <a:ea typeface="Calibri"/>
                        </a:rPr>
                        <a:t>F</a:t>
                      </a:r>
                      <a:endParaRPr lang="pl-PL" sz="11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85">
                <a:tc>
                  <a:txBody>
                    <a:bodyPr/>
                    <a:lstStyle/>
                    <a:p>
                      <a:pPr>
                        <a:lnSpc>
                          <a:spcPct val="115000"/>
                        </a:lnSpc>
                        <a:spcAft>
                          <a:spcPts val="0"/>
                        </a:spcAft>
                      </a:pPr>
                      <a:r>
                        <a:rPr lang="pl-PL" sz="1200" dirty="0">
                          <a:latin typeface="Arial"/>
                          <a:ea typeface="Calibri"/>
                        </a:rPr>
                        <a:t>Chmurom zostały nadane cechy istot żywych. </a:t>
                      </a:r>
                      <a:endParaRPr lang="pl-PL" sz="11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dirty="0">
                          <a:latin typeface="Arial"/>
                          <a:ea typeface="Calibri"/>
                        </a:rPr>
                        <a:t>P </a:t>
                      </a:r>
                      <a:endParaRPr lang="pl-PL" sz="11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dirty="0">
                          <a:latin typeface="Arial"/>
                          <a:ea typeface="Calibri"/>
                        </a:rPr>
                        <a:t>F</a:t>
                      </a:r>
                      <a:endParaRPr lang="pl-PL" sz="11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15</a:t>
            </a:fld>
            <a:endParaRPr lang="pl-PL"/>
          </a:p>
        </p:txBody>
      </p:sp>
      <p:sp>
        <p:nvSpPr>
          <p:cNvPr id="12" name="pole tekstowe 11"/>
          <p:cNvSpPr txBox="1"/>
          <p:nvPr/>
        </p:nvSpPr>
        <p:spPr>
          <a:xfrm>
            <a:off x="369456" y="1666875"/>
            <a:ext cx="8094518" cy="2862322"/>
          </a:xfrm>
          <a:prstGeom prst="rect">
            <a:avLst/>
          </a:prstGeom>
          <a:solidFill>
            <a:schemeClr val="accent5">
              <a:lumMod val="20000"/>
              <a:lumOff val="80000"/>
            </a:schemeClr>
          </a:solidFill>
          <a:ln>
            <a:solidFill>
              <a:srgbClr val="0070C0"/>
            </a:solidFill>
          </a:ln>
        </p:spPr>
        <p:txBody>
          <a:bodyPr wrap="square" rtlCol="0">
            <a:spAutoFit/>
          </a:bodyPr>
          <a:lstStyle/>
          <a:p>
            <a:pPr algn="just"/>
            <a:r>
              <a:rPr lang="pl-PL" dirty="0" smtClean="0"/>
              <a:t>Zadania z matematyki mogą mieć formę zamkniętą lub otwartą. </a:t>
            </a:r>
          </a:p>
          <a:p>
            <a:pPr algn="just"/>
            <a:r>
              <a:rPr lang="pl-PL" dirty="0" smtClean="0"/>
              <a:t>Wśród zadań zamkniętych znajdą się m.in. zadania wyboru wielokrotnego, a także zadania prawda-fałsz. </a:t>
            </a:r>
          </a:p>
          <a:p>
            <a:pPr algn="just"/>
            <a:r>
              <a:rPr lang="pl-PL" dirty="0" smtClean="0"/>
              <a:t>Każde z zadań otwartych będzie sprawdzać poziom opanowania innych umiejętności, opisanych w następujących wymaganiach ogólnych w podstawie programowej kształcenia ogólnego:</a:t>
            </a:r>
          </a:p>
          <a:p>
            <a:pPr lvl="0" algn="just">
              <a:buFont typeface="Arial" pitchFamily="34" charset="0"/>
              <a:buChar char="•"/>
            </a:pPr>
            <a:r>
              <a:rPr lang="pl-PL" dirty="0" smtClean="0"/>
              <a:t>   wykorzystanie i tworzenie informacji</a:t>
            </a:r>
          </a:p>
          <a:p>
            <a:pPr lvl="0" algn="just">
              <a:buFont typeface="Arial" pitchFamily="34" charset="0"/>
              <a:buChar char="•"/>
            </a:pPr>
            <a:r>
              <a:rPr lang="pl-PL" dirty="0" smtClean="0"/>
              <a:t>   modelowanie matematyczne</a:t>
            </a:r>
          </a:p>
          <a:p>
            <a:pPr lvl="0" algn="just">
              <a:buFont typeface="Arial" pitchFamily="34" charset="0"/>
              <a:buChar char="•"/>
            </a:pPr>
            <a:r>
              <a:rPr lang="pl-PL" dirty="0" smtClean="0"/>
              <a:t>   rozumowanie i tworzenie strategii.</a:t>
            </a:r>
          </a:p>
          <a:p>
            <a:pPr algn="just"/>
            <a:r>
              <a:rPr lang="pl-PL" dirty="0" smtClean="0"/>
              <a:t>Ponadto w każdym zadaniu może być sprawdzana sprawność rachunkowa.</a:t>
            </a:r>
          </a:p>
        </p:txBody>
      </p:sp>
      <p:sp>
        <p:nvSpPr>
          <p:cNvPr id="20" name="pole tekstowe 19"/>
          <p:cNvSpPr txBox="1"/>
          <p:nvPr/>
        </p:nvSpPr>
        <p:spPr>
          <a:xfrm>
            <a:off x="350982" y="4962525"/>
            <a:ext cx="8266545" cy="1200329"/>
          </a:xfrm>
          <a:prstGeom prst="rect">
            <a:avLst/>
          </a:prstGeom>
          <a:solidFill>
            <a:schemeClr val="accent5">
              <a:lumMod val="20000"/>
              <a:lumOff val="80000"/>
            </a:schemeClr>
          </a:solidFill>
          <a:ln>
            <a:solidFill>
              <a:srgbClr val="0070C0"/>
            </a:solidFill>
          </a:ln>
        </p:spPr>
        <p:txBody>
          <a:bodyPr wrap="square" rtlCol="0">
            <a:spAutoFit/>
          </a:bodyPr>
          <a:lstStyle/>
          <a:p>
            <a:pPr algn="just"/>
            <a:r>
              <a:rPr lang="pl-PL" dirty="0" smtClean="0"/>
              <a:t>Za poprawne rozwiązanie zadania otwartego będzie można otrzymać maksymalnie 1 punkt, 2 punkty, 3 punkty lub 4 punkty. </a:t>
            </a:r>
          </a:p>
          <a:p>
            <a:pPr algn="just"/>
            <a:r>
              <a:rPr lang="pl-PL" dirty="0" smtClean="0"/>
              <a:t>Ocena rozwiązania zadania otwartego zależy od tego, jak daleko uczeń dotarł w drodze do całkowitego rozwiązania.</a:t>
            </a: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16</a:t>
            </a:fld>
            <a:endParaRPr lang="pl-PL"/>
          </a:p>
        </p:txBody>
      </p:sp>
      <p:sp>
        <p:nvSpPr>
          <p:cNvPr id="12" name="pole tekstowe 11"/>
          <p:cNvSpPr txBox="1"/>
          <p:nvPr/>
        </p:nvSpPr>
        <p:spPr>
          <a:xfrm>
            <a:off x="542925" y="1628775"/>
            <a:ext cx="7816273" cy="4893647"/>
          </a:xfrm>
          <a:prstGeom prst="rect">
            <a:avLst/>
          </a:prstGeom>
          <a:solidFill>
            <a:schemeClr val="accent5">
              <a:lumMod val="20000"/>
              <a:lumOff val="80000"/>
            </a:schemeClr>
          </a:solidFill>
          <a:ln>
            <a:solidFill>
              <a:srgbClr val="0070C0"/>
            </a:solidFill>
          </a:ln>
        </p:spPr>
        <p:txBody>
          <a:bodyPr wrap="square" rtlCol="0">
            <a:spAutoFit/>
          </a:bodyPr>
          <a:lstStyle/>
          <a:p>
            <a:pPr algn="just"/>
            <a:r>
              <a:rPr lang="pl-PL" b="1" dirty="0" smtClean="0"/>
              <a:t>Przykładowe schematy punktowania rozwiązań zadań otwartych.</a:t>
            </a:r>
          </a:p>
          <a:p>
            <a:pPr algn="just"/>
            <a:r>
              <a:rPr lang="pl-PL" dirty="0" smtClean="0"/>
              <a:t>Zadanie, za rozwiązanie którego można otrzymać maksymalnie  </a:t>
            </a:r>
            <a:r>
              <a:rPr lang="pl-PL" b="1" dirty="0" smtClean="0"/>
              <a:t>4 punkty</a:t>
            </a:r>
            <a:endParaRPr lang="pl-PL" dirty="0" smtClean="0"/>
          </a:p>
          <a:p>
            <a:pPr algn="just"/>
            <a:endParaRPr lang="pl-PL" sz="1000" b="1" dirty="0" smtClean="0"/>
          </a:p>
          <a:p>
            <a:pPr algn="just"/>
            <a:r>
              <a:rPr lang="pl-PL" b="1" dirty="0" smtClean="0"/>
              <a:t>4 </a:t>
            </a:r>
            <a:r>
              <a:rPr lang="pl-PL" b="1" dirty="0" err="1" smtClean="0"/>
              <a:t>pkt</a:t>
            </a:r>
            <a:r>
              <a:rPr lang="pl-PL" b="1" dirty="0" smtClean="0"/>
              <a:t> – </a:t>
            </a:r>
            <a:r>
              <a:rPr lang="pl-PL" dirty="0" smtClean="0"/>
              <a:t>Rozwiązanie bezbłędne.</a:t>
            </a:r>
          </a:p>
          <a:p>
            <a:pPr algn="just"/>
            <a:endParaRPr lang="pl-PL" sz="800" dirty="0" smtClean="0"/>
          </a:p>
          <a:p>
            <a:pPr algn="just"/>
            <a:r>
              <a:rPr lang="pl-PL" b="1" dirty="0" smtClean="0"/>
              <a:t>3 </a:t>
            </a:r>
            <a:r>
              <a:rPr lang="pl-PL" b="1" dirty="0" err="1" smtClean="0"/>
              <a:t>pkt</a:t>
            </a:r>
            <a:r>
              <a:rPr lang="pl-PL" b="1" dirty="0" smtClean="0"/>
              <a:t> – </a:t>
            </a:r>
            <a:r>
              <a:rPr lang="pl-PL" dirty="0" smtClean="0"/>
              <a:t>Rozwiązanie, w którym </a:t>
            </a:r>
            <a:r>
              <a:rPr lang="pl-PL" u="sng" dirty="0" smtClean="0"/>
              <a:t>zostały pokonane zasadnicze trudności zadania</a:t>
            </a:r>
            <a:r>
              <a:rPr lang="pl-PL" dirty="0" smtClean="0"/>
              <a:t>, </a:t>
            </a:r>
          </a:p>
          <a:p>
            <a:pPr algn="just"/>
            <a:r>
              <a:rPr lang="pl-PL" dirty="0" smtClean="0"/>
              <a:t>              rozwiązanie zostało doprowadzone do końca, ale zawierało błędy </a:t>
            </a:r>
          </a:p>
          <a:p>
            <a:pPr algn="just"/>
            <a:r>
              <a:rPr lang="pl-PL" dirty="0" smtClean="0"/>
              <a:t>              rachunkowe, usterki.</a:t>
            </a:r>
          </a:p>
          <a:p>
            <a:pPr algn="just"/>
            <a:endParaRPr lang="pl-PL" sz="800" b="1" dirty="0" smtClean="0"/>
          </a:p>
          <a:p>
            <a:pPr algn="just"/>
            <a:r>
              <a:rPr lang="pl-PL" b="1" dirty="0" smtClean="0"/>
              <a:t>2 </a:t>
            </a:r>
            <a:r>
              <a:rPr lang="pl-PL" b="1" dirty="0" err="1" smtClean="0"/>
              <a:t>pkt</a:t>
            </a:r>
            <a:r>
              <a:rPr lang="pl-PL" b="1" dirty="0" smtClean="0"/>
              <a:t> – </a:t>
            </a:r>
            <a:r>
              <a:rPr lang="pl-PL" dirty="0" smtClean="0"/>
              <a:t>Rozwiązanie, w którym zostały pokonane zasadnicze trudności zadania, ale </a:t>
            </a:r>
          </a:p>
          <a:p>
            <a:pPr algn="just"/>
            <a:r>
              <a:rPr lang="pl-PL" dirty="0" smtClean="0"/>
              <a:t>              rozwiązanie nie było kontynuowane lub było kontynuowane błędnie.</a:t>
            </a:r>
          </a:p>
          <a:p>
            <a:pPr algn="just"/>
            <a:endParaRPr lang="pl-PL" sz="800" b="1" dirty="0" smtClean="0"/>
          </a:p>
          <a:p>
            <a:pPr algn="just"/>
            <a:r>
              <a:rPr lang="pl-PL" b="1" dirty="0" smtClean="0"/>
              <a:t>1 </a:t>
            </a:r>
            <a:r>
              <a:rPr lang="pl-PL" b="1" dirty="0" err="1" smtClean="0"/>
              <a:t>pkt</a:t>
            </a:r>
            <a:r>
              <a:rPr lang="pl-PL" b="1" dirty="0" smtClean="0"/>
              <a:t> – </a:t>
            </a:r>
            <a:r>
              <a:rPr lang="pl-PL" dirty="0" smtClean="0"/>
              <a:t>Rozwiązanie, w którym </a:t>
            </a:r>
            <a:r>
              <a:rPr lang="pl-PL" u="sng" dirty="0" smtClean="0"/>
              <a:t>dokonany został istotny postęp</a:t>
            </a:r>
            <a:r>
              <a:rPr lang="pl-PL" dirty="0" smtClean="0"/>
              <a:t>, ale nie zostały </a:t>
            </a:r>
          </a:p>
          <a:p>
            <a:pPr algn="just"/>
            <a:r>
              <a:rPr lang="pl-PL" dirty="0" smtClean="0"/>
              <a:t>              pokonane zasadnicze trudności zadania</a:t>
            </a:r>
          </a:p>
          <a:p>
            <a:pPr algn="just"/>
            <a:r>
              <a:rPr lang="pl-PL" b="1" i="1" dirty="0" smtClean="0"/>
              <a:t>              lub</a:t>
            </a:r>
            <a:endParaRPr lang="pl-PL" dirty="0" smtClean="0"/>
          </a:p>
          <a:p>
            <a:pPr algn="just"/>
            <a:r>
              <a:rPr lang="pl-PL" dirty="0" smtClean="0"/>
              <a:t>              rozwiązanie, w którym zostały pokonane zasadnicze trudności zadania, ale    </a:t>
            </a:r>
          </a:p>
          <a:p>
            <a:pPr algn="just"/>
            <a:r>
              <a:rPr lang="pl-PL" dirty="0" smtClean="0"/>
              <a:t>              rozwiązanie nie zostało doprowadzone do końca, a w trakcie pokonywania  </a:t>
            </a:r>
          </a:p>
          <a:p>
            <a:pPr algn="just"/>
            <a:r>
              <a:rPr lang="pl-PL" dirty="0" smtClean="0"/>
              <a:t>              zasadniczych trudności zadania wystąpiły błędy rachunkowe, usterki.</a:t>
            </a:r>
          </a:p>
          <a:p>
            <a:pPr algn="just"/>
            <a:endParaRPr lang="pl-PL" sz="800" dirty="0" smtClean="0"/>
          </a:p>
          <a:p>
            <a:pPr algn="just"/>
            <a:r>
              <a:rPr lang="pl-PL" b="1" dirty="0" smtClean="0"/>
              <a:t>0 </a:t>
            </a:r>
            <a:r>
              <a:rPr lang="pl-PL" b="1" dirty="0" err="1" smtClean="0"/>
              <a:t>pkt</a:t>
            </a:r>
            <a:r>
              <a:rPr lang="pl-PL" b="1" dirty="0" smtClean="0"/>
              <a:t> – </a:t>
            </a:r>
            <a:r>
              <a:rPr lang="pl-PL" dirty="0" smtClean="0"/>
              <a:t>Rozwiązanie, w którym nie było istotnego postępu.</a:t>
            </a:r>
            <a:endParaRPr lang="pl-PL" dirty="0"/>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17</a:t>
            </a:fld>
            <a:endParaRPr lang="pl-PL"/>
          </a:p>
        </p:txBody>
      </p:sp>
      <p:sp>
        <p:nvSpPr>
          <p:cNvPr id="12" name="pole tekstowe 11"/>
          <p:cNvSpPr txBox="1"/>
          <p:nvPr/>
        </p:nvSpPr>
        <p:spPr>
          <a:xfrm>
            <a:off x="533400" y="1647825"/>
            <a:ext cx="7816273" cy="5047536"/>
          </a:xfrm>
          <a:prstGeom prst="rect">
            <a:avLst/>
          </a:prstGeom>
          <a:solidFill>
            <a:schemeClr val="accent5">
              <a:lumMod val="20000"/>
              <a:lumOff val="80000"/>
            </a:schemeClr>
          </a:solidFill>
          <a:ln>
            <a:solidFill>
              <a:srgbClr val="0070C0"/>
            </a:solidFill>
          </a:ln>
        </p:spPr>
        <p:txBody>
          <a:bodyPr wrap="square" rtlCol="0">
            <a:spAutoFit/>
          </a:bodyPr>
          <a:lstStyle/>
          <a:p>
            <a:pPr algn="just"/>
            <a:r>
              <a:rPr lang="pl-PL" b="1" dirty="0" smtClean="0"/>
              <a:t>Przykładowe schematy punktowania rozwiązań zadań otwartych.</a:t>
            </a:r>
          </a:p>
          <a:p>
            <a:pPr algn="just"/>
            <a:r>
              <a:rPr lang="pl-PL" dirty="0" smtClean="0"/>
              <a:t>Zadanie, za rozwiązanie którego można otrzymać maksymalnie  </a:t>
            </a:r>
            <a:r>
              <a:rPr lang="pl-PL" b="1" dirty="0" smtClean="0"/>
              <a:t>3 punkty</a:t>
            </a:r>
            <a:endParaRPr lang="pl-PL" dirty="0" smtClean="0"/>
          </a:p>
          <a:p>
            <a:pPr algn="just"/>
            <a:endParaRPr lang="pl-PL" sz="1000" b="1" dirty="0" smtClean="0"/>
          </a:p>
          <a:p>
            <a:pPr algn="just"/>
            <a:r>
              <a:rPr lang="pl-PL" b="1" dirty="0" smtClean="0"/>
              <a:t>3 </a:t>
            </a:r>
            <a:r>
              <a:rPr lang="pl-PL" b="1" dirty="0" err="1" smtClean="0"/>
              <a:t>pkt</a:t>
            </a:r>
            <a:r>
              <a:rPr lang="pl-PL" b="1" dirty="0" smtClean="0"/>
              <a:t> – </a:t>
            </a:r>
            <a:r>
              <a:rPr lang="pl-PL" dirty="0" smtClean="0"/>
              <a:t>Rozwiązanie bezbłędne.</a:t>
            </a:r>
          </a:p>
          <a:p>
            <a:pPr algn="just"/>
            <a:endParaRPr lang="pl-PL" sz="800" b="1" dirty="0" smtClean="0"/>
          </a:p>
          <a:p>
            <a:pPr algn="just"/>
            <a:r>
              <a:rPr lang="pl-PL" b="1" dirty="0" smtClean="0"/>
              <a:t>2 </a:t>
            </a:r>
            <a:r>
              <a:rPr lang="pl-PL" b="1" dirty="0" err="1" smtClean="0"/>
              <a:t>pkt</a:t>
            </a:r>
            <a:r>
              <a:rPr lang="pl-PL" b="1" dirty="0" smtClean="0"/>
              <a:t> – </a:t>
            </a:r>
            <a:r>
              <a:rPr lang="pl-PL" dirty="0" smtClean="0"/>
              <a:t>Rozwiązanie, w którym </a:t>
            </a:r>
            <a:r>
              <a:rPr lang="pl-PL" u="sng" dirty="0" smtClean="0"/>
              <a:t>zostały pokonane zasadnicze trudności zadania</a:t>
            </a:r>
            <a:r>
              <a:rPr lang="pl-PL" dirty="0" smtClean="0"/>
              <a:t>, </a:t>
            </a:r>
          </a:p>
          <a:p>
            <a:pPr algn="just"/>
            <a:r>
              <a:rPr lang="pl-PL" dirty="0" smtClean="0"/>
              <a:t>             rozwiązanie zostało doprowadzone do końca, ale zawierało błędy  </a:t>
            </a:r>
          </a:p>
          <a:p>
            <a:pPr algn="just"/>
            <a:r>
              <a:rPr lang="pl-PL" dirty="0" smtClean="0"/>
              <a:t>             rachunkowe, usterki</a:t>
            </a:r>
          </a:p>
          <a:p>
            <a:pPr algn="just"/>
            <a:r>
              <a:rPr lang="pl-PL" b="1" i="1" dirty="0" smtClean="0"/>
              <a:t>              lub</a:t>
            </a:r>
            <a:endParaRPr lang="pl-PL" dirty="0" smtClean="0"/>
          </a:p>
          <a:p>
            <a:pPr algn="just"/>
            <a:r>
              <a:rPr lang="pl-PL" dirty="0" smtClean="0"/>
              <a:t>             rozwiązanie, w którym zostały pokonane zasadnicze trudności zadania, ale  </a:t>
            </a:r>
          </a:p>
          <a:p>
            <a:pPr algn="just"/>
            <a:r>
              <a:rPr lang="pl-PL" dirty="0" smtClean="0"/>
              <a:t>             rozwiązanie nie zostało doprowadzone do końca.</a:t>
            </a:r>
          </a:p>
          <a:p>
            <a:pPr algn="just"/>
            <a:endParaRPr lang="pl-PL" sz="800" b="1" dirty="0" smtClean="0"/>
          </a:p>
          <a:p>
            <a:pPr algn="just"/>
            <a:r>
              <a:rPr lang="pl-PL" b="1" dirty="0" smtClean="0"/>
              <a:t>1 </a:t>
            </a:r>
            <a:r>
              <a:rPr lang="pl-PL" b="1" dirty="0" err="1" smtClean="0"/>
              <a:t>pkt</a:t>
            </a:r>
            <a:r>
              <a:rPr lang="pl-PL" b="1" dirty="0" smtClean="0"/>
              <a:t> – </a:t>
            </a:r>
            <a:r>
              <a:rPr lang="pl-PL" dirty="0" smtClean="0"/>
              <a:t>Rozwiązanie, w którym </a:t>
            </a:r>
            <a:r>
              <a:rPr lang="pl-PL" u="sng" dirty="0" smtClean="0"/>
              <a:t>dokonany został istotny postęp</a:t>
            </a:r>
            <a:r>
              <a:rPr lang="pl-PL" dirty="0" smtClean="0"/>
              <a:t>, ale nie zostały  </a:t>
            </a:r>
          </a:p>
          <a:p>
            <a:pPr algn="just"/>
            <a:r>
              <a:rPr lang="pl-PL" dirty="0" smtClean="0"/>
              <a:t>             pokonane zasadnicze trudności zadania </a:t>
            </a:r>
          </a:p>
          <a:p>
            <a:pPr algn="just"/>
            <a:r>
              <a:rPr lang="pl-PL" b="1" i="1" dirty="0" smtClean="0"/>
              <a:t>             lub</a:t>
            </a:r>
            <a:endParaRPr lang="pl-PL" dirty="0" smtClean="0"/>
          </a:p>
          <a:p>
            <a:pPr algn="just"/>
            <a:r>
              <a:rPr lang="pl-PL" dirty="0" smtClean="0"/>
              <a:t>             rozwiązanie, w którym zostały pokonane zasadnicze trudności zadania, ale        </a:t>
            </a:r>
          </a:p>
          <a:p>
            <a:pPr algn="just"/>
            <a:r>
              <a:rPr lang="pl-PL" dirty="0" smtClean="0"/>
              <a:t>             rozwiązanie nie zostało doprowadzone do końca, a w trakcie pokonywania  </a:t>
            </a:r>
          </a:p>
          <a:p>
            <a:pPr algn="just"/>
            <a:r>
              <a:rPr lang="pl-PL" dirty="0" smtClean="0"/>
              <a:t>             zasadniczych trudności zadania wystąpiły błędy, usterki.</a:t>
            </a:r>
          </a:p>
          <a:p>
            <a:pPr algn="just"/>
            <a:endParaRPr lang="pl-PL" sz="800" dirty="0" smtClean="0"/>
          </a:p>
          <a:p>
            <a:pPr algn="just"/>
            <a:r>
              <a:rPr lang="pl-PL" b="1" dirty="0" smtClean="0"/>
              <a:t>0 </a:t>
            </a:r>
            <a:r>
              <a:rPr lang="pl-PL" b="1" dirty="0" err="1" smtClean="0"/>
              <a:t>pkt</a:t>
            </a:r>
            <a:r>
              <a:rPr lang="pl-PL" b="1" dirty="0" smtClean="0"/>
              <a:t> – </a:t>
            </a:r>
            <a:r>
              <a:rPr lang="pl-PL" dirty="0" smtClean="0"/>
              <a:t>Rozwiązanie, w którym nie było istotnego postępu.</a:t>
            </a:r>
            <a:endParaRPr lang="pl-PL" dirty="0"/>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18</a:t>
            </a:fld>
            <a:endParaRPr lang="pl-PL" dirty="0"/>
          </a:p>
        </p:txBody>
      </p:sp>
      <p:sp>
        <p:nvSpPr>
          <p:cNvPr id="35843" name="Rectangle 3"/>
          <p:cNvSpPr>
            <a:spLocks noChangeArrowheads="1"/>
          </p:cNvSpPr>
          <p:nvPr/>
        </p:nvSpPr>
        <p:spPr bwMode="auto">
          <a:xfrm>
            <a:off x="95250" y="1588354"/>
            <a:ext cx="6086475" cy="5109091"/>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Zadanie  (0–1)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i="0" u="none" strike="noStrike" cap="none" normalizeH="0" baseline="0" dirty="0" smtClean="0">
                <a:ln>
                  <a:noFill/>
                </a:ln>
                <a:solidFill>
                  <a:schemeClr val="tx1"/>
                </a:solidFill>
                <a:effectLst/>
                <a:ea typeface="Calibri" pitchFamily="34" charset="0"/>
                <a:cs typeface="Arial" pitchFamily="34" charset="0"/>
              </a:rPr>
              <a:t>W tabeli umieszczono dane dotyczące kilku warszawskich drapaczy chmur.</a:t>
            </a:r>
            <a:r>
              <a:rPr kumimoji="0" lang="pl-PL" sz="1400" i="0" u="none" strike="noStrike" cap="none" normalizeH="0" baseline="0" dirty="0" smtClean="0">
                <a:ln>
                  <a:noFill/>
                </a:ln>
                <a:solidFill>
                  <a:schemeClr val="tx1"/>
                </a:solidFill>
                <a:effectLs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900" dirty="0" smtClean="0">
              <a:cs typeface="Arial" pitchFamily="34" charset="0"/>
            </a:endParaRPr>
          </a:p>
          <a:p>
            <a:pPr eaLnBrk="0" fontAlgn="base" hangingPunct="0">
              <a:spcBef>
                <a:spcPct val="0"/>
              </a:spcBef>
              <a:spcAft>
                <a:spcPct val="0"/>
              </a:spcAft>
            </a:pPr>
            <a:r>
              <a:rPr lang="pl-PL" sz="900" dirty="0" smtClean="0">
                <a:cs typeface="Arial" pitchFamily="34" charset="0"/>
              </a:rPr>
              <a:t>                         			</a:t>
            </a:r>
          </a:p>
          <a:p>
            <a:pPr eaLnBrk="0" fontAlgn="base" hangingPunct="0">
              <a:spcBef>
                <a:spcPct val="0"/>
              </a:spcBef>
              <a:spcAft>
                <a:spcPct val="0"/>
              </a:spcAft>
            </a:pPr>
            <a:r>
              <a:rPr lang="pl-PL" sz="900" dirty="0" smtClean="0">
                <a:cs typeface="Arial" pitchFamily="34" charset="0"/>
              </a:rPr>
              <a:t>	                 			                   Źródło: http://wiezowce.waw.pl/</a:t>
            </a:r>
          </a:p>
          <a:p>
            <a:pPr lvl="0" eaLnBrk="0" fontAlgn="base" hangingPunct="0">
              <a:spcBef>
                <a:spcPct val="0"/>
              </a:spcBef>
              <a:spcAft>
                <a:spcPct val="0"/>
              </a:spcAft>
            </a:pPr>
            <a:r>
              <a:rPr lang="pl-PL" sz="900" dirty="0" smtClean="0">
                <a:cs typeface="Arial" pitchFamily="34" charset="0"/>
              </a:rPr>
              <a:t>                                                                                                              </a:t>
            </a:r>
          </a:p>
          <a:p>
            <a:pPr eaLnBrk="0" fontAlgn="base" hangingPunct="0">
              <a:spcBef>
                <a:spcPct val="0"/>
              </a:spcBef>
              <a:spcAft>
                <a:spcPct val="0"/>
              </a:spcAft>
            </a:pPr>
            <a:r>
              <a:rPr lang="pl-PL" sz="1400" b="1" dirty="0" smtClean="0">
                <a:ea typeface="Calibri" pitchFamily="34" charset="0"/>
                <a:cs typeface="Arial" pitchFamily="34" charset="0"/>
              </a:rPr>
              <a:t>Oceń prawdziwość podanych zdań. Zaznacz P, jeśli zdanie jest prawdziwe, lub F – jeśli jest fałszywe.</a:t>
            </a:r>
            <a:endParaRPr lang="pl-PL" sz="14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dirty="0" smtClean="0">
              <a:cs typeface="Arial" pitchFamily="34" charset="0"/>
            </a:endParaRPr>
          </a:p>
        </p:txBody>
      </p:sp>
      <p:graphicFrame>
        <p:nvGraphicFramePr>
          <p:cNvPr id="10" name="Tabela 9"/>
          <p:cNvGraphicFramePr>
            <a:graphicFrameLocks noGrp="1"/>
          </p:cNvGraphicFramePr>
          <p:nvPr>
            <p:extLst>
              <p:ext uri="{D42A27DB-BD31-4B8C-83A1-F6EECF244321}">
                <p14:modId xmlns:p14="http://schemas.microsoft.com/office/powerpoint/2010/main" xmlns="" val="3821066881"/>
              </p:ext>
            </p:extLst>
          </p:nvPr>
        </p:nvGraphicFramePr>
        <p:xfrm>
          <a:off x="674805" y="2200565"/>
          <a:ext cx="5150485" cy="2284095"/>
        </p:xfrm>
        <a:graphic>
          <a:graphicData uri="http://schemas.openxmlformats.org/drawingml/2006/table">
            <a:tbl>
              <a:tblPr/>
              <a:tblGrid>
                <a:gridCol w="1620520"/>
                <a:gridCol w="1259840"/>
                <a:gridCol w="1260475"/>
                <a:gridCol w="1009650"/>
              </a:tblGrid>
              <a:tr h="633793">
                <a:tc>
                  <a:txBody>
                    <a:bodyPr/>
                    <a:lstStyle/>
                    <a:p>
                      <a:pPr algn="ctr">
                        <a:lnSpc>
                          <a:spcPct val="115000"/>
                        </a:lnSpc>
                        <a:spcAft>
                          <a:spcPts val="0"/>
                        </a:spcAft>
                      </a:pPr>
                      <a:r>
                        <a:rPr lang="pl-PL" sz="1400" dirty="0">
                          <a:latin typeface="+mn-lt"/>
                          <a:ea typeface="Calibri"/>
                        </a:rPr>
                        <a:t>Nazwa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pl-PL" sz="1400" dirty="0">
                          <a:latin typeface="+mn-lt"/>
                          <a:ea typeface="Calibri"/>
                        </a:rPr>
                        <a:t>Rok zakończenia budowy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pl-PL" sz="1400" dirty="0">
                          <a:latin typeface="+mn-lt"/>
                          <a:ea typeface="Calibri"/>
                        </a:rPr>
                        <a:t>Wysokość w metrach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pl-PL" sz="1400" dirty="0">
                          <a:latin typeface="+mn-lt"/>
                          <a:ea typeface="Calibri"/>
                        </a:rPr>
                        <a:t>Liczba pięter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52425">
                <a:tc>
                  <a:txBody>
                    <a:bodyPr/>
                    <a:lstStyle/>
                    <a:p>
                      <a:pPr algn="ctr">
                        <a:lnSpc>
                          <a:spcPct val="115000"/>
                        </a:lnSpc>
                        <a:spcAft>
                          <a:spcPts val="0"/>
                        </a:spcAft>
                      </a:pPr>
                      <a:r>
                        <a:rPr lang="pl-PL" sz="1400">
                          <a:latin typeface="+mn-lt"/>
                          <a:ea typeface="Calibri"/>
                        </a:rPr>
                        <a:t>Pałac Kultury i Nauki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a:latin typeface="+mn-lt"/>
                          <a:ea typeface="Calibri"/>
                        </a:rPr>
                        <a:t>1955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a:latin typeface="+mn-lt"/>
                          <a:ea typeface="Calibri"/>
                        </a:rPr>
                        <a:t>231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a:latin typeface="+mn-lt"/>
                          <a:ea typeface="Calibri"/>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25">
                <a:tc>
                  <a:txBody>
                    <a:bodyPr/>
                    <a:lstStyle/>
                    <a:p>
                      <a:pPr algn="ctr">
                        <a:lnSpc>
                          <a:spcPct val="115000"/>
                        </a:lnSpc>
                        <a:spcAft>
                          <a:spcPts val="0"/>
                        </a:spcAft>
                      </a:pPr>
                      <a:r>
                        <a:rPr lang="pl-PL" sz="1400" dirty="0" smtClean="0">
                          <a:latin typeface="+mn-lt"/>
                          <a:ea typeface="Calibri"/>
                        </a:rPr>
                        <a:t>hotel </a:t>
                      </a:r>
                      <a:r>
                        <a:rPr lang="pl-PL" sz="1400" dirty="0">
                          <a:latin typeface="+mn-lt"/>
                          <a:ea typeface="Calibri"/>
                        </a:rPr>
                        <a:t>Marriott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a:latin typeface="+mn-lt"/>
                          <a:ea typeface="Calibri"/>
                        </a:rPr>
                        <a:t>1989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a:latin typeface="+mn-lt"/>
                          <a:ea typeface="Calibri"/>
                        </a:rPr>
                        <a:t>170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dirty="0">
                          <a:latin typeface="+mn-lt"/>
                          <a:ea typeface="Calibri"/>
                        </a:rPr>
                        <a:t>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25">
                <a:tc>
                  <a:txBody>
                    <a:bodyPr/>
                    <a:lstStyle/>
                    <a:p>
                      <a:pPr algn="ctr">
                        <a:lnSpc>
                          <a:spcPct val="115000"/>
                        </a:lnSpc>
                        <a:spcAft>
                          <a:spcPts val="0"/>
                        </a:spcAft>
                      </a:pPr>
                      <a:r>
                        <a:rPr lang="pl-PL" sz="1400" dirty="0">
                          <a:latin typeface="+mn-lt"/>
                          <a:ea typeface="Calibri"/>
                        </a:rPr>
                        <a:t>Warszawskie Centrum Finansowe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a:latin typeface="+mn-lt"/>
                          <a:ea typeface="Calibri"/>
                        </a:rPr>
                        <a:t>1998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a:latin typeface="+mn-lt"/>
                          <a:ea typeface="Calibri"/>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a:latin typeface="+mn-lt"/>
                          <a:ea typeface="Calibri"/>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25">
                <a:tc>
                  <a:txBody>
                    <a:bodyPr/>
                    <a:lstStyle/>
                    <a:p>
                      <a:pPr algn="ctr">
                        <a:lnSpc>
                          <a:spcPct val="115000"/>
                        </a:lnSpc>
                        <a:spcAft>
                          <a:spcPts val="0"/>
                        </a:spcAft>
                      </a:pPr>
                      <a:r>
                        <a:rPr lang="pl-PL" sz="1400" dirty="0" err="1">
                          <a:latin typeface="+mn-lt"/>
                          <a:ea typeface="Calibri"/>
                        </a:rPr>
                        <a:t>Intraco</a:t>
                      </a:r>
                      <a:r>
                        <a:rPr lang="pl-PL" sz="1400" dirty="0">
                          <a:latin typeface="+mn-lt"/>
                          <a:ea typeface="Calibri"/>
                        </a:rPr>
                        <a:t> 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dirty="0">
                          <a:latin typeface="+mn-lt"/>
                          <a:ea typeface="Calibri"/>
                        </a:rPr>
                        <a:t>1979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dirty="0">
                          <a:latin typeface="+mn-lt"/>
                          <a:ea typeface="Calibri"/>
                        </a:rPr>
                        <a:t>149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dirty="0">
                          <a:latin typeface="+mn-lt"/>
                          <a:ea typeface="Calibri"/>
                        </a:rPr>
                        <a:t>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ela 11"/>
          <p:cNvGraphicFramePr>
            <a:graphicFrameLocks noGrp="1"/>
          </p:cNvGraphicFramePr>
          <p:nvPr/>
        </p:nvGraphicFramePr>
        <p:xfrm>
          <a:off x="288636" y="5507575"/>
          <a:ext cx="5689600" cy="981456"/>
        </p:xfrm>
        <a:graphic>
          <a:graphicData uri="http://schemas.openxmlformats.org/drawingml/2006/table">
            <a:tbl>
              <a:tblPr/>
              <a:tblGrid>
                <a:gridCol w="4787900"/>
                <a:gridCol w="450850"/>
                <a:gridCol w="450850"/>
              </a:tblGrid>
              <a:tr h="400050">
                <a:tc>
                  <a:txBody>
                    <a:bodyPr/>
                    <a:lstStyle/>
                    <a:p>
                      <a:pPr>
                        <a:lnSpc>
                          <a:spcPct val="115000"/>
                        </a:lnSpc>
                        <a:spcAft>
                          <a:spcPts val="0"/>
                        </a:spcAft>
                      </a:pPr>
                      <a:r>
                        <a:rPr lang="pl-PL" sz="1400" dirty="0">
                          <a:latin typeface="+mn-lt"/>
                          <a:ea typeface="Calibri"/>
                        </a:rPr>
                        <a:t>Najmłodszy budynek, spośród wymienionych w tabeli, ma 42 piętra.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P</a:t>
                      </a:r>
                      <a:endParaRPr lang="pl-PL" sz="1400">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F</a:t>
                      </a:r>
                      <a:endParaRPr lang="pl-PL" sz="1400">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a:lnSpc>
                          <a:spcPct val="115000"/>
                        </a:lnSpc>
                        <a:spcAft>
                          <a:spcPts val="0"/>
                        </a:spcAft>
                      </a:pPr>
                      <a:r>
                        <a:rPr lang="pl-PL" sz="1400" dirty="0">
                          <a:latin typeface="+mn-lt"/>
                          <a:ea typeface="Calibri"/>
                        </a:rPr>
                        <a:t>Budynek Warszawskiego Centrum Finansowego jest niższy od hotelu Marriott o 11 metrów.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P</a:t>
                      </a:r>
                      <a:endParaRPr lang="pl-PL" sz="1400">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dirty="0">
                          <a:latin typeface="+mn-lt"/>
                          <a:ea typeface="Calibri"/>
                        </a:rPr>
                        <a:t>F</a:t>
                      </a:r>
                      <a:endParaRPr lang="pl-PL" sz="1400" dirty="0">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5" name="Rectangle 5"/>
          <p:cNvSpPr>
            <a:spLocks noChangeArrowheads="1"/>
          </p:cNvSpPr>
          <p:nvPr/>
        </p:nvSpPr>
        <p:spPr bwMode="auto">
          <a:xfrm>
            <a:off x="6219825" y="1609374"/>
            <a:ext cx="2781300" cy="1384995"/>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Wymaganie ogólne</a:t>
            </a:r>
            <a:endParaRPr kumimoji="0" lang="pl-PL" sz="1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0" i="1" u="none" strike="noStrike" cap="none" normalizeH="0" baseline="0" dirty="0" smtClean="0">
                <a:ln>
                  <a:noFill/>
                </a:ln>
                <a:solidFill>
                  <a:schemeClr val="tx1"/>
                </a:solidFill>
                <a:effectLst/>
                <a:ea typeface="Calibri" pitchFamily="34" charset="0"/>
                <a:cs typeface="Arial" pitchFamily="34" charset="0"/>
              </a:rPr>
              <a:t>II. Wykorzystanie i tworzenie informacji.</a:t>
            </a:r>
            <a:endParaRPr kumimoji="0" lang="pl-PL" sz="1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0" i="1" u="none" strike="noStrike" cap="none" normalizeH="0" baseline="0" dirty="0" smtClean="0">
                <a:ln>
                  <a:noFill/>
                </a:ln>
                <a:solidFill>
                  <a:schemeClr val="tx1"/>
                </a:solidFill>
                <a:effectLst/>
                <a:ea typeface="Calibri" pitchFamily="34" charset="0"/>
                <a:cs typeface="Arial" pitchFamily="34" charset="0"/>
              </a:rPr>
              <a:t>Uczeń interpretuje i przetwarza informacje tekstowe, liczbowe, graficzne </a:t>
            </a:r>
            <a:r>
              <a:rPr kumimoji="0" lang="pl-PL" sz="1400" b="0" i="0" u="none" strike="noStrike" cap="none" normalizeH="0" baseline="0" dirty="0" smtClean="0">
                <a:ln>
                  <a:noFill/>
                </a:ln>
                <a:solidFill>
                  <a:schemeClr val="tx1"/>
                </a:solidFill>
                <a:effectLst/>
                <a:ea typeface="Calibri" pitchFamily="34" charset="0"/>
                <a:cs typeface="Arial" pitchFamily="34" charset="0"/>
              </a:rPr>
              <a:t>[…]</a:t>
            </a:r>
            <a:r>
              <a:rPr kumimoji="0" lang="pl-PL" sz="1400" b="0" i="1" u="none" strike="noStrike" cap="none" normalizeH="0" baseline="0" dirty="0" smtClean="0">
                <a:ln>
                  <a:noFill/>
                </a:ln>
                <a:solidFill>
                  <a:schemeClr val="tx1"/>
                </a:solidFill>
                <a:effectLst/>
                <a:ea typeface="Calibri" pitchFamily="34" charset="0"/>
                <a:cs typeface="Arial" pitchFamily="34" charset="0"/>
              </a:rPr>
              <a:t>.</a:t>
            </a:r>
            <a:endParaRPr kumimoji="0" lang="pl-PL" sz="1400" b="0" i="0" u="none" strike="noStrike" cap="none" normalizeH="0" baseline="0" dirty="0" smtClean="0">
              <a:ln>
                <a:noFill/>
              </a:ln>
              <a:solidFill>
                <a:schemeClr val="tx1"/>
              </a:solidFill>
              <a:effectLst/>
              <a:cs typeface="Arial" pitchFamily="34" charset="0"/>
            </a:endParaRPr>
          </a:p>
        </p:txBody>
      </p:sp>
      <p:sp>
        <p:nvSpPr>
          <p:cNvPr id="14" name="Rectangle 5"/>
          <p:cNvSpPr>
            <a:spLocks noChangeArrowheads="1"/>
          </p:cNvSpPr>
          <p:nvPr/>
        </p:nvSpPr>
        <p:spPr bwMode="auto">
          <a:xfrm>
            <a:off x="6229350" y="3264758"/>
            <a:ext cx="2781300" cy="1169551"/>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l-PL" sz="1400" b="1" dirty="0" smtClean="0"/>
              <a:t>Wymaganie szczegółowe</a:t>
            </a:r>
            <a:endParaRPr lang="pl-PL" sz="1400" dirty="0" smtClean="0"/>
          </a:p>
          <a:p>
            <a:pPr algn="just"/>
            <a:r>
              <a:rPr lang="pl-PL" sz="1400" i="1" dirty="0" smtClean="0"/>
              <a:t>13.2. Uczeń odczytuje i interpretuje dane przedstawione w tekstach, tabelach, diagramach i na wykresach.</a:t>
            </a:r>
            <a:endParaRPr lang="pl-PL" sz="1400" dirty="0"/>
          </a:p>
        </p:txBody>
      </p:sp>
      <p:sp>
        <p:nvSpPr>
          <p:cNvPr id="17" name="Rectangle 5"/>
          <p:cNvSpPr>
            <a:spLocks noChangeArrowheads="1"/>
          </p:cNvSpPr>
          <p:nvPr/>
        </p:nvSpPr>
        <p:spPr bwMode="auto">
          <a:xfrm>
            <a:off x="6229350" y="4668727"/>
            <a:ext cx="2781300" cy="2031325"/>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l-PL" sz="1400" b="1" dirty="0" smtClean="0"/>
              <a:t>Rozwiązanie </a:t>
            </a:r>
            <a:endParaRPr lang="pl-PL" sz="1400" dirty="0" smtClean="0"/>
          </a:p>
          <a:p>
            <a:pPr algn="just"/>
            <a:r>
              <a:rPr lang="pl-PL" sz="1400" dirty="0" err="1" smtClean="0"/>
              <a:t>FF</a:t>
            </a:r>
            <a:endParaRPr lang="pl-PL" sz="1400" dirty="0" smtClean="0"/>
          </a:p>
          <a:p>
            <a:pPr algn="just"/>
            <a:r>
              <a:rPr lang="pl-PL" sz="1400" dirty="0" smtClean="0"/>
              <a:t> </a:t>
            </a:r>
          </a:p>
          <a:p>
            <a:pPr algn="just"/>
            <a:r>
              <a:rPr lang="pl-PL" sz="1400" b="1" dirty="0" smtClean="0"/>
              <a:t>Schemat punktowania</a:t>
            </a:r>
            <a:endParaRPr lang="pl-PL" sz="1400" dirty="0" smtClean="0"/>
          </a:p>
          <a:p>
            <a:pPr algn="just"/>
            <a:r>
              <a:rPr lang="pl-PL" sz="1400" dirty="0" smtClean="0"/>
              <a:t>1 </a:t>
            </a:r>
            <a:r>
              <a:rPr lang="pl-PL" sz="1400" dirty="0" err="1" smtClean="0"/>
              <a:t>pkt</a:t>
            </a:r>
            <a:r>
              <a:rPr lang="pl-PL" sz="1400" dirty="0" smtClean="0"/>
              <a:t> – za zaznaczenie poprawnej odpowiedzi.</a:t>
            </a:r>
          </a:p>
          <a:p>
            <a:pPr algn="just"/>
            <a:r>
              <a:rPr lang="pl-PL" sz="1400" dirty="0" smtClean="0"/>
              <a:t>0 </a:t>
            </a:r>
            <a:r>
              <a:rPr lang="pl-PL" sz="1400" dirty="0" err="1" smtClean="0"/>
              <a:t>pkt</a:t>
            </a:r>
            <a:r>
              <a:rPr lang="pl-PL" sz="1400" dirty="0" smtClean="0"/>
              <a:t> – za zaznaczenie niepełnej lub błędnej odpowiedzi albo brak odpowiedzi.</a:t>
            </a:r>
            <a:endParaRPr lang="pl-PL" sz="1400" dirty="0"/>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19</a:t>
            </a:fld>
            <a:endParaRPr lang="pl-PL"/>
          </a:p>
        </p:txBody>
      </p:sp>
      <p:sp>
        <p:nvSpPr>
          <p:cNvPr id="35843" name="Rectangle 3"/>
          <p:cNvSpPr>
            <a:spLocks noChangeArrowheads="1"/>
          </p:cNvSpPr>
          <p:nvPr/>
        </p:nvSpPr>
        <p:spPr bwMode="auto">
          <a:xfrm>
            <a:off x="110169" y="1458267"/>
            <a:ext cx="6004881" cy="3554819"/>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Zadanie  (0–2) </a:t>
            </a:r>
          </a:p>
          <a:p>
            <a:pPr lvl="0" eaLnBrk="0" fontAlgn="base" hangingPunct="0">
              <a:spcBef>
                <a:spcPct val="0"/>
              </a:spcBef>
              <a:spcAft>
                <a:spcPct val="0"/>
              </a:spcAft>
            </a:pPr>
            <a:r>
              <a:rPr lang="pl-PL" sz="1400" dirty="0" smtClean="0"/>
              <a:t>Na każdym z poniższych rysunków prostokąt został podzielony na jednakowe części.</a:t>
            </a:r>
            <a:endParaRPr lang="pl-PL" sz="1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latin typeface="Arial" pitchFamily="34" charset="0"/>
              <a:cs typeface="Arial" pitchFamily="34" charset="0"/>
            </a:endParaRPr>
          </a:p>
          <a:p>
            <a:r>
              <a:rPr lang="pl-PL" sz="1400" b="1" dirty="0" smtClean="0"/>
              <a:t>Odpowiedz na pytania zamieszczone w tabeli. Przy każdym z nich zaznacz właściwą literę.</a:t>
            </a:r>
            <a:endParaRPr lang="pl-PL" sz="14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dirty="0" smtClean="0">
              <a:latin typeface="Arial" pitchFamily="34" charset="0"/>
              <a:cs typeface="Arial" pitchFamily="34" charset="0"/>
            </a:endParaRPr>
          </a:p>
        </p:txBody>
      </p:sp>
      <p:sp>
        <p:nvSpPr>
          <p:cNvPr id="35845" name="Rectangle 5"/>
          <p:cNvSpPr>
            <a:spLocks noChangeArrowheads="1"/>
          </p:cNvSpPr>
          <p:nvPr/>
        </p:nvSpPr>
        <p:spPr bwMode="auto">
          <a:xfrm>
            <a:off x="6219825" y="1479202"/>
            <a:ext cx="2781300" cy="1384995"/>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Wymaganie ogólne</a:t>
            </a:r>
            <a:endParaRPr kumimoji="0" lang="pl-PL" sz="1400" b="0" i="0" u="none" strike="noStrike" cap="none" normalizeH="0" baseline="0" dirty="0" smtClean="0">
              <a:ln>
                <a:noFill/>
              </a:ln>
              <a:solidFill>
                <a:schemeClr val="tx1"/>
              </a:solidFill>
              <a:effectLst/>
              <a:cs typeface="Arial" pitchFamily="34" charset="0"/>
            </a:endParaRPr>
          </a:p>
          <a:p>
            <a:pPr algn="just"/>
            <a:r>
              <a:rPr lang="pl-PL" sz="1400" i="1" dirty="0" smtClean="0"/>
              <a:t>II. Wykorzystanie i tworzenie informacji.</a:t>
            </a:r>
          </a:p>
          <a:p>
            <a:pPr algn="just"/>
            <a:r>
              <a:rPr lang="pl-PL" sz="1400" i="1" dirty="0" smtClean="0"/>
              <a:t>Uczeń interpretuje i przetwarza informacje tekstowe, liczbowe, graficzne […].</a:t>
            </a:r>
            <a:endParaRPr lang="pl-PL" sz="1400" dirty="0"/>
          </a:p>
        </p:txBody>
      </p:sp>
      <p:sp>
        <p:nvSpPr>
          <p:cNvPr id="14" name="Rectangle 5"/>
          <p:cNvSpPr>
            <a:spLocks noChangeArrowheads="1"/>
          </p:cNvSpPr>
          <p:nvPr/>
        </p:nvSpPr>
        <p:spPr bwMode="auto">
          <a:xfrm>
            <a:off x="6229350" y="3105032"/>
            <a:ext cx="2781300" cy="1600438"/>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l-PL" sz="1400" b="1" dirty="0" smtClean="0"/>
              <a:t>Wymaganie szczegółowe</a:t>
            </a:r>
            <a:endParaRPr lang="pl-PL" sz="1400" dirty="0" smtClean="0"/>
          </a:p>
          <a:p>
            <a:pPr algn="just"/>
            <a:r>
              <a:rPr lang="pl-PL" sz="1400" i="1" dirty="0" smtClean="0"/>
              <a:t>4.1. Uczeń opisuje część danej całości za pomocą ułamka.</a:t>
            </a:r>
            <a:endParaRPr lang="pl-PL" sz="1400" dirty="0" smtClean="0"/>
          </a:p>
          <a:p>
            <a:pPr algn="just"/>
            <a:r>
              <a:rPr lang="pl-PL" sz="1400" i="1" dirty="0" smtClean="0"/>
              <a:t>12.1. Uczeń interpretuje 100% danej wielkości jako całość </a:t>
            </a:r>
            <a:r>
              <a:rPr lang="pl-PL" sz="1400" dirty="0" smtClean="0"/>
              <a:t>[…]</a:t>
            </a:r>
            <a:r>
              <a:rPr lang="pl-PL" sz="1400" i="1" dirty="0" smtClean="0"/>
              <a:t> </a:t>
            </a:r>
            <a:br>
              <a:rPr lang="pl-PL" sz="1400" i="1" dirty="0" smtClean="0"/>
            </a:br>
            <a:r>
              <a:rPr lang="pl-PL" sz="1400" i="1" dirty="0" smtClean="0"/>
              <a:t>10% – jako jedną dziesiątą </a:t>
            </a:r>
            <a:r>
              <a:rPr lang="pl-PL" sz="1400" dirty="0" smtClean="0"/>
              <a:t>[…]</a:t>
            </a:r>
            <a:r>
              <a:rPr lang="pl-PL" sz="1400" i="1" dirty="0" smtClean="0"/>
              <a:t> część danej wielkości. </a:t>
            </a:r>
            <a:endParaRPr lang="pl-PL" sz="1400" dirty="0"/>
          </a:p>
        </p:txBody>
      </p:sp>
      <p:sp>
        <p:nvSpPr>
          <p:cNvPr id="17" name="Rectangle 5"/>
          <p:cNvSpPr>
            <a:spLocks noChangeArrowheads="1"/>
          </p:cNvSpPr>
          <p:nvPr/>
        </p:nvSpPr>
        <p:spPr bwMode="auto">
          <a:xfrm>
            <a:off x="1376362" y="5073250"/>
            <a:ext cx="5953125" cy="1723549"/>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r>
              <a:rPr lang="pl-PL" sz="1400" b="1" dirty="0" smtClean="0"/>
              <a:t>Rozwiązanie </a:t>
            </a:r>
            <a:endParaRPr lang="pl-PL" sz="1400" dirty="0" smtClean="0"/>
          </a:p>
          <a:p>
            <a:r>
              <a:rPr lang="pl-PL" sz="1400" dirty="0" smtClean="0"/>
              <a:t>6.1. A</a:t>
            </a:r>
          </a:p>
          <a:p>
            <a:r>
              <a:rPr lang="pl-PL" sz="1400" dirty="0" smtClean="0"/>
              <a:t>6.2. D</a:t>
            </a:r>
          </a:p>
          <a:p>
            <a:endParaRPr lang="pl-PL" sz="800" dirty="0" smtClean="0"/>
          </a:p>
          <a:p>
            <a:r>
              <a:rPr lang="pl-PL" sz="1400" b="1" dirty="0" smtClean="0"/>
              <a:t>Schemat punktowania</a:t>
            </a:r>
            <a:endParaRPr lang="pl-PL" sz="1400" dirty="0" smtClean="0"/>
          </a:p>
          <a:p>
            <a:r>
              <a:rPr lang="pl-PL" sz="1400" dirty="0" smtClean="0"/>
              <a:t>2 </a:t>
            </a:r>
            <a:r>
              <a:rPr lang="pl-PL" sz="1400" dirty="0" err="1" smtClean="0"/>
              <a:t>pkt</a:t>
            </a:r>
            <a:r>
              <a:rPr lang="pl-PL" sz="1400" dirty="0" smtClean="0"/>
              <a:t> – za zaznaczenie dwóch poprawnych odpowiedzi.</a:t>
            </a:r>
          </a:p>
          <a:p>
            <a:r>
              <a:rPr lang="pl-PL" sz="1400" dirty="0" smtClean="0"/>
              <a:t>1 </a:t>
            </a:r>
            <a:r>
              <a:rPr lang="pl-PL" sz="1400" dirty="0" err="1" smtClean="0"/>
              <a:t>pkt</a:t>
            </a:r>
            <a:r>
              <a:rPr lang="pl-PL" sz="1400" dirty="0" smtClean="0"/>
              <a:t> – za zaznaczenie jednej poprawnej odpowiedzi.</a:t>
            </a:r>
          </a:p>
          <a:p>
            <a:r>
              <a:rPr lang="pl-PL" sz="1400" dirty="0" smtClean="0"/>
              <a:t>0 </a:t>
            </a:r>
            <a:r>
              <a:rPr lang="pl-PL" sz="1400" dirty="0" err="1" smtClean="0"/>
              <a:t>pkt</a:t>
            </a:r>
            <a:r>
              <a:rPr lang="pl-PL" sz="1400" dirty="0" smtClean="0"/>
              <a:t> – za zaznaczenie błędnych odpowiedzi albo brak odpowiedzi.</a:t>
            </a:r>
            <a:endParaRPr lang="pl-PL" sz="1400" dirty="0"/>
          </a:p>
        </p:txBody>
      </p:sp>
      <p:graphicFrame>
        <p:nvGraphicFramePr>
          <p:cNvPr id="11" name="Tabela 10"/>
          <p:cNvGraphicFramePr>
            <a:graphicFrameLocks noGrp="1"/>
          </p:cNvGraphicFramePr>
          <p:nvPr>
            <p:extLst>
              <p:ext uri="{D42A27DB-BD31-4B8C-83A1-F6EECF244321}">
                <p14:modId xmlns:p14="http://schemas.microsoft.com/office/powerpoint/2010/main" xmlns="" val="1283690580"/>
              </p:ext>
            </p:extLst>
          </p:nvPr>
        </p:nvGraphicFramePr>
        <p:xfrm>
          <a:off x="193964" y="3888510"/>
          <a:ext cx="5806787" cy="1045881"/>
        </p:xfrm>
        <a:graphic>
          <a:graphicData uri="http://schemas.openxmlformats.org/drawingml/2006/table">
            <a:tbl>
              <a:tblPr/>
              <a:tblGrid>
                <a:gridCol w="473930"/>
                <a:gridCol w="4202055"/>
                <a:gridCol w="282240"/>
                <a:gridCol w="282854"/>
                <a:gridCol w="282854"/>
                <a:gridCol w="282854"/>
              </a:tblGrid>
              <a:tr h="555153">
                <a:tc>
                  <a:txBody>
                    <a:bodyPr/>
                    <a:lstStyle/>
                    <a:p>
                      <a:pPr algn="ctr">
                        <a:lnSpc>
                          <a:spcPct val="115000"/>
                        </a:lnSpc>
                        <a:spcAft>
                          <a:spcPts val="0"/>
                        </a:spcAft>
                      </a:pPr>
                      <a:r>
                        <a:rPr lang="pl-PL" sz="1400" b="1" dirty="0" smtClean="0">
                          <a:latin typeface="+mn-lt"/>
                          <a:ea typeface="Calibri"/>
                        </a:rPr>
                        <a:t>6.1</a:t>
                      </a:r>
                      <a:r>
                        <a:rPr lang="pl-PL" sz="1400" b="1" dirty="0">
                          <a:latin typeface="+mn-lt"/>
                          <a:ea typeface="Calibri"/>
                        </a:rPr>
                        <a:t>.</a:t>
                      </a:r>
                      <a:endParaRPr lang="pl-PL" sz="1400" dirty="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0"/>
                        </a:spcAft>
                      </a:pPr>
                      <a:r>
                        <a:rPr lang="pl-PL" sz="1400" dirty="0" smtClean="0">
                          <a:latin typeface="+mn-lt"/>
                          <a:ea typeface="Calibri"/>
                        </a:rPr>
                        <a:t>Na </a:t>
                      </a:r>
                      <a:r>
                        <a:rPr lang="pl-PL" sz="1400" dirty="0">
                          <a:latin typeface="+mn-lt"/>
                          <a:ea typeface="Calibri"/>
                        </a:rPr>
                        <a:t>którym rysunku szarym kolorem </a:t>
                      </a:r>
                      <a:r>
                        <a:rPr lang="pl-PL" sz="1400" dirty="0" smtClean="0">
                          <a:latin typeface="+mn-lt"/>
                          <a:ea typeface="Calibri"/>
                        </a:rPr>
                        <a:t>zaznaczono    pola </a:t>
                      </a:r>
                      <a:r>
                        <a:rPr lang="pl-PL" sz="1400" dirty="0">
                          <a:latin typeface="+mn-lt"/>
                          <a:ea typeface="Calibri"/>
                        </a:rPr>
                        <a:t>prostokąta?</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A</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B</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dirty="0">
                          <a:latin typeface="+mn-lt"/>
                          <a:ea typeface="Calibri"/>
                        </a:rPr>
                        <a:t>C</a:t>
                      </a:r>
                      <a:endParaRPr lang="pl-PL" sz="1400" dirty="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D</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444885">
                <a:tc>
                  <a:txBody>
                    <a:bodyPr/>
                    <a:lstStyle/>
                    <a:p>
                      <a:pPr algn="ctr">
                        <a:lnSpc>
                          <a:spcPct val="115000"/>
                        </a:lnSpc>
                        <a:spcAft>
                          <a:spcPts val="0"/>
                        </a:spcAft>
                      </a:pPr>
                      <a:r>
                        <a:rPr lang="pl-PL" sz="1400" b="1" dirty="0" smtClean="0">
                          <a:latin typeface="+mn-lt"/>
                          <a:ea typeface="Calibri"/>
                        </a:rPr>
                        <a:t>6.2</a:t>
                      </a:r>
                      <a:r>
                        <a:rPr lang="pl-PL" sz="1400" b="1" dirty="0">
                          <a:latin typeface="+mn-lt"/>
                          <a:ea typeface="Calibri"/>
                        </a:rPr>
                        <a:t>.</a:t>
                      </a:r>
                      <a:endParaRPr lang="pl-PL" sz="1400" dirty="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just">
                        <a:lnSpc>
                          <a:spcPct val="115000"/>
                        </a:lnSpc>
                        <a:spcAft>
                          <a:spcPts val="0"/>
                        </a:spcAft>
                      </a:pPr>
                      <a:r>
                        <a:rPr lang="pl-PL" sz="1400" dirty="0">
                          <a:latin typeface="+mn-lt"/>
                          <a:ea typeface="Calibri"/>
                        </a:rPr>
                        <a:t>Na którym rysunku szarym kolorem zaznaczono dokładnie 30% pola prostokąta?</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A</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B</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C</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dirty="0">
                          <a:latin typeface="+mn-lt"/>
                          <a:ea typeface="Calibri"/>
                        </a:rPr>
                        <a:t>D</a:t>
                      </a:r>
                      <a:endParaRPr lang="pl-PL" sz="1400" dirty="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graphicFrame>
        <p:nvGraphicFramePr>
          <p:cNvPr id="39937" name="Object 1"/>
          <p:cNvGraphicFramePr>
            <a:graphicFrameLocks noChangeAspect="1"/>
          </p:cNvGraphicFramePr>
          <p:nvPr/>
        </p:nvGraphicFramePr>
        <p:xfrm>
          <a:off x="4279034" y="3890240"/>
          <a:ext cx="133350" cy="400050"/>
        </p:xfrm>
        <a:graphic>
          <a:graphicData uri="http://schemas.openxmlformats.org/presentationml/2006/ole">
            <p:oleObj spid="_x0000_s73730" name="Równanie" r:id="rId3" imgW="152334" imgH="393529" progId="Equation.3">
              <p:embed/>
            </p:oleObj>
          </a:graphicData>
        </a:graphic>
      </p:graphicFrame>
      <p:pic>
        <p:nvPicPr>
          <p:cNvPr id="13" name="Obraz 12"/>
          <p:cNvPicPr/>
          <p:nvPr/>
        </p:nvPicPr>
        <p:blipFill>
          <a:blip r:embed="rId4" cstate="print"/>
          <a:srcRect/>
          <a:stretch>
            <a:fillRect/>
          </a:stretch>
        </p:blipFill>
        <p:spPr bwMode="auto">
          <a:xfrm>
            <a:off x="443230" y="2184400"/>
            <a:ext cx="5323840" cy="11938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b="1" dirty="0" smtClean="0">
                <a:solidFill>
                  <a:schemeClr val="bg2">
                    <a:lumMod val="25000"/>
                  </a:schemeClr>
                </a:solidFill>
                <a:effectLst/>
              </a:rPr>
              <a:t>Zmiany w sprawdzianie od 2015 r.</a:t>
            </a:r>
            <a:endParaRPr lang="pl-PL" sz="3600" dirty="0">
              <a:solidFill>
                <a:schemeClr val="bg2">
                  <a:lumMod val="2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2</a:t>
            </a:fld>
            <a:endParaRPr lang="pl-PL"/>
          </a:p>
        </p:txBody>
      </p:sp>
      <p:graphicFrame>
        <p:nvGraphicFramePr>
          <p:cNvPr id="8" name="Tabela 7"/>
          <p:cNvGraphicFramePr>
            <a:graphicFrameLocks noGrp="1"/>
          </p:cNvGraphicFramePr>
          <p:nvPr/>
        </p:nvGraphicFramePr>
        <p:xfrm>
          <a:off x="825674" y="1412776"/>
          <a:ext cx="7704856" cy="1767840"/>
        </p:xfrm>
        <a:graphic>
          <a:graphicData uri="http://schemas.openxmlformats.org/drawingml/2006/table">
            <a:tbl>
              <a:tblPr firstRow="1" bandRow="1">
                <a:tableStyleId>{5C22544A-7EE6-4342-B048-85BDC9FD1C3A}</a:tableStyleId>
              </a:tblPr>
              <a:tblGrid>
                <a:gridCol w="1852129"/>
                <a:gridCol w="5852727"/>
              </a:tblGrid>
              <a:tr h="1522968">
                <a:tc>
                  <a:txBody>
                    <a:bodyPr/>
                    <a:lstStyle/>
                    <a:p>
                      <a:pPr algn="ctr"/>
                      <a:r>
                        <a:rPr lang="pl-PL" sz="1600" dirty="0" smtClean="0">
                          <a:latin typeface="+mn-lt"/>
                        </a:rPr>
                        <a:t>ZMIANY </a:t>
                      </a:r>
                    </a:p>
                    <a:p>
                      <a:pPr algn="ctr"/>
                      <a:r>
                        <a:rPr lang="pl-PL" sz="1600" dirty="0" smtClean="0">
                          <a:latin typeface="+mn-lt"/>
                        </a:rPr>
                        <a:t>ORGANIZACYJNE</a:t>
                      </a:r>
                      <a:endParaRPr lang="pl-PL" sz="1600" dirty="0">
                        <a:latin typeface="+mn-lt"/>
                      </a:endParaRPr>
                    </a:p>
                  </a:txBody>
                  <a:tcPr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008000"/>
                    </a:solidFill>
                  </a:tcPr>
                </a:tc>
                <a:tc>
                  <a:txBody>
                    <a:bodyPr/>
                    <a:lstStyle/>
                    <a:p>
                      <a:pPr marL="342900" indent="-342900">
                        <a:buAutoNum type="arabicParenR"/>
                      </a:pPr>
                      <a:r>
                        <a:rPr lang="pl-PL" sz="1600" b="0" dirty="0" smtClean="0">
                          <a:solidFill>
                            <a:srgbClr val="008000"/>
                          </a:solidFill>
                        </a:rPr>
                        <a:t>Nowa formuła sprawdzianu: dwie części.</a:t>
                      </a:r>
                    </a:p>
                    <a:p>
                      <a:pPr marL="800100" lvl="1" indent="-342900">
                        <a:buNone/>
                      </a:pPr>
                      <a:r>
                        <a:rPr lang="pl-PL" sz="1600" dirty="0" smtClean="0">
                          <a:solidFill>
                            <a:srgbClr val="008000"/>
                          </a:solidFill>
                        </a:rPr>
                        <a:t> •    </a:t>
                      </a:r>
                      <a:r>
                        <a:rPr lang="pl-PL" sz="1600" b="0" i="1" dirty="0" smtClean="0">
                          <a:solidFill>
                            <a:srgbClr val="008000"/>
                          </a:solidFill>
                        </a:rPr>
                        <a:t>CZĘŚĆ  1. </a:t>
                      </a:r>
                      <a:r>
                        <a:rPr lang="pl-PL" sz="1600" dirty="0" smtClean="0">
                          <a:solidFill>
                            <a:srgbClr val="008000"/>
                          </a:solidFill>
                        </a:rPr>
                        <a:t>–  język polski i matematyka </a:t>
                      </a:r>
                      <a:r>
                        <a:rPr lang="pl-PL" sz="1600" b="0" dirty="0" smtClean="0">
                          <a:solidFill>
                            <a:srgbClr val="008000"/>
                          </a:solidFill>
                        </a:rPr>
                        <a:t>(80 minut)</a:t>
                      </a:r>
                    </a:p>
                    <a:p>
                      <a:pPr marL="800100" lvl="1" indent="-342900">
                        <a:buNone/>
                      </a:pPr>
                      <a:r>
                        <a:rPr lang="pl-PL" sz="1600" dirty="0" smtClean="0">
                          <a:solidFill>
                            <a:srgbClr val="008000"/>
                          </a:solidFill>
                        </a:rPr>
                        <a:t> •    </a:t>
                      </a:r>
                      <a:r>
                        <a:rPr lang="pl-PL" sz="1600" b="0" i="1" dirty="0" smtClean="0">
                          <a:solidFill>
                            <a:srgbClr val="008000"/>
                          </a:solidFill>
                        </a:rPr>
                        <a:t>CZĘŚĆ  2</a:t>
                      </a:r>
                      <a:r>
                        <a:rPr lang="pl-PL" sz="1600" i="1" dirty="0" smtClean="0">
                          <a:solidFill>
                            <a:srgbClr val="008000"/>
                          </a:solidFill>
                        </a:rPr>
                        <a:t>. </a:t>
                      </a:r>
                      <a:r>
                        <a:rPr lang="pl-PL" sz="1600" dirty="0" smtClean="0">
                          <a:solidFill>
                            <a:srgbClr val="008000"/>
                          </a:solidFill>
                        </a:rPr>
                        <a:t>–  język obcy nowożytny </a:t>
                      </a:r>
                      <a:r>
                        <a:rPr lang="pl-PL" sz="1600" b="0" dirty="0" smtClean="0">
                          <a:solidFill>
                            <a:srgbClr val="008000"/>
                          </a:solidFill>
                        </a:rPr>
                        <a:t>(45 minut)</a:t>
                      </a:r>
                    </a:p>
                    <a:p>
                      <a:pPr marL="342900" indent="-342900">
                        <a:buNone/>
                      </a:pPr>
                      <a:r>
                        <a:rPr lang="pl-PL" sz="1600" b="0" dirty="0" smtClean="0">
                          <a:solidFill>
                            <a:srgbClr val="008000"/>
                          </a:solidFill>
                        </a:rPr>
                        <a:t>2)    Wynik podawany w % dla:</a:t>
                      </a:r>
                    </a:p>
                    <a:p>
                      <a:pPr marL="800100" lvl="1" indent="-342900">
                        <a:buNone/>
                      </a:pPr>
                      <a:r>
                        <a:rPr lang="pl-PL" sz="1600" dirty="0" smtClean="0">
                          <a:solidFill>
                            <a:srgbClr val="008000"/>
                          </a:solidFill>
                        </a:rPr>
                        <a:t> •    </a:t>
                      </a:r>
                      <a:r>
                        <a:rPr lang="pl-PL" sz="1600" b="0" i="1" dirty="0" smtClean="0">
                          <a:solidFill>
                            <a:srgbClr val="008000"/>
                          </a:solidFill>
                        </a:rPr>
                        <a:t>CZĘŚCI  1</a:t>
                      </a:r>
                      <a:r>
                        <a:rPr lang="pl-PL" sz="1600" i="1" dirty="0" smtClean="0">
                          <a:solidFill>
                            <a:srgbClr val="008000"/>
                          </a:solidFill>
                        </a:rPr>
                        <a:t>.  </a:t>
                      </a:r>
                      <a:r>
                        <a:rPr lang="pl-PL" sz="1400" b="0" i="1" dirty="0" smtClean="0">
                          <a:solidFill>
                            <a:srgbClr val="008000"/>
                          </a:solidFill>
                        </a:rPr>
                        <a:t>(z dodatkowo wyszczególnionym  wynikiem </a:t>
                      </a:r>
                      <a:br>
                        <a:rPr lang="pl-PL" sz="1400" b="0" i="1" dirty="0" smtClean="0">
                          <a:solidFill>
                            <a:srgbClr val="008000"/>
                          </a:solidFill>
                        </a:rPr>
                      </a:br>
                      <a:r>
                        <a:rPr lang="pl-PL" sz="1400" b="0" i="1" dirty="0" smtClean="0">
                          <a:solidFill>
                            <a:srgbClr val="008000"/>
                          </a:solidFill>
                        </a:rPr>
                        <a:t>z języka polskiego i matematyki) </a:t>
                      </a:r>
                    </a:p>
                    <a:p>
                      <a:pPr marL="800100" lvl="1" indent="-342900">
                        <a:buNone/>
                      </a:pPr>
                      <a:r>
                        <a:rPr lang="pl-PL" sz="1600" dirty="0" smtClean="0">
                          <a:solidFill>
                            <a:srgbClr val="008000"/>
                          </a:solidFill>
                        </a:rPr>
                        <a:t> •    </a:t>
                      </a:r>
                      <a:r>
                        <a:rPr lang="pl-PL" sz="1600" b="0" i="1" dirty="0" smtClean="0">
                          <a:solidFill>
                            <a:srgbClr val="008000"/>
                          </a:solidFill>
                        </a:rPr>
                        <a:t>CZĘŚCI  2.</a:t>
                      </a:r>
                      <a:endParaRPr lang="pl-PL" sz="1600" b="0" i="1" dirty="0">
                        <a:solidFill>
                          <a:srgbClr val="008000"/>
                        </a:solidFill>
                      </a:endParaRPr>
                    </a:p>
                  </a:txBody>
                  <a:tcP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CFFCC"/>
                    </a:solidFill>
                  </a:tcPr>
                </a:tc>
              </a:tr>
            </a:tbl>
          </a:graphicData>
        </a:graphic>
      </p:graphicFrame>
      <p:graphicFrame>
        <p:nvGraphicFramePr>
          <p:cNvPr id="11" name="Tabela 10"/>
          <p:cNvGraphicFramePr>
            <a:graphicFrameLocks noGrp="1"/>
          </p:cNvGraphicFramePr>
          <p:nvPr/>
        </p:nvGraphicFramePr>
        <p:xfrm>
          <a:off x="854249" y="3356992"/>
          <a:ext cx="7704856" cy="720080"/>
        </p:xfrm>
        <a:graphic>
          <a:graphicData uri="http://schemas.openxmlformats.org/drawingml/2006/table">
            <a:tbl>
              <a:tblPr/>
              <a:tblGrid>
                <a:gridCol w="1800200"/>
                <a:gridCol w="5904656"/>
              </a:tblGrid>
              <a:tr h="720080">
                <a:tc>
                  <a:txBody>
                    <a:bodyPr/>
                    <a:lstStyle/>
                    <a:p>
                      <a:pPr algn="ctr"/>
                      <a:r>
                        <a:rPr lang="pl-PL" sz="1600" b="1" dirty="0" smtClean="0">
                          <a:solidFill>
                            <a:schemeClr val="bg1"/>
                          </a:solidFill>
                          <a:latin typeface="+mn-lt"/>
                        </a:rPr>
                        <a:t>ZMIANY </a:t>
                      </a:r>
                    </a:p>
                    <a:p>
                      <a:pPr algn="ctr"/>
                      <a:r>
                        <a:rPr lang="pl-PL" sz="1600" b="1" dirty="0" smtClean="0">
                          <a:solidFill>
                            <a:schemeClr val="bg1"/>
                          </a:solidFill>
                          <a:latin typeface="+mn-lt"/>
                        </a:rPr>
                        <a:t>MERYTORYCZNE</a:t>
                      </a: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rgbClr val="0070C0"/>
                    </a:solidFill>
                  </a:tcPr>
                </a:tc>
                <a:tc>
                  <a:txBody>
                    <a:bodyPr/>
                    <a:lstStyle/>
                    <a:p>
                      <a:r>
                        <a:rPr lang="pl-PL" sz="1600" dirty="0" smtClean="0">
                          <a:solidFill>
                            <a:srgbClr val="0000CC"/>
                          </a:solidFill>
                        </a:rPr>
                        <a:t>Wszystkie zadania sprawdzają poziom opanowania wymagań określonych w </a:t>
                      </a:r>
                      <a:r>
                        <a:rPr lang="pl-PL" sz="1600" b="1" dirty="0" smtClean="0">
                          <a:solidFill>
                            <a:srgbClr val="0000CC"/>
                          </a:solidFill>
                        </a:rPr>
                        <a:t>podstawie programowej kształcenia ogólnego.</a:t>
                      </a:r>
                      <a:endParaRPr lang="pl-PL" sz="1600" b="1" dirty="0">
                        <a:solidFill>
                          <a:srgbClr val="0000CC"/>
                        </a:solidFill>
                      </a:endParaRPr>
                    </a:p>
                  </a:txBody>
                  <a:tcPr anchor="ct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5" name="Tabela 14"/>
          <p:cNvGraphicFramePr>
            <a:graphicFrameLocks noGrp="1"/>
          </p:cNvGraphicFramePr>
          <p:nvPr/>
        </p:nvGraphicFramePr>
        <p:xfrm>
          <a:off x="863774" y="4374629"/>
          <a:ext cx="7704856" cy="1554480"/>
        </p:xfrm>
        <a:graphic>
          <a:graphicData uri="http://schemas.openxmlformats.org/drawingml/2006/table">
            <a:tbl>
              <a:tblPr/>
              <a:tblGrid>
                <a:gridCol w="1800200"/>
                <a:gridCol w="5904656"/>
              </a:tblGrid>
              <a:tr h="651128">
                <a:tc>
                  <a:txBody>
                    <a:bodyPr/>
                    <a:lstStyle/>
                    <a:p>
                      <a:pPr algn="ctr"/>
                      <a:r>
                        <a:rPr lang="pl-PL" sz="1600" b="1" dirty="0" smtClean="0">
                          <a:solidFill>
                            <a:schemeClr val="bg1"/>
                          </a:solidFill>
                          <a:latin typeface="+mn-lt"/>
                        </a:rPr>
                        <a:t>ZMIANY </a:t>
                      </a:r>
                    </a:p>
                    <a:p>
                      <a:pPr algn="ctr"/>
                      <a:r>
                        <a:rPr lang="pl-PL" sz="1600" b="1" dirty="0" smtClean="0">
                          <a:solidFill>
                            <a:schemeClr val="bg1"/>
                          </a:solidFill>
                          <a:latin typeface="+mn-lt"/>
                        </a:rPr>
                        <a:t>JAKOŚCIOWE</a:t>
                      </a:r>
                    </a:p>
                  </a:txBody>
                  <a:tcPr anchor="ctr">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solidFill>
                      <a:schemeClr val="accent2">
                        <a:lumMod val="75000"/>
                      </a:schemeClr>
                    </a:solidFill>
                  </a:tcPr>
                </a:tc>
                <a:tc>
                  <a:txBody>
                    <a:bodyPr/>
                    <a:lstStyle/>
                    <a:p>
                      <a:r>
                        <a:rPr kumimoji="0" lang="pl-PL" sz="1600" kern="1200" baseline="0" dirty="0" smtClean="0">
                          <a:solidFill>
                            <a:srgbClr val="990099"/>
                          </a:solidFill>
                          <a:latin typeface="+mn-lt"/>
                          <a:ea typeface="+mn-ea"/>
                          <a:cs typeface="+mn-cs"/>
                        </a:rPr>
                        <a:t>• Zwiększony udział zadań sprawdzających </a:t>
                      </a:r>
                      <a:r>
                        <a:rPr kumimoji="0" lang="pl-PL" sz="1600" b="1" kern="1200" baseline="0" dirty="0" smtClean="0">
                          <a:solidFill>
                            <a:srgbClr val="990099"/>
                          </a:solidFill>
                          <a:latin typeface="+mn-lt"/>
                          <a:ea typeface="+mn-ea"/>
                          <a:cs typeface="+mn-cs"/>
                        </a:rPr>
                        <a:t>umiejętności złożone,    </a:t>
                      </a:r>
                    </a:p>
                    <a:p>
                      <a:r>
                        <a:rPr kumimoji="0" lang="pl-PL" sz="1600" b="1" kern="1200" baseline="0" dirty="0" smtClean="0">
                          <a:solidFill>
                            <a:srgbClr val="990099"/>
                          </a:solidFill>
                          <a:latin typeface="+mn-lt"/>
                          <a:ea typeface="+mn-ea"/>
                          <a:cs typeface="+mn-cs"/>
                        </a:rPr>
                        <a:t>   operowanie wiedzą, rozwiązywanie problemów</a:t>
                      </a:r>
                    </a:p>
                    <a:p>
                      <a:r>
                        <a:rPr kumimoji="0" lang="pl-PL" sz="1600" kern="1200" baseline="0" dirty="0" smtClean="0">
                          <a:solidFill>
                            <a:srgbClr val="990099"/>
                          </a:solidFill>
                          <a:latin typeface="+mn-lt"/>
                          <a:ea typeface="+mn-ea"/>
                          <a:cs typeface="+mn-cs"/>
                        </a:rPr>
                        <a:t>• Szerszy repertuar </a:t>
                      </a:r>
                      <a:r>
                        <a:rPr kumimoji="0" lang="pl-PL" sz="1600" b="1" kern="1200" baseline="0" dirty="0" smtClean="0">
                          <a:solidFill>
                            <a:srgbClr val="990099"/>
                          </a:solidFill>
                          <a:latin typeface="+mn-lt"/>
                          <a:ea typeface="+mn-ea"/>
                          <a:cs typeface="+mn-cs"/>
                        </a:rPr>
                        <a:t>rodzajów zadań oraz materiałów źródłowych  </a:t>
                      </a:r>
                    </a:p>
                    <a:p>
                      <a:r>
                        <a:rPr kumimoji="0" lang="pl-PL" sz="1600" b="1" kern="1200" baseline="0" dirty="0" smtClean="0">
                          <a:solidFill>
                            <a:srgbClr val="990099"/>
                          </a:solidFill>
                          <a:latin typeface="+mn-lt"/>
                          <a:ea typeface="+mn-ea"/>
                          <a:cs typeface="+mn-cs"/>
                        </a:rPr>
                        <a:t>   </a:t>
                      </a:r>
                      <a:r>
                        <a:rPr kumimoji="0" lang="pl-PL" sz="1600" kern="1200" baseline="0" dirty="0" smtClean="0">
                          <a:solidFill>
                            <a:srgbClr val="990099"/>
                          </a:solidFill>
                          <a:latin typeface="+mn-lt"/>
                          <a:ea typeface="+mn-ea"/>
                          <a:cs typeface="+mn-cs"/>
                        </a:rPr>
                        <a:t>(np. komiks, afisz, mapa)</a:t>
                      </a:r>
                    </a:p>
                    <a:p>
                      <a:r>
                        <a:rPr kumimoji="0" lang="pl-PL" sz="1600" kern="1200" baseline="0" dirty="0" smtClean="0">
                          <a:solidFill>
                            <a:srgbClr val="990099"/>
                          </a:solidFill>
                          <a:latin typeface="+mn-lt"/>
                          <a:ea typeface="+mn-ea"/>
                          <a:cs typeface="+mn-cs"/>
                        </a:rPr>
                        <a:t>• Kryteria oceniania odzwierciedlające </a:t>
                      </a:r>
                      <a:r>
                        <a:rPr kumimoji="0" lang="pl-PL" sz="1600" b="1" kern="1200" baseline="0" dirty="0" smtClean="0">
                          <a:solidFill>
                            <a:srgbClr val="990099"/>
                          </a:solidFill>
                          <a:latin typeface="+mn-lt"/>
                          <a:ea typeface="+mn-ea"/>
                          <a:cs typeface="+mn-cs"/>
                        </a:rPr>
                        <a:t>holistyczne podejście</a:t>
                      </a:r>
                    </a:p>
                    <a:p>
                      <a:r>
                        <a:rPr kumimoji="0" lang="pl-PL" sz="1600" kern="1200" baseline="0" dirty="0" smtClean="0">
                          <a:solidFill>
                            <a:srgbClr val="990099"/>
                          </a:solidFill>
                          <a:latin typeface="+mn-lt"/>
                          <a:ea typeface="+mn-ea"/>
                          <a:cs typeface="+mn-cs"/>
                        </a:rPr>
                        <a:t>   do oceniania</a:t>
                      </a:r>
                      <a:endParaRPr lang="pl-PL" sz="1600" b="1" dirty="0">
                        <a:solidFill>
                          <a:srgbClr val="990099"/>
                        </a:solidFill>
                      </a:endParaRPr>
                    </a:p>
                  </a:txBody>
                  <a:tcPr anchor="ctr">
                    <a:lnL w="1270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99"/>
                      </a:solidFill>
                      <a:prstDash val="solid"/>
                      <a:round/>
                      <a:headEnd type="none" w="med" len="med"/>
                      <a:tailEnd type="none" w="med" len="med"/>
                    </a:lnT>
                    <a:lnB w="12700" cap="flat" cmpd="sng" algn="ctr">
                      <a:solidFill>
                        <a:srgbClr val="990099"/>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20</a:t>
            </a:fld>
            <a:endParaRPr lang="pl-PL" dirty="0"/>
          </a:p>
        </p:txBody>
      </p:sp>
      <p:sp>
        <p:nvSpPr>
          <p:cNvPr id="35843" name="Rectangle 3"/>
          <p:cNvSpPr>
            <a:spLocks noChangeArrowheads="1"/>
          </p:cNvSpPr>
          <p:nvPr/>
        </p:nvSpPr>
        <p:spPr bwMode="auto">
          <a:xfrm>
            <a:off x="209320" y="1496111"/>
            <a:ext cx="8544155" cy="2031325"/>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Zadanie  (0–1) </a:t>
            </a:r>
          </a:p>
          <a:p>
            <a:r>
              <a:rPr lang="pl-PL" sz="1400" dirty="0" smtClean="0">
                <a:cs typeface="Arial" panose="020B0604020202020204" pitchFamily="34" charset="0"/>
              </a:rPr>
              <a:t>Wiadomo, że 45 · 24 = 1080.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lang="pl-PL" sz="1400" b="1" dirty="0" smtClean="0">
                <a:cs typeface="Arial" pitchFamily="34" charset="0"/>
              </a:rPr>
              <a:t>Podaj poprawne wartości poniższych iloczynów. Wybierz odpowiedzi spośród A lub B oraz C lub D. </a:t>
            </a:r>
            <a:endParaRPr lang="pl-PL" sz="14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pl-PL" sz="1400" dirty="0" smtClean="0">
                <a:cs typeface="Arial" pitchFamily="34" charset="0"/>
              </a:rPr>
              <a:t>           45 · 2,4 =  _____            </a:t>
            </a:r>
            <a:r>
              <a:rPr lang="pl-PL" sz="1400" b="1" dirty="0" smtClean="0">
                <a:cs typeface="Arial" pitchFamily="34" charset="0"/>
              </a:rPr>
              <a:t>A. </a:t>
            </a:r>
            <a:r>
              <a:rPr lang="pl-PL" sz="1400" dirty="0" smtClean="0">
                <a:cs typeface="Arial" pitchFamily="34" charset="0"/>
              </a:rPr>
              <a:t>108         </a:t>
            </a:r>
            <a:r>
              <a:rPr lang="pl-PL" sz="1400" b="1" dirty="0" smtClean="0">
                <a:cs typeface="Arial" pitchFamily="34" charset="0"/>
              </a:rPr>
              <a:t>B. </a:t>
            </a:r>
            <a:r>
              <a:rPr lang="pl-PL" sz="1400" dirty="0" smtClean="0">
                <a:cs typeface="Arial" pitchFamily="34" charset="0"/>
              </a:rPr>
              <a:t>10,8</a:t>
            </a:r>
          </a:p>
          <a:p>
            <a:r>
              <a:rPr lang="pl-PL" sz="1400" dirty="0" smtClean="0">
                <a:cs typeface="Arial" pitchFamily="34" charset="0"/>
              </a:rPr>
              <a:t> </a:t>
            </a:r>
          </a:p>
          <a:p>
            <a:r>
              <a:rPr lang="pl-PL" sz="1400" b="1" dirty="0" smtClean="0">
                <a:cs typeface="Arial" pitchFamily="34" charset="0"/>
              </a:rPr>
              <a:t>         </a:t>
            </a:r>
            <a:r>
              <a:rPr lang="pl-PL" sz="1400" dirty="0" smtClean="0">
                <a:cs typeface="Arial" pitchFamily="34" charset="0"/>
              </a:rPr>
              <a:t>4,5 · 0,24 = _____            </a:t>
            </a:r>
            <a:r>
              <a:rPr lang="pl-PL" sz="1400" b="1" dirty="0" smtClean="0">
                <a:cs typeface="Arial" pitchFamily="34" charset="0"/>
              </a:rPr>
              <a:t>C. </a:t>
            </a:r>
            <a:r>
              <a:rPr lang="pl-PL" sz="1400" dirty="0" smtClean="0">
                <a:cs typeface="Arial" pitchFamily="34" charset="0"/>
              </a:rPr>
              <a:t>1,08        </a:t>
            </a:r>
            <a:r>
              <a:rPr lang="pl-PL" sz="1400" b="1" dirty="0" smtClean="0">
                <a:cs typeface="Arial" pitchFamily="34" charset="0"/>
              </a:rPr>
              <a:t>D. </a:t>
            </a:r>
            <a:r>
              <a:rPr lang="pl-PL" sz="1400" dirty="0" smtClean="0">
                <a:cs typeface="Arial" pitchFamily="34" charset="0"/>
              </a:rPr>
              <a:t>0,108</a:t>
            </a:r>
          </a:p>
          <a:p>
            <a:r>
              <a:rPr lang="pl-PL" sz="1400" dirty="0" smtClean="0">
                <a:cs typeface="Arial" pitchFamily="34" charset="0"/>
              </a:rPr>
              <a:t> </a:t>
            </a:r>
          </a:p>
        </p:txBody>
      </p:sp>
      <p:sp>
        <p:nvSpPr>
          <p:cNvPr id="35845" name="Rectangle 5"/>
          <p:cNvSpPr>
            <a:spLocks noChangeArrowheads="1"/>
          </p:cNvSpPr>
          <p:nvPr/>
        </p:nvSpPr>
        <p:spPr bwMode="auto">
          <a:xfrm>
            <a:off x="209320" y="3666322"/>
            <a:ext cx="8544155" cy="954107"/>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anose="020B0604020202020204" pitchFamily="34" charset="0"/>
              </a:rPr>
              <a:t>Wymaganie ogólne</a:t>
            </a:r>
            <a:endParaRPr kumimoji="0" lang="pl-PL" sz="1400" b="0" i="0" u="none" strike="noStrike" cap="none" normalizeH="0" baseline="0" dirty="0" smtClean="0">
              <a:ln>
                <a:noFill/>
              </a:ln>
              <a:solidFill>
                <a:schemeClr val="tx1"/>
              </a:solidFill>
              <a:effectLst/>
              <a:cs typeface="Arial" panose="020B0604020202020204" pitchFamily="34" charset="0"/>
            </a:endParaRPr>
          </a:p>
          <a:p>
            <a:pPr algn="just"/>
            <a:r>
              <a:rPr lang="pl-PL" sz="1400" i="1" dirty="0" smtClean="0">
                <a:cs typeface="Arial" panose="020B0604020202020204" pitchFamily="34" charset="0"/>
              </a:rPr>
              <a:t>I. Sprawność rachunkowa.</a:t>
            </a:r>
            <a:endParaRPr lang="pl-PL" sz="1400" dirty="0" smtClean="0">
              <a:cs typeface="Arial" panose="020B0604020202020204" pitchFamily="34" charset="0"/>
            </a:endParaRPr>
          </a:p>
          <a:p>
            <a:pPr algn="just"/>
            <a:r>
              <a:rPr lang="pl-PL" sz="1400" i="1" dirty="0" smtClean="0">
                <a:cs typeface="Arial" panose="020B0604020202020204" pitchFamily="34" charset="0"/>
              </a:rPr>
              <a:t>Uczeń wykonuje proste działania pamięciowe na liczbach naturalnych, całkowitych i ułamkach, zna </a:t>
            </a:r>
            <a:br>
              <a:rPr lang="pl-PL" sz="1400" i="1" dirty="0" smtClean="0">
                <a:cs typeface="Arial" panose="020B0604020202020204" pitchFamily="34" charset="0"/>
              </a:rPr>
            </a:br>
            <a:r>
              <a:rPr lang="pl-PL" sz="1400" i="1" dirty="0" smtClean="0">
                <a:cs typeface="Arial" panose="020B0604020202020204" pitchFamily="34" charset="0"/>
              </a:rPr>
              <a:t>i stosuje algorytmy działań pisemnych oraz potrafi wykorzystać te umiejętności w sytuacjach praktycznych.</a:t>
            </a:r>
            <a:endParaRPr lang="pl-PL" sz="1400" dirty="0">
              <a:cs typeface="Arial" panose="020B0604020202020204" pitchFamily="34" charset="0"/>
            </a:endParaRPr>
          </a:p>
        </p:txBody>
      </p:sp>
      <p:sp>
        <p:nvSpPr>
          <p:cNvPr id="14" name="Rectangle 5"/>
          <p:cNvSpPr>
            <a:spLocks noChangeArrowheads="1"/>
          </p:cNvSpPr>
          <p:nvPr/>
        </p:nvSpPr>
        <p:spPr bwMode="auto">
          <a:xfrm>
            <a:off x="209321" y="4786641"/>
            <a:ext cx="6599104" cy="523220"/>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l-PL" sz="1400" b="1" dirty="0" smtClean="0">
                <a:cs typeface="Arial" panose="020B0604020202020204" pitchFamily="34" charset="0"/>
              </a:rPr>
              <a:t>Wymaganie szczegółowe</a:t>
            </a:r>
            <a:endParaRPr lang="pl-PL" sz="1400" dirty="0" smtClean="0">
              <a:cs typeface="Arial" panose="020B0604020202020204" pitchFamily="34" charset="0"/>
            </a:endParaRPr>
          </a:p>
          <a:p>
            <a:pPr algn="just"/>
            <a:r>
              <a:rPr lang="pl-PL" sz="1400" i="1" dirty="0" smtClean="0">
                <a:cs typeface="Arial" panose="020B0604020202020204" pitchFamily="34" charset="0"/>
              </a:rPr>
              <a:t>5.8. Uczeń wykonuje działania na ułamkach dziesiętnych </a:t>
            </a:r>
            <a:r>
              <a:rPr lang="pl-PL" sz="1400" dirty="0" smtClean="0">
                <a:cs typeface="Arial" panose="020B0604020202020204" pitchFamily="34" charset="0"/>
              </a:rPr>
              <a:t>[…]</a:t>
            </a:r>
            <a:r>
              <a:rPr lang="pl-PL" sz="1400" i="1" dirty="0" smtClean="0">
                <a:cs typeface="Arial" panose="020B0604020202020204" pitchFamily="34" charset="0"/>
              </a:rPr>
              <a:t>.</a:t>
            </a:r>
            <a:endParaRPr lang="pl-PL" sz="1400" dirty="0">
              <a:cs typeface="Arial" panose="020B0604020202020204" pitchFamily="34" charset="0"/>
            </a:endParaRPr>
          </a:p>
        </p:txBody>
      </p:sp>
      <p:sp>
        <p:nvSpPr>
          <p:cNvPr id="17" name="Rectangle 5"/>
          <p:cNvSpPr>
            <a:spLocks noChangeArrowheads="1"/>
          </p:cNvSpPr>
          <p:nvPr/>
        </p:nvSpPr>
        <p:spPr bwMode="auto">
          <a:xfrm>
            <a:off x="209321" y="5416388"/>
            <a:ext cx="6599103" cy="1292662"/>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r>
              <a:rPr lang="pl-PL" sz="1400" b="1" dirty="0" smtClean="0">
                <a:cs typeface="Arial" panose="020B0604020202020204" pitchFamily="34" charset="0"/>
              </a:rPr>
              <a:t>Rozwiązanie </a:t>
            </a:r>
            <a:endParaRPr lang="pl-PL" sz="1400" dirty="0" smtClean="0">
              <a:cs typeface="Arial" panose="020B0604020202020204" pitchFamily="34" charset="0"/>
            </a:endParaRPr>
          </a:p>
          <a:p>
            <a:r>
              <a:rPr lang="pl-PL" sz="1400" dirty="0" smtClean="0">
                <a:cs typeface="Arial" panose="020B0604020202020204" pitchFamily="34" charset="0"/>
              </a:rPr>
              <a:t>AC</a:t>
            </a:r>
          </a:p>
          <a:p>
            <a:endParaRPr lang="pl-PL" sz="800" dirty="0" smtClean="0">
              <a:cs typeface="Arial" panose="020B0604020202020204" pitchFamily="34" charset="0"/>
            </a:endParaRPr>
          </a:p>
          <a:p>
            <a:r>
              <a:rPr lang="pl-PL" sz="1400" b="1" dirty="0" smtClean="0">
                <a:cs typeface="Arial" panose="020B0604020202020204" pitchFamily="34" charset="0"/>
              </a:rPr>
              <a:t>Schemat punktowania</a:t>
            </a:r>
            <a:endParaRPr lang="pl-PL" sz="1400" dirty="0" smtClean="0">
              <a:cs typeface="Arial" panose="020B0604020202020204" pitchFamily="34" charset="0"/>
            </a:endParaRPr>
          </a:p>
          <a:p>
            <a:r>
              <a:rPr lang="pl-PL" sz="1400" dirty="0" smtClean="0">
                <a:cs typeface="Arial" panose="020B0604020202020204" pitchFamily="34" charset="0"/>
              </a:rPr>
              <a:t>1 </a:t>
            </a:r>
            <a:r>
              <a:rPr lang="pl-PL" sz="1400" dirty="0" err="1" smtClean="0">
                <a:cs typeface="Arial" panose="020B0604020202020204" pitchFamily="34" charset="0"/>
              </a:rPr>
              <a:t>pkt</a:t>
            </a:r>
            <a:r>
              <a:rPr lang="pl-PL" sz="1400" dirty="0" smtClean="0">
                <a:cs typeface="Arial" panose="020B0604020202020204" pitchFamily="34" charset="0"/>
              </a:rPr>
              <a:t> – za zaznaczenie poprawnej odpowiedzi.</a:t>
            </a:r>
          </a:p>
          <a:p>
            <a:r>
              <a:rPr lang="pl-PL" sz="1400" dirty="0" smtClean="0">
                <a:cs typeface="Arial" panose="020B0604020202020204" pitchFamily="34" charset="0"/>
              </a:rPr>
              <a:t>0 </a:t>
            </a:r>
            <a:r>
              <a:rPr lang="pl-PL" sz="1400" dirty="0" err="1" smtClean="0">
                <a:cs typeface="Arial" panose="020B0604020202020204" pitchFamily="34" charset="0"/>
              </a:rPr>
              <a:t>pkt</a:t>
            </a:r>
            <a:r>
              <a:rPr lang="pl-PL" sz="1400" dirty="0" smtClean="0">
                <a:cs typeface="Arial" panose="020B0604020202020204" pitchFamily="34" charset="0"/>
              </a:rPr>
              <a:t> – za zaznaczenie niepełnej lub błędnej odpowiedzi albo brak odpowiedzi.</a:t>
            </a:r>
            <a:endParaRPr lang="pl-PL" sz="1400" dirty="0">
              <a:cs typeface="Arial" panose="020B0604020202020204" pitchFamily="34" charset="0"/>
            </a:endParaRPr>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z="1400" smtClean="0">
                <a:latin typeface="+mn-lt"/>
              </a:rPr>
              <a:pPr/>
              <a:t>21</a:t>
            </a:fld>
            <a:endParaRPr lang="pl-PL" sz="1400">
              <a:latin typeface="+mn-lt"/>
            </a:endParaRPr>
          </a:p>
        </p:txBody>
      </p:sp>
      <p:sp>
        <p:nvSpPr>
          <p:cNvPr id="35843" name="Rectangle 3"/>
          <p:cNvSpPr>
            <a:spLocks noChangeArrowheads="1"/>
          </p:cNvSpPr>
          <p:nvPr/>
        </p:nvSpPr>
        <p:spPr bwMode="auto">
          <a:xfrm>
            <a:off x="154236" y="1534189"/>
            <a:ext cx="5103565" cy="4785926"/>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Zadanie  (0–1) </a:t>
            </a:r>
          </a:p>
          <a:p>
            <a:r>
              <a:rPr lang="pl-PL" sz="1400" dirty="0" smtClean="0">
                <a:cs typeface="Arial" panose="020B0604020202020204" pitchFamily="34" charset="0"/>
              </a:rPr>
              <a:t>Na rysunku przedstawiono dwa trójkąty: </a:t>
            </a:r>
            <a:r>
              <a:rPr lang="pl-PL" sz="1400" i="1" dirty="0" err="1" smtClean="0">
                <a:cs typeface="Arial" panose="020B0604020202020204" pitchFamily="34" charset="0"/>
              </a:rPr>
              <a:t>KLM</a:t>
            </a:r>
            <a:r>
              <a:rPr lang="pl-PL" sz="1400" i="1" dirty="0" smtClean="0">
                <a:cs typeface="Arial" panose="020B0604020202020204" pitchFamily="34" charset="0"/>
              </a:rPr>
              <a:t> </a:t>
            </a:r>
            <a:r>
              <a:rPr lang="pl-PL" sz="1400" dirty="0" smtClean="0">
                <a:cs typeface="Arial" panose="020B0604020202020204" pitchFamily="34" charset="0"/>
              </a:rPr>
              <a:t>i </a:t>
            </a:r>
            <a:r>
              <a:rPr lang="pl-PL" sz="1400" i="1" dirty="0" err="1" smtClean="0">
                <a:cs typeface="Arial" panose="020B0604020202020204" pitchFamily="34" charset="0"/>
              </a:rPr>
              <a:t>PRS</a:t>
            </a:r>
            <a:r>
              <a:rPr lang="pl-PL" sz="1400" dirty="0" smtClean="0">
                <a:cs typeface="Arial" panose="020B0604020202020204" pitchFamily="34" charset="0"/>
              </a:rPr>
              <a:t>. Trójkąty te mają taką samą wysokość i po dwa równe boki.</a:t>
            </a:r>
            <a:r>
              <a:rPr lang="pl-PL" sz="1400" b="1" dirty="0" smtClean="0">
                <a:cs typeface="Arial" panose="020B0604020202020204" pitchFamily="34" charset="0"/>
              </a:rPr>
              <a:t> </a:t>
            </a:r>
            <a:endParaRPr lang="pl-PL" sz="1400" dirty="0" smtClean="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eaLnBrk="0" fontAlgn="base" hangingPunct="0">
              <a:spcBef>
                <a:spcPct val="0"/>
              </a:spcBef>
              <a:spcAft>
                <a:spcPct val="0"/>
              </a:spcAft>
            </a:pPr>
            <a:r>
              <a:rPr lang="pl-PL" sz="1200" b="1" dirty="0" smtClean="0">
                <a:cs typeface="Arial" pitchFamily="34" charset="0"/>
              </a:rPr>
              <a:t>Oceń prawdziwość podanych zdań. Zaznacz P, jeśli zdanie jest prawdziwe, lub F – jeśli jest fałszywe.</a:t>
            </a: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2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200" dirty="0" smtClean="0">
              <a:cs typeface="Arial" pitchFamily="34" charset="0"/>
            </a:endParaRPr>
          </a:p>
        </p:txBody>
      </p:sp>
      <p:sp>
        <p:nvSpPr>
          <p:cNvPr id="35845" name="Rectangle 5"/>
          <p:cNvSpPr>
            <a:spLocks noChangeArrowheads="1"/>
          </p:cNvSpPr>
          <p:nvPr/>
        </p:nvSpPr>
        <p:spPr bwMode="auto">
          <a:xfrm>
            <a:off x="5372389" y="1551709"/>
            <a:ext cx="3576236" cy="1169551"/>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anose="020B0604020202020204" pitchFamily="34" charset="0"/>
              </a:rPr>
              <a:t>Wymaganie ogólne</a:t>
            </a:r>
            <a:endParaRPr kumimoji="0" lang="pl-PL" sz="1400" b="0" i="0" u="none" strike="noStrike" cap="none" normalizeH="0" baseline="0" dirty="0" smtClean="0">
              <a:ln>
                <a:noFill/>
              </a:ln>
              <a:solidFill>
                <a:schemeClr val="tx1"/>
              </a:solidFill>
              <a:effectLst/>
              <a:cs typeface="Arial" panose="020B0604020202020204" pitchFamily="34" charset="0"/>
            </a:endParaRPr>
          </a:p>
          <a:p>
            <a:pPr algn="just"/>
            <a:r>
              <a:rPr lang="pl-PL" sz="1400" i="1" dirty="0" smtClean="0">
                <a:cs typeface="Arial" panose="020B0604020202020204" pitchFamily="34" charset="0"/>
              </a:rPr>
              <a:t>III. Modelowanie matematyczne.</a:t>
            </a:r>
            <a:endParaRPr lang="pl-PL" sz="1400" dirty="0" smtClean="0">
              <a:cs typeface="Arial" panose="020B0604020202020204" pitchFamily="34" charset="0"/>
            </a:endParaRPr>
          </a:p>
          <a:p>
            <a:pPr algn="just"/>
            <a:r>
              <a:rPr lang="pl-PL" sz="1400" i="1" dirty="0" smtClean="0">
                <a:cs typeface="Arial" panose="020B0604020202020204" pitchFamily="34" charset="0"/>
              </a:rPr>
              <a:t>Uczeń dobiera odpowiedni model matematyczny do prostej sytuacji, stosuje poznane wzory i zależności </a:t>
            </a:r>
            <a:r>
              <a:rPr lang="pl-PL" sz="1400" dirty="0" smtClean="0">
                <a:cs typeface="Arial" panose="020B0604020202020204" pitchFamily="34" charset="0"/>
              </a:rPr>
              <a:t>[…]</a:t>
            </a:r>
            <a:endParaRPr lang="pl-PL" sz="1400" dirty="0">
              <a:cs typeface="Arial" panose="020B0604020202020204" pitchFamily="34" charset="0"/>
            </a:endParaRPr>
          </a:p>
        </p:txBody>
      </p:sp>
      <p:sp>
        <p:nvSpPr>
          <p:cNvPr id="14" name="Rectangle 5"/>
          <p:cNvSpPr>
            <a:spLocks noChangeArrowheads="1"/>
          </p:cNvSpPr>
          <p:nvPr/>
        </p:nvSpPr>
        <p:spPr bwMode="auto">
          <a:xfrm>
            <a:off x="5391150" y="2849469"/>
            <a:ext cx="3566711" cy="2031325"/>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l-PL" sz="1400" b="1" dirty="0" smtClean="0">
                <a:cs typeface="Arial" panose="020B0604020202020204" pitchFamily="34" charset="0"/>
              </a:rPr>
              <a:t>Wymaganie szczegółowe</a:t>
            </a:r>
            <a:endParaRPr lang="pl-PL" sz="1400" dirty="0" smtClean="0">
              <a:cs typeface="Arial" panose="020B0604020202020204" pitchFamily="34" charset="0"/>
            </a:endParaRPr>
          </a:p>
          <a:p>
            <a:pPr algn="just"/>
            <a:r>
              <a:rPr lang="pl-PL" sz="1400" i="1" dirty="0" smtClean="0">
                <a:cs typeface="Arial" panose="020B0604020202020204" pitchFamily="34" charset="0"/>
              </a:rPr>
              <a:t>11.2. Uczeń oblicza pola: kwadratu, prostokąta, rombu, równoległoboku, trójkąta </a:t>
            </a:r>
            <a:r>
              <a:rPr lang="pl-PL" sz="1400" dirty="0" smtClean="0">
                <a:cs typeface="Arial" panose="020B0604020202020204" pitchFamily="34" charset="0"/>
              </a:rPr>
              <a:t>[…]</a:t>
            </a:r>
            <a:r>
              <a:rPr lang="pl-PL" sz="1400" i="1" dirty="0" smtClean="0">
                <a:cs typeface="Arial" panose="020B0604020202020204" pitchFamily="34" charset="0"/>
              </a:rPr>
              <a:t>.</a:t>
            </a:r>
            <a:endParaRPr lang="pl-PL" sz="1400" dirty="0" smtClean="0">
              <a:cs typeface="Arial" panose="020B0604020202020204" pitchFamily="34" charset="0"/>
            </a:endParaRPr>
          </a:p>
          <a:p>
            <a:pPr algn="just"/>
            <a:r>
              <a:rPr lang="pl-PL" sz="1400" i="1" dirty="0" smtClean="0">
                <a:cs typeface="Arial" panose="020B0604020202020204" pitchFamily="34" charset="0"/>
              </a:rPr>
              <a:t>Klasa III. Edukacja matematyczna p. 16. Uczeń </a:t>
            </a:r>
            <a:r>
              <a:rPr lang="pl-PL" sz="1400" dirty="0" smtClean="0">
                <a:cs typeface="Arial" panose="020B0604020202020204" pitchFamily="34" charset="0"/>
              </a:rPr>
              <a:t>[…]</a:t>
            </a:r>
            <a:r>
              <a:rPr lang="pl-PL" sz="1400" i="1" dirty="0" smtClean="0">
                <a:cs typeface="Arial" panose="020B0604020202020204" pitchFamily="34" charset="0"/>
              </a:rPr>
              <a:t> oblicza obwody trójkątów </a:t>
            </a:r>
            <a:r>
              <a:rPr lang="pl-PL" sz="1400" dirty="0" smtClean="0">
                <a:cs typeface="Arial" panose="020B0604020202020204" pitchFamily="34" charset="0"/>
              </a:rPr>
              <a:t>[…]</a:t>
            </a:r>
            <a:r>
              <a:rPr lang="pl-PL" sz="1400" i="1" dirty="0" smtClean="0">
                <a:cs typeface="Arial" panose="020B0604020202020204" pitchFamily="34" charset="0"/>
              </a:rPr>
              <a:t>.</a:t>
            </a:r>
            <a:endParaRPr lang="pl-PL" sz="1400" dirty="0" smtClean="0">
              <a:cs typeface="Arial" panose="020B0604020202020204" pitchFamily="34" charset="0"/>
            </a:endParaRPr>
          </a:p>
          <a:p>
            <a:pPr algn="just"/>
            <a:r>
              <a:rPr lang="pl-PL" sz="1400" i="1" dirty="0" smtClean="0">
                <a:cs typeface="Arial" panose="020B0604020202020204" pitchFamily="34" charset="0"/>
              </a:rPr>
              <a:t>Klasa I. Edukacja matematyczna p. 3a. Uczeń w zakresie pomiaru </a:t>
            </a:r>
            <a:r>
              <a:rPr lang="pl-PL" sz="1400" dirty="0" smtClean="0">
                <a:cs typeface="Arial" panose="020B0604020202020204" pitchFamily="34" charset="0"/>
              </a:rPr>
              <a:t>[…]</a:t>
            </a:r>
            <a:r>
              <a:rPr lang="pl-PL" sz="1400" i="1" dirty="0" smtClean="0">
                <a:cs typeface="Arial" panose="020B0604020202020204" pitchFamily="34" charset="0"/>
              </a:rPr>
              <a:t> porównuje długości obiektów.</a:t>
            </a:r>
            <a:endParaRPr lang="pl-PL" sz="1400" dirty="0">
              <a:cs typeface="Arial" panose="020B0604020202020204" pitchFamily="34" charset="0"/>
            </a:endParaRPr>
          </a:p>
        </p:txBody>
      </p:sp>
      <p:sp>
        <p:nvSpPr>
          <p:cNvPr id="17" name="Rectangle 5"/>
          <p:cNvSpPr>
            <a:spLocks noChangeArrowheads="1"/>
          </p:cNvSpPr>
          <p:nvPr/>
        </p:nvSpPr>
        <p:spPr bwMode="auto">
          <a:xfrm>
            <a:off x="5391151" y="5012253"/>
            <a:ext cx="3566710" cy="1600438"/>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l-PL" sz="1400" b="1" dirty="0" smtClean="0">
                <a:cs typeface="Arial" panose="020B0604020202020204" pitchFamily="34" charset="0"/>
              </a:rPr>
              <a:t>Rozwiązanie </a:t>
            </a:r>
            <a:endParaRPr lang="pl-PL" sz="1400" dirty="0" smtClean="0">
              <a:cs typeface="Arial" panose="020B0604020202020204" pitchFamily="34" charset="0"/>
            </a:endParaRPr>
          </a:p>
          <a:p>
            <a:pPr algn="just"/>
            <a:r>
              <a:rPr lang="pl-PL" sz="1400" dirty="0" err="1" smtClean="0">
                <a:cs typeface="Arial" panose="020B0604020202020204" pitchFamily="34" charset="0"/>
              </a:rPr>
              <a:t>PF</a:t>
            </a:r>
            <a:endParaRPr lang="pl-PL" sz="1400" dirty="0" smtClean="0">
              <a:cs typeface="Arial" panose="020B0604020202020204" pitchFamily="34" charset="0"/>
            </a:endParaRPr>
          </a:p>
          <a:p>
            <a:pPr algn="just"/>
            <a:endParaRPr lang="pl-PL" sz="1400" dirty="0" smtClean="0">
              <a:cs typeface="Arial" panose="020B0604020202020204" pitchFamily="34" charset="0"/>
            </a:endParaRPr>
          </a:p>
          <a:p>
            <a:pPr algn="just"/>
            <a:r>
              <a:rPr lang="pl-PL" sz="1400" b="1" dirty="0" smtClean="0">
                <a:cs typeface="Arial" panose="020B0604020202020204" pitchFamily="34" charset="0"/>
              </a:rPr>
              <a:t>Schemat punktowania</a:t>
            </a:r>
            <a:endParaRPr lang="pl-PL" sz="1400" dirty="0" smtClean="0">
              <a:cs typeface="Arial" panose="020B0604020202020204" pitchFamily="34" charset="0"/>
            </a:endParaRPr>
          </a:p>
          <a:p>
            <a:pPr algn="just"/>
            <a:r>
              <a:rPr lang="pl-PL" sz="1400" dirty="0" smtClean="0">
                <a:cs typeface="Arial" panose="020B0604020202020204" pitchFamily="34" charset="0"/>
              </a:rPr>
              <a:t>1 </a:t>
            </a:r>
            <a:r>
              <a:rPr lang="pl-PL" sz="1400" dirty="0" err="1" smtClean="0">
                <a:cs typeface="Arial" panose="020B0604020202020204" pitchFamily="34" charset="0"/>
              </a:rPr>
              <a:t>pkt</a:t>
            </a:r>
            <a:r>
              <a:rPr lang="pl-PL" sz="1400" dirty="0" smtClean="0">
                <a:cs typeface="Arial" panose="020B0604020202020204" pitchFamily="34" charset="0"/>
              </a:rPr>
              <a:t> – za zaznaczenie poprawnej odpowiedzi.</a:t>
            </a:r>
          </a:p>
          <a:p>
            <a:pPr algn="just"/>
            <a:r>
              <a:rPr lang="pl-PL" sz="1400" dirty="0" smtClean="0">
                <a:cs typeface="Arial" panose="020B0604020202020204" pitchFamily="34" charset="0"/>
              </a:rPr>
              <a:t>0 </a:t>
            </a:r>
            <a:r>
              <a:rPr lang="pl-PL" sz="1400" dirty="0" err="1" smtClean="0">
                <a:cs typeface="Arial" panose="020B0604020202020204" pitchFamily="34" charset="0"/>
              </a:rPr>
              <a:t>pkt</a:t>
            </a:r>
            <a:r>
              <a:rPr lang="pl-PL" sz="1400" dirty="0" smtClean="0">
                <a:cs typeface="Arial" panose="020B0604020202020204" pitchFamily="34" charset="0"/>
              </a:rPr>
              <a:t> – za zaznaczenie niepełnej lub błędnej odpowiedzi albo brak odpowiedzi.</a:t>
            </a:r>
            <a:endParaRPr lang="pl-PL" sz="1400" dirty="0">
              <a:cs typeface="Arial" panose="020B0604020202020204" pitchFamily="34" charset="0"/>
            </a:endParaRPr>
          </a:p>
        </p:txBody>
      </p:sp>
      <p:pic>
        <p:nvPicPr>
          <p:cNvPr id="9" name="Obraz 8"/>
          <p:cNvPicPr/>
          <p:nvPr/>
        </p:nvPicPr>
        <p:blipFill>
          <a:blip r:embed="rId2" cstate="print"/>
          <a:srcRect/>
          <a:stretch>
            <a:fillRect/>
          </a:stretch>
        </p:blipFill>
        <p:spPr bwMode="auto">
          <a:xfrm>
            <a:off x="598170" y="2366645"/>
            <a:ext cx="4404360" cy="1838960"/>
          </a:xfrm>
          <a:prstGeom prst="rect">
            <a:avLst/>
          </a:prstGeom>
          <a:noFill/>
          <a:ln w="9525">
            <a:noFill/>
            <a:miter lim="800000"/>
            <a:headEnd/>
            <a:tailEnd/>
          </a:ln>
        </p:spPr>
      </p:pic>
      <p:graphicFrame>
        <p:nvGraphicFramePr>
          <p:cNvPr id="10" name="Tabela 9"/>
          <p:cNvGraphicFramePr>
            <a:graphicFrameLocks noGrp="1"/>
          </p:cNvGraphicFramePr>
          <p:nvPr/>
        </p:nvGraphicFramePr>
        <p:xfrm>
          <a:off x="536575" y="5324474"/>
          <a:ext cx="4330699" cy="728346"/>
        </p:xfrm>
        <a:graphic>
          <a:graphicData uri="http://schemas.openxmlformats.org/drawingml/2006/table">
            <a:tbl>
              <a:tblPr/>
              <a:tblGrid>
                <a:gridCol w="3644361"/>
                <a:gridCol w="343169"/>
                <a:gridCol w="343169"/>
              </a:tblGrid>
              <a:tr h="364173">
                <a:tc>
                  <a:txBody>
                    <a:bodyPr/>
                    <a:lstStyle/>
                    <a:p>
                      <a:pPr>
                        <a:lnSpc>
                          <a:spcPct val="115000"/>
                        </a:lnSpc>
                        <a:spcAft>
                          <a:spcPts val="0"/>
                        </a:spcAft>
                      </a:pPr>
                      <a:r>
                        <a:rPr lang="pl-PL" sz="1400" dirty="0">
                          <a:latin typeface="+mn-lt"/>
                          <a:ea typeface="Calibri"/>
                        </a:rPr>
                        <a:t>Trójkąty </a:t>
                      </a:r>
                      <a:r>
                        <a:rPr lang="pl-PL" sz="1400" i="1" dirty="0" err="1">
                          <a:latin typeface="+mn-lt"/>
                          <a:ea typeface="Calibri"/>
                        </a:rPr>
                        <a:t>KLM</a:t>
                      </a:r>
                      <a:r>
                        <a:rPr lang="pl-PL" sz="1400" dirty="0">
                          <a:latin typeface="+mn-lt"/>
                          <a:ea typeface="Calibri"/>
                        </a:rPr>
                        <a:t> i </a:t>
                      </a:r>
                      <a:r>
                        <a:rPr lang="pl-PL" sz="1400" i="1" dirty="0" err="1">
                          <a:latin typeface="+mn-lt"/>
                          <a:ea typeface="Calibri"/>
                        </a:rPr>
                        <a:t>PRS</a:t>
                      </a:r>
                      <a:r>
                        <a:rPr lang="pl-PL" sz="1400" dirty="0">
                          <a:latin typeface="+mn-lt"/>
                          <a:ea typeface="Calibri"/>
                        </a:rPr>
                        <a:t> mają równe pola.</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P</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F</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364173">
                <a:tc>
                  <a:txBody>
                    <a:bodyPr/>
                    <a:lstStyle/>
                    <a:p>
                      <a:pPr>
                        <a:lnSpc>
                          <a:spcPct val="115000"/>
                        </a:lnSpc>
                        <a:spcAft>
                          <a:spcPts val="0"/>
                        </a:spcAft>
                      </a:pPr>
                      <a:r>
                        <a:rPr lang="pl-PL" sz="1400" dirty="0">
                          <a:latin typeface="+mn-lt"/>
                          <a:ea typeface="Calibri"/>
                        </a:rPr>
                        <a:t>Trójkąty </a:t>
                      </a:r>
                      <a:r>
                        <a:rPr lang="pl-PL" sz="1400" i="1" dirty="0" err="1">
                          <a:latin typeface="+mn-lt"/>
                          <a:ea typeface="Calibri"/>
                        </a:rPr>
                        <a:t>KLM</a:t>
                      </a:r>
                      <a:r>
                        <a:rPr lang="pl-PL" sz="1400" dirty="0">
                          <a:latin typeface="+mn-lt"/>
                          <a:ea typeface="Calibri"/>
                        </a:rPr>
                        <a:t> i </a:t>
                      </a:r>
                      <a:r>
                        <a:rPr lang="pl-PL" sz="1400" i="1" dirty="0" err="1">
                          <a:latin typeface="+mn-lt"/>
                          <a:ea typeface="Calibri"/>
                        </a:rPr>
                        <a:t>PRS</a:t>
                      </a:r>
                      <a:r>
                        <a:rPr lang="pl-PL" sz="1400" dirty="0">
                          <a:latin typeface="+mn-lt"/>
                          <a:ea typeface="Calibri"/>
                        </a:rPr>
                        <a:t> mają równe obwody.</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P</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dirty="0">
                          <a:latin typeface="+mn-lt"/>
                          <a:ea typeface="Calibri"/>
                        </a:rPr>
                        <a:t>F</a:t>
                      </a:r>
                      <a:endParaRPr lang="pl-PL" sz="1400" dirty="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cstate="print"/>
          <a:srcRect/>
          <a:stretch>
            <a:fillRect/>
          </a:stretch>
        </p:blipFill>
        <p:spPr bwMode="auto">
          <a:xfrm>
            <a:off x="2037598" y="4695597"/>
            <a:ext cx="4640260" cy="2079275"/>
          </a:xfrm>
          <a:prstGeom prst="rect">
            <a:avLst/>
          </a:prstGeom>
          <a:noFill/>
          <a:ln w="9525">
            <a:solidFill>
              <a:srgbClr val="0070C0"/>
            </a:solidFill>
            <a:miter lim="800000"/>
            <a:headEnd/>
            <a:tailEnd/>
          </a:ln>
        </p:spPr>
      </p:pic>
      <p:sp>
        <p:nvSpPr>
          <p:cNvPr id="18"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22</a:t>
            </a:fld>
            <a:endParaRPr lang="pl-PL"/>
          </a:p>
        </p:txBody>
      </p:sp>
      <p:sp>
        <p:nvSpPr>
          <p:cNvPr id="12" name="pole tekstowe 11"/>
          <p:cNvSpPr txBox="1"/>
          <p:nvPr/>
        </p:nvSpPr>
        <p:spPr>
          <a:xfrm>
            <a:off x="121186" y="2013527"/>
            <a:ext cx="8034523" cy="954107"/>
          </a:xfrm>
          <a:prstGeom prst="rect">
            <a:avLst/>
          </a:prstGeom>
          <a:solidFill>
            <a:schemeClr val="accent5">
              <a:lumMod val="20000"/>
              <a:lumOff val="80000"/>
            </a:schemeClr>
          </a:solidFill>
          <a:ln>
            <a:solidFill>
              <a:schemeClr val="tx2"/>
            </a:solidFill>
          </a:ln>
        </p:spPr>
        <p:txBody>
          <a:bodyPr wrap="square" rtlCol="0">
            <a:spAutoFit/>
          </a:bodyPr>
          <a:lstStyle/>
          <a:p>
            <a:r>
              <a:rPr lang="pl-PL" sz="1400" b="1" dirty="0" smtClean="0">
                <a:cs typeface="Arial" panose="020B0604020202020204" pitchFamily="34" charset="0"/>
              </a:rPr>
              <a:t>Zadanie (0–3)</a:t>
            </a:r>
          </a:p>
          <a:p>
            <a:r>
              <a:rPr lang="pl-PL" sz="1400" dirty="0" smtClean="0">
                <a:cs typeface="Arial" panose="020B0604020202020204" pitchFamily="34" charset="0"/>
              </a:rPr>
              <a:t>Marta zaprosiła na swoje urodziny 13 osób. Dla każdej z nich i dla siebie zamierza kupić po ¾ litra soku. </a:t>
            </a:r>
            <a:br>
              <a:rPr lang="pl-PL" sz="1400" dirty="0" smtClean="0">
                <a:cs typeface="Arial" panose="020B0604020202020204" pitchFamily="34" charset="0"/>
              </a:rPr>
            </a:br>
            <a:r>
              <a:rPr lang="pl-PL" sz="1400" dirty="0" smtClean="0">
                <a:cs typeface="Arial" panose="020B0604020202020204" pitchFamily="34" charset="0"/>
              </a:rPr>
              <a:t>Sok sprzedawany jest w kartonach o pojemności 2 litry.</a:t>
            </a:r>
          </a:p>
          <a:p>
            <a:r>
              <a:rPr lang="pl-PL" sz="1400" b="1" dirty="0" smtClean="0">
                <a:cs typeface="Arial" panose="020B0604020202020204" pitchFamily="34" charset="0"/>
              </a:rPr>
              <a:t>Ile najmniej takich kartonów powinna kupić?</a:t>
            </a:r>
            <a:endParaRPr lang="pl-PL" sz="1400" dirty="0" smtClean="0">
              <a:cs typeface="Arial" panose="020B0604020202020204" pitchFamily="34" charset="0"/>
            </a:endParaRPr>
          </a:p>
        </p:txBody>
      </p:sp>
      <p:sp>
        <p:nvSpPr>
          <p:cNvPr id="15" name="pole tekstowe 14"/>
          <p:cNvSpPr txBox="1"/>
          <p:nvPr/>
        </p:nvSpPr>
        <p:spPr>
          <a:xfrm>
            <a:off x="1209972" y="3241962"/>
            <a:ext cx="2650828" cy="1384995"/>
          </a:xfrm>
          <a:prstGeom prst="rect">
            <a:avLst/>
          </a:prstGeom>
          <a:solidFill>
            <a:schemeClr val="bg1"/>
          </a:solidFill>
          <a:ln>
            <a:solidFill>
              <a:srgbClr val="FF0000"/>
            </a:solidFill>
          </a:ln>
        </p:spPr>
        <p:txBody>
          <a:bodyPr wrap="square" rtlCol="0">
            <a:spAutoFit/>
          </a:bodyPr>
          <a:lstStyle/>
          <a:p>
            <a:r>
              <a:rPr lang="pl-PL" sz="1400" b="1" dirty="0" smtClean="0"/>
              <a:t>I rozwiązanie</a:t>
            </a:r>
            <a:endParaRPr lang="pl-PL" sz="1400" dirty="0" smtClean="0"/>
          </a:p>
          <a:p>
            <a:r>
              <a:rPr lang="pl-PL" sz="1400" dirty="0" smtClean="0"/>
              <a:t>Osoby: 13 + 1 = 14</a:t>
            </a:r>
          </a:p>
          <a:p>
            <a:r>
              <a:rPr lang="pl-PL" sz="1400" dirty="0" smtClean="0"/>
              <a:t>Sok w litrach: </a:t>
            </a:r>
          </a:p>
          <a:p>
            <a:r>
              <a:rPr lang="pl-PL" sz="1400" dirty="0" smtClean="0"/>
              <a:t>10,5 : 2 = 5,25</a:t>
            </a:r>
          </a:p>
          <a:p>
            <a:r>
              <a:rPr lang="pl-PL" sz="1400" dirty="0" smtClean="0"/>
              <a:t>Odpowiedź: Marta powinna kupić 6 kartonów soku.</a:t>
            </a:r>
            <a:endParaRPr lang="pl-PL" sz="1400" dirty="0"/>
          </a:p>
        </p:txBody>
      </p:sp>
      <p:grpSp>
        <p:nvGrpSpPr>
          <p:cNvPr id="2" name="Grupa 20"/>
          <p:cNvGrpSpPr/>
          <p:nvPr/>
        </p:nvGrpSpPr>
        <p:grpSpPr>
          <a:xfrm>
            <a:off x="5366336" y="3260442"/>
            <a:ext cx="3565228" cy="1588649"/>
            <a:chOff x="5366336" y="3260442"/>
            <a:chExt cx="3565228" cy="1661993"/>
          </a:xfrm>
        </p:grpSpPr>
        <p:sp>
          <p:nvSpPr>
            <p:cNvPr id="16" name="pole tekstowe 15"/>
            <p:cNvSpPr txBox="1"/>
            <p:nvPr/>
          </p:nvSpPr>
          <p:spPr>
            <a:xfrm>
              <a:off x="5366336" y="3260442"/>
              <a:ext cx="3565228" cy="1661993"/>
            </a:xfrm>
            <a:prstGeom prst="rect">
              <a:avLst/>
            </a:prstGeom>
            <a:solidFill>
              <a:schemeClr val="bg1"/>
            </a:solidFill>
            <a:ln>
              <a:solidFill>
                <a:srgbClr val="008000"/>
              </a:solidFill>
            </a:ln>
          </p:spPr>
          <p:txBody>
            <a:bodyPr wrap="square" rtlCol="0">
              <a:spAutoFit/>
            </a:bodyPr>
            <a:lstStyle/>
            <a:p>
              <a:r>
                <a:rPr lang="pl-PL" sz="1400" b="1" dirty="0" smtClean="0"/>
                <a:t>II rozwiązanie</a:t>
              </a:r>
              <a:endParaRPr lang="pl-PL" sz="1400" dirty="0" smtClean="0"/>
            </a:p>
            <a:p>
              <a:endParaRPr lang="pl-PL" sz="1400" dirty="0" smtClean="0"/>
            </a:p>
            <a:p>
              <a:endParaRPr lang="pl-PL" sz="1400" dirty="0" smtClean="0"/>
            </a:p>
            <a:p>
              <a:r>
                <a:rPr lang="pl-PL" sz="1400" dirty="0" smtClean="0"/>
                <a:t>                           – trzeba kupić 10,5 litra soku</a:t>
              </a:r>
            </a:p>
            <a:p>
              <a:r>
                <a:rPr lang="pl-PL" sz="1400" dirty="0" smtClean="0"/>
                <a:t>2 + </a:t>
              </a:r>
              <a:r>
                <a:rPr lang="pl-PL" sz="1400" dirty="0" err="1" smtClean="0"/>
                <a:t>2</a:t>
              </a:r>
              <a:r>
                <a:rPr lang="pl-PL" sz="1400" dirty="0" smtClean="0"/>
                <a:t> + </a:t>
              </a:r>
              <a:r>
                <a:rPr lang="pl-PL" sz="1400" dirty="0" err="1" smtClean="0"/>
                <a:t>2</a:t>
              </a:r>
              <a:r>
                <a:rPr lang="pl-PL" sz="1400" dirty="0" smtClean="0"/>
                <a:t> + </a:t>
              </a:r>
              <a:r>
                <a:rPr lang="pl-PL" sz="1400" dirty="0" err="1" smtClean="0"/>
                <a:t>2</a:t>
              </a:r>
              <a:r>
                <a:rPr lang="pl-PL" sz="1400" dirty="0" smtClean="0"/>
                <a:t> + </a:t>
              </a:r>
              <a:r>
                <a:rPr lang="pl-PL" sz="1400" dirty="0" err="1" smtClean="0"/>
                <a:t>2</a:t>
              </a:r>
              <a:r>
                <a:rPr lang="pl-PL" sz="1400" dirty="0" smtClean="0"/>
                <a:t> = 10</a:t>
              </a:r>
            </a:p>
            <a:p>
              <a:r>
                <a:rPr lang="pl-PL" sz="1400" dirty="0" smtClean="0"/>
                <a:t>2 + </a:t>
              </a:r>
              <a:r>
                <a:rPr lang="pl-PL" sz="1400" dirty="0" err="1" smtClean="0"/>
                <a:t>2</a:t>
              </a:r>
              <a:r>
                <a:rPr lang="pl-PL" sz="1400" dirty="0" smtClean="0"/>
                <a:t> + </a:t>
              </a:r>
              <a:r>
                <a:rPr lang="pl-PL" sz="1400" dirty="0" err="1" smtClean="0"/>
                <a:t>2</a:t>
              </a:r>
              <a:r>
                <a:rPr lang="pl-PL" sz="1400" dirty="0" smtClean="0"/>
                <a:t> + </a:t>
              </a:r>
              <a:r>
                <a:rPr lang="pl-PL" sz="1400" dirty="0" err="1" smtClean="0"/>
                <a:t>2</a:t>
              </a:r>
              <a:r>
                <a:rPr lang="pl-PL" sz="1400" dirty="0" smtClean="0"/>
                <a:t> + </a:t>
              </a:r>
              <a:r>
                <a:rPr lang="pl-PL" sz="1400" dirty="0" err="1" smtClean="0"/>
                <a:t>2</a:t>
              </a:r>
              <a:r>
                <a:rPr lang="pl-PL" sz="1400" dirty="0" smtClean="0"/>
                <a:t> + </a:t>
              </a:r>
              <a:r>
                <a:rPr lang="pl-PL" sz="1400" dirty="0" err="1" smtClean="0"/>
                <a:t>2</a:t>
              </a:r>
              <a:r>
                <a:rPr lang="pl-PL" sz="1400" dirty="0" smtClean="0"/>
                <a:t> = 12</a:t>
              </a:r>
            </a:p>
            <a:p>
              <a:r>
                <a:rPr lang="pl-PL" sz="1400" dirty="0" smtClean="0"/>
                <a:t>Odpowiedź: Powinna kupić 6 kartonów soku.</a:t>
              </a:r>
              <a:endParaRPr lang="pl-PL" sz="1400" dirty="0"/>
            </a:p>
          </p:txBody>
        </p:sp>
        <p:pic>
          <p:nvPicPr>
            <p:cNvPr id="3079" name="Picture 7"/>
            <p:cNvPicPr>
              <a:picLocks noChangeAspect="1" noChangeArrowheads="1"/>
            </p:cNvPicPr>
            <p:nvPr/>
          </p:nvPicPr>
          <p:blipFill>
            <a:blip r:embed="rId3" cstate="print"/>
            <a:srcRect r="78448"/>
            <a:stretch>
              <a:fillRect/>
            </a:stretch>
          </p:blipFill>
          <p:spPr bwMode="auto">
            <a:xfrm>
              <a:off x="5401541" y="3600907"/>
              <a:ext cx="1238539" cy="603161"/>
            </a:xfrm>
            <a:prstGeom prst="rect">
              <a:avLst/>
            </a:prstGeom>
            <a:noFill/>
            <a:ln w="9525">
              <a:noFill/>
              <a:miter lim="800000"/>
              <a:headEnd/>
              <a:tailEnd/>
            </a:ln>
            <a:effectLst/>
          </p:spPr>
        </p:pic>
      </p:grpSp>
      <p:cxnSp>
        <p:nvCxnSpPr>
          <p:cNvPr id="23" name="Łącznik prosty ze strzałką 22"/>
          <p:cNvCxnSpPr/>
          <p:nvPr/>
        </p:nvCxnSpPr>
        <p:spPr>
          <a:xfrm flipH="1">
            <a:off x="3509820" y="2992582"/>
            <a:ext cx="1884216"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a:off x="5403273" y="3001818"/>
            <a:ext cx="1967345" cy="563418"/>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flipH="1">
            <a:off x="4378038" y="2992582"/>
            <a:ext cx="1025235" cy="186574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111948" y="1477683"/>
            <a:ext cx="8838087" cy="307777"/>
          </a:xfrm>
          <a:prstGeom prst="rect">
            <a:avLst/>
          </a:prstGeom>
          <a:solidFill>
            <a:schemeClr val="accent5">
              <a:lumMod val="20000"/>
              <a:lumOff val="80000"/>
            </a:schemeClr>
          </a:solidFill>
          <a:ln>
            <a:solidFill>
              <a:schemeClr val="tx2"/>
            </a:solidFill>
          </a:ln>
        </p:spPr>
        <p:txBody>
          <a:bodyPr wrap="square">
            <a:spAutoFit/>
          </a:bodyPr>
          <a:lstStyle/>
          <a:p>
            <a:r>
              <a:rPr lang="pl-PL" sz="1400" dirty="0" smtClean="0">
                <a:solidFill>
                  <a:schemeClr val="bg2">
                    <a:lumMod val="10000"/>
                  </a:schemeClr>
                </a:solidFill>
                <a:cs typeface="Arial" panose="020B0604020202020204" pitchFamily="34" charset="0"/>
              </a:rPr>
              <a:t>Przyjmowanie </a:t>
            </a:r>
            <a:r>
              <a:rPr lang="pl-PL" sz="1400" b="1" dirty="0" smtClean="0">
                <a:solidFill>
                  <a:schemeClr val="bg2">
                    <a:lumMod val="10000"/>
                  </a:schemeClr>
                </a:solidFill>
                <a:cs typeface="Arial" panose="020B0604020202020204" pitchFamily="34" charset="0"/>
              </a:rPr>
              <a:t>indywidualnych strategii rozwiązania zadania matematycznego </a:t>
            </a:r>
            <a:r>
              <a:rPr lang="pl-PL" sz="1400" dirty="0" smtClean="0">
                <a:solidFill>
                  <a:schemeClr val="bg2">
                    <a:lumMod val="10000"/>
                  </a:schemeClr>
                </a:solidFill>
                <a:cs typeface="Arial" panose="020B0604020202020204" pitchFamily="34" charset="0"/>
              </a:rPr>
              <a:t>i </a:t>
            </a:r>
            <a:r>
              <a:rPr lang="pl-PL" sz="1400" b="1" dirty="0" smtClean="0">
                <a:solidFill>
                  <a:schemeClr val="bg2">
                    <a:lumMod val="10000"/>
                  </a:schemeClr>
                </a:solidFill>
                <a:cs typeface="Arial" panose="020B0604020202020204" pitchFamily="34" charset="0"/>
              </a:rPr>
              <a:t>sposobu rozumowania </a:t>
            </a:r>
            <a:r>
              <a:rPr lang="pl-PL" sz="1400" dirty="0" smtClean="0">
                <a:solidFill>
                  <a:schemeClr val="bg2">
                    <a:lumMod val="10000"/>
                  </a:schemeClr>
                </a:solidFill>
                <a:cs typeface="Arial" panose="020B0604020202020204" pitchFamily="34" charset="0"/>
              </a:rPr>
              <a:t>ucznia.</a:t>
            </a:r>
            <a:endParaRPr lang="pl-PL" sz="1400" dirty="0">
              <a:solidFill>
                <a:schemeClr val="bg2">
                  <a:lumMod val="10000"/>
                </a:schemeClr>
              </a:solidFill>
              <a:cs typeface="Arial" panose="020B0604020202020204" pitchFamily="34" charset="0"/>
            </a:endParaRPr>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23</a:t>
            </a:fld>
            <a:endParaRPr lang="pl-PL"/>
          </a:p>
        </p:txBody>
      </p:sp>
      <p:sp>
        <p:nvSpPr>
          <p:cNvPr id="13" name="Prostokąt 12"/>
          <p:cNvSpPr/>
          <p:nvPr/>
        </p:nvSpPr>
        <p:spPr>
          <a:xfrm>
            <a:off x="251162" y="1652766"/>
            <a:ext cx="8595383" cy="954107"/>
          </a:xfrm>
          <a:prstGeom prst="rect">
            <a:avLst/>
          </a:prstGeom>
          <a:solidFill>
            <a:schemeClr val="accent5">
              <a:lumMod val="20000"/>
              <a:lumOff val="80000"/>
            </a:schemeClr>
          </a:solidFill>
          <a:ln>
            <a:solidFill>
              <a:schemeClr val="tx2"/>
            </a:solidFill>
          </a:ln>
        </p:spPr>
        <p:txBody>
          <a:bodyPr wrap="square">
            <a:spAutoFit/>
          </a:bodyPr>
          <a:lstStyle/>
          <a:p>
            <a:pPr algn="just"/>
            <a:r>
              <a:rPr lang="pl-PL" sz="1400" b="1" dirty="0" smtClean="0">
                <a:cs typeface="Arial" panose="020B0604020202020204" pitchFamily="34" charset="0"/>
              </a:rPr>
              <a:t>Wymaganie ogólne</a:t>
            </a:r>
            <a:endParaRPr lang="pl-PL" sz="1400" dirty="0" smtClean="0">
              <a:cs typeface="Arial" panose="020B0604020202020204" pitchFamily="34" charset="0"/>
            </a:endParaRPr>
          </a:p>
          <a:p>
            <a:pPr algn="just"/>
            <a:r>
              <a:rPr lang="pl-PL" sz="1400" i="1" dirty="0" smtClean="0">
                <a:cs typeface="Arial" panose="020B0604020202020204" pitchFamily="34" charset="0"/>
              </a:rPr>
              <a:t>IV. Rozumowanie i tworzenie strategii.</a:t>
            </a:r>
            <a:endParaRPr lang="pl-PL" sz="1400" dirty="0" smtClean="0">
              <a:cs typeface="Arial" panose="020B0604020202020204" pitchFamily="34" charset="0"/>
            </a:endParaRPr>
          </a:p>
          <a:p>
            <a:pPr algn="just"/>
            <a:r>
              <a:rPr lang="pl-PL" sz="1400" i="1" dirty="0" smtClean="0">
                <a:cs typeface="Arial" panose="020B0604020202020204" pitchFamily="34" charset="0"/>
              </a:rPr>
              <a:t>Uczeń prowadzi proste rozumowanie składające się z niewielkiej liczby kroków, ustala kolejność czynności (w tym obliczeń) prowadzących do rozwiązania problemu […].</a:t>
            </a:r>
            <a:endParaRPr lang="pl-PL" sz="1400" dirty="0">
              <a:cs typeface="Arial" panose="020B0604020202020204" pitchFamily="34" charset="0"/>
            </a:endParaRPr>
          </a:p>
        </p:txBody>
      </p:sp>
      <p:sp>
        <p:nvSpPr>
          <p:cNvPr id="15" name="pole tekstowe 14"/>
          <p:cNvSpPr txBox="1"/>
          <p:nvPr/>
        </p:nvSpPr>
        <p:spPr>
          <a:xfrm>
            <a:off x="251162" y="2828627"/>
            <a:ext cx="8595383" cy="1384995"/>
          </a:xfrm>
          <a:prstGeom prst="rect">
            <a:avLst/>
          </a:prstGeom>
          <a:solidFill>
            <a:schemeClr val="accent5">
              <a:lumMod val="20000"/>
              <a:lumOff val="80000"/>
            </a:schemeClr>
          </a:solidFill>
          <a:ln>
            <a:solidFill>
              <a:schemeClr val="tx2"/>
            </a:solidFill>
          </a:ln>
        </p:spPr>
        <p:txBody>
          <a:bodyPr wrap="square" rtlCol="0">
            <a:spAutoFit/>
          </a:bodyPr>
          <a:lstStyle/>
          <a:p>
            <a:pPr algn="just"/>
            <a:r>
              <a:rPr lang="pl-PL" sz="1400" b="1" dirty="0" smtClean="0">
                <a:cs typeface="Arial" panose="020B0604020202020204" pitchFamily="34" charset="0"/>
              </a:rPr>
              <a:t>Wymagania szczegółowe</a:t>
            </a:r>
            <a:endParaRPr lang="pl-PL" sz="1400" dirty="0" smtClean="0">
              <a:cs typeface="Arial" panose="020B0604020202020204" pitchFamily="34" charset="0"/>
            </a:endParaRPr>
          </a:p>
          <a:p>
            <a:pPr algn="just"/>
            <a:r>
              <a:rPr lang="pl-PL" sz="1400" i="1" dirty="0" smtClean="0">
                <a:cs typeface="Arial" panose="020B0604020202020204" pitchFamily="34" charset="0"/>
              </a:rPr>
              <a:t>14.4. Uczeń dzieli rozwiązanie zadania na etapy, stosując własne, poprawne, wygodne dla niego strategie rozwiązania.</a:t>
            </a:r>
            <a:endParaRPr lang="pl-PL" sz="1400" dirty="0" smtClean="0">
              <a:cs typeface="Arial" panose="020B0604020202020204" pitchFamily="34" charset="0"/>
            </a:endParaRPr>
          </a:p>
          <a:p>
            <a:pPr algn="just"/>
            <a:r>
              <a:rPr lang="pl-PL" sz="1400" i="1" dirty="0" smtClean="0">
                <a:cs typeface="Arial" panose="020B0604020202020204" pitchFamily="34" charset="0"/>
              </a:rPr>
              <a:t>14.5. Uczeń do rozwiązywania zadań osadzonych w kontekście praktycznym stosuje poznaną wiedzę z zakresu arytmetyki oraz nabyte umiejętności rachunkowe, a także własne poprawne metody.</a:t>
            </a:r>
            <a:endParaRPr lang="pl-PL" sz="1400" dirty="0" smtClean="0">
              <a:cs typeface="Arial" panose="020B0604020202020204" pitchFamily="34" charset="0"/>
            </a:endParaRPr>
          </a:p>
          <a:p>
            <a:pPr algn="just"/>
            <a:r>
              <a:rPr lang="pl-PL" sz="1400" i="1" dirty="0" smtClean="0">
                <a:cs typeface="Arial" panose="020B0604020202020204" pitchFamily="34" charset="0"/>
              </a:rPr>
              <a:t>2.12. Uczeń szacuje wyniki działań.</a:t>
            </a:r>
            <a:endParaRPr lang="pl-PL" sz="1400" dirty="0">
              <a:cs typeface="Arial" panose="020B0604020202020204" pitchFamily="34" charset="0"/>
            </a:endParaRPr>
          </a:p>
        </p:txBody>
      </p:sp>
      <p:sp>
        <p:nvSpPr>
          <p:cNvPr id="16" name="pole tekstowe 15"/>
          <p:cNvSpPr txBox="1"/>
          <p:nvPr/>
        </p:nvSpPr>
        <p:spPr>
          <a:xfrm>
            <a:off x="269634" y="4496964"/>
            <a:ext cx="8595383" cy="954107"/>
          </a:xfrm>
          <a:prstGeom prst="rect">
            <a:avLst/>
          </a:prstGeom>
          <a:solidFill>
            <a:schemeClr val="accent5">
              <a:lumMod val="20000"/>
              <a:lumOff val="80000"/>
            </a:schemeClr>
          </a:solidFill>
          <a:ln>
            <a:solidFill>
              <a:schemeClr val="tx2"/>
            </a:solidFill>
          </a:ln>
        </p:spPr>
        <p:txBody>
          <a:bodyPr wrap="square" rtlCol="0">
            <a:spAutoFit/>
          </a:bodyPr>
          <a:lstStyle/>
          <a:p>
            <a:pPr algn="just"/>
            <a:r>
              <a:rPr lang="pl-PL" sz="1400" b="1" dirty="0" smtClean="0">
                <a:cs typeface="Arial" panose="020B0604020202020204" pitchFamily="34" charset="0"/>
              </a:rPr>
              <a:t>Zasady oceniania rozwiązania</a:t>
            </a:r>
            <a:endParaRPr lang="pl-PL" sz="1400" dirty="0" smtClean="0">
              <a:cs typeface="Arial" panose="020B0604020202020204" pitchFamily="34" charset="0"/>
            </a:endParaRPr>
          </a:p>
          <a:p>
            <a:pPr algn="just"/>
            <a:r>
              <a:rPr lang="pl-PL" sz="1400" dirty="0" smtClean="0">
                <a:cs typeface="Arial" panose="020B0604020202020204" pitchFamily="34" charset="0"/>
              </a:rPr>
              <a:t>Istotnym postępem w rozwiązaniu tego zadania jest ustalenie sposobu wyznaczenia ilości soku, którą zamierza kupić Marta. Pokonanie zasadniczych trudności podczas rozwiązywania, to ustalenie metody wyznaczenia minimalnej liczby kartonów soku, które trzeba kupić, zgodnie z warunkami zadania.</a:t>
            </a:r>
            <a:endParaRPr lang="pl-PL" sz="1400" dirty="0">
              <a:cs typeface="Arial" panose="020B0604020202020204" pitchFamily="34" charset="0"/>
            </a:endParaRP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24</a:t>
            </a:fld>
            <a:endParaRPr lang="pl-PL"/>
          </a:p>
        </p:txBody>
      </p:sp>
      <p:graphicFrame>
        <p:nvGraphicFramePr>
          <p:cNvPr id="7" name="Tabela 6"/>
          <p:cNvGraphicFramePr>
            <a:graphicFrameLocks noGrp="1"/>
          </p:cNvGraphicFramePr>
          <p:nvPr>
            <p:extLst>
              <p:ext uri="{D42A27DB-BD31-4B8C-83A1-F6EECF244321}">
                <p14:modId xmlns:p14="http://schemas.microsoft.com/office/powerpoint/2010/main" xmlns="" val="2728521573"/>
              </p:ext>
            </p:extLst>
          </p:nvPr>
        </p:nvGraphicFramePr>
        <p:xfrm>
          <a:off x="506269" y="1780891"/>
          <a:ext cx="8157440" cy="4945935"/>
        </p:xfrm>
        <a:graphic>
          <a:graphicData uri="http://schemas.openxmlformats.org/drawingml/2006/table">
            <a:tbl>
              <a:tblPr firstRow="1" bandRow="1">
                <a:tableStyleId>{5C22544A-7EE6-4342-B048-85BDC9FD1C3A}</a:tableStyleId>
              </a:tblPr>
              <a:tblGrid>
                <a:gridCol w="806685"/>
                <a:gridCol w="7350755"/>
              </a:tblGrid>
              <a:tr h="284019">
                <a:tc>
                  <a:txBody>
                    <a:bodyPr/>
                    <a:lstStyle/>
                    <a:p>
                      <a:pPr algn="just">
                        <a:lnSpc>
                          <a:spcPct val="115000"/>
                        </a:lnSpc>
                        <a:spcAft>
                          <a:spcPts val="0"/>
                        </a:spcAft>
                      </a:pPr>
                      <a:r>
                        <a:rPr lang="pl-PL" sz="1600" b="1" dirty="0">
                          <a:solidFill>
                            <a:schemeClr val="tx1"/>
                          </a:solidFill>
                          <a:latin typeface="+mn-lt"/>
                          <a:ea typeface="Calibri"/>
                          <a:cs typeface="Arial" panose="020B0604020202020204" pitchFamily="34" charset="0"/>
                        </a:rPr>
                        <a:t>3 </a:t>
                      </a:r>
                      <a:r>
                        <a:rPr lang="pl-PL" sz="1600" b="1" dirty="0" err="1">
                          <a:solidFill>
                            <a:schemeClr val="tx1"/>
                          </a:solidFill>
                          <a:latin typeface="+mn-lt"/>
                          <a:ea typeface="Calibri"/>
                          <a:cs typeface="Arial" panose="020B0604020202020204" pitchFamily="34" charset="0"/>
                        </a:rPr>
                        <a:t>pkt</a:t>
                      </a:r>
                      <a:r>
                        <a:rPr lang="pl-PL" sz="1600" b="1" dirty="0">
                          <a:solidFill>
                            <a:schemeClr val="tx1"/>
                          </a:solidFill>
                          <a:latin typeface="+mn-lt"/>
                          <a:ea typeface="Calibri"/>
                          <a:cs typeface="Arial" panose="020B0604020202020204" pitchFamily="34" charset="0"/>
                        </a:rPr>
                        <a:t> –</a:t>
                      </a:r>
                    </a:p>
                  </a:txBody>
                  <a:tcPr marL="68580" marR="177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marL="72000" algn="just">
                        <a:lnSpc>
                          <a:spcPct val="115000"/>
                        </a:lnSpc>
                        <a:spcAft>
                          <a:spcPts val="0"/>
                        </a:spcAft>
                      </a:pPr>
                      <a:r>
                        <a:rPr lang="pl-PL" sz="1400" b="0" dirty="0">
                          <a:solidFill>
                            <a:schemeClr val="tx1"/>
                          </a:solidFill>
                          <a:latin typeface="+mn-lt"/>
                          <a:ea typeface="Calibri"/>
                          <a:cs typeface="Arial" panose="020B0604020202020204" pitchFamily="34" charset="0"/>
                        </a:rPr>
                        <a:t>za przedstawienie bezbłędnego rozwiązania zadania.</a:t>
                      </a:r>
                    </a:p>
                  </a:txBody>
                  <a:tcPr marL="177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r>
              <a:tr h="370840">
                <a:tc>
                  <a:txBody>
                    <a:bodyPr/>
                    <a:lstStyle/>
                    <a:p>
                      <a:pPr algn="just">
                        <a:lnSpc>
                          <a:spcPct val="115000"/>
                        </a:lnSpc>
                        <a:spcAft>
                          <a:spcPts val="0"/>
                        </a:spcAft>
                      </a:pPr>
                      <a:r>
                        <a:rPr lang="pl-PL" sz="1600" b="1" dirty="0">
                          <a:solidFill>
                            <a:schemeClr val="tx1"/>
                          </a:solidFill>
                          <a:latin typeface="+mn-lt"/>
                          <a:ea typeface="Calibri"/>
                          <a:cs typeface="Arial" panose="020B0604020202020204" pitchFamily="34" charset="0"/>
                        </a:rPr>
                        <a:t>2 </a:t>
                      </a:r>
                      <a:r>
                        <a:rPr lang="pl-PL" sz="1600" b="1" dirty="0" err="1">
                          <a:solidFill>
                            <a:schemeClr val="tx1"/>
                          </a:solidFill>
                          <a:latin typeface="+mn-lt"/>
                          <a:ea typeface="Calibri"/>
                          <a:cs typeface="Arial" panose="020B0604020202020204" pitchFamily="34" charset="0"/>
                        </a:rPr>
                        <a:t>pkt</a:t>
                      </a:r>
                      <a:r>
                        <a:rPr lang="pl-PL" sz="1600" b="1" dirty="0">
                          <a:solidFill>
                            <a:schemeClr val="tx1"/>
                          </a:solidFill>
                          <a:latin typeface="+mn-lt"/>
                          <a:ea typeface="Calibri"/>
                          <a:cs typeface="Arial" panose="020B0604020202020204" pitchFamily="34" charset="0"/>
                        </a:rPr>
                        <a:t> –</a:t>
                      </a:r>
                    </a:p>
                  </a:txBody>
                  <a:tcPr marL="68580" marR="177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marL="72000" algn="just">
                        <a:lnSpc>
                          <a:spcPct val="115000"/>
                        </a:lnSpc>
                        <a:spcAft>
                          <a:spcPts val="0"/>
                        </a:spcAft>
                      </a:pPr>
                      <a:r>
                        <a:rPr lang="pl-PL" sz="1400" dirty="0">
                          <a:solidFill>
                            <a:schemeClr val="tx1"/>
                          </a:solidFill>
                          <a:latin typeface="+mn-lt"/>
                          <a:ea typeface="Calibri"/>
                          <a:cs typeface="Arial" panose="020B0604020202020204" pitchFamily="34" charset="0"/>
                        </a:rPr>
                        <a:t>w przypadku gdy uczeń przedstawił poprawną metodę wyznaczenia minimalnej liczby kartonów soku, które trzeba kupić, ale nie doprowadził rozwiązania do końca lub w skończonym rozwiązaniu popełnił błędy rachunkowe </a:t>
                      </a:r>
                    </a:p>
                    <a:p>
                      <a:pPr marL="72000" algn="just">
                        <a:lnSpc>
                          <a:spcPct val="115000"/>
                        </a:lnSpc>
                        <a:spcAft>
                          <a:spcPts val="0"/>
                        </a:spcAft>
                      </a:pPr>
                      <a:r>
                        <a:rPr lang="pl-PL" sz="1400" i="1" dirty="0" smtClean="0">
                          <a:solidFill>
                            <a:schemeClr val="tx1"/>
                          </a:solidFill>
                          <a:latin typeface="+mn-lt"/>
                          <a:ea typeface="Calibri"/>
                          <a:cs typeface="Arial" panose="020B0604020202020204" pitchFamily="34" charset="0"/>
                        </a:rPr>
                        <a:t>lub</a:t>
                      </a:r>
                      <a:endParaRPr lang="pl-PL" sz="1400" dirty="0">
                        <a:solidFill>
                          <a:schemeClr val="tx1"/>
                        </a:solidFill>
                        <a:latin typeface="+mn-lt"/>
                        <a:ea typeface="Calibri"/>
                        <a:cs typeface="Arial" panose="020B0604020202020204" pitchFamily="34" charset="0"/>
                      </a:endParaRPr>
                    </a:p>
                    <a:p>
                      <a:pPr marL="72000" algn="just">
                        <a:lnSpc>
                          <a:spcPct val="115000"/>
                        </a:lnSpc>
                        <a:spcAft>
                          <a:spcPts val="0"/>
                        </a:spcAft>
                      </a:pPr>
                      <a:r>
                        <a:rPr lang="pl-PL" sz="1400" dirty="0">
                          <a:solidFill>
                            <a:schemeClr val="tx1"/>
                          </a:solidFill>
                          <a:latin typeface="+mn-lt"/>
                          <a:ea typeface="Calibri"/>
                          <a:cs typeface="Arial" panose="020B0604020202020204" pitchFamily="34" charset="0"/>
                        </a:rPr>
                        <a:t>w przypadku gdy uczeń policzył poprawnie, ile litrów soku trzeba kupić i podzielił ten wynik przez 2, ale </a:t>
                      </a:r>
                      <a:r>
                        <a:rPr lang="pl-PL" sz="1400" dirty="0" smtClean="0">
                          <a:solidFill>
                            <a:schemeClr val="tx1"/>
                          </a:solidFill>
                          <a:latin typeface="+mn-lt"/>
                          <a:ea typeface="Calibri"/>
                          <a:cs typeface="Arial" panose="020B0604020202020204" pitchFamily="34" charset="0"/>
                        </a:rPr>
                        <a:t>nie </a:t>
                      </a:r>
                      <a:r>
                        <a:rPr lang="pl-PL" sz="1400" dirty="0">
                          <a:solidFill>
                            <a:schemeClr val="tx1"/>
                          </a:solidFill>
                          <a:latin typeface="+mn-lt"/>
                          <a:ea typeface="Calibri"/>
                          <a:cs typeface="Arial" panose="020B0604020202020204" pitchFamily="34" charset="0"/>
                        </a:rPr>
                        <a:t>sformułował wniosku o minimalnej liczbie kartonów</a:t>
                      </a:r>
                    </a:p>
                    <a:p>
                      <a:pPr marL="72000" algn="just">
                        <a:lnSpc>
                          <a:spcPct val="115000"/>
                        </a:lnSpc>
                        <a:spcAft>
                          <a:spcPts val="0"/>
                        </a:spcAft>
                      </a:pPr>
                      <a:r>
                        <a:rPr lang="pl-PL" sz="1400" i="1" dirty="0" smtClean="0">
                          <a:solidFill>
                            <a:schemeClr val="tx1"/>
                          </a:solidFill>
                          <a:latin typeface="+mn-lt"/>
                          <a:ea typeface="Calibri"/>
                          <a:cs typeface="Arial" panose="020B0604020202020204" pitchFamily="34" charset="0"/>
                        </a:rPr>
                        <a:t>lub</a:t>
                      </a:r>
                      <a:endParaRPr lang="pl-PL" sz="1400" dirty="0">
                        <a:solidFill>
                          <a:schemeClr val="tx1"/>
                        </a:solidFill>
                        <a:latin typeface="+mn-lt"/>
                        <a:ea typeface="Calibri"/>
                        <a:cs typeface="Arial" panose="020B0604020202020204" pitchFamily="34" charset="0"/>
                      </a:endParaRPr>
                    </a:p>
                    <a:p>
                      <a:pPr marL="72000" algn="just">
                        <a:lnSpc>
                          <a:spcPct val="115000"/>
                        </a:lnSpc>
                        <a:spcAft>
                          <a:spcPts val="0"/>
                        </a:spcAft>
                      </a:pPr>
                      <a:r>
                        <a:rPr lang="pl-PL" sz="1400" dirty="0">
                          <a:solidFill>
                            <a:schemeClr val="tx1"/>
                          </a:solidFill>
                          <a:latin typeface="+mn-lt"/>
                          <a:ea typeface="Calibri"/>
                          <a:cs typeface="Arial" panose="020B0604020202020204" pitchFamily="34" charset="0"/>
                        </a:rPr>
                        <a:t>w przypadku gdy uczeń przy poprawnym wyznaczeniu ilości litrów soku (10,5 l) przystąpił do poszukiwania wielokrotności liczby 2, przewyższającej 10,5, ale nie doszedł do poprawnego wniosku o liczbie kartonów </a:t>
                      </a:r>
                    </a:p>
                    <a:p>
                      <a:pPr marL="72000" algn="just">
                        <a:lnSpc>
                          <a:spcPct val="115000"/>
                        </a:lnSpc>
                        <a:spcAft>
                          <a:spcPts val="0"/>
                        </a:spcAft>
                      </a:pPr>
                      <a:r>
                        <a:rPr lang="pl-PL" sz="1400" i="1" dirty="0" smtClean="0">
                          <a:solidFill>
                            <a:schemeClr val="tx1"/>
                          </a:solidFill>
                          <a:latin typeface="+mn-lt"/>
                          <a:ea typeface="Calibri"/>
                          <a:cs typeface="Arial" panose="020B0604020202020204" pitchFamily="34" charset="0"/>
                        </a:rPr>
                        <a:t>lub</a:t>
                      </a:r>
                      <a:endParaRPr lang="pl-PL" sz="1400" dirty="0">
                        <a:solidFill>
                          <a:schemeClr val="tx1"/>
                        </a:solidFill>
                        <a:latin typeface="+mn-lt"/>
                        <a:ea typeface="Calibri"/>
                        <a:cs typeface="Arial" panose="020B0604020202020204" pitchFamily="34" charset="0"/>
                      </a:endParaRPr>
                    </a:p>
                    <a:p>
                      <a:pPr marL="72000" algn="just">
                        <a:lnSpc>
                          <a:spcPct val="115000"/>
                        </a:lnSpc>
                        <a:spcAft>
                          <a:spcPts val="0"/>
                        </a:spcAft>
                      </a:pPr>
                      <a:r>
                        <a:rPr lang="pl-PL" sz="1400" dirty="0">
                          <a:solidFill>
                            <a:schemeClr val="tx1"/>
                          </a:solidFill>
                          <a:latin typeface="+mn-lt"/>
                          <a:ea typeface="Calibri"/>
                          <a:cs typeface="Arial" panose="020B0604020202020204" pitchFamily="34" charset="0"/>
                        </a:rPr>
                        <a:t>w przypadku gdy uczeń przystąpił do rozdzielania kolejnych 2-litrowych kartonów soku na porcje </a:t>
                      </a:r>
                      <a:r>
                        <a:rPr lang="pl-PL" sz="1400" dirty="0" smtClean="0">
                          <a:solidFill>
                            <a:schemeClr val="tx1"/>
                          </a:solidFill>
                          <a:latin typeface="+mn-lt"/>
                          <a:ea typeface="Calibri"/>
                          <a:cs typeface="Arial" panose="020B0604020202020204" pitchFamily="34" charset="0"/>
                        </a:rPr>
                        <a:t>po 3/4 </a:t>
                      </a:r>
                      <a:r>
                        <a:rPr lang="pl-PL" sz="1400" dirty="0">
                          <a:solidFill>
                            <a:schemeClr val="tx1"/>
                          </a:solidFill>
                          <a:latin typeface="+mn-lt"/>
                          <a:ea typeface="Calibri"/>
                          <a:cs typeface="Arial" panose="020B0604020202020204" pitchFamily="34" charset="0"/>
                        </a:rPr>
                        <a:t>l </a:t>
                      </a:r>
                      <a:r>
                        <a:rPr lang="pl-PL" sz="1400" dirty="0" smtClean="0">
                          <a:solidFill>
                            <a:schemeClr val="tx1"/>
                          </a:solidFill>
                          <a:latin typeface="+mn-lt"/>
                          <a:ea typeface="Calibri"/>
                          <a:cs typeface="Arial" panose="020B0604020202020204" pitchFamily="34" charset="0"/>
                        </a:rPr>
                        <a:t>i </a:t>
                      </a:r>
                      <a:r>
                        <a:rPr lang="pl-PL" sz="1400" dirty="0">
                          <a:solidFill>
                            <a:schemeClr val="tx1"/>
                          </a:solidFill>
                          <a:latin typeface="+mn-lt"/>
                          <a:ea typeface="Calibri"/>
                          <a:cs typeface="Arial" panose="020B0604020202020204" pitchFamily="34" charset="0"/>
                        </a:rPr>
                        <a:t>nie doprowadził rozwiązania do końca.</a:t>
                      </a:r>
                    </a:p>
                  </a:txBody>
                  <a:tcPr marL="177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r>
              <a:tr h="370840">
                <a:tc>
                  <a:txBody>
                    <a:bodyPr/>
                    <a:lstStyle/>
                    <a:p>
                      <a:pPr algn="just">
                        <a:lnSpc>
                          <a:spcPct val="115000"/>
                        </a:lnSpc>
                        <a:spcAft>
                          <a:spcPts val="0"/>
                        </a:spcAft>
                      </a:pPr>
                      <a:r>
                        <a:rPr lang="pl-PL" sz="1600" b="1" dirty="0" smtClean="0">
                          <a:solidFill>
                            <a:schemeClr val="tx1"/>
                          </a:solidFill>
                          <a:latin typeface="+mn-lt"/>
                          <a:ea typeface="Calibri"/>
                          <a:cs typeface="Arial" panose="020B0604020202020204" pitchFamily="34" charset="0"/>
                        </a:rPr>
                        <a:t>1 </a:t>
                      </a:r>
                      <a:r>
                        <a:rPr lang="pl-PL" sz="1600" b="1" dirty="0" err="1" smtClean="0">
                          <a:solidFill>
                            <a:schemeClr val="tx1"/>
                          </a:solidFill>
                          <a:latin typeface="+mn-lt"/>
                          <a:ea typeface="Calibri"/>
                          <a:cs typeface="Arial" panose="020B0604020202020204" pitchFamily="34" charset="0"/>
                        </a:rPr>
                        <a:t>pkt</a:t>
                      </a:r>
                      <a:r>
                        <a:rPr lang="pl-PL" sz="1600" b="1" dirty="0" smtClean="0">
                          <a:solidFill>
                            <a:schemeClr val="tx1"/>
                          </a:solidFill>
                          <a:latin typeface="+mn-lt"/>
                          <a:ea typeface="Calibri"/>
                          <a:cs typeface="Arial" panose="020B0604020202020204" pitchFamily="34" charset="0"/>
                        </a:rPr>
                        <a:t> –</a:t>
                      </a:r>
                      <a:endParaRPr lang="pl-PL" sz="1600" b="1" dirty="0">
                        <a:solidFill>
                          <a:schemeClr val="tx1"/>
                        </a:solidFill>
                        <a:latin typeface="+mn-lt"/>
                        <a:ea typeface="Calibri"/>
                        <a:cs typeface="Arial" panose="020B0604020202020204" pitchFamily="34" charset="0"/>
                      </a:endParaRPr>
                    </a:p>
                  </a:txBody>
                  <a:tcPr marL="68580" marR="177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marL="72000" algn="just">
                        <a:lnSpc>
                          <a:spcPct val="115000"/>
                        </a:lnSpc>
                        <a:spcAft>
                          <a:spcPts val="0"/>
                        </a:spcAft>
                      </a:pPr>
                      <a:r>
                        <a:rPr kumimoji="0" lang="pl-PL" sz="1400" kern="1200" dirty="0" smtClean="0">
                          <a:solidFill>
                            <a:schemeClr val="tx1"/>
                          </a:solidFill>
                          <a:latin typeface="+mn-lt"/>
                          <a:ea typeface="+mn-ea"/>
                          <a:cs typeface="Arial" panose="020B0604020202020204" pitchFamily="34" charset="0"/>
                        </a:rPr>
                        <a:t>w przypadku gdy uczeń przedstawił sposób wyznaczenia liczby litrów soku, który zamierza kupić dziewczynka, ale nie przedstawił dalszej części rozwiązania</a:t>
                      </a:r>
                      <a:r>
                        <a:rPr kumimoji="0" lang="pl-PL" sz="1400" kern="1200" baseline="0" dirty="0" smtClean="0">
                          <a:solidFill>
                            <a:schemeClr val="tx1"/>
                          </a:solidFill>
                          <a:latin typeface="+mn-lt"/>
                          <a:ea typeface="+mn-ea"/>
                          <a:cs typeface="Arial" panose="020B0604020202020204" pitchFamily="34" charset="0"/>
                        </a:rPr>
                        <a:t> lub dalsza część rozwiązania jest niepoprawna.</a:t>
                      </a:r>
                      <a:endParaRPr lang="pl-PL" sz="1400" dirty="0">
                        <a:solidFill>
                          <a:schemeClr val="tx1"/>
                        </a:solidFill>
                        <a:latin typeface="+mn-lt"/>
                        <a:ea typeface="Calibri"/>
                        <a:cs typeface="Arial" panose="020B0604020202020204" pitchFamily="34" charset="0"/>
                      </a:endParaRPr>
                    </a:p>
                  </a:txBody>
                  <a:tcPr marL="177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r>
              <a:tr h="370840">
                <a:tc>
                  <a:txBody>
                    <a:bodyPr/>
                    <a:lstStyle/>
                    <a:p>
                      <a:pPr algn="just">
                        <a:lnSpc>
                          <a:spcPct val="115000"/>
                        </a:lnSpc>
                        <a:spcAft>
                          <a:spcPts val="0"/>
                        </a:spcAft>
                      </a:pPr>
                      <a:r>
                        <a:rPr lang="pl-PL" sz="1600" b="1" dirty="0">
                          <a:solidFill>
                            <a:schemeClr val="tx1"/>
                          </a:solidFill>
                          <a:latin typeface="+mn-lt"/>
                          <a:ea typeface="Calibri"/>
                          <a:cs typeface="Arial" panose="020B0604020202020204" pitchFamily="34" charset="0"/>
                        </a:rPr>
                        <a:t>0 </a:t>
                      </a:r>
                      <a:r>
                        <a:rPr lang="pl-PL" sz="1600" b="1" dirty="0" err="1">
                          <a:solidFill>
                            <a:schemeClr val="tx1"/>
                          </a:solidFill>
                          <a:latin typeface="+mn-lt"/>
                          <a:ea typeface="Calibri"/>
                          <a:cs typeface="Arial" panose="020B0604020202020204" pitchFamily="34" charset="0"/>
                        </a:rPr>
                        <a:t>pkt</a:t>
                      </a:r>
                      <a:r>
                        <a:rPr lang="pl-PL" sz="1600" b="1" dirty="0">
                          <a:solidFill>
                            <a:schemeClr val="tx1"/>
                          </a:solidFill>
                          <a:latin typeface="+mn-lt"/>
                          <a:ea typeface="Calibri"/>
                          <a:cs typeface="Arial" panose="020B0604020202020204" pitchFamily="34" charset="0"/>
                        </a:rPr>
                        <a:t> –</a:t>
                      </a:r>
                    </a:p>
                  </a:txBody>
                  <a:tcPr marL="68580" marR="177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marL="72000" algn="just">
                        <a:lnSpc>
                          <a:spcPct val="115000"/>
                        </a:lnSpc>
                        <a:spcAft>
                          <a:spcPts val="0"/>
                        </a:spcAft>
                      </a:pPr>
                      <a:r>
                        <a:rPr lang="pl-PL" sz="1400" dirty="0">
                          <a:solidFill>
                            <a:schemeClr val="tx1"/>
                          </a:solidFill>
                          <a:latin typeface="+mn-lt"/>
                          <a:ea typeface="Calibri"/>
                          <a:cs typeface="Arial" panose="020B0604020202020204" pitchFamily="34" charset="0"/>
                        </a:rPr>
                        <a:t>w przypadku gdy uczeń nie przedstawił sposobu wyznaczenia liczby litrów soku, który zamierza kupić dziewczynka, ani nie wykonał żadnego znaczącego działania przybliżającego do znalezienia rozwiązania </a:t>
                      </a:r>
                      <a:r>
                        <a:rPr lang="pl-PL" sz="1400" dirty="0" smtClean="0">
                          <a:solidFill>
                            <a:schemeClr val="tx1"/>
                          </a:solidFill>
                          <a:latin typeface="+mn-lt"/>
                          <a:ea typeface="Calibri"/>
                          <a:cs typeface="Arial" panose="020B0604020202020204" pitchFamily="34" charset="0"/>
                        </a:rPr>
                        <a:t> lub </a:t>
                      </a:r>
                      <a:r>
                        <a:rPr lang="pl-PL" sz="1400" dirty="0">
                          <a:solidFill>
                            <a:schemeClr val="tx1"/>
                          </a:solidFill>
                          <a:latin typeface="+mn-lt"/>
                          <a:ea typeface="Calibri"/>
                          <a:cs typeface="Arial" panose="020B0604020202020204" pitchFamily="34" charset="0"/>
                        </a:rPr>
                        <a:t>opuścił zadanie.</a:t>
                      </a:r>
                    </a:p>
                  </a:txBody>
                  <a:tcPr marL="177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r>
            </a:tbl>
          </a:graphicData>
        </a:graphic>
      </p:graphicFrame>
      <p:sp>
        <p:nvSpPr>
          <p:cNvPr id="8" name="Prostokąt 7"/>
          <p:cNvSpPr/>
          <p:nvPr/>
        </p:nvSpPr>
        <p:spPr>
          <a:xfrm>
            <a:off x="494402" y="1360115"/>
            <a:ext cx="1845249" cy="307777"/>
          </a:xfrm>
          <a:prstGeom prst="rect">
            <a:avLst/>
          </a:prstGeom>
        </p:spPr>
        <p:txBody>
          <a:bodyPr wrap="none">
            <a:spAutoFit/>
          </a:bodyPr>
          <a:lstStyle/>
          <a:p>
            <a:r>
              <a:rPr lang="pl-PL" sz="1400" b="1" dirty="0" smtClean="0"/>
              <a:t>Schemat punktowania</a:t>
            </a:r>
            <a:endParaRPr lang="pl-PL" sz="1400" dirty="0"/>
          </a:p>
        </p:txBody>
      </p:sp>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25</a:t>
            </a:fld>
            <a:endParaRPr lang="pl-PL" dirty="0"/>
          </a:p>
        </p:txBody>
      </p:sp>
      <p:sp>
        <p:nvSpPr>
          <p:cNvPr id="12" name="pole tekstowe 11"/>
          <p:cNvSpPr txBox="1"/>
          <p:nvPr/>
        </p:nvSpPr>
        <p:spPr>
          <a:xfrm>
            <a:off x="110170" y="1626168"/>
            <a:ext cx="3976056" cy="3108543"/>
          </a:xfrm>
          <a:prstGeom prst="rect">
            <a:avLst/>
          </a:prstGeom>
          <a:solidFill>
            <a:schemeClr val="accent5">
              <a:lumMod val="20000"/>
              <a:lumOff val="80000"/>
            </a:schemeClr>
          </a:solidFill>
          <a:ln>
            <a:solidFill>
              <a:srgbClr val="0070C0"/>
            </a:solidFill>
          </a:ln>
        </p:spPr>
        <p:txBody>
          <a:bodyPr wrap="square" rtlCol="0">
            <a:spAutoFit/>
          </a:bodyPr>
          <a:lstStyle/>
          <a:p>
            <a:r>
              <a:rPr lang="pl-PL" sz="1400" b="1" dirty="0" smtClean="0">
                <a:cs typeface="Arial" panose="020B0604020202020204" pitchFamily="34" charset="0"/>
              </a:rPr>
              <a:t>Zadanie (0–2)</a:t>
            </a:r>
          </a:p>
          <a:p>
            <a:r>
              <a:rPr lang="pl-PL" sz="1400" dirty="0" smtClean="0">
                <a:cs typeface="Arial" panose="020B0604020202020204" pitchFamily="34" charset="0"/>
              </a:rPr>
              <a:t>Na rysunku przedstawiono trójkąt </a:t>
            </a:r>
            <a:r>
              <a:rPr lang="pl-PL" sz="1400" i="1" dirty="0" err="1" smtClean="0">
                <a:cs typeface="Arial" panose="020B0604020202020204" pitchFamily="34" charset="0"/>
              </a:rPr>
              <a:t>KMN</a:t>
            </a:r>
            <a:r>
              <a:rPr lang="pl-PL" sz="1400" dirty="0" smtClean="0">
                <a:cs typeface="Arial" panose="020B0604020202020204" pitchFamily="34" charset="0"/>
              </a:rPr>
              <a:t>, podzielony odcinkiem </a:t>
            </a:r>
            <a:r>
              <a:rPr lang="pl-PL" sz="1400" i="1" dirty="0" err="1" smtClean="0">
                <a:cs typeface="Arial" panose="020B0604020202020204" pitchFamily="34" charset="0"/>
              </a:rPr>
              <a:t>LN</a:t>
            </a:r>
            <a:r>
              <a:rPr lang="pl-PL" sz="1400" dirty="0" smtClean="0">
                <a:cs typeface="Arial" panose="020B0604020202020204" pitchFamily="34" charset="0"/>
              </a:rPr>
              <a:t> na dwa mniejsze trójkąty.</a:t>
            </a:r>
          </a:p>
          <a:p>
            <a:endParaRPr lang="pl-PL" sz="1400" dirty="0" smtClean="0">
              <a:cs typeface="Arial" panose="020B0604020202020204" pitchFamily="34" charset="0"/>
            </a:endParaRPr>
          </a:p>
          <a:p>
            <a:endParaRPr lang="pl-PL" sz="1400" dirty="0" smtClean="0">
              <a:cs typeface="Arial" panose="020B0604020202020204" pitchFamily="34" charset="0"/>
            </a:endParaRPr>
          </a:p>
          <a:p>
            <a:endParaRPr lang="pl-PL" sz="1400" dirty="0" smtClean="0">
              <a:cs typeface="Arial" panose="020B0604020202020204" pitchFamily="34" charset="0"/>
            </a:endParaRPr>
          </a:p>
          <a:p>
            <a:endParaRPr lang="pl-PL" sz="1400" dirty="0" smtClean="0">
              <a:cs typeface="Arial" panose="020B0604020202020204" pitchFamily="34" charset="0"/>
            </a:endParaRPr>
          </a:p>
          <a:p>
            <a:endParaRPr lang="pl-PL" sz="1400" dirty="0" smtClean="0">
              <a:cs typeface="Arial" panose="020B0604020202020204" pitchFamily="34" charset="0"/>
            </a:endParaRPr>
          </a:p>
          <a:p>
            <a:endParaRPr lang="pl-PL" sz="1400" dirty="0" smtClean="0">
              <a:cs typeface="Arial" panose="020B0604020202020204" pitchFamily="34" charset="0"/>
            </a:endParaRPr>
          </a:p>
          <a:p>
            <a:endParaRPr lang="pl-PL" sz="1400" b="1" dirty="0" smtClean="0">
              <a:cs typeface="Arial" panose="020B0604020202020204" pitchFamily="34" charset="0"/>
            </a:endParaRPr>
          </a:p>
          <a:p>
            <a:endParaRPr lang="pl-PL" sz="1400" b="1" dirty="0" smtClean="0">
              <a:cs typeface="Arial" panose="020B0604020202020204" pitchFamily="34" charset="0"/>
            </a:endParaRPr>
          </a:p>
          <a:p>
            <a:r>
              <a:rPr lang="pl-PL" sz="1400" b="1" dirty="0" smtClean="0">
                <a:cs typeface="Arial" panose="020B0604020202020204" pitchFamily="34" charset="0"/>
              </a:rPr>
              <a:t>Korzystając z informacji podanych na rysunku, oblicz, ile stopni ma kąt α.</a:t>
            </a:r>
            <a:endParaRPr lang="pl-PL" sz="1400" dirty="0" smtClean="0">
              <a:cs typeface="Arial" panose="020B0604020202020204" pitchFamily="34" charset="0"/>
            </a:endParaRPr>
          </a:p>
          <a:p>
            <a:r>
              <a:rPr lang="pl-PL" sz="1400" dirty="0" smtClean="0">
                <a:cs typeface="Arial" panose="020B0604020202020204" pitchFamily="34" charset="0"/>
              </a:rPr>
              <a:t>Zapisz wszystkie obliczenia.</a:t>
            </a:r>
          </a:p>
        </p:txBody>
      </p:sp>
      <p:pic>
        <p:nvPicPr>
          <p:cNvPr id="17" name="Obraz 16"/>
          <p:cNvPicPr/>
          <p:nvPr/>
        </p:nvPicPr>
        <p:blipFill>
          <a:blip r:embed="rId2" cstate="print"/>
          <a:srcRect/>
          <a:stretch>
            <a:fillRect/>
          </a:stretch>
        </p:blipFill>
        <p:spPr bwMode="auto">
          <a:xfrm>
            <a:off x="676910" y="2400076"/>
            <a:ext cx="2484931" cy="1424663"/>
          </a:xfrm>
          <a:prstGeom prst="rect">
            <a:avLst/>
          </a:prstGeom>
          <a:noFill/>
          <a:ln w="9525">
            <a:solidFill>
              <a:schemeClr val="accent1"/>
            </a:solidFill>
            <a:miter lim="800000"/>
            <a:headEnd/>
            <a:tailEnd/>
          </a:ln>
        </p:spPr>
      </p:pic>
      <p:sp>
        <p:nvSpPr>
          <p:cNvPr id="45057" name="Rectangle 1"/>
          <p:cNvSpPr>
            <a:spLocks noChangeArrowheads="1"/>
          </p:cNvSpPr>
          <p:nvPr/>
        </p:nvSpPr>
        <p:spPr bwMode="auto">
          <a:xfrm>
            <a:off x="110170" y="4952389"/>
            <a:ext cx="3976056" cy="1815882"/>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Przykładowe rozwiązanie uczniowskie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kumimoji="0" lang="pl-PL" sz="1400" b="0" i="0" u="none" strike="noStrike" cap="none" normalizeH="0" baseline="0" dirty="0" smtClean="0">
                <a:ln>
                  <a:noFill/>
                </a:ln>
                <a:solidFill>
                  <a:schemeClr val="tx1"/>
                </a:solidFill>
                <a:effectLst/>
                <a:ea typeface="Calibri" pitchFamily="34" charset="0"/>
                <a:cs typeface="Arial" pitchFamily="34" charset="0"/>
              </a:rPr>
              <a:t>180</a:t>
            </a:r>
            <a:r>
              <a:rPr kumimoji="0" lang="pl-PL" sz="1400" i="0" u="none" strike="noStrike" cap="none" normalizeH="0" baseline="0" dirty="0" smtClean="0">
                <a:ln>
                  <a:noFill/>
                </a:ln>
                <a:solidFill>
                  <a:schemeClr val="tx1"/>
                </a:solidFill>
                <a:effectLst/>
                <a:ea typeface="Calibri" pitchFamily="34" charset="0"/>
                <a:cs typeface="Arial" pitchFamily="34" charset="0"/>
                <a:sym typeface="Symbol"/>
              </a:rPr>
              <a:t></a:t>
            </a:r>
            <a:r>
              <a:rPr kumimoji="0" lang="pl-PL" sz="1400" b="0" i="0" u="none" strike="noStrike" cap="none" normalizeH="0" baseline="0" dirty="0" smtClean="0">
                <a:ln>
                  <a:noFill/>
                </a:ln>
                <a:solidFill>
                  <a:schemeClr val="tx1"/>
                </a:solidFill>
                <a:effectLst/>
                <a:ea typeface="Calibri" pitchFamily="34" charset="0"/>
                <a:cs typeface="Arial" pitchFamily="34" charset="0"/>
              </a:rPr>
              <a:t> – 38</a:t>
            </a:r>
            <a:r>
              <a:rPr lang="pl-PL" sz="1400" dirty="0" smtClean="0">
                <a:ea typeface="Calibri" pitchFamily="34" charset="0"/>
                <a:cs typeface="Arial" pitchFamily="34" charset="0"/>
                <a:sym typeface="Symbol"/>
              </a:rPr>
              <a:t></a:t>
            </a:r>
            <a:r>
              <a:rPr kumimoji="0" lang="pl-PL" sz="1400" b="0" i="0" u="none" strike="noStrike" cap="none" normalizeH="0" baseline="0" dirty="0" smtClean="0">
                <a:ln>
                  <a:noFill/>
                </a:ln>
                <a:solidFill>
                  <a:schemeClr val="tx1"/>
                </a:solidFill>
                <a:effectLst/>
                <a:ea typeface="Calibri" pitchFamily="34" charset="0"/>
                <a:cs typeface="Arial" pitchFamily="34" charset="0"/>
              </a:rPr>
              <a:t> – 60</a:t>
            </a:r>
            <a:r>
              <a:rPr lang="pl-PL" sz="1400" dirty="0" smtClean="0">
                <a:ea typeface="Calibri" pitchFamily="34" charset="0"/>
                <a:cs typeface="Arial" pitchFamily="34" charset="0"/>
                <a:sym typeface="Symbol"/>
              </a:rPr>
              <a:t></a:t>
            </a:r>
            <a:r>
              <a:rPr kumimoji="0" lang="pl-PL" sz="1400" b="0" i="0" u="none" strike="noStrike" cap="none" normalizeH="0" baseline="0" dirty="0" smtClean="0">
                <a:ln>
                  <a:noFill/>
                </a:ln>
                <a:solidFill>
                  <a:schemeClr val="tx1"/>
                </a:solidFill>
                <a:effectLst/>
                <a:ea typeface="Calibri" pitchFamily="34" charset="0"/>
                <a:cs typeface="Arial" pitchFamily="34" charset="0"/>
              </a:rPr>
              <a:t> = 82</a:t>
            </a:r>
            <a:r>
              <a:rPr lang="pl-PL" sz="1400" dirty="0" smtClean="0">
                <a:ea typeface="Calibri" pitchFamily="34" charset="0"/>
                <a:cs typeface="Arial" pitchFamily="34" charset="0"/>
                <a:sym typeface="Symbol"/>
              </a:rPr>
              <a:t></a:t>
            </a:r>
            <a:r>
              <a:rPr kumimoji="0" lang="pl-PL" sz="1400" b="0" i="0" u="none" strike="noStrike" cap="none" normalizeH="0" baseline="0" dirty="0" smtClean="0">
                <a:ln>
                  <a:noFill/>
                </a:ln>
                <a:solidFill>
                  <a:schemeClr val="tx1"/>
                </a:solidFill>
                <a:effectLst/>
                <a:ea typeface="Calibri" pitchFamily="34" charset="0"/>
                <a:cs typeface="Arial" pitchFamily="34" charset="0"/>
              </a:rPr>
              <a:t> – kąt </a:t>
            </a:r>
            <a:r>
              <a:rPr kumimoji="0" lang="pl-PL" sz="1400" b="0" i="1" u="none" strike="noStrike" cap="none" normalizeH="0" baseline="0" dirty="0" err="1" smtClean="0">
                <a:ln>
                  <a:noFill/>
                </a:ln>
                <a:solidFill>
                  <a:schemeClr val="tx1"/>
                </a:solidFill>
                <a:effectLst/>
                <a:ea typeface="Calibri" pitchFamily="34" charset="0"/>
                <a:cs typeface="Arial" pitchFamily="34" charset="0"/>
              </a:rPr>
              <a:t>KLN</a:t>
            </a:r>
            <a:endParaRPr kumimoji="0" lang="pl-PL" sz="1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kumimoji="0" lang="pl-PL" sz="1400" b="0" i="0" u="none" strike="noStrike" cap="none" normalizeH="0" baseline="0" dirty="0" smtClean="0">
                <a:ln>
                  <a:noFill/>
                </a:ln>
                <a:solidFill>
                  <a:schemeClr val="tx1"/>
                </a:solidFill>
                <a:effectLst/>
                <a:ea typeface="Calibri" pitchFamily="34" charset="0"/>
                <a:cs typeface="Arial" pitchFamily="34" charset="0"/>
              </a:rPr>
              <a:t>180</a:t>
            </a:r>
            <a:r>
              <a:rPr lang="pl-PL" sz="1400" dirty="0" smtClean="0">
                <a:ea typeface="Calibri" pitchFamily="34" charset="0"/>
                <a:cs typeface="Arial" pitchFamily="34" charset="0"/>
                <a:sym typeface="Symbol"/>
              </a:rPr>
              <a:t></a:t>
            </a:r>
            <a:r>
              <a:rPr kumimoji="0" lang="pl-PL" sz="1400" b="0" i="0" u="none" strike="noStrike" cap="none" normalizeH="0" baseline="0" dirty="0" smtClean="0">
                <a:ln>
                  <a:noFill/>
                </a:ln>
                <a:solidFill>
                  <a:schemeClr val="tx1"/>
                </a:solidFill>
                <a:effectLst/>
                <a:ea typeface="Calibri" pitchFamily="34" charset="0"/>
                <a:cs typeface="Arial" pitchFamily="34" charset="0"/>
              </a:rPr>
              <a:t> – 82</a:t>
            </a:r>
            <a:r>
              <a:rPr lang="pl-PL" sz="1400" dirty="0" smtClean="0">
                <a:ea typeface="Calibri" pitchFamily="34" charset="0"/>
                <a:cs typeface="Arial" pitchFamily="34" charset="0"/>
                <a:sym typeface="Symbol"/>
              </a:rPr>
              <a:t></a:t>
            </a:r>
            <a:r>
              <a:rPr kumimoji="0" lang="pl-PL" sz="1400" b="0" i="0" u="none" strike="noStrike" cap="none" normalizeH="0" baseline="0" dirty="0" smtClean="0">
                <a:ln>
                  <a:noFill/>
                </a:ln>
                <a:solidFill>
                  <a:schemeClr val="tx1"/>
                </a:solidFill>
                <a:effectLst/>
                <a:ea typeface="Calibri" pitchFamily="34" charset="0"/>
                <a:cs typeface="Arial" pitchFamily="34" charset="0"/>
              </a:rPr>
              <a:t> = 98</a:t>
            </a:r>
            <a:r>
              <a:rPr lang="pl-PL" sz="1400" dirty="0" smtClean="0">
                <a:ea typeface="Calibri" pitchFamily="34" charset="0"/>
                <a:cs typeface="Arial" pitchFamily="34" charset="0"/>
                <a:sym typeface="Symbol"/>
              </a:rPr>
              <a:t></a:t>
            </a:r>
            <a:r>
              <a:rPr kumimoji="0" lang="pl-PL" sz="1400" b="0" i="0" u="none" strike="noStrike" cap="none" normalizeH="0" baseline="0" dirty="0" smtClean="0">
                <a:ln>
                  <a:noFill/>
                </a:ln>
                <a:solidFill>
                  <a:schemeClr val="tx1"/>
                </a:solidFill>
                <a:effectLst/>
                <a:ea typeface="Calibri" pitchFamily="34" charset="0"/>
                <a:cs typeface="Arial" pitchFamily="34" charset="0"/>
              </a:rPr>
              <a:t> – kąt </a:t>
            </a:r>
            <a:r>
              <a:rPr kumimoji="0" lang="pl-PL" sz="1400" b="0" i="1" u="none" strike="noStrike" cap="none" normalizeH="0" baseline="0" dirty="0" smtClean="0">
                <a:ln>
                  <a:noFill/>
                </a:ln>
                <a:solidFill>
                  <a:schemeClr val="tx1"/>
                </a:solidFill>
                <a:effectLst/>
                <a:ea typeface="Calibri" pitchFamily="34" charset="0"/>
                <a:cs typeface="Arial" pitchFamily="34" charset="0"/>
              </a:rPr>
              <a:t>MLN</a:t>
            </a:r>
            <a:endParaRPr kumimoji="0" lang="pl-PL" sz="1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kumimoji="0" lang="pl-PL" sz="1400" b="0" i="0" u="none" strike="noStrike" cap="none" normalizeH="0" baseline="0" dirty="0" smtClean="0">
                <a:ln>
                  <a:noFill/>
                </a:ln>
                <a:solidFill>
                  <a:schemeClr val="tx1"/>
                </a:solidFill>
                <a:effectLst/>
                <a:ea typeface="Calibri" pitchFamily="34" charset="0"/>
                <a:cs typeface="Arial" pitchFamily="34" charset="0"/>
              </a:rPr>
              <a:t>W trójkącie </a:t>
            </a:r>
            <a:r>
              <a:rPr kumimoji="0" lang="pl-PL" sz="1400" b="0" i="1" u="none" strike="noStrike" cap="none" normalizeH="0" baseline="0" dirty="0" err="1" smtClean="0">
                <a:ln>
                  <a:noFill/>
                </a:ln>
                <a:solidFill>
                  <a:schemeClr val="tx1"/>
                </a:solidFill>
                <a:effectLst/>
                <a:ea typeface="Calibri" pitchFamily="34" charset="0"/>
                <a:cs typeface="Arial" pitchFamily="34" charset="0"/>
              </a:rPr>
              <a:t>LMN</a:t>
            </a:r>
            <a:r>
              <a:rPr kumimoji="0" lang="pl-PL" sz="1400" b="0" i="0" u="none" strike="noStrike" cap="none" normalizeH="0" baseline="0" dirty="0" smtClean="0">
                <a:ln>
                  <a:noFill/>
                </a:ln>
                <a:solidFill>
                  <a:schemeClr val="tx1"/>
                </a:solidFill>
                <a:effectLst/>
                <a:ea typeface="Calibri" pitchFamily="34" charset="0"/>
                <a:cs typeface="Arial" pitchFamily="34" charset="0"/>
              </a:rPr>
              <a:t>: </a:t>
            </a:r>
            <a:r>
              <a:rPr kumimoji="0" lang="pl-PL" sz="1400" b="0" i="0" u="none" strike="noStrike" cap="none" normalizeH="0" baseline="0" dirty="0" smtClean="0">
                <a:ln>
                  <a:noFill/>
                </a:ln>
                <a:solidFill>
                  <a:schemeClr val="tx1"/>
                </a:solidFill>
                <a:effectLst/>
                <a:ea typeface="Times New Roman" pitchFamily="18" charset="0"/>
                <a:cs typeface="Arial" pitchFamily="34" charset="0"/>
              </a:rPr>
              <a:t>α </a:t>
            </a:r>
            <a:r>
              <a:rPr kumimoji="0" lang="pl-PL" sz="1400" b="0" i="0" u="none" strike="noStrike" cap="none" normalizeH="0" baseline="0" dirty="0" smtClean="0">
                <a:ln>
                  <a:noFill/>
                </a:ln>
                <a:solidFill>
                  <a:schemeClr val="tx1"/>
                </a:solidFill>
                <a:effectLst/>
                <a:ea typeface="Calibri" pitchFamily="34" charset="0"/>
                <a:cs typeface="Arial" pitchFamily="34" charset="0"/>
              </a:rPr>
              <a:t>+ </a:t>
            </a:r>
            <a:r>
              <a:rPr kumimoji="0" lang="pl-PL" sz="1400" b="0" i="0" u="none" strike="noStrike" cap="none" normalizeH="0" baseline="0" dirty="0" err="1" smtClean="0">
                <a:ln>
                  <a:noFill/>
                </a:ln>
                <a:solidFill>
                  <a:schemeClr val="tx1"/>
                </a:solidFill>
                <a:effectLst/>
                <a:ea typeface="Times New Roman" pitchFamily="18" charset="0"/>
                <a:cs typeface="Arial" pitchFamily="34" charset="0"/>
              </a:rPr>
              <a:t>α</a:t>
            </a:r>
            <a:r>
              <a:rPr kumimoji="0" lang="pl-PL" sz="1400" b="0" i="0" u="none" strike="noStrike" cap="none" normalizeH="0" baseline="0" dirty="0" smtClean="0">
                <a:ln>
                  <a:noFill/>
                </a:ln>
                <a:solidFill>
                  <a:schemeClr val="tx1"/>
                </a:solidFill>
                <a:effectLst/>
                <a:ea typeface="Times New Roman" pitchFamily="18" charset="0"/>
                <a:cs typeface="Arial" pitchFamily="34" charset="0"/>
              </a:rPr>
              <a:t> </a:t>
            </a:r>
            <a:r>
              <a:rPr kumimoji="0" lang="pl-PL" sz="1400" b="0" i="0" u="none" strike="noStrike" cap="none" normalizeH="0" baseline="0" dirty="0" smtClean="0">
                <a:ln>
                  <a:noFill/>
                </a:ln>
                <a:solidFill>
                  <a:schemeClr val="tx1"/>
                </a:solidFill>
                <a:effectLst/>
                <a:ea typeface="Calibri" pitchFamily="34" charset="0"/>
                <a:cs typeface="Arial" pitchFamily="34" charset="0"/>
              </a:rPr>
              <a:t>+ 98</a:t>
            </a:r>
            <a:r>
              <a:rPr lang="pl-PL" sz="1400" dirty="0" smtClean="0">
                <a:ea typeface="Calibri" pitchFamily="34" charset="0"/>
                <a:cs typeface="Arial" pitchFamily="34" charset="0"/>
                <a:sym typeface="Symbol"/>
              </a:rPr>
              <a:t></a:t>
            </a:r>
            <a:r>
              <a:rPr kumimoji="0" lang="pl-PL" sz="1400" b="0" i="0" u="none" strike="noStrike" cap="none" normalizeH="0" baseline="0" dirty="0" smtClean="0">
                <a:ln>
                  <a:noFill/>
                </a:ln>
                <a:solidFill>
                  <a:schemeClr val="tx1"/>
                </a:solidFill>
                <a:effectLst/>
                <a:ea typeface="Calibri" pitchFamily="34" charset="0"/>
                <a:cs typeface="Arial" pitchFamily="34" charset="0"/>
              </a:rPr>
              <a:t> = 180</a:t>
            </a:r>
            <a:r>
              <a:rPr lang="pl-PL" sz="1400" dirty="0" smtClean="0">
                <a:ea typeface="Calibri" pitchFamily="34" charset="0"/>
                <a:cs typeface="Arial" pitchFamily="34" charset="0"/>
                <a:sym typeface="Symbol"/>
              </a:rPr>
              <a:t></a:t>
            </a:r>
            <a:endParaRPr kumimoji="0" lang="pl-PL" sz="1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kumimoji="0" lang="pl-PL" sz="1400" b="0" i="0" u="none" strike="noStrike" cap="none" normalizeH="0" baseline="0" dirty="0" smtClean="0">
                <a:ln>
                  <a:noFill/>
                </a:ln>
                <a:solidFill>
                  <a:schemeClr val="tx1"/>
                </a:solidFill>
                <a:effectLst/>
                <a:ea typeface="Calibri" pitchFamily="34" charset="0"/>
                <a:cs typeface="Arial" pitchFamily="34" charset="0"/>
              </a:rPr>
              <a:t>2</a:t>
            </a:r>
            <a:r>
              <a:rPr kumimoji="0" lang="pl-PL" sz="1400" b="0" i="0" u="none" strike="noStrike" cap="none" normalizeH="0" baseline="0" dirty="0" smtClean="0">
                <a:ln>
                  <a:noFill/>
                </a:ln>
                <a:solidFill>
                  <a:schemeClr val="tx1"/>
                </a:solidFill>
                <a:effectLst/>
                <a:ea typeface="Times New Roman" pitchFamily="18" charset="0"/>
                <a:cs typeface="Arial" pitchFamily="34" charset="0"/>
              </a:rPr>
              <a:t>α</a:t>
            </a:r>
            <a:r>
              <a:rPr kumimoji="0" lang="pl-PL" sz="1400" b="0" i="0" u="none" strike="noStrike" cap="none" normalizeH="0" baseline="0" dirty="0" smtClean="0">
                <a:ln>
                  <a:noFill/>
                </a:ln>
                <a:solidFill>
                  <a:schemeClr val="tx1"/>
                </a:solidFill>
                <a:effectLst/>
                <a:ea typeface="Calibri" pitchFamily="34" charset="0"/>
                <a:cs typeface="Arial" pitchFamily="34" charset="0"/>
              </a:rPr>
              <a:t> = 180</a:t>
            </a:r>
            <a:r>
              <a:rPr lang="pl-PL" sz="1400" dirty="0" smtClean="0">
                <a:ea typeface="Calibri" pitchFamily="34" charset="0"/>
                <a:cs typeface="Arial" pitchFamily="34" charset="0"/>
                <a:sym typeface="Symbol"/>
              </a:rPr>
              <a:t></a:t>
            </a:r>
            <a:r>
              <a:rPr kumimoji="0" lang="pl-PL" sz="1400" b="0" i="0" u="none" strike="noStrike" cap="none" normalizeH="0" baseline="0" dirty="0" smtClean="0">
                <a:ln>
                  <a:noFill/>
                </a:ln>
                <a:solidFill>
                  <a:schemeClr val="tx1"/>
                </a:solidFill>
                <a:effectLst/>
                <a:ea typeface="Calibri" pitchFamily="34" charset="0"/>
                <a:cs typeface="Arial" pitchFamily="34" charset="0"/>
              </a:rPr>
              <a:t> – 98</a:t>
            </a:r>
            <a:r>
              <a:rPr lang="pl-PL" sz="1400" dirty="0" smtClean="0">
                <a:ea typeface="Calibri" pitchFamily="34" charset="0"/>
                <a:cs typeface="Arial" pitchFamily="34" charset="0"/>
                <a:sym typeface="Symbol"/>
              </a:rPr>
              <a:t></a:t>
            </a:r>
            <a:endParaRPr kumimoji="0" lang="pl-PL" sz="1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kumimoji="0" lang="pl-PL" sz="1400" b="0" i="0" u="none" strike="noStrike" cap="none" normalizeH="0" baseline="0" dirty="0" smtClean="0">
                <a:ln>
                  <a:noFill/>
                </a:ln>
                <a:solidFill>
                  <a:schemeClr val="tx1"/>
                </a:solidFill>
                <a:effectLst/>
                <a:ea typeface="Calibri" pitchFamily="34" charset="0"/>
                <a:cs typeface="Arial" pitchFamily="34" charset="0"/>
              </a:rPr>
              <a:t>2</a:t>
            </a:r>
            <a:r>
              <a:rPr kumimoji="0" lang="pl-PL" sz="1400" b="0" i="0" u="none" strike="noStrike" cap="none" normalizeH="0" baseline="0" dirty="0" smtClean="0">
                <a:ln>
                  <a:noFill/>
                </a:ln>
                <a:solidFill>
                  <a:schemeClr val="tx1"/>
                </a:solidFill>
                <a:effectLst/>
                <a:ea typeface="Times New Roman" pitchFamily="18" charset="0"/>
                <a:cs typeface="Arial" pitchFamily="34" charset="0"/>
              </a:rPr>
              <a:t>α </a:t>
            </a:r>
            <a:r>
              <a:rPr kumimoji="0" lang="pl-PL" sz="1400" b="0" i="0" u="none" strike="noStrike" cap="none" normalizeH="0" baseline="0" dirty="0" smtClean="0">
                <a:ln>
                  <a:noFill/>
                </a:ln>
                <a:solidFill>
                  <a:schemeClr val="tx1"/>
                </a:solidFill>
                <a:effectLst/>
                <a:ea typeface="Calibri" pitchFamily="34" charset="0"/>
                <a:cs typeface="Arial" pitchFamily="34" charset="0"/>
              </a:rPr>
              <a:t>= 82</a:t>
            </a:r>
            <a:r>
              <a:rPr lang="pl-PL" sz="1400" dirty="0" smtClean="0">
                <a:ea typeface="Calibri" pitchFamily="34" charset="0"/>
                <a:cs typeface="Arial" pitchFamily="34" charset="0"/>
                <a:sym typeface="Symbol"/>
              </a:rPr>
              <a:t></a:t>
            </a:r>
            <a:endParaRPr kumimoji="0" lang="pl-PL" sz="1400" b="0"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kumimoji="0" lang="pl-PL" sz="1400" b="0" i="0" u="none" strike="noStrike" cap="none" normalizeH="0" baseline="0" dirty="0" smtClean="0">
                <a:ln>
                  <a:noFill/>
                </a:ln>
                <a:solidFill>
                  <a:schemeClr val="tx1"/>
                </a:solidFill>
                <a:effectLst/>
                <a:ea typeface="Times New Roman" pitchFamily="18" charset="0"/>
                <a:cs typeface="Arial" pitchFamily="34" charset="0"/>
              </a:rPr>
              <a:t>α </a:t>
            </a:r>
            <a:r>
              <a:rPr kumimoji="0" lang="pl-PL" sz="1400" b="0" i="0" u="none" strike="noStrike" cap="none" normalizeH="0" baseline="0" dirty="0" smtClean="0">
                <a:ln>
                  <a:noFill/>
                </a:ln>
                <a:solidFill>
                  <a:schemeClr val="tx1"/>
                </a:solidFill>
                <a:effectLst/>
                <a:ea typeface="Calibri" pitchFamily="34" charset="0"/>
                <a:cs typeface="Arial" pitchFamily="34" charset="0"/>
              </a:rPr>
              <a:t>= 41</a:t>
            </a:r>
            <a:r>
              <a:rPr lang="pl-PL" sz="1400" dirty="0" smtClean="0">
                <a:ea typeface="Calibri" pitchFamily="34" charset="0"/>
                <a:cs typeface="Arial" pitchFamily="34" charset="0"/>
                <a:sym typeface="Symbol"/>
              </a:rPr>
              <a:t></a:t>
            </a:r>
            <a:endParaRPr kumimoji="0" lang="pl-PL" sz="1400" b="0" i="0" u="none" strike="noStrike" cap="none" normalizeH="0" baseline="0" dirty="0" smtClean="0">
              <a:ln>
                <a:noFill/>
              </a:ln>
              <a:solidFill>
                <a:schemeClr val="tx1"/>
              </a:solidFill>
              <a:effectLst/>
              <a:cs typeface="Arial" pitchFamily="34" charset="0"/>
            </a:endParaRPr>
          </a:p>
        </p:txBody>
      </p:sp>
      <p:sp>
        <p:nvSpPr>
          <p:cNvPr id="19" name="Prostokąt 18"/>
          <p:cNvSpPr/>
          <p:nvPr/>
        </p:nvSpPr>
        <p:spPr>
          <a:xfrm>
            <a:off x="4219287" y="2062171"/>
            <a:ext cx="4537650" cy="954107"/>
          </a:xfrm>
          <a:prstGeom prst="rect">
            <a:avLst/>
          </a:prstGeom>
          <a:solidFill>
            <a:schemeClr val="accent5">
              <a:lumMod val="20000"/>
              <a:lumOff val="80000"/>
            </a:schemeClr>
          </a:solidFill>
          <a:ln>
            <a:solidFill>
              <a:schemeClr val="tx2"/>
            </a:solidFill>
          </a:ln>
        </p:spPr>
        <p:txBody>
          <a:bodyPr wrap="square">
            <a:spAutoFit/>
          </a:bodyPr>
          <a:lstStyle/>
          <a:p>
            <a:pPr algn="just"/>
            <a:r>
              <a:rPr lang="pl-PL" sz="1400" b="1" dirty="0" smtClean="0">
                <a:cs typeface="Arial" panose="020B0604020202020204" pitchFamily="34" charset="0"/>
              </a:rPr>
              <a:t>Wymaganie ogólne</a:t>
            </a:r>
            <a:endParaRPr lang="pl-PL" sz="1400" dirty="0" smtClean="0">
              <a:cs typeface="Arial" panose="020B0604020202020204" pitchFamily="34" charset="0"/>
            </a:endParaRPr>
          </a:p>
          <a:p>
            <a:pPr algn="just"/>
            <a:r>
              <a:rPr lang="pl-PL" sz="1400" i="1" dirty="0" smtClean="0">
                <a:cs typeface="Arial" panose="020B0604020202020204" pitchFamily="34" charset="0"/>
              </a:rPr>
              <a:t>III. Modelowanie matematyczne.</a:t>
            </a:r>
          </a:p>
          <a:p>
            <a:pPr algn="just"/>
            <a:r>
              <a:rPr lang="pl-PL" sz="1400" i="1" dirty="0" smtClean="0">
                <a:cs typeface="Arial" panose="020B0604020202020204" pitchFamily="34" charset="0"/>
              </a:rPr>
              <a:t>Uczeń dobiera odpowiedni model matematyczny do prostej sytuacji, stosuje poznane wzory i zależności […].</a:t>
            </a:r>
            <a:endParaRPr lang="pl-PL" sz="1400" dirty="0">
              <a:cs typeface="Arial" panose="020B0604020202020204" pitchFamily="34" charset="0"/>
            </a:endParaRPr>
          </a:p>
        </p:txBody>
      </p:sp>
      <p:sp>
        <p:nvSpPr>
          <p:cNvPr id="20" name="pole tekstowe 19"/>
          <p:cNvSpPr txBox="1"/>
          <p:nvPr/>
        </p:nvSpPr>
        <p:spPr>
          <a:xfrm>
            <a:off x="4224164" y="3260448"/>
            <a:ext cx="4523537" cy="523220"/>
          </a:xfrm>
          <a:prstGeom prst="rect">
            <a:avLst/>
          </a:prstGeom>
          <a:solidFill>
            <a:schemeClr val="accent5">
              <a:lumMod val="20000"/>
              <a:lumOff val="80000"/>
            </a:schemeClr>
          </a:solidFill>
          <a:ln>
            <a:solidFill>
              <a:schemeClr val="tx2"/>
            </a:solidFill>
          </a:ln>
        </p:spPr>
        <p:txBody>
          <a:bodyPr wrap="square" rtlCol="0">
            <a:spAutoFit/>
          </a:bodyPr>
          <a:lstStyle/>
          <a:p>
            <a:pPr algn="just"/>
            <a:r>
              <a:rPr lang="pl-PL" sz="1400" b="1" dirty="0" smtClean="0">
                <a:cs typeface="Arial" panose="020B0604020202020204" pitchFamily="34" charset="0"/>
              </a:rPr>
              <a:t>Wymagania szczegółowe</a:t>
            </a:r>
            <a:endParaRPr lang="pl-PL" sz="1400" dirty="0" smtClean="0">
              <a:cs typeface="Arial" panose="020B0604020202020204" pitchFamily="34" charset="0"/>
            </a:endParaRPr>
          </a:p>
          <a:p>
            <a:pPr algn="just"/>
            <a:r>
              <a:rPr lang="pl-PL" sz="1400" i="1" dirty="0" smtClean="0">
                <a:cs typeface="Arial" panose="020B0604020202020204" pitchFamily="34" charset="0"/>
              </a:rPr>
              <a:t>9.3. Uczeń stosuje twierdzenie o sumie kątów trójkąta.</a:t>
            </a:r>
            <a:endParaRPr lang="pl-PL" sz="1400" dirty="0" smtClean="0">
              <a:cs typeface="Arial" panose="020B0604020202020204" pitchFamily="34" charset="0"/>
            </a:endParaRPr>
          </a:p>
        </p:txBody>
      </p:sp>
      <p:sp>
        <p:nvSpPr>
          <p:cNvPr id="21" name="pole tekstowe 20"/>
          <p:cNvSpPr txBox="1"/>
          <p:nvPr/>
        </p:nvSpPr>
        <p:spPr>
          <a:xfrm>
            <a:off x="4243388" y="3968871"/>
            <a:ext cx="4470976" cy="954107"/>
          </a:xfrm>
          <a:prstGeom prst="rect">
            <a:avLst/>
          </a:prstGeom>
          <a:solidFill>
            <a:schemeClr val="accent5">
              <a:lumMod val="20000"/>
              <a:lumOff val="80000"/>
            </a:schemeClr>
          </a:solidFill>
          <a:ln>
            <a:solidFill>
              <a:schemeClr val="tx2"/>
            </a:solidFill>
          </a:ln>
        </p:spPr>
        <p:txBody>
          <a:bodyPr wrap="square" rtlCol="0">
            <a:spAutoFit/>
          </a:bodyPr>
          <a:lstStyle/>
          <a:p>
            <a:pPr algn="just"/>
            <a:r>
              <a:rPr lang="pl-PL" sz="1400" b="1" dirty="0" smtClean="0">
                <a:cs typeface="Arial" panose="020B0604020202020204" pitchFamily="34" charset="0"/>
              </a:rPr>
              <a:t>Zasady oceniania rozwiązania</a:t>
            </a:r>
            <a:endParaRPr lang="pl-PL" sz="1400" dirty="0" smtClean="0">
              <a:cs typeface="Arial" panose="020B0604020202020204" pitchFamily="34" charset="0"/>
            </a:endParaRPr>
          </a:p>
          <a:p>
            <a:pPr algn="just"/>
            <a:r>
              <a:rPr lang="pl-PL" sz="1400" dirty="0" smtClean="0">
                <a:cs typeface="Arial" panose="020B0604020202020204" pitchFamily="34" charset="0"/>
              </a:rPr>
              <a:t>Istotnym postępem w rozwiązaniu tego zadania jest zastosowanie twierdzenia o sumie kątów trójkąta do obliczenia miary kąta </a:t>
            </a:r>
            <a:r>
              <a:rPr lang="pl-PL" sz="1400" dirty="0" smtClean="0">
                <a:ea typeface="Times New Roman" pitchFamily="18" charset="0"/>
                <a:cs typeface="Arial" pitchFamily="34" charset="0"/>
              </a:rPr>
              <a:t>α</a:t>
            </a:r>
            <a:r>
              <a:rPr lang="pl-PL" sz="1400" dirty="0" smtClean="0">
                <a:cs typeface="Arial" panose="020B0604020202020204" pitchFamily="34" charset="0"/>
              </a:rPr>
              <a:t>.</a:t>
            </a:r>
            <a:endParaRPr lang="pl-PL" sz="1400" dirty="0">
              <a:cs typeface="Arial" panose="020B0604020202020204" pitchFamily="34" charset="0"/>
            </a:endParaRPr>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26</a:t>
            </a:fld>
            <a:endParaRPr lang="pl-PL"/>
          </a:p>
        </p:txBody>
      </p:sp>
      <p:sp>
        <p:nvSpPr>
          <p:cNvPr id="8" name="Prostokąt 7"/>
          <p:cNvSpPr/>
          <p:nvPr/>
        </p:nvSpPr>
        <p:spPr>
          <a:xfrm>
            <a:off x="355857" y="1905060"/>
            <a:ext cx="1845249" cy="307777"/>
          </a:xfrm>
          <a:prstGeom prst="rect">
            <a:avLst/>
          </a:prstGeom>
          <a:ln>
            <a:solidFill>
              <a:schemeClr val="accent1"/>
            </a:solidFill>
          </a:ln>
        </p:spPr>
        <p:txBody>
          <a:bodyPr wrap="none">
            <a:spAutoFit/>
          </a:bodyPr>
          <a:lstStyle/>
          <a:p>
            <a:r>
              <a:rPr lang="pl-PL" sz="1400" b="1" dirty="0" smtClean="0"/>
              <a:t>Schemat punktowania</a:t>
            </a:r>
            <a:endParaRPr lang="pl-PL" sz="1400" dirty="0"/>
          </a:p>
        </p:txBody>
      </p:sp>
      <p:graphicFrame>
        <p:nvGraphicFramePr>
          <p:cNvPr id="6" name="Tabela 5"/>
          <p:cNvGraphicFramePr>
            <a:graphicFrameLocks noGrp="1"/>
          </p:cNvGraphicFramePr>
          <p:nvPr>
            <p:extLst>
              <p:ext uri="{D42A27DB-BD31-4B8C-83A1-F6EECF244321}">
                <p14:modId xmlns:p14="http://schemas.microsoft.com/office/powerpoint/2010/main" xmlns="" val="2833162886"/>
              </p:ext>
            </p:extLst>
          </p:nvPr>
        </p:nvGraphicFramePr>
        <p:xfrm>
          <a:off x="350982" y="2385002"/>
          <a:ext cx="8192943" cy="1356926"/>
        </p:xfrm>
        <a:graphic>
          <a:graphicData uri="http://schemas.openxmlformats.org/drawingml/2006/table">
            <a:tbl>
              <a:tblPr firstRow="1" bandRow="1">
                <a:tableStyleId>{5C22544A-7EE6-4342-B048-85BDC9FD1C3A}</a:tableStyleId>
              </a:tblPr>
              <a:tblGrid>
                <a:gridCol w="844426"/>
                <a:gridCol w="7348517"/>
              </a:tblGrid>
              <a:tr h="284019">
                <a:tc>
                  <a:txBody>
                    <a:bodyPr/>
                    <a:lstStyle/>
                    <a:p>
                      <a:pPr algn="just">
                        <a:lnSpc>
                          <a:spcPct val="115000"/>
                        </a:lnSpc>
                        <a:spcAft>
                          <a:spcPts val="0"/>
                        </a:spcAft>
                      </a:pPr>
                      <a:r>
                        <a:rPr lang="pl-PL" sz="1400" b="1" dirty="0" smtClean="0">
                          <a:solidFill>
                            <a:schemeClr val="tx1"/>
                          </a:solidFill>
                          <a:latin typeface="+mn-lt"/>
                          <a:ea typeface="Calibri"/>
                          <a:cs typeface="Arial" panose="020B0604020202020204" pitchFamily="34" charset="0"/>
                        </a:rPr>
                        <a:t>2 </a:t>
                      </a:r>
                      <a:r>
                        <a:rPr lang="pl-PL" sz="1400" b="1" dirty="0" err="1">
                          <a:solidFill>
                            <a:schemeClr val="tx1"/>
                          </a:solidFill>
                          <a:latin typeface="+mn-lt"/>
                          <a:ea typeface="Calibri"/>
                          <a:cs typeface="Arial" panose="020B0604020202020204" pitchFamily="34" charset="0"/>
                        </a:rPr>
                        <a:t>pkt</a:t>
                      </a:r>
                      <a:r>
                        <a:rPr lang="pl-PL" sz="1400" b="1" dirty="0">
                          <a:solidFill>
                            <a:schemeClr val="tx1"/>
                          </a:solidFill>
                          <a:latin typeface="+mn-lt"/>
                          <a:ea typeface="Calibri"/>
                          <a:cs typeface="Arial" panose="020B0604020202020204" pitchFamily="34" charset="0"/>
                        </a:rPr>
                        <a:t> –</a:t>
                      </a:r>
                    </a:p>
                  </a:txBody>
                  <a:tcPr marL="68580" marR="177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marL="72000" lvl="0" algn="just">
                        <a:lnSpc>
                          <a:spcPct val="115000"/>
                        </a:lnSpc>
                        <a:spcAft>
                          <a:spcPts val="0"/>
                        </a:spcAft>
                      </a:pPr>
                      <a:r>
                        <a:rPr lang="pl-PL" sz="1400" b="0" dirty="0">
                          <a:solidFill>
                            <a:schemeClr val="tx1"/>
                          </a:solidFill>
                          <a:latin typeface="+mn-lt"/>
                          <a:ea typeface="Calibri"/>
                          <a:cs typeface="Arial" panose="020B0604020202020204" pitchFamily="34" charset="0"/>
                        </a:rPr>
                        <a:t>za przedstawienie bezbłędnego rozwiązania zadania.</a:t>
                      </a:r>
                    </a:p>
                  </a:txBody>
                  <a:tcPr marL="177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r>
              <a:tr h="582179">
                <a:tc>
                  <a:txBody>
                    <a:bodyPr/>
                    <a:lstStyle/>
                    <a:p>
                      <a:pPr algn="just">
                        <a:lnSpc>
                          <a:spcPct val="115000"/>
                        </a:lnSpc>
                        <a:spcAft>
                          <a:spcPts val="0"/>
                        </a:spcAft>
                      </a:pPr>
                      <a:r>
                        <a:rPr lang="pl-PL" sz="1400" b="1" dirty="0" smtClean="0">
                          <a:solidFill>
                            <a:schemeClr val="tx1"/>
                          </a:solidFill>
                          <a:latin typeface="+mn-lt"/>
                          <a:ea typeface="Calibri"/>
                          <a:cs typeface="Arial" panose="020B0604020202020204" pitchFamily="34" charset="0"/>
                        </a:rPr>
                        <a:t>1 </a:t>
                      </a:r>
                      <a:r>
                        <a:rPr lang="pl-PL" sz="1400" b="1" dirty="0" err="1">
                          <a:solidFill>
                            <a:schemeClr val="tx1"/>
                          </a:solidFill>
                          <a:latin typeface="+mn-lt"/>
                          <a:ea typeface="Calibri"/>
                          <a:cs typeface="Arial" panose="020B0604020202020204" pitchFamily="34" charset="0"/>
                        </a:rPr>
                        <a:t>pkt</a:t>
                      </a:r>
                      <a:r>
                        <a:rPr lang="pl-PL" sz="1400" b="1" dirty="0">
                          <a:solidFill>
                            <a:schemeClr val="tx1"/>
                          </a:solidFill>
                          <a:latin typeface="+mn-lt"/>
                          <a:ea typeface="Calibri"/>
                          <a:cs typeface="Arial" panose="020B0604020202020204" pitchFamily="34" charset="0"/>
                        </a:rPr>
                        <a:t> –</a:t>
                      </a:r>
                    </a:p>
                  </a:txBody>
                  <a:tcPr marL="68580" marR="177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marL="72000" lvl="0" algn="just">
                        <a:lnSpc>
                          <a:spcPct val="115000"/>
                        </a:lnSpc>
                        <a:spcAft>
                          <a:spcPts val="0"/>
                        </a:spcAft>
                      </a:pPr>
                      <a:r>
                        <a:rPr kumimoji="0" lang="pl-PL" sz="1400" kern="1200" dirty="0" smtClean="0">
                          <a:solidFill>
                            <a:schemeClr val="dk1"/>
                          </a:solidFill>
                          <a:latin typeface="+mn-lt"/>
                          <a:ea typeface="+mn-ea"/>
                          <a:cs typeface="Arial" panose="020B0604020202020204" pitchFamily="34" charset="0"/>
                        </a:rPr>
                        <a:t>w przypadku gdy uczeń przedstawił poprawny sposób</a:t>
                      </a:r>
                      <a:r>
                        <a:rPr kumimoji="0" lang="pl-PL" sz="1400" kern="1200" baseline="0" dirty="0" smtClean="0">
                          <a:solidFill>
                            <a:schemeClr val="dk1"/>
                          </a:solidFill>
                          <a:latin typeface="+mn-lt"/>
                          <a:ea typeface="+mn-ea"/>
                          <a:cs typeface="Arial" panose="020B0604020202020204" pitchFamily="34" charset="0"/>
                        </a:rPr>
                        <a:t> </a:t>
                      </a:r>
                      <a:r>
                        <a:rPr kumimoji="0" lang="pl-PL" sz="1400" kern="1200" dirty="0" smtClean="0">
                          <a:solidFill>
                            <a:schemeClr val="dk1"/>
                          </a:solidFill>
                          <a:latin typeface="+mn-lt"/>
                          <a:ea typeface="+mn-ea"/>
                          <a:cs typeface="Arial" panose="020B0604020202020204" pitchFamily="34" charset="0"/>
                        </a:rPr>
                        <a:t>wyznaczenia miary kąta α, ale nie doprowadził rozwiązania do końca lub w trakcie rozwiązywania popełnił błędy rachunkowe.</a:t>
                      </a:r>
                    </a:p>
                  </a:txBody>
                  <a:tcPr marL="177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r>
              <a:tr h="370840">
                <a:tc>
                  <a:txBody>
                    <a:bodyPr/>
                    <a:lstStyle/>
                    <a:p>
                      <a:pPr algn="just">
                        <a:lnSpc>
                          <a:spcPct val="115000"/>
                        </a:lnSpc>
                        <a:spcAft>
                          <a:spcPts val="0"/>
                        </a:spcAft>
                      </a:pPr>
                      <a:r>
                        <a:rPr lang="pl-PL" sz="1400" b="1" dirty="0">
                          <a:solidFill>
                            <a:schemeClr val="tx1"/>
                          </a:solidFill>
                          <a:latin typeface="+mn-lt"/>
                          <a:ea typeface="Calibri"/>
                          <a:cs typeface="Arial" panose="020B0604020202020204" pitchFamily="34" charset="0"/>
                        </a:rPr>
                        <a:t>0 </a:t>
                      </a:r>
                      <a:r>
                        <a:rPr lang="pl-PL" sz="1400" b="1" dirty="0" err="1">
                          <a:solidFill>
                            <a:schemeClr val="tx1"/>
                          </a:solidFill>
                          <a:latin typeface="+mn-lt"/>
                          <a:ea typeface="Calibri"/>
                          <a:cs typeface="Arial" panose="020B0604020202020204" pitchFamily="34" charset="0"/>
                        </a:rPr>
                        <a:t>pkt</a:t>
                      </a:r>
                      <a:r>
                        <a:rPr lang="pl-PL" sz="1400" b="1" dirty="0">
                          <a:solidFill>
                            <a:schemeClr val="tx1"/>
                          </a:solidFill>
                          <a:latin typeface="+mn-lt"/>
                          <a:ea typeface="Calibri"/>
                          <a:cs typeface="Arial" panose="020B0604020202020204" pitchFamily="34" charset="0"/>
                        </a:rPr>
                        <a:t> –</a:t>
                      </a:r>
                    </a:p>
                  </a:txBody>
                  <a:tcPr marL="68580" marR="177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c>
                  <a:txBody>
                    <a:bodyPr/>
                    <a:lstStyle/>
                    <a:p>
                      <a:pPr marL="72000" lvl="0" algn="just">
                        <a:lnSpc>
                          <a:spcPct val="115000"/>
                        </a:lnSpc>
                        <a:spcAft>
                          <a:spcPts val="0"/>
                        </a:spcAft>
                      </a:pPr>
                      <a:r>
                        <a:rPr kumimoji="0" lang="pl-PL" sz="1400" kern="1200" dirty="0" smtClean="0">
                          <a:solidFill>
                            <a:schemeClr val="dk1"/>
                          </a:solidFill>
                          <a:latin typeface="+mn-lt"/>
                          <a:ea typeface="+mn-ea"/>
                          <a:cs typeface="Arial" panose="020B0604020202020204" pitchFamily="34" charset="0"/>
                        </a:rPr>
                        <a:t>w przypadku gdy uczeń nie podał poprawnego</a:t>
                      </a:r>
                      <a:r>
                        <a:rPr kumimoji="0" lang="pl-PL" sz="1400" kern="1200" baseline="0" dirty="0" smtClean="0">
                          <a:solidFill>
                            <a:schemeClr val="dk1"/>
                          </a:solidFill>
                          <a:latin typeface="+mn-lt"/>
                          <a:ea typeface="+mn-ea"/>
                          <a:cs typeface="Arial" panose="020B0604020202020204" pitchFamily="34" charset="0"/>
                        </a:rPr>
                        <a:t> </a:t>
                      </a:r>
                      <a:r>
                        <a:rPr kumimoji="0" lang="pl-PL" sz="1400" kern="1200" dirty="0" smtClean="0">
                          <a:solidFill>
                            <a:schemeClr val="dk1"/>
                          </a:solidFill>
                          <a:latin typeface="+mn-lt"/>
                          <a:ea typeface="+mn-ea"/>
                          <a:cs typeface="Arial" panose="020B0604020202020204" pitchFamily="34" charset="0"/>
                        </a:rPr>
                        <a:t>sposobu na obliczenie miary kąta</a:t>
                      </a:r>
                      <a:r>
                        <a:rPr kumimoji="0" lang="pl-PL" sz="1400" kern="1200" baseline="0" dirty="0" smtClean="0">
                          <a:solidFill>
                            <a:schemeClr val="dk1"/>
                          </a:solidFill>
                          <a:latin typeface="+mn-lt"/>
                          <a:ea typeface="+mn-ea"/>
                          <a:cs typeface="Arial" panose="020B0604020202020204" pitchFamily="34" charset="0"/>
                        </a:rPr>
                        <a:t> </a:t>
                      </a:r>
                      <a:r>
                        <a:rPr kumimoji="0" lang="pl-PL" sz="1400" kern="1200" dirty="0" smtClean="0">
                          <a:solidFill>
                            <a:schemeClr val="dk1"/>
                          </a:solidFill>
                          <a:latin typeface="+mn-lt"/>
                          <a:ea typeface="+mn-ea"/>
                          <a:cs typeface="Arial" panose="020B0604020202020204" pitchFamily="34" charset="0"/>
                        </a:rPr>
                        <a:t>α</a:t>
                      </a:r>
                      <a:r>
                        <a:rPr kumimoji="0" lang="pl-PL" sz="1400" kern="1200" baseline="0" dirty="0" smtClean="0">
                          <a:solidFill>
                            <a:schemeClr val="dk1"/>
                          </a:solidFill>
                          <a:latin typeface="+mn-lt"/>
                          <a:ea typeface="+mn-ea"/>
                          <a:cs typeface="Arial" panose="020B0604020202020204" pitchFamily="34" charset="0"/>
                        </a:rPr>
                        <a:t> </a:t>
                      </a:r>
                      <a:r>
                        <a:rPr kumimoji="0" lang="pl-PL" sz="1400" kern="1200" dirty="0" smtClean="0">
                          <a:solidFill>
                            <a:schemeClr val="dk1"/>
                          </a:solidFill>
                          <a:latin typeface="+mn-lt"/>
                          <a:ea typeface="+mn-ea"/>
                          <a:cs typeface="Arial" panose="020B0604020202020204" pitchFamily="34" charset="0"/>
                        </a:rPr>
                        <a:t>lub opuścił zadanie.</a:t>
                      </a:r>
                      <a:endParaRPr lang="pl-PL" sz="1400" dirty="0">
                        <a:solidFill>
                          <a:schemeClr val="tx1"/>
                        </a:solidFill>
                        <a:latin typeface="+mn-lt"/>
                        <a:ea typeface="Calibri"/>
                        <a:cs typeface="Arial" panose="020B0604020202020204" pitchFamily="34" charset="0"/>
                      </a:endParaRPr>
                    </a:p>
                  </a:txBody>
                  <a:tcPr marL="177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27</a:t>
            </a:fld>
            <a:endParaRPr lang="pl-PL"/>
          </a:p>
        </p:txBody>
      </p:sp>
      <p:sp>
        <p:nvSpPr>
          <p:cNvPr id="78849" name="Rectangle 1"/>
          <p:cNvSpPr>
            <a:spLocks noChangeArrowheads="1"/>
          </p:cNvSpPr>
          <p:nvPr/>
        </p:nvSpPr>
        <p:spPr bwMode="auto">
          <a:xfrm>
            <a:off x="295564" y="1784831"/>
            <a:ext cx="8368146" cy="2246769"/>
          </a:xfrm>
          <a:prstGeom prst="rect">
            <a:avLst/>
          </a:prstGeom>
          <a:solidFill>
            <a:schemeClr val="accent5">
              <a:lumMod val="20000"/>
              <a:lumOff val="80000"/>
            </a:schemeClr>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pl-PL" sz="1400" b="1" i="0" u="none" strike="noStrike" cap="none" normalizeH="0" baseline="0" dirty="0" smtClean="0">
                <a:ln>
                  <a:noFill/>
                </a:ln>
                <a:solidFill>
                  <a:schemeClr val="tx1"/>
                </a:solidFill>
                <a:effectLst/>
                <a:ea typeface="Times New Roman" pitchFamily="18" charset="0"/>
                <a:cs typeface="Arial" pitchFamily="34" charset="0"/>
              </a:rPr>
              <a:t>Zadanie </a:t>
            </a:r>
            <a:r>
              <a:rPr lang="pl-PL" sz="1400" b="1" dirty="0" smtClean="0">
                <a:ea typeface="Calibri" pitchFamily="34" charset="0"/>
                <a:cs typeface="Arial" pitchFamily="34" charset="0"/>
              </a:rPr>
              <a:t>(0–1) </a:t>
            </a:r>
            <a:endParaRPr kumimoji="0" lang="pl-PL" sz="14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Times New Roman" pitchFamily="18" charset="0"/>
                <a:cs typeface="Arial" pitchFamily="34" charset="0"/>
              </a:rPr>
              <a:t>Określ rodzaj trójkąta </a:t>
            </a:r>
            <a:r>
              <a:rPr kumimoji="0" lang="pl-PL" sz="1400" b="1" i="1" u="none" strike="noStrike" cap="none" normalizeH="0" baseline="0" dirty="0" err="1" smtClean="0">
                <a:ln>
                  <a:noFill/>
                </a:ln>
                <a:solidFill>
                  <a:schemeClr val="tx1"/>
                </a:solidFill>
                <a:effectLst/>
                <a:ea typeface="Times New Roman" pitchFamily="18" charset="0"/>
                <a:cs typeface="Arial" pitchFamily="34" charset="0"/>
              </a:rPr>
              <a:t>KLM</a:t>
            </a:r>
            <a:r>
              <a:rPr kumimoji="0" lang="pl-PL" sz="1400" b="1" i="0" u="none" strike="noStrike" cap="none" normalizeH="0" baseline="0" dirty="0" smtClean="0">
                <a:ln>
                  <a:noFill/>
                </a:ln>
                <a:solidFill>
                  <a:schemeClr val="tx1"/>
                </a:solidFill>
                <a:effectLst/>
                <a:ea typeface="Times New Roman" pitchFamily="18" charset="0"/>
                <a:cs typeface="Arial" pitchFamily="34" charset="0"/>
              </a:rPr>
              <a:t>. Wybierz odpowiedź A albo B albo C i jej uzasadnienie spośród 1- 3.</a:t>
            </a:r>
            <a:endParaRPr kumimoji="0" lang="pl-PL"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ea typeface="Times New Roman" pitchFamily="18" charset="0"/>
              <a:cs typeface="Arial" pitchFamily="34" charset="0"/>
            </a:endParaRPr>
          </a:p>
          <a:p>
            <a:pPr lvl="0" eaLnBrk="0" fontAlgn="base" hangingPunct="0">
              <a:spcBef>
                <a:spcPct val="0"/>
              </a:spcBef>
              <a:spcAft>
                <a:spcPct val="0"/>
              </a:spcAft>
            </a:pPr>
            <a:r>
              <a:rPr kumimoji="0" lang="pl-PL" sz="1400" b="0" i="0" u="none" strike="noStrike" cap="none" normalizeH="0" baseline="0" dirty="0" smtClean="0">
                <a:ln>
                  <a:noFill/>
                </a:ln>
                <a:solidFill>
                  <a:schemeClr val="tx1"/>
                </a:solidFill>
                <a:effectLst/>
                <a:ea typeface="Times New Roman" pitchFamily="18" charset="0"/>
                <a:cs typeface="Arial" pitchFamily="34" charset="0"/>
              </a:rPr>
              <a:t>W trójkącie </a:t>
            </a:r>
            <a:r>
              <a:rPr kumimoji="0" lang="pl-PL" sz="1400" b="0" i="1" u="none" strike="noStrike" cap="none" normalizeH="0" baseline="0" dirty="0" err="1" smtClean="0">
                <a:ln>
                  <a:noFill/>
                </a:ln>
                <a:solidFill>
                  <a:schemeClr val="tx1"/>
                </a:solidFill>
                <a:effectLst/>
                <a:ea typeface="Times New Roman" pitchFamily="18" charset="0"/>
                <a:cs typeface="Arial" pitchFamily="34" charset="0"/>
              </a:rPr>
              <a:t>KLM</a:t>
            </a:r>
            <a:r>
              <a:rPr kumimoji="0" lang="pl-PL" sz="1400" b="0" i="0" u="none" strike="noStrike" cap="none" normalizeH="0" baseline="0" dirty="0" smtClean="0">
                <a:ln>
                  <a:noFill/>
                </a:ln>
                <a:solidFill>
                  <a:schemeClr val="tx1"/>
                </a:solidFill>
                <a:effectLst/>
                <a:ea typeface="Times New Roman" pitchFamily="18" charset="0"/>
                <a:cs typeface="Arial" pitchFamily="34" charset="0"/>
              </a:rPr>
              <a:t> dwa kąty wewnętrzne mają miary 25</a:t>
            </a:r>
            <a:r>
              <a:rPr lang="pl-PL" sz="1400" dirty="0" smtClean="0">
                <a:ea typeface="Calibri" pitchFamily="34" charset="0"/>
                <a:cs typeface="Arial" pitchFamily="34" charset="0"/>
                <a:sym typeface="Symbol"/>
              </a:rPr>
              <a:t></a:t>
            </a:r>
            <a:r>
              <a:rPr kumimoji="0" lang="pl-PL" sz="1400" b="0" i="0" u="none" strike="noStrike" cap="none" normalizeH="0" baseline="30000" dirty="0" smtClean="0">
                <a:ln>
                  <a:noFill/>
                </a:ln>
                <a:solidFill>
                  <a:schemeClr val="tx1"/>
                </a:solidFill>
                <a:effectLst/>
                <a:ea typeface="Times New Roman" pitchFamily="18" charset="0"/>
                <a:cs typeface="Arial" pitchFamily="34" charset="0"/>
              </a:rPr>
              <a:t> </a:t>
            </a:r>
            <a:r>
              <a:rPr kumimoji="0" lang="pl-PL" sz="1400" b="0" i="0" u="none" strike="noStrike" cap="none" normalizeH="0" baseline="0" dirty="0" smtClean="0">
                <a:ln>
                  <a:noFill/>
                </a:ln>
                <a:solidFill>
                  <a:schemeClr val="tx1"/>
                </a:solidFill>
                <a:effectLst/>
                <a:ea typeface="Times New Roman" pitchFamily="18" charset="0"/>
                <a:cs typeface="Arial" pitchFamily="34" charset="0"/>
              </a:rPr>
              <a:t>oraz 60</a:t>
            </a:r>
            <a:r>
              <a:rPr lang="pl-PL" sz="1400" dirty="0" smtClean="0">
                <a:ea typeface="Calibri" pitchFamily="34" charset="0"/>
                <a:cs typeface="Arial" pitchFamily="34" charset="0"/>
                <a:sym typeface="Symbol"/>
              </a:rPr>
              <a:t></a:t>
            </a:r>
            <a:r>
              <a:rPr kumimoji="0" lang="pl-PL" sz="1400" b="0" i="0" u="none" strike="noStrike" cap="none" normalizeH="0" baseline="0" dirty="0" smtClean="0">
                <a:ln>
                  <a:noFill/>
                </a:ln>
                <a:solidFill>
                  <a:schemeClr val="tx1"/>
                </a:solidFill>
                <a:effectLst/>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Times New Roman" pitchFamily="18" charset="0"/>
                <a:cs typeface="Arial" pitchFamily="34" charset="0"/>
              </a:rPr>
              <a:t>Trójkąt </a:t>
            </a:r>
            <a:r>
              <a:rPr kumimoji="0" lang="pl-PL" sz="1400" b="0" i="1" u="none" strike="noStrike" cap="none" normalizeH="0" baseline="0" dirty="0" err="1" smtClean="0">
                <a:ln>
                  <a:noFill/>
                </a:ln>
                <a:solidFill>
                  <a:schemeClr val="tx1"/>
                </a:solidFill>
                <a:effectLst/>
                <a:ea typeface="Times New Roman" pitchFamily="18" charset="0"/>
                <a:cs typeface="Arial" pitchFamily="34" charset="0"/>
              </a:rPr>
              <a:t>KLM</a:t>
            </a:r>
            <a:r>
              <a:rPr kumimoji="0" lang="pl-PL" sz="1400" b="0" i="0" u="none" strike="noStrike" cap="none" normalizeH="0" baseline="0" dirty="0" smtClean="0">
                <a:ln>
                  <a:noFill/>
                </a:ln>
                <a:solidFill>
                  <a:schemeClr val="tx1"/>
                </a:solidFill>
                <a:effectLst/>
                <a:ea typeface="Times New Roman" pitchFamily="18" charset="0"/>
                <a:cs typeface="Arial" pitchFamily="34" charset="0"/>
              </a:rPr>
              <a:t> jest trójkątem</a:t>
            </a:r>
          </a:p>
          <a:p>
            <a:pPr marL="0" marR="0" lvl="0" indent="0" algn="l" defTabSz="914400" rtl="0" eaLnBrk="0" fontAlgn="base" latinLnBrk="0" hangingPunct="0">
              <a:lnSpc>
                <a:spcPct val="100000"/>
              </a:lnSpc>
              <a:spcBef>
                <a:spcPct val="0"/>
              </a:spcBef>
              <a:spcAft>
                <a:spcPct val="0"/>
              </a:spcAft>
              <a:buClrTx/>
              <a:buSzTx/>
              <a:buFontTx/>
              <a:buNone/>
              <a:tabLst/>
            </a:pPr>
            <a:endParaRPr lang="pl-PL" sz="14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4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400" dirty="0" smtClean="0">
              <a:cs typeface="Arial" pitchFamily="34" charset="0"/>
            </a:endParaRPr>
          </a:p>
        </p:txBody>
      </p:sp>
      <p:graphicFrame>
        <p:nvGraphicFramePr>
          <p:cNvPr id="7" name="Tabela 6"/>
          <p:cNvGraphicFramePr>
            <a:graphicFrameLocks noGrp="1"/>
          </p:cNvGraphicFramePr>
          <p:nvPr/>
        </p:nvGraphicFramePr>
        <p:xfrm>
          <a:off x="424853" y="3114035"/>
          <a:ext cx="7795509" cy="640080"/>
        </p:xfrm>
        <a:graphic>
          <a:graphicData uri="http://schemas.openxmlformats.org/drawingml/2006/table">
            <a:tbl>
              <a:tblPr/>
              <a:tblGrid>
                <a:gridCol w="455912"/>
                <a:gridCol w="1586580"/>
                <a:gridCol w="1005535"/>
                <a:gridCol w="485670"/>
                <a:gridCol w="4261812"/>
              </a:tblGrid>
              <a:tr h="0">
                <a:tc>
                  <a:txBody>
                    <a:bodyPr/>
                    <a:lstStyle/>
                    <a:p>
                      <a:pPr marL="0" algn="ctr">
                        <a:spcAft>
                          <a:spcPts val="0"/>
                        </a:spcAft>
                      </a:pPr>
                      <a:r>
                        <a:rPr lang="pl-PL" sz="1400" b="1" dirty="0">
                          <a:latin typeface="+mn-lt"/>
                          <a:ea typeface="Calibri"/>
                          <a:cs typeface="Times New Roman"/>
                        </a:rPr>
                        <a:t>A.</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72000" algn="l">
                        <a:spcAft>
                          <a:spcPts val="0"/>
                        </a:spcAft>
                      </a:pPr>
                      <a:r>
                        <a:rPr lang="pl-PL" sz="1400" dirty="0" smtClean="0">
                          <a:latin typeface="+mn-lt"/>
                          <a:ea typeface="Calibri"/>
                          <a:cs typeface="Times New Roman"/>
                        </a:rPr>
                        <a:t>prostokątnym,</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3">
                  <a:txBody>
                    <a:bodyPr/>
                    <a:lstStyle/>
                    <a:p>
                      <a:pPr marL="0" lvl="0" algn="ctr">
                        <a:spcAft>
                          <a:spcPts val="0"/>
                        </a:spcAft>
                      </a:pPr>
                      <a:r>
                        <a:rPr lang="pl-PL" sz="1400" dirty="0" smtClean="0">
                          <a:latin typeface="+mn-lt"/>
                          <a:ea typeface="Calibri"/>
                          <a:cs typeface="Times New Roman"/>
                        </a:rPr>
                        <a:t>ponieważ</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a:spcAft>
                          <a:spcPts val="0"/>
                        </a:spcAft>
                      </a:pPr>
                      <a:r>
                        <a:rPr lang="pl-PL" sz="1400" b="1" dirty="0">
                          <a:latin typeface="+mn-lt"/>
                          <a:ea typeface="Calibri"/>
                          <a:cs typeface="Times New Roman"/>
                        </a:rPr>
                        <a:t>1.</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72000" lvl="0" algn="l">
                        <a:spcAft>
                          <a:spcPts val="0"/>
                        </a:spcAft>
                      </a:pPr>
                      <a:r>
                        <a:rPr lang="pl-PL" sz="1400" dirty="0">
                          <a:latin typeface="+mn-lt"/>
                          <a:ea typeface="Calibri"/>
                          <a:cs typeface="Times New Roman"/>
                        </a:rPr>
                        <a:t> jeden z kątów wewnętrznych ma miarę </a:t>
                      </a:r>
                      <a:r>
                        <a:rPr lang="pl-PL" sz="1400" dirty="0" smtClean="0">
                          <a:latin typeface="+mn-lt"/>
                          <a:ea typeface="Calibri"/>
                          <a:cs typeface="Times New Roman"/>
                        </a:rPr>
                        <a:t>90</a:t>
                      </a:r>
                      <a:r>
                        <a:rPr lang="pl-PL" sz="1400" dirty="0" smtClean="0">
                          <a:latin typeface="+mn-lt"/>
                          <a:ea typeface="Calibri" pitchFamily="34" charset="0"/>
                          <a:cs typeface="Arial" pitchFamily="34" charset="0"/>
                          <a:sym typeface="Symbol"/>
                        </a:rPr>
                        <a:t></a:t>
                      </a:r>
                      <a:r>
                        <a:rPr lang="pl-PL" sz="1400" dirty="0" smtClean="0">
                          <a:latin typeface="+mn-lt"/>
                          <a:ea typeface="Calibri"/>
                          <a:cs typeface="Times New Roman"/>
                        </a:rPr>
                        <a:t>.</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0">
                <a:tc>
                  <a:txBody>
                    <a:bodyPr/>
                    <a:lstStyle/>
                    <a:p>
                      <a:pPr marL="0" algn="ctr">
                        <a:spcAft>
                          <a:spcPts val="0"/>
                        </a:spcAft>
                      </a:pPr>
                      <a:r>
                        <a:rPr lang="pl-PL" sz="1400" b="1" dirty="0">
                          <a:latin typeface="+mn-lt"/>
                          <a:ea typeface="Calibri"/>
                          <a:cs typeface="Times New Roman"/>
                        </a:rPr>
                        <a:t>B.</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72000" algn="l">
                        <a:spcAft>
                          <a:spcPts val="0"/>
                        </a:spcAft>
                      </a:pPr>
                      <a:r>
                        <a:rPr lang="pl-PL" sz="1400" dirty="0" smtClean="0">
                          <a:latin typeface="+mn-lt"/>
                          <a:ea typeface="Calibri"/>
                          <a:cs typeface="Times New Roman"/>
                        </a:rPr>
                        <a:t>ostrokątnym,</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pl-PL"/>
                    </a:p>
                  </a:txBody>
                  <a:tcPr/>
                </a:tc>
                <a:tc>
                  <a:txBody>
                    <a:bodyPr/>
                    <a:lstStyle/>
                    <a:p>
                      <a:pPr marL="0" algn="ctr">
                        <a:spcAft>
                          <a:spcPts val="0"/>
                        </a:spcAft>
                      </a:pPr>
                      <a:r>
                        <a:rPr lang="pl-PL" sz="1400" b="1" dirty="0">
                          <a:latin typeface="+mn-lt"/>
                          <a:ea typeface="Calibri"/>
                          <a:cs typeface="Times New Roman"/>
                        </a:rPr>
                        <a:t>2.</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72000" lvl="0" algn="l">
                        <a:spcAft>
                          <a:spcPts val="0"/>
                        </a:spcAft>
                      </a:pPr>
                      <a:r>
                        <a:rPr lang="pl-PL" sz="1400" dirty="0">
                          <a:latin typeface="+mn-lt"/>
                          <a:ea typeface="Calibri"/>
                          <a:cs typeface="Times New Roman"/>
                        </a:rPr>
                        <a:t> </a:t>
                      </a:r>
                      <a:r>
                        <a:rPr lang="pl-PL" sz="1400" dirty="0" smtClean="0">
                          <a:latin typeface="+mn-lt"/>
                          <a:ea typeface="Calibri"/>
                          <a:cs typeface="Times New Roman"/>
                        </a:rPr>
                        <a:t>wszystkie </a:t>
                      </a:r>
                      <a:r>
                        <a:rPr lang="pl-PL" sz="1400" dirty="0">
                          <a:latin typeface="+mn-lt"/>
                          <a:ea typeface="Calibri"/>
                          <a:cs typeface="Times New Roman"/>
                        </a:rPr>
                        <a:t>kąty są ostre.</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0">
                <a:tc>
                  <a:txBody>
                    <a:bodyPr/>
                    <a:lstStyle/>
                    <a:p>
                      <a:pPr marL="0" algn="ctr">
                        <a:spcAft>
                          <a:spcPts val="0"/>
                        </a:spcAft>
                      </a:pPr>
                      <a:r>
                        <a:rPr lang="pl-PL" sz="1400" b="1" dirty="0">
                          <a:latin typeface="+mn-lt"/>
                          <a:ea typeface="Calibri"/>
                          <a:cs typeface="Times New Roman"/>
                        </a:rPr>
                        <a:t>C.</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72000" algn="l">
                        <a:spcAft>
                          <a:spcPts val="0"/>
                        </a:spcAft>
                      </a:pPr>
                      <a:r>
                        <a:rPr lang="pl-PL" sz="1400" dirty="0" smtClean="0">
                          <a:latin typeface="+mn-lt"/>
                          <a:ea typeface="Calibri"/>
                          <a:cs typeface="Times New Roman"/>
                        </a:rPr>
                        <a:t>rozwartokątnym,</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vMerge="1">
                  <a:txBody>
                    <a:bodyPr/>
                    <a:lstStyle/>
                    <a:p>
                      <a:endParaRPr lang="pl-PL"/>
                    </a:p>
                  </a:txBody>
                  <a:tcPr/>
                </a:tc>
                <a:tc>
                  <a:txBody>
                    <a:bodyPr/>
                    <a:lstStyle/>
                    <a:p>
                      <a:pPr marL="0" algn="ctr">
                        <a:spcAft>
                          <a:spcPts val="0"/>
                        </a:spcAft>
                      </a:pPr>
                      <a:r>
                        <a:rPr lang="pl-PL" sz="1400" b="1" dirty="0">
                          <a:latin typeface="+mn-lt"/>
                          <a:ea typeface="Calibri"/>
                          <a:cs typeface="Times New Roman"/>
                        </a:rPr>
                        <a:t>3.</a:t>
                      </a:r>
                      <a:endParaRPr lang="pl-PL" sz="1400" dirty="0">
                        <a:latin typeface="+mn-lt"/>
                        <a:ea typeface="Calibri"/>
                        <a:cs typeface="Times New Roman"/>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72000" lvl="0" algn="l">
                        <a:spcAft>
                          <a:spcPts val="0"/>
                        </a:spcAft>
                      </a:pPr>
                      <a:r>
                        <a:rPr lang="pl-PL" sz="1400" dirty="0">
                          <a:latin typeface="+mn-lt"/>
                          <a:ea typeface="Calibri"/>
                          <a:cs typeface="Times New Roman"/>
                        </a:rPr>
                        <a:t> jeden z kątów wewnętrznych jest rozwarty.</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sp>
        <p:nvSpPr>
          <p:cNvPr id="10" name="Prostokąt 9"/>
          <p:cNvSpPr/>
          <p:nvPr/>
        </p:nvSpPr>
        <p:spPr>
          <a:xfrm>
            <a:off x="4045526" y="4537519"/>
            <a:ext cx="4941456" cy="954107"/>
          </a:xfrm>
          <a:prstGeom prst="rect">
            <a:avLst/>
          </a:prstGeom>
          <a:solidFill>
            <a:schemeClr val="accent5">
              <a:lumMod val="20000"/>
              <a:lumOff val="80000"/>
            </a:schemeClr>
          </a:solidFill>
          <a:ln>
            <a:solidFill>
              <a:schemeClr val="tx2"/>
            </a:solidFill>
          </a:ln>
        </p:spPr>
        <p:txBody>
          <a:bodyPr wrap="square">
            <a:spAutoFit/>
          </a:bodyPr>
          <a:lstStyle/>
          <a:p>
            <a:pPr algn="just"/>
            <a:r>
              <a:rPr lang="pl-PL" sz="1400" b="1" dirty="0" smtClean="0">
                <a:cs typeface="Arial" panose="020B0604020202020204" pitchFamily="34" charset="0"/>
              </a:rPr>
              <a:t>Wymaganie ogólne</a:t>
            </a:r>
            <a:endParaRPr lang="pl-PL" sz="1400" dirty="0" smtClean="0">
              <a:cs typeface="Arial" panose="020B0604020202020204" pitchFamily="34" charset="0"/>
            </a:endParaRPr>
          </a:p>
          <a:p>
            <a:pPr algn="just"/>
            <a:r>
              <a:rPr lang="pl-PL" sz="1400" i="1" dirty="0" smtClean="0">
                <a:cs typeface="Arial" panose="020B0604020202020204" pitchFamily="34" charset="0"/>
              </a:rPr>
              <a:t>III. Modelowanie matematyczne.</a:t>
            </a:r>
          </a:p>
          <a:p>
            <a:pPr algn="just"/>
            <a:r>
              <a:rPr lang="pl-PL" sz="1400" i="1" dirty="0" smtClean="0">
                <a:cs typeface="Arial" panose="020B0604020202020204" pitchFamily="34" charset="0"/>
              </a:rPr>
              <a:t>Uczeń dobiera odpowiedni model matematyczny do prostej sytuacji, stosuje poznane wzory i zależności […].</a:t>
            </a:r>
            <a:endParaRPr lang="pl-PL" sz="1400" dirty="0">
              <a:cs typeface="Arial" panose="020B0604020202020204" pitchFamily="34" charset="0"/>
            </a:endParaRPr>
          </a:p>
        </p:txBody>
      </p:sp>
      <p:sp>
        <p:nvSpPr>
          <p:cNvPr id="11" name="pole tekstowe 10"/>
          <p:cNvSpPr txBox="1"/>
          <p:nvPr/>
        </p:nvSpPr>
        <p:spPr>
          <a:xfrm>
            <a:off x="4048673" y="5597253"/>
            <a:ext cx="4929073" cy="523220"/>
          </a:xfrm>
          <a:prstGeom prst="rect">
            <a:avLst/>
          </a:prstGeom>
          <a:solidFill>
            <a:schemeClr val="accent5">
              <a:lumMod val="20000"/>
              <a:lumOff val="80000"/>
            </a:schemeClr>
          </a:solidFill>
          <a:ln>
            <a:solidFill>
              <a:schemeClr val="tx2"/>
            </a:solidFill>
          </a:ln>
        </p:spPr>
        <p:txBody>
          <a:bodyPr wrap="square" rtlCol="0">
            <a:spAutoFit/>
          </a:bodyPr>
          <a:lstStyle/>
          <a:p>
            <a:pPr algn="just"/>
            <a:r>
              <a:rPr lang="pl-PL" sz="1400" b="1" dirty="0" smtClean="0">
                <a:cs typeface="Arial" panose="020B0604020202020204" pitchFamily="34" charset="0"/>
              </a:rPr>
              <a:t>Wymagania szczegółowe</a:t>
            </a:r>
            <a:endParaRPr lang="pl-PL" sz="1400" dirty="0" smtClean="0">
              <a:cs typeface="Arial" panose="020B0604020202020204" pitchFamily="34" charset="0"/>
            </a:endParaRPr>
          </a:p>
          <a:p>
            <a:pPr algn="just"/>
            <a:r>
              <a:rPr lang="pl-PL" sz="1400" i="1" dirty="0" smtClean="0">
                <a:cs typeface="Arial" panose="020B0604020202020204" pitchFamily="34" charset="0"/>
              </a:rPr>
              <a:t>9.3. Uczeń stosuje twierdzenie o sumie kątów trójkąta.</a:t>
            </a:r>
            <a:endParaRPr lang="pl-PL" sz="1400" dirty="0" smtClean="0">
              <a:cs typeface="Arial" panose="020B0604020202020204" pitchFamily="34" charset="0"/>
            </a:endParaRPr>
          </a:p>
        </p:txBody>
      </p:sp>
      <p:sp>
        <p:nvSpPr>
          <p:cNvPr id="12" name="Rectangle 5"/>
          <p:cNvSpPr>
            <a:spLocks noChangeArrowheads="1"/>
          </p:cNvSpPr>
          <p:nvPr/>
        </p:nvSpPr>
        <p:spPr bwMode="auto">
          <a:xfrm>
            <a:off x="295560" y="4534988"/>
            <a:ext cx="3656187" cy="1600438"/>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l-PL" sz="1400" b="1" dirty="0" smtClean="0">
                <a:cs typeface="Arial" panose="020B0604020202020204" pitchFamily="34" charset="0"/>
              </a:rPr>
              <a:t>Rozwiązanie </a:t>
            </a:r>
            <a:endParaRPr lang="pl-PL" sz="1400" dirty="0" smtClean="0">
              <a:cs typeface="Arial" panose="020B0604020202020204" pitchFamily="34" charset="0"/>
            </a:endParaRPr>
          </a:p>
          <a:p>
            <a:pPr algn="just"/>
            <a:r>
              <a:rPr lang="pl-PL" sz="1400" dirty="0" smtClean="0">
                <a:cs typeface="Arial" panose="020B0604020202020204" pitchFamily="34" charset="0"/>
              </a:rPr>
              <a:t>C3</a:t>
            </a:r>
          </a:p>
          <a:p>
            <a:pPr algn="just"/>
            <a:endParaRPr lang="pl-PL" sz="1400" dirty="0" smtClean="0">
              <a:cs typeface="Arial" panose="020B0604020202020204" pitchFamily="34" charset="0"/>
            </a:endParaRPr>
          </a:p>
          <a:p>
            <a:pPr algn="just"/>
            <a:r>
              <a:rPr lang="pl-PL" sz="1400" b="1" dirty="0" smtClean="0">
                <a:cs typeface="Arial" panose="020B0604020202020204" pitchFamily="34" charset="0"/>
              </a:rPr>
              <a:t>Schemat punktowania</a:t>
            </a:r>
            <a:endParaRPr lang="pl-PL" sz="1400" dirty="0" smtClean="0">
              <a:cs typeface="Arial" panose="020B0604020202020204" pitchFamily="34" charset="0"/>
            </a:endParaRPr>
          </a:p>
          <a:p>
            <a:pPr algn="just"/>
            <a:r>
              <a:rPr lang="pl-PL" sz="1400" dirty="0" smtClean="0">
                <a:cs typeface="Arial" panose="020B0604020202020204" pitchFamily="34" charset="0"/>
              </a:rPr>
              <a:t>1 </a:t>
            </a:r>
            <a:r>
              <a:rPr lang="pl-PL" sz="1400" dirty="0" err="1" smtClean="0">
                <a:cs typeface="Arial" panose="020B0604020202020204" pitchFamily="34" charset="0"/>
              </a:rPr>
              <a:t>pkt</a:t>
            </a:r>
            <a:r>
              <a:rPr lang="pl-PL" sz="1400" dirty="0" smtClean="0">
                <a:cs typeface="Arial" panose="020B0604020202020204" pitchFamily="34" charset="0"/>
              </a:rPr>
              <a:t> – za zaznaczenie poprawnej odpowiedzi.</a:t>
            </a:r>
          </a:p>
          <a:p>
            <a:pPr algn="just"/>
            <a:r>
              <a:rPr lang="pl-PL" sz="1400" dirty="0" smtClean="0">
                <a:cs typeface="Arial" panose="020B0604020202020204" pitchFamily="34" charset="0"/>
              </a:rPr>
              <a:t>0 </a:t>
            </a:r>
            <a:r>
              <a:rPr lang="pl-PL" sz="1400" dirty="0" err="1" smtClean="0">
                <a:cs typeface="Arial" panose="020B0604020202020204" pitchFamily="34" charset="0"/>
              </a:rPr>
              <a:t>pkt</a:t>
            </a:r>
            <a:r>
              <a:rPr lang="pl-PL" sz="1400" dirty="0" smtClean="0">
                <a:cs typeface="Arial" panose="020B0604020202020204" pitchFamily="34" charset="0"/>
              </a:rPr>
              <a:t> – za zaznaczenie niepełnej lub błędnej odpowiedzi albo brak odpowiedzi.</a:t>
            </a:r>
            <a:endParaRPr lang="pl-PL" sz="1400" dirty="0">
              <a:cs typeface="Arial" panose="020B0604020202020204" pitchFamily="34" charset="0"/>
            </a:endParaRPr>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28</a:t>
            </a:fld>
            <a:endParaRPr lang="pl-PL"/>
          </a:p>
        </p:txBody>
      </p:sp>
      <p:sp>
        <p:nvSpPr>
          <p:cNvPr id="74753" name="Rectangle 1"/>
          <p:cNvSpPr>
            <a:spLocks noChangeArrowheads="1"/>
          </p:cNvSpPr>
          <p:nvPr/>
        </p:nvSpPr>
        <p:spPr bwMode="auto">
          <a:xfrm>
            <a:off x="267853" y="1735440"/>
            <a:ext cx="8312729" cy="2462213"/>
          </a:xfrm>
          <a:prstGeom prst="rect">
            <a:avLst/>
          </a:prstGeom>
          <a:solidFill>
            <a:schemeClr val="accent5">
              <a:lumMod val="20000"/>
              <a:lumOff val="80000"/>
            </a:schemeClr>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pl-PL" sz="1400" b="1" dirty="0" smtClean="0">
                <a:ea typeface="Times New Roman" pitchFamily="18" charset="0"/>
                <a:cs typeface="Arial" pitchFamily="34" charset="0"/>
              </a:rPr>
              <a:t>Zadanie (0 – 1)</a:t>
            </a:r>
          </a:p>
          <a:p>
            <a:pPr lvl="0"/>
            <a:r>
              <a:rPr lang="pl-PL" sz="1400" dirty="0" smtClean="0">
                <a:ea typeface="Times New Roman" pitchFamily="18" charset="0"/>
                <a:cs typeface="Arial" pitchFamily="34" charset="0"/>
              </a:rPr>
              <a:t>W trójkącie </a:t>
            </a:r>
            <a:r>
              <a:rPr lang="pl-PL" sz="1400" i="1" dirty="0" err="1" smtClean="0">
                <a:ea typeface="Times New Roman" pitchFamily="18" charset="0"/>
                <a:cs typeface="Arial" pitchFamily="34" charset="0"/>
              </a:rPr>
              <a:t>KLM</a:t>
            </a:r>
            <a:r>
              <a:rPr lang="pl-PL" sz="1400" dirty="0" smtClean="0">
                <a:ea typeface="Times New Roman" pitchFamily="18" charset="0"/>
                <a:cs typeface="Arial" pitchFamily="34" charset="0"/>
              </a:rPr>
              <a:t> dwa kąty wewnętrzne mają miary 25</a:t>
            </a:r>
            <a:r>
              <a:rPr lang="pl-PL" sz="1400" dirty="0" smtClean="0">
                <a:ea typeface="Calibri" pitchFamily="34" charset="0"/>
                <a:cs typeface="Arial" pitchFamily="34" charset="0"/>
                <a:sym typeface="Symbol"/>
              </a:rPr>
              <a:t></a:t>
            </a:r>
            <a:r>
              <a:rPr lang="pl-PL" sz="1400" baseline="30000" dirty="0" smtClean="0">
                <a:ea typeface="Times New Roman" pitchFamily="18" charset="0"/>
                <a:cs typeface="Arial" pitchFamily="34" charset="0"/>
              </a:rPr>
              <a:t> </a:t>
            </a:r>
            <a:r>
              <a:rPr lang="pl-PL" sz="1400" dirty="0" smtClean="0">
                <a:ea typeface="Times New Roman" pitchFamily="18" charset="0"/>
                <a:cs typeface="Arial" pitchFamily="34" charset="0"/>
              </a:rPr>
              <a:t>oraz 60</a:t>
            </a:r>
            <a:r>
              <a:rPr lang="pl-PL" sz="1400" dirty="0" smtClean="0">
                <a:ea typeface="Calibri" pitchFamily="34" charset="0"/>
                <a:cs typeface="Arial" pitchFamily="34" charset="0"/>
                <a:sym typeface="Symbol"/>
              </a:rPr>
              <a:t></a:t>
            </a:r>
            <a:r>
              <a:rPr lang="pl-PL" sz="1400" dirty="0" smtClean="0">
                <a:ea typeface="Times New Roman" pitchFamily="18" charset="0"/>
                <a:cs typeface="Arial" pitchFamily="34" charset="0"/>
              </a:rPr>
              <a:t>. </a:t>
            </a:r>
          </a:p>
          <a:p>
            <a:r>
              <a:rPr lang="pl-PL" sz="1400" b="1" dirty="0" smtClean="0"/>
              <a:t>Oceń, które z poniższych zdań jest prawdziwe. Zaznacz P przy zdaniu prawdziwym.</a:t>
            </a:r>
          </a:p>
          <a:p>
            <a:endParaRPr lang="pl-PL" sz="1400" b="1" dirty="0" smtClean="0"/>
          </a:p>
          <a:p>
            <a:endParaRPr lang="pl-PL" sz="1400" b="1" dirty="0" smtClean="0"/>
          </a:p>
          <a:p>
            <a:endParaRPr lang="pl-PL" sz="1400" b="1" dirty="0" smtClean="0"/>
          </a:p>
          <a:p>
            <a:endParaRPr lang="pl-PL" sz="1400" dirty="0" smtClean="0"/>
          </a:p>
          <a:p>
            <a:endParaRPr lang="pl-PL" sz="1400" dirty="0" smtClean="0"/>
          </a:p>
          <a:p>
            <a:endParaRPr lang="pl-PL" sz="1400" dirty="0" smtClean="0"/>
          </a:p>
          <a:p>
            <a:endParaRPr lang="pl-PL" sz="1400" dirty="0" smtClean="0"/>
          </a:p>
          <a:p>
            <a:endParaRPr lang="pl-PL" sz="1400" dirty="0"/>
          </a:p>
        </p:txBody>
      </p:sp>
      <p:graphicFrame>
        <p:nvGraphicFramePr>
          <p:cNvPr id="7" name="Tabela 6"/>
          <p:cNvGraphicFramePr>
            <a:graphicFrameLocks noGrp="1"/>
          </p:cNvGraphicFramePr>
          <p:nvPr/>
        </p:nvGraphicFramePr>
        <p:xfrm>
          <a:off x="461818" y="2585628"/>
          <a:ext cx="7712364" cy="1402080"/>
        </p:xfrm>
        <a:graphic>
          <a:graphicData uri="http://schemas.openxmlformats.org/drawingml/2006/table">
            <a:tbl>
              <a:tblPr/>
              <a:tblGrid>
                <a:gridCol w="522899"/>
                <a:gridCol w="6629547"/>
                <a:gridCol w="559918"/>
              </a:tblGrid>
              <a:tr h="420624">
                <a:tc>
                  <a:txBody>
                    <a:bodyPr/>
                    <a:lstStyle/>
                    <a:p>
                      <a:pPr algn="ctr">
                        <a:lnSpc>
                          <a:spcPct val="115000"/>
                        </a:lnSpc>
                        <a:spcAft>
                          <a:spcPts val="0"/>
                        </a:spcAft>
                      </a:pPr>
                      <a:r>
                        <a:rPr lang="pl-PL" sz="1400" b="1" dirty="0">
                          <a:latin typeface="+mn-lt"/>
                          <a:ea typeface="Calibri"/>
                        </a:rPr>
                        <a:t>1.</a:t>
                      </a:r>
                      <a:endParaRPr lang="pl-PL" sz="1400" dirty="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l-PL" sz="1400" b="0" i="0" u="none" strike="noStrike" cap="none" normalizeH="0" baseline="0" dirty="0" smtClean="0">
                          <a:ln>
                            <a:noFill/>
                          </a:ln>
                          <a:solidFill>
                            <a:schemeClr val="tx1"/>
                          </a:solidFill>
                          <a:effectLst/>
                          <a:latin typeface="+mn-lt"/>
                          <a:ea typeface="Times New Roman" pitchFamily="18" charset="0"/>
                          <a:cs typeface="Arial" pitchFamily="34" charset="0"/>
                        </a:rPr>
                        <a:t>Trójkąt </a:t>
                      </a:r>
                      <a:r>
                        <a:rPr kumimoji="0" lang="pl-PL" sz="1400" b="0" i="1" u="none" strike="noStrike" cap="none" normalizeH="0" baseline="0" dirty="0" err="1" smtClean="0">
                          <a:ln>
                            <a:noFill/>
                          </a:ln>
                          <a:solidFill>
                            <a:schemeClr val="tx1"/>
                          </a:solidFill>
                          <a:effectLst/>
                          <a:latin typeface="+mn-lt"/>
                          <a:ea typeface="Times New Roman" pitchFamily="18" charset="0"/>
                          <a:cs typeface="Arial" pitchFamily="34" charset="0"/>
                        </a:rPr>
                        <a:t>KLM</a:t>
                      </a:r>
                      <a:r>
                        <a:rPr kumimoji="0" lang="pl-PL" sz="1400" b="0" i="0" u="none" strike="noStrike" cap="none" normalizeH="0" baseline="0" dirty="0" smtClean="0">
                          <a:ln>
                            <a:noFill/>
                          </a:ln>
                          <a:solidFill>
                            <a:schemeClr val="tx1"/>
                          </a:solidFill>
                          <a:effectLst/>
                          <a:latin typeface="+mn-lt"/>
                          <a:ea typeface="Times New Roman" pitchFamily="18" charset="0"/>
                          <a:cs typeface="Arial" pitchFamily="34" charset="0"/>
                        </a:rPr>
                        <a:t> jest trójkątem prostokątnym, ponieważ </a:t>
                      </a:r>
                      <a:r>
                        <a:rPr lang="pl-PL" sz="1400" dirty="0" smtClean="0">
                          <a:latin typeface="+mn-lt"/>
                          <a:ea typeface="Calibri"/>
                          <a:cs typeface="Times New Roman"/>
                        </a:rPr>
                        <a:t>jeden z kątów wewnętrznych ma miarę 90</a:t>
                      </a:r>
                      <a:r>
                        <a:rPr lang="pl-PL" sz="1400" dirty="0" smtClean="0">
                          <a:latin typeface="+mn-lt"/>
                          <a:ea typeface="Calibri" pitchFamily="34" charset="0"/>
                          <a:cs typeface="Arial" pitchFamily="34" charset="0"/>
                          <a:sym typeface="Symbol"/>
                        </a:rPr>
                        <a:t></a:t>
                      </a:r>
                      <a:r>
                        <a:rPr lang="pl-PL" sz="1400" dirty="0" smtClean="0">
                          <a:latin typeface="+mn-lt"/>
                          <a:ea typeface="Calibri"/>
                          <a:cs typeface="Times New Roman"/>
                        </a:rPr>
                        <a:t>.</a:t>
                      </a:r>
                      <a:endParaRPr lang="pl-PL" sz="1400" dirty="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P</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420624">
                <a:tc>
                  <a:txBody>
                    <a:bodyPr/>
                    <a:lstStyle/>
                    <a:p>
                      <a:pPr algn="ctr">
                        <a:lnSpc>
                          <a:spcPct val="115000"/>
                        </a:lnSpc>
                        <a:spcAft>
                          <a:spcPts val="0"/>
                        </a:spcAft>
                      </a:pPr>
                      <a:r>
                        <a:rPr lang="pl-PL" sz="1400" b="1">
                          <a:latin typeface="+mn-lt"/>
                          <a:ea typeface="Calibri"/>
                        </a:rPr>
                        <a:t>2.</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l-PL" sz="1400" b="0" i="0" u="none" strike="noStrike" cap="none" normalizeH="0" baseline="0" dirty="0" smtClean="0">
                          <a:ln>
                            <a:noFill/>
                          </a:ln>
                          <a:solidFill>
                            <a:schemeClr val="tx1"/>
                          </a:solidFill>
                          <a:effectLst/>
                          <a:latin typeface="+mn-lt"/>
                          <a:ea typeface="Times New Roman" pitchFamily="18" charset="0"/>
                          <a:cs typeface="Arial" pitchFamily="34" charset="0"/>
                        </a:rPr>
                        <a:t>Trójkąt </a:t>
                      </a:r>
                      <a:r>
                        <a:rPr kumimoji="0" lang="pl-PL" sz="1400" b="0" i="1" u="none" strike="noStrike" cap="none" normalizeH="0" baseline="0" dirty="0" err="1" smtClean="0">
                          <a:ln>
                            <a:noFill/>
                          </a:ln>
                          <a:solidFill>
                            <a:schemeClr val="tx1"/>
                          </a:solidFill>
                          <a:effectLst/>
                          <a:latin typeface="+mn-lt"/>
                          <a:ea typeface="Times New Roman" pitchFamily="18" charset="0"/>
                          <a:cs typeface="Arial" pitchFamily="34" charset="0"/>
                        </a:rPr>
                        <a:t>KLM</a:t>
                      </a:r>
                      <a:r>
                        <a:rPr kumimoji="0" lang="pl-PL" sz="1400" b="0" i="0" u="none" strike="noStrike" cap="none" normalizeH="0" baseline="0" dirty="0" smtClean="0">
                          <a:ln>
                            <a:noFill/>
                          </a:ln>
                          <a:solidFill>
                            <a:schemeClr val="tx1"/>
                          </a:solidFill>
                          <a:effectLst/>
                          <a:latin typeface="+mn-lt"/>
                          <a:ea typeface="Times New Roman" pitchFamily="18" charset="0"/>
                          <a:cs typeface="Arial" pitchFamily="34" charset="0"/>
                        </a:rPr>
                        <a:t> jest trójkątem ostrokątnym, ponieważ </a:t>
                      </a:r>
                      <a:r>
                        <a:rPr lang="pl-PL" sz="1400" dirty="0" smtClean="0">
                          <a:latin typeface="+mn-lt"/>
                          <a:ea typeface="Calibri"/>
                          <a:cs typeface="Times New Roman"/>
                        </a:rPr>
                        <a:t>wszystkie </a:t>
                      </a:r>
                      <a:r>
                        <a:rPr lang="pl-PL" sz="1400" dirty="0" smtClean="0">
                          <a:latin typeface="+mn-lt"/>
                          <a:ea typeface="Calibri"/>
                          <a:cs typeface="Times New Roman"/>
                        </a:rPr>
                        <a:t>kąty są ostre.</a:t>
                      </a:r>
                      <a:endParaRPr lang="pl-PL" sz="1400" dirty="0" smtClean="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a:latin typeface="+mn-lt"/>
                          <a:ea typeface="Calibri"/>
                        </a:rPr>
                        <a:t>P</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420624">
                <a:tc>
                  <a:txBody>
                    <a:bodyPr/>
                    <a:lstStyle/>
                    <a:p>
                      <a:pPr algn="ctr">
                        <a:lnSpc>
                          <a:spcPct val="115000"/>
                        </a:lnSpc>
                        <a:spcAft>
                          <a:spcPts val="0"/>
                        </a:spcAft>
                      </a:pPr>
                      <a:r>
                        <a:rPr lang="pl-PL" sz="1400" b="1">
                          <a:latin typeface="+mn-lt"/>
                          <a:ea typeface="Calibri"/>
                        </a:rPr>
                        <a:t>3.</a:t>
                      </a:r>
                      <a:endParaRPr lang="pl-PL" sz="140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l-PL" sz="1400" b="0" i="0" u="none" strike="noStrike" cap="none" normalizeH="0" baseline="0" dirty="0" smtClean="0">
                          <a:ln>
                            <a:noFill/>
                          </a:ln>
                          <a:solidFill>
                            <a:schemeClr val="tx1"/>
                          </a:solidFill>
                          <a:effectLst/>
                          <a:latin typeface="+mn-lt"/>
                          <a:ea typeface="Times New Roman" pitchFamily="18" charset="0"/>
                          <a:cs typeface="Arial" pitchFamily="34" charset="0"/>
                        </a:rPr>
                        <a:t>Trójkąt </a:t>
                      </a:r>
                      <a:r>
                        <a:rPr kumimoji="0" lang="pl-PL" sz="1400" b="0" i="1" u="none" strike="noStrike" cap="none" normalizeH="0" baseline="0" dirty="0" err="1" smtClean="0">
                          <a:ln>
                            <a:noFill/>
                          </a:ln>
                          <a:solidFill>
                            <a:schemeClr val="tx1"/>
                          </a:solidFill>
                          <a:effectLst/>
                          <a:latin typeface="+mn-lt"/>
                          <a:ea typeface="Times New Roman" pitchFamily="18" charset="0"/>
                          <a:cs typeface="Arial" pitchFamily="34" charset="0"/>
                        </a:rPr>
                        <a:t>KLM</a:t>
                      </a:r>
                      <a:r>
                        <a:rPr kumimoji="0" lang="pl-PL" sz="1400" b="0" i="0" u="none" strike="noStrike" cap="none" normalizeH="0" baseline="0" dirty="0" smtClean="0">
                          <a:ln>
                            <a:noFill/>
                          </a:ln>
                          <a:solidFill>
                            <a:schemeClr val="tx1"/>
                          </a:solidFill>
                          <a:effectLst/>
                          <a:latin typeface="+mn-lt"/>
                          <a:ea typeface="Times New Roman" pitchFamily="18" charset="0"/>
                          <a:cs typeface="Arial" pitchFamily="34" charset="0"/>
                        </a:rPr>
                        <a:t> jest trójkątem prostokątnym, ponieważ </a:t>
                      </a:r>
                      <a:r>
                        <a:rPr lang="pl-PL" sz="1400" dirty="0" smtClean="0">
                          <a:latin typeface="+mn-lt"/>
                          <a:ea typeface="Calibri"/>
                          <a:cs typeface="Times New Roman"/>
                        </a:rPr>
                        <a:t>jeden z kątów wewnętrznych jest rozwarty.</a:t>
                      </a:r>
                      <a:endParaRPr lang="pl-PL" sz="1400" dirty="0" smtClean="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lnSpc>
                          <a:spcPct val="115000"/>
                        </a:lnSpc>
                        <a:spcAft>
                          <a:spcPts val="0"/>
                        </a:spcAft>
                      </a:pPr>
                      <a:r>
                        <a:rPr lang="pl-PL" sz="1400" b="1" dirty="0">
                          <a:latin typeface="+mn-lt"/>
                          <a:ea typeface="Calibri"/>
                        </a:rPr>
                        <a:t>P</a:t>
                      </a:r>
                      <a:endParaRPr lang="pl-PL" sz="1400" dirty="0">
                        <a:latin typeface="+mn-lt"/>
                        <a:ea typeface="Calibri"/>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sp>
        <p:nvSpPr>
          <p:cNvPr id="8" name="Rectangle 5"/>
          <p:cNvSpPr>
            <a:spLocks noChangeArrowheads="1"/>
          </p:cNvSpPr>
          <p:nvPr/>
        </p:nvSpPr>
        <p:spPr bwMode="auto">
          <a:xfrm>
            <a:off x="267858" y="4498042"/>
            <a:ext cx="3656187" cy="1600438"/>
          </a:xfrm>
          <a:prstGeom prst="rect">
            <a:avLst/>
          </a:prstGeom>
          <a:solidFill>
            <a:schemeClr val="accent5">
              <a:lumMod val="20000"/>
              <a:lumOff val="80000"/>
            </a:schemeClr>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l-PL" sz="1400" b="1" dirty="0" smtClean="0">
                <a:cs typeface="Arial" panose="020B0604020202020204" pitchFamily="34" charset="0"/>
              </a:rPr>
              <a:t>Rozwiązanie </a:t>
            </a:r>
            <a:endParaRPr lang="pl-PL" sz="1400" dirty="0" smtClean="0">
              <a:cs typeface="Arial" panose="020B0604020202020204" pitchFamily="34" charset="0"/>
            </a:endParaRPr>
          </a:p>
          <a:p>
            <a:pPr algn="just"/>
            <a:r>
              <a:rPr lang="pl-PL" sz="1400" dirty="0" smtClean="0">
                <a:cs typeface="Arial" panose="020B0604020202020204" pitchFamily="34" charset="0"/>
              </a:rPr>
              <a:t>3P</a:t>
            </a:r>
          </a:p>
          <a:p>
            <a:pPr algn="just"/>
            <a:endParaRPr lang="pl-PL" sz="1400" dirty="0" smtClean="0">
              <a:cs typeface="Arial" panose="020B0604020202020204" pitchFamily="34" charset="0"/>
            </a:endParaRPr>
          </a:p>
          <a:p>
            <a:pPr algn="just"/>
            <a:r>
              <a:rPr lang="pl-PL" sz="1400" b="1" dirty="0" smtClean="0">
                <a:cs typeface="Arial" panose="020B0604020202020204" pitchFamily="34" charset="0"/>
              </a:rPr>
              <a:t>Schemat punktowania</a:t>
            </a:r>
            <a:endParaRPr lang="pl-PL" sz="1400" dirty="0" smtClean="0">
              <a:cs typeface="Arial" panose="020B0604020202020204" pitchFamily="34" charset="0"/>
            </a:endParaRPr>
          </a:p>
          <a:p>
            <a:pPr algn="just"/>
            <a:r>
              <a:rPr lang="pl-PL" sz="1400" dirty="0" smtClean="0">
                <a:cs typeface="Arial" panose="020B0604020202020204" pitchFamily="34" charset="0"/>
              </a:rPr>
              <a:t>1 </a:t>
            </a:r>
            <a:r>
              <a:rPr lang="pl-PL" sz="1400" dirty="0" err="1" smtClean="0">
                <a:cs typeface="Arial" panose="020B0604020202020204" pitchFamily="34" charset="0"/>
              </a:rPr>
              <a:t>pkt</a:t>
            </a:r>
            <a:r>
              <a:rPr lang="pl-PL" sz="1400" dirty="0" smtClean="0">
                <a:cs typeface="Arial" panose="020B0604020202020204" pitchFamily="34" charset="0"/>
              </a:rPr>
              <a:t> – za zaznaczenie poprawnej odpowiedzi.</a:t>
            </a:r>
          </a:p>
          <a:p>
            <a:pPr algn="just"/>
            <a:r>
              <a:rPr lang="pl-PL" sz="1400" dirty="0" smtClean="0">
                <a:cs typeface="Arial" panose="020B0604020202020204" pitchFamily="34" charset="0"/>
              </a:rPr>
              <a:t>0 </a:t>
            </a:r>
            <a:r>
              <a:rPr lang="pl-PL" sz="1400" dirty="0" err="1" smtClean="0">
                <a:cs typeface="Arial" panose="020B0604020202020204" pitchFamily="34" charset="0"/>
              </a:rPr>
              <a:t>pkt</a:t>
            </a:r>
            <a:r>
              <a:rPr lang="pl-PL" sz="1400" dirty="0" smtClean="0">
                <a:cs typeface="Arial" panose="020B0604020202020204" pitchFamily="34" charset="0"/>
              </a:rPr>
              <a:t> – za zaznaczenie niepełnej lub błędnej odpowiedzi albo brak odpowiedzi.</a:t>
            </a:r>
            <a:endParaRPr lang="pl-PL" sz="1400" dirty="0">
              <a:cs typeface="Arial" panose="020B0604020202020204" pitchFamily="34" charset="0"/>
            </a:endParaRPr>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29</a:t>
            </a:fld>
            <a:endParaRPr lang="pl-PL"/>
          </a:p>
        </p:txBody>
      </p:sp>
      <p:sp>
        <p:nvSpPr>
          <p:cNvPr id="76801" name="Rectangle 1"/>
          <p:cNvSpPr>
            <a:spLocks noChangeArrowheads="1"/>
          </p:cNvSpPr>
          <p:nvPr/>
        </p:nvSpPr>
        <p:spPr bwMode="auto">
          <a:xfrm>
            <a:off x="138545" y="1549220"/>
            <a:ext cx="8783782" cy="1815882"/>
          </a:xfrm>
          <a:prstGeom prst="rect">
            <a:avLst/>
          </a:prstGeom>
          <a:solidFill>
            <a:schemeClr val="accent5">
              <a:lumMod val="20000"/>
              <a:lumOff val="80000"/>
            </a:schemeClr>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Zadanie (0–4) </a:t>
            </a:r>
            <a:endParaRPr kumimoji="0" lang="pl-PL"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W szkole przeznaczono 500 zł na zakup piłek do koszykówki i piłek do siatkówki. Kupiono 3 piłki do koszykówki, za które zapłacono 282 zł. Piłka do siatkówki jest o 14 zł tańsza od piłki do koszykówki. </a:t>
            </a:r>
            <a:endParaRPr kumimoji="0" lang="pl-PL"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Ile piłek do siatkówki można kupić za pozostałą kwotę?</a:t>
            </a:r>
            <a:endParaRPr kumimoji="0" lang="pl-PL"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1" u="none" strike="noStrike" cap="none" normalizeH="0" baseline="0" dirty="0" smtClean="0">
                <a:ln>
                  <a:noFill/>
                </a:ln>
                <a:solidFill>
                  <a:schemeClr val="tx1"/>
                </a:solidFill>
                <a:effectLst/>
                <a:ea typeface="Calibri" pitchFamily="34" charset="0"/>
                <a:cs typeface="Arial" pitchFamily="34" charset="0"/>
              </a:rPr>
              <a:t>Zapisz wszystkie obliczenia. </a:t>
            </a:r>
          </a:p>
          <a:p>
            <a:pPr marL="0" marR="0" lvl="0" indent="0" algn="l" defTabSz="914400" rtl="0" eaLnBrk="0" fontAlgn="base" latinLnBrk="0" hangingPunct="0">
              <a:lnSpc>
                <a:spcPct val="100000"/>
              </a:lnSpc>
              <a:spcBef>
                <a:spcPct val="0"/>
              </a:spcBef>
              <a:spcAft>
                <a:spcPct val="0"/>
              </a:spcAft>
              <a:buClrTx/>
              <a:buSzTx/>
              <a:buFontTx/>
              <a:buNone/>
              <a:tabLst/>
            </a:pPr>
            <a:endParaRPr lang="pl-PL" sz="14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Odpowiedź: ……………………………………………………………………………… .</a:t>
            </a:r>
            <a:endParaRPr kumimoji="0" lang="pl-PL" sz="1400" b="0" i="0" u="none" strike="noStrike" cap="none" normalizeH="0" baseline="0" dirty="0" smtClean="0">
              <a:ln>
                <a:noFill/>
              </a:ln>
              <a:solidFill>
                <a:schemeClr val="tx1"/>
              </a:solidFill>
              <a:effectLst/>
              <a:cs typeface="Arial" pitchFamily="34" charset="0"/>
            </a:endParaRPr>
          </a:p>
        </p:txBody>
      </p:sp>
      <p:graphicFrame>
        <p:nvGraphicFramePr>
          <p:cNvPr id="6" name="Tabela 5"/>
          <p:cNvGraphicFramePr>
            <a:graphicFrameLocks noGrp="1"/>
          </p:cNvGraphicFramePr>
          <p:nvPr/>
        </p:nvGraphicFramePr>
        <p:xfrm>
          <a:off x="277097" y="2686659"/>
          <a:ext cx="8488200" cy="320476"/>
        </p:xfrm>
        <a:graphic>
          <a:graphicData uri="http://schemas.openxmlformats.org/drawingml/2006/table">
            <a:tbl>
              <a:tblPr/>
              <a:tblGrid>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gridCol w="242520"/>
              </a:tblGrid>
              <a:tr h="160238">
                <a:tc>
                  <a:txBody>
                    <a:bodyPr/>
                    <a:lstStyle/>
                    <a:p>
                      <a:pPr>
                        <a:lnSpc>
                          <a:spcPct val="115000"/>
                        </a:lnSpc>
                        <a:spcAft>
                          <a:spcPts val="0"/>
                        </a:spcAft>
                      </a:pPr>
                      <a:endParaRPr lang="pl-PL" sz="900" dirty="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160238">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5000"/>
                        </a:lnSpc>
                        <a:spcAft>
                          <a:spcPts val="0"/>
                        </a:spcAft>
                      </a:pPr>
                      <a:endParaRPr lang="pl-PL" sz="900" dirty="0">
                        <a:latin typeface="Arial"/>
                        <a:ea typeface="Calibri"/>
                      </a:endParaRPr>
                    </a:p>
                  </a:txBody>
                  <a:tcPr marL="52251" marR="5225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157018" y="3455016"/>
            <a:ext cx="8783782" cy="1938992"/>
          </a:xfrm>
          <a:prstGeom prst="rect">
            <a:avLst/>
          </a:prstGeom>
          <a:solidFill>
            <a:schemeClr val="accent5">
              <a:lumMod val="20000"/>
              <a:lumOff val="80000"/>
            </a:schemeClr>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l-PL" sz="1400" b="1" dirty="0" smtClean="0"/>
              <a:t>Wymaganie ogólne</a:t>
            </a:r>
            <a:endParaRPr lang="pl-PL" sz="1400" dirty="0" smtClean="0"/>
          </a:p>
          <a:p>
            <a:pPr algn="just"/>
            <a:r>
              <a:rPr lang="pl-PL" sz="1400" i="1" dirty="0" smtClean="0"/>
              <a:t>IV. Rozumowanie i tworzenie strategii.</a:t>
            </a:r>
            <a:endParaRPr lang="pl-PL" sz="1400" dirty="0" smtClean="0"/>
          </a:p>
          <a:p>
            <a:pPr algn="just"/>
            <a:r>
              <a:rPr lang="pl-PL" sz="1400" i="1" dirty="0" smtClean="0"/>
              <a:t>Uczeń prowadzi proste rozumowanie składające się z niewielkiej liczby kroków, ustala kolejność czynności (w tym obliczeń) prowadzących do rozwiązania problemu </a:t>
            </a:r>
            <a:r>
              <a:rPr lang="pl-PL" sz="1400" dirty="0" smtClean="0"/>
              <a:t>[…]</a:t>
            </a:r>
            <a:r>
              <a:rPr lang="pl-PL" sz="1400" i="1" dirty="0" smtClean="0"/>
              <a:t>.</a:t>
            </a:r>
            <a:endParaRPr lang="pl-PL" sz="1400" dirty="0" smtClean="0"/>
          </a:p>
          <a:p>
            <a:pPr algn="just"/>
            <a:endParaRPr lang="pl-PL" sz="800" dirty="0" smtClean="0"/>
          </a:p>
          <a:p>
            <a:pPr algn="just"/>
            <a:r>
              <a:rPr lang="pl-PL" sz="1400" b="1" dirty="0" smtClean="0"/>
              <a:t> Wymagania szczegółowe</a:t>
            </a:r>
            <a:endParaRPr lang="pl-PL" sz="1400" dirty="0" smtClean="0"/>
          </a:p>
          <a:p>
            <a:pPr algn="just"/>
            <a:r>
              <a:rPr lang="pl-PL" sz="1400" i="1" dirty="0" smtClean="0"/>
              <a:t>14.5. Uczeń do rozwiązywania zadań osadzonych w kontekście praktycznym stosuje poznaną wiedzę z zakresu arytmetyki oraz nabyte umiejętności rachunkowe, a także własne poprawne metody.</a:t>
            </a:r>
            <a:endParaRPr lang="pl-PL" sz="1400" dirty="0" smtClean="0"/>
          </a:p>
          <a:p>
            <a:pPr algn="just"/>
            <a:r>
              <a:rPr lang="pl-PL" sz="1400" i="1" dirty="0" smtClean="0"/>
              <a:t>14.6. Uczeń weryfikuje wynik zadania tekstowego, oceniając sensowność rozwiązania.</a:t>
            </a:r>
            <a:endParaRPr lang="pl-PL" sz="1400" dirty="0"/>
          </a:p>
        </p:txBody>
      </p:sp>
      <p:sp>
        <p:nvSpPr>
          <p:cNvPr id="8" name="Rectangle 1"/>
          <p:cNvSpPr>
            <a:spLocks noChangeArrowheads="1"/>
          </p:cNvSpPr>
          <p:nvPr/>
        </p:nvSpPr>
        <p:spPr bwMode="auto">
          <a:xfrm>
            <a:off x="147782" y="5499097"/>
            <a:ext cx="8793018" cy="1169551"/>
          </a:xfrm>
          <a:prstGeom prst="rect">
            <a:avLst/>
          </a:prstGeom>
          <a:solidFill>
            <a:schemeClr val="accent5">
              <a:lumMod val="20000"/>
              <a:lumOff val="80000"/>
            </a:schemeClr>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l-PL" sz="1400" b="1" dirty="0" smtClean="0"/>
              <a:t>Zasady oceniania rozwiązania</a:t>
            </a:r>
            <a:endParaRPr lang="pl-PL" sz="1400" dirty="0" smtClean="0"/>
          </a:p>
          <a:p>
            <a:pPr algn="just"/>
            <a:r>
              <a:rPr lang="pl-PL" sz="1400" dirty="0" smtClean="0"/>
              <a:t>Istotnym postępem w tym przypadku jest wykonanie pierwszego kroku przybliżającego ucznia do uzyskania odpowiedzi na postawione pytanie. Może to być, na przykład, wyznaczenie kwoty pozostałej na zakup piłek do siatkówki lub ustalenie sposobu obliczenia ceny piłki do koszykówki. Pokonaniem zasadniczych trudności w tym zadaniu jest wskazanie poprawnej metody wyznaczenia ceny piłki do siatkówki.</a:t>
            </a: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A6F3004D-1473-4B52-9EC4-FA23FB5546B9}" type="slidenum">
              <a:rPr lang="pl-PL" smtClean="0"/>
              <a:pPr/>
              <a:t>3</a:t>
            </a:fld>
            <a:endParaRPr lang="pl-PL"/>
          </a:p>
        </p:txBody>
      </p:sp>
      <p:sp>
        <p:nvSpPr>
          <p:cNvPr id="6" name="Prostokąt 5"/>
          <p:cNvSpPr/>
          <p:nvPr/>
        </p:nvSpPr>
        <p:spPr>
          <a:xfrm>
            <a:off x="1311565" y="1452756"/>
            <a:ext cx="7426036" cy="1938992"/>
          </a:xfrm>
          <a:prstGeom prst="rect">
            <a:avLst/>
          </a:prstGeom>
          <a:solidFill>
            <a:srgbClr val="FFFFCC"/>
          </a:solidFill>
          <a:ln>
            <a:solidFill>
              <a:srgbClr val="FF9933"/>
            </a:solidFill>
          </a:ln>
        </p:spPr>
        <p:txBody>
          <a:bodyPr wrap="square">
            <a:spAutoFit/>
          </a:bodyPr>
          <a:lstStyle/>
          <a:p>
            <a:pPr algn="just"/>
            <a:r>
              <a:rPr lang="pl-PL" sz="2400" dirty="0" smtClean="0"/>
              <a:t>Wynik procentowy to odsetek punktów, które uczeń zdobył za zadania sprawdzające wiadomości i umiejętności z danego przedmiotu, np. jeśli zdający za zadania matematyczne zdobędzie 18 punktów spośród 22 możliwych do zdobycia, to uzyska wynik równy 82%.</a:t>
            </a:r>
            <a:endParaRPr lang="pl-PL" sz="2400" dirty="0"/>
          </a:p>
        </p:txBody>
      </p:sp>
      <p:sp>
        <p:nvSpPr>
          <p:cNvPr id="7" name="Prostokąt 6"/>
          <p:cNvSpPr/>
          <p:nvPr/>
        </p:nvSpPr>
        <p:spPr>
          <a:xfrm>
            <a:off x="466725" y="3736741"/>
            <a:ext cx="8427892" cy="2677656"/>
          </a:xfrm>
          <a:prstGeom prst="rect">
            <a:avLst/>
          </a:prstGeom>
          <a:solidFill>
            <a:srgbClr val="FFFFCC"/>
          </a:solidFill>
          <a:ln>
            <a:solidFill>
              <a:srgbClr val="FF9933"/>
            </a:solidFill>
          </a:ln>
        </p:spPr>
        <p:txBody>
          <a:bodyPr wrap="square">
            <a:spAutoFit/>
          </a:bodyPr>
          <a:lstStyle/>
          <a:p>
            <a:pPr algn="just"/>
            <a:r>
              <a:rPr lang="pl-PL" sz="2400" dirty="0" smtClean="0"/>
              <a:t>Uczeń, który jest laureatem lub finalistą olimpiady przedmiotowej albo laureatem konkursu przedmiotowego o zasięgu wojewódzkim lub ponadwojewódzkim, organizowanego z zakresu jednego </a:t>
            </a:r>
            <a:br>
              <a:rPr lang="pl-PL" sz="2400" dirty="0" smtClean="0"/>
            </a:br>
            <a:r>
              <a:rPr lang="pl-PL" sz="2400" dirty="0" smtClean="0"/>
              <a:t>z przedmiotów objętych sprawdzianem (tj. języka polskiego, matematyki i języka obcego nowożytnego), jest zwolniony z odpowiedniej części sprawdzianu. Zwolnienie jest równoznaczne z uzyskaniem z tej części sprawdzianu najwyższego wyniku.</a:t>
            </a:r>
            <a:endParaRPr lang="pl-PL" sz="2400" dirty="0"/>
          </a:p>
        </p:txBody>
      </p:sp>
      <p:sp>
        <p:nvSpPr>
          <p:cNvPr id="9" name="Tytuł 1"/>
          <p:cNvSpPr>
            <a:spLocks noGrp="1"/>
          </p:cNvSpPr>
          <p:nvPr>
            <p:ph type="title"/>
          </p:nvPr>
        </p:nvSpPr>
        <p:spPr>
          <a:xfrm>
            <a:off x="467544" y="404664"/>
            <a:ext cx="8229600" cy="1143000"/>
          </a:xfrm>
        </p:spPr>
        <p:txBody>
          <a:bodyPr>
            <a:normAutofit/>
          </a:bodyPr>
          <a:lstStyle/>
          <a:p>
            <a:r>
              <a:rPr lang="pl-PL" sz="3600" b="1" dirty="0" smtClean="0">
                <a:solidFill>
                  <a:schemeClr val="bg2">
                    <a:lumMod val="25000"/>
                  </a:schemeClr>
                </a:solidFill>
                <a:effectLst/>
              </a:rPr>
              <a:t>Zmiany w sprawdzianie od 2015 r.</a:t>
            </a:r>
            <a:endParaRPr lang="pl-PL" sz="3600" dirty="0">
              <a:solidFill>
                <a:schemeClr val="bg2">
                  <a:lumMod val="25000"/>
                </a:schemeClr>
              </a:solidFill>
              <a:effectLst/>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1121283" y="274638"/>
            <a:ext cx="7498080" cy="1143000"/>
          </a:xfrm>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matematyki – przykłady</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30</a:t>
            </a:fld>
            <a:endParaRPr lang="pl-PL"/>
          </a:p>
        </p:txBody>
      </p:sp>
      <p:sp>
        <p:nvSpPr>
          <p:cNvPr id="74753" name="Rectangle 1"/>
          <p:cNvSpPr>
            <a:spLocks noChangeArrowheads="1"/>
          </p:cNvSpPr>
          <p:nvPr/>
        </p:nvSpPr>
        <p:spPr bwMode="auto">
          <a:xfrm>
            <a:off x="193963" y="1657190"/>
            <a:ext cx="4119418" cy="4832092"/>
          </a:xfrm>
          <a:prstGeom prst="rect">
            <a:avLst/>
          </a:prstGeom>
          <a:solidFill>
            <a:schemeClr val="accent5">
              <a:lumMod val="20000"/>
              <a:lumOff val="80000"/>
            </a:schemeClr>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Przykładowe rozwiązania uczniowskie </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I rozwiązanie</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500 – 282 = 218 – tyle pieniędzy zostało na piłki do siatkówki</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282 : 3 = 94 – tyle kosztowała piłka do koszykówki</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94 – 14 = 80 – tyle kosztowała piłka do siatkówki</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2 · 80 = 160 – na 2 piłki wystarczy pieniędzy</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3 · 80 = 240 – na 3 piłki zabraknie</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Odpowiedź: Można kupić dwie piłki do siatkówki.</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II rozwiązanie</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282 zł : 3 = 94 zł – cena piłki do koszykówki</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94 zł – 14 zł = 80 zł – cena piłki do siatkówki</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500 zł – 282 zł = 218 zł – kwota do wykorzystania</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218 : 80 = 2, reszta 58</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Odpowiedź: Kupiono 2 piłki do siatkówki.</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III rozwiązanie</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Cena piłki do koszykówki: 282 : 3 = 94 </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Cena piłki do siatkówki: 94 – 14 = 80</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Kupiono 1 piłkę do siatkówki: 282 + 80 = 362</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2 piłki do siatkówki: 362 + 80 = 442</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3 piłki do siatkówki: 442 + 80 = 522</a:t>
            </a:r>
            <a:endParaRPr kumimoji="0" lang="pl-PL"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ea typeface="Calibri" pitchFamily="34" charset="0"/>
                <a:cs typeface="Arial" pitchFamily="34" charset="0"/>
              </a:rPr>
              <a:t>Odpowiedź: Można kupić dwie piłki do siatkówki.</a:t>
            </a:r>
            <a:endParaRPr kumimoji="0" lang="pl-PL" sz="1400" b="0" i="0" u="none" strike="noStrike" cap="none" normalizeH="0" baseline="0" dirty="0" smtClean="0">
              <a:ln>
                <a:noFill/>
              </a:ln>
              <a:solidFill>
                <a:schemeClr val="tx1"/>
              </a:solidFill>
              <a:effectLst/>
              <a:cs typeface="Arial" pitchFamily="34" charset="0"/>
            </a:endParaRPr>
          </a:p>
        </p:txBody>
      </p:sp>
      <p:graphicFrame>
        <p:nvGraphicFramePr>
          <p:cNvPr id="6" name="Tabela 5"/>
          <p:cNvGraphicFramePr>
            <a:graphicFrameLocks noGrp="1"/>
          </p:cNvGraphicFramePr>
          <p:nvPr/>
        </p:nvGraphicFramePr>
        <p:xfrm>
          <a:off x="4516581" y="2198253"/>
          <a:ext cx="4405746" cy="4401206"/>
        </p:xfrm>
        <a:graphic>
          <a:graphicData uri="http://schemas.openxmlformats.org/drawingml/2006/table">
            <a:tbl>
              <a:tblPr/>
              <a:tblGrid>
                <a:gridCol w="655781"/>
                <a:gridCol w="3749965"/>
              </a:tblGrid>
              <a:tr h="291368">
                <a:tc>
                  <a:txBody>
                    <a:bodyPr/>
                    <a:lstStyle/>
                    <a:p>
                      <a:pPr>
                        <a:lnSpc>
                          <a:spcPct val="115000"/>
                        </a:lnSpc>
                        <a:spcAft>
                          <a:spcPts val="0"/>
                        </a:spcAft>
                      </a:pPr>
                      <a:r>
                        <a:rPr lang="pl-PL" sz="1400" dirty="0">
                          <a:latin typeface="+mn-lt"/>
                          <a:ea typeface="Calibri"/>
                        </a:rPr>
                        <a:t>4 </a:t>
                      </a:r>
                      <a:r>
                        <a:rPr lang="pl-PL" sz="1400" dirty="0" err="1">
                          <a:latin typeface="+mn-lt"/>
                          <a:ea typeface="Calibri"/>
                        </a:rPr>
                        <a:t>pkt</a:t>
                      </a:r>
                      <a:r>
                        <a:rPr lang="pl-PL" sz="1400" dirty="0">
                          <a:latin typeface="+mn-lt"/>
                          <a:ea typeface="Calibri"/>
                        </a:rPr>
                        <a:t> –</a:t>
                      </a:r>
                    </a:p>
                  </a:txBody>
                  <a:tcPr marL="68580" marR="177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pl-PL" sz="1400" dirty="0">
                          <a:latin typeface="+mn-lt"/>
                          <a:ea typeface="Calibri"/>
                        </a:rPr>
                        <a:t>za przedstawienie bezbłędnego rozwiązania zadania.</a:t>
                      </a:r>
                    </a:p>
                  </a:txBody>
                  <a:tcPr marL="177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r>
              <a:tr h="582735">
                <a:tc>
                  <a:txBody>
                    <a:bodyPr/>
                    <a:lstStyle/>
                    <a:p>
                      <a:pPr>
                        <a:lnSpc>
                          <a:spcPct val="115000"/>
                        </a:lnSpc>
                        <a:spcAft>
                          <a:spcPts val="0"/>
                        </a:spcAft>
                      </a:pPr>
                      <a:r>
                        <a:rPr lang="pl-PL" sz="1400" dirty="0">
                          <a:latin typeface="+mn-lt"/>
                          <a:ea typeface="Calibri"/>
                        </a:rPr>
                        <a:t>3 </a:t>
                      </a:r>
                      <a:r>
                        <a:rPr lang="pl-PL" sz="1400" dirty="0" err="1">
                          <a:latin typeface="+mn-lt"/>
                          <a:ea typeface="Calibri"/>
                        </a:rPr>
                        <a:t>pkt</a:t>
                      </a:r>
                      <a:r>
                        <a:rPr lang="pl-PL" sz="1400" dirty="0">
                          <a:latin typeface="+mn-lt"/>
                          <a:ea typeface="Calibri"/>
                        </a:rPr>
                        <a:t> –</a:t>
                      </a:r>
                    </a:p>
                  </a:txBody>
                  <a:tcPr marL="68580" marR="177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pl-PL" sz="1400" dirty="0">
                          <a:latin typeface="+mn-lt"/>
                          <a:ea typeface="Calibri"/>
                        </a:rPr>
                        <a:t>w przypadku gdy uczeń doprowadził rozwiązanie do końca, ale popełnił błędy rachunkowe.</a:t>
                      </a:r>
                    </a:p>
                  </a:txBody>
                  <a:tcPr marL="177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r>
              <a:tr h="874103">
                <a:tc>
                  <a:txBody>
                    <a:bodyPr/>
                    <a:lstStyle/>
                    <a:p>
                      <a:pPr>
                        <a:lnSpc>
                          <a:spcPct val="115000"/>
                        </a:lnSpc>
                        <a:spcAft>
                          <a:spcPts val="0"/>
                        </a:spcAft>
                      </a:pPr>
                      <a:r>
                        <a:rPr lang="pl-PL" sz="1400" dirty="0">
                          <a:latin typeface="+mn-lt"/>
                          <a:ea typeface="Calibri"/>
                        </a:rPr>
                        <a:t>2 </a:t>
                      </a:r>
                      <a:r>
                        <a:rPr lang="pl-PL" sz="1400" dirty="0" err="1">
                          <a:latin typeface="+mn-lt"/>
                          <a:ea typeface="Calibri"/>
                        </a:rPr>
                        <a:t>pkt</a:t>
                      </a:r>
                      <a:r>
                        <a:rPr lang="pl-PL" sz="1400" dirty="0">
                          <a:latin typeface="+mn-lt"/>
                          <a:ea typeface="Calibri"/>
                        </a:rPr>
                        <a:t> –</a:t>
                      </a:r>
                    </a:p>
                  </a:txBody>
                  <a:tcPr marL="68580" marR="177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pl-PL" sz="1400">
                          <a:latin typeface="+mn-lt"/>
                          <a:ea typeface="Calibri"/>
                        </a:rPr>
                        <a:t>w przypadku gdy uczeń przedstawił rozwiązanie zawierające poprawną metodę wyznaczenia ceny piłki do siatkówki, ale nie doprowadził rozumowania do końca lub popełnił błędy w dalszym rozumowaniu.</a:t>
                      </a:r>
                    </a:p>
                  </a:txBody>
                  <a:tcPr marL="177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r>
              <a:tr h="1165471">
                <a:tc>
                  <a:txBody>
                    <a:bodyPr/>
                    <a:lstStyle/>
                    <a:p>
                      <a:pPr>
                        <a:lnSpc>
                          <a:spcPct val="115000"/>
                        </a:lnSpc>
                        <a:spcAft>
                          <a:spcPts val="0"/>
                        </a:spcAft>
                      </a:pPr>
                      <a:r>
                        <a:rPr lang="pl-PL" sz="1400" dirty="0">
                          <a:latin typeface="+mn-lt"/>
                          <a:ea typeface="Calibri"/>
                        </a:rPr>
                        <a:t>1 </a:t>
                      </a:r>
                      <a:r>
                        <a:rPr lang="pl-PL" sz="1400" dirty="0" err="1">
                          <a:latin typeface="+mn-lt"/>
                          <a:ea typeface="Calibri"/>
                        </a:rPr>
                        <a:t>pkt</a:t>
                      </a:r>
                      <a:r>
                        <a:rPr lang="pl-PL" sz="1400" dirty="0">
                          <a:latin typeface="+mn-lt"/>
                          <a:ea typeface="Calibri"/>
                        </a:rPr>
                        <a:t> –</a:t>
                      </a:r>
                    </a:p>
                  </a:txBody>
                  <a:tcPr marL="68580" marR="177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pl-PL" sz="1400" dirty="0">
                          <a:latin typeface="+mn-lt"/>
                          <a:ea typeface="Calibri"/>
                        </a:rPr>
                        <a:t>w przypadku gdy uczeń przedstawił rozwiązanie zawierające poprawną metodę wyznaczenia ceny piłki do koszykówki lub wyznaczenia kwoty pozostałej na zakup piłek do siatkówki, ale nie zaprezentował kolejnych etapów rozwiązania.</a:t>
                      </a:r>
                    </a:p>
                  </a:txBody>
                  <a:tcPr marL="177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r>
              <a:tr h="874103">
                <a:tc>
                  <a:txBody>
                    <a:bodyPr/>
                    <a:lstStyle/>
                    <a:p>
                      <a:pPr>
                        <a:lnSpc>
                          <a:spcPct val="115000"/>
                        </a:lnSpc>
                        <a:spcAft>
                          <a:spcPts val="0"/>
                        </a:spcAft>
                      </a:pPr>
                      <a:r>
                        <a:rPr lang="pl-PL" sz="1400" dirty="0">
                          <a:latin typeface="+mn-lt"/>
                          <a:ea typeface="Calibri"/>
                        </a:rPr>
                        <a:t>0 </a:t>
                      </a:r>
                      <a:r>
                        <a:rPr lang="pl-PL" sz="1400" dirty="0" err="1">
                          <a:latin typeface="+mn-lt"/>
                          <a:ea typeface="Calibri"/>
                        </a:rPr>
                        <a:t>pkt</a:t>
                      </a:r>
                      <a:r>
                        <a:rPr lang="pl-PL" sz="1400" dirty="0">
                          <a:latin typeface="+mn-lt"/>
                          <a:ea typeface="Calibri"/>
                        </a:rPr>
                        <a:t> –</a:t>
                      </a:r>
                    </a:p>
                  </a:txBody>
                  <a:tcPr marL="68580" marR="177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r>
                        <a:rPr lang="pl-PL" sz="1400" dirty="0">
                          <a:latin typeface="+mn-lt"/>
                          <a:ea typeface="Calibri"/>
                        </a:rPr>
                        <a:t>w przypadku gdy uczeń nie dokonał żadnego postępu w kierunku uzyskania odpowiedzi na pytanie postawione w zadaniu lub opuścił zadanie.</a:t>
                      </a:r>
                    </a:p>
                  </a:txBody>
                  <a:tcPr marL="177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r>
            </a:tbl>
          </a:graphicData>
        </a:graphic>
      </p:graphicFrame>
      <p:sp>
        <p:nvSpPr>
          <p:cNvPr id="74754" name="Rectangle 2"/>
          <p:cNvSpPr>
            <a:spLocks noChangeArrowheads="1"/>
          </p:cNvSpPr>
          <p:nvPr/>
        </p:nvSpPr>
        <p:spPr bwMode="auto">
          <a:xfrm>
            <a:off x="4516581" y="1728019"/>
            <a:ext cx="1939636" cy="307777"/>
          </a:xfrm>
          <a:prstGeom prst="rect">
            <a:avLst/>
          </a:prstGeom>
          <a:no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Calibri" pitchFamily="34" charset="0"/>
                <a:cs typeface="Arial" pitchFamily="34" charset="0"/>
              </a:rPr>
              <a:t>Schemat punktowania</a:t>
            </a:r>
            <a:endParaRPr kumimoji="0" lang="pl-PL" sz="1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5108" y="265113"/>
            <a:ext cx="7498080" cy="1143000"/>
          </a:xfrm>
        </p:spPr>
        <p:txBody>
          <a:bodyPr>
            <a:noAutofit/>
          </a:bodyPr>
          <a:lstStyle/>
          <a:p>
            <a:r>
              <a:rPr lang="pl-PL" sz="3600" b="1" dirty="0" smtClean="0">
                <a:solidFill>
                  <a:schemeClr val="tx2">
                    <a:lumMod val="75000"/>
                  </a:schemeClr>
                </a:solidFill>
                <a:effectLst/>
              </a:rPr>
              <a:t>Część 2. sprawdzianu</a:t>
            </a:r>
            <a:br>
              <a:rPr lang="pl-PL" sz="3600"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31</a:t>
            </a:fld>
            <a:endParaRPr lang="pl-PL"/>
          </a:p>
        </p:txBody>
      </p:sp>
      <p:sp>
        <p:nvSpPr>
          <p:cNvPr id="13" name="pole tekstowe 12"/>
          <p:cNvSpPr txBox="1"/>
          <p:nvPr/>
        </p:nvSpPr>
        <p:spPr>
          <a:xfrm>
            <a:off x="159400" y="1408113"/>
            <a:ext cx="7715250" cy="1569660"/>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pl-PL" sz="1600" dirty="0" smtClean="0">
                <a:solidFill>
                  <a:srgbClr val="000000"/>
                </a:solidFill>
                <a:latin typeface="Arial" panose="020B0604020202020204" pitchFamily="34" charset="0"/>
                <a:cs typeface="Arial" panose="020B0604020202020204" pitchFamily="34" charset="0"/>
              </a:rPr>
              <a:t>Zestaw zadań egzaminacyjnych z języka obcego nowożytnego obejmuje następujące części:</a:t>
            </a:r>
          </a:p>
          <a:p>
            <a:pPr marL="857250" lvl="1" indent="-400050">
              <a:buFont typeface="+mj-lt"/>
              <a:buAutoNum type="romanUcPeriod"/>
            </a:pPr>
            <a:r>
              <a:rPr lang="pl-PL" sz="1600" dirty="0" smtClean="0">
                <a:solidFill>
                  <a:srgbClr val="000000"/>
                </a:solidFill>
                <a:latin typeface="Arial" panose="020B0604020202020204" pitchFamily="34" charset="0"/>
                <a:cs typeface="Arial" panose="020B0604020202020204" pitchFamily="34" charset="0"/>
              </a:rPr>
              <a:t>Rozumienie ze słuchu</a:t>
            </a:r>
          </a:p>
          <a:p>
            <a:pPr marL="857250" lvl="1" indent="-400050">
              <a:buFont typeface="+mj-lt"/>
              <a:buAutoNum type="romanUcPeriod"/>
            </a:pPr>
            <a:r>
              <a:rPr lang="pl-PL" sz="1600" dirty="0" smtClean="0">
                <a:solidFill>
                  <a:srgbClr val="000000"/>
                </a:solidFill>
                <a:latin typeface="Arial" panose="020B0604020202020204" pitchFamily="34" charset="0"/>
                <a:cs typeface="Arial" panose="020B0604020202020204" pitchFamily="34" charset="0"/>
              </a:rPr>
              <a:t>Znajomość funkcji językowych</a:t>
            </a:r>
          </a:p>
          <a:p>
            <a:pPr marL="857250" lvl="1" indent="-400050">
              <a:buFont typeface="+mj-lt"/>
              <a:buAutoNum type="romanUcPeriod"/>
            </a:pPr>
            <a:r>
              <a:rPr lang="pl-PL" sz="1600" dirty="0" smtClean="0">
                <a:solidFill>
                  <a:srgbClr val="000000"/>
                </a:solidFill>
                <a:latin typeface="Arial" panose="020B0604020202020204" pitchFamily="34" charset="0"/>
                <a:cs typeface="Arial" panose="020B0604020202020204" pitchFamily="34" charset="0"/>
              </a:rPr>
              <a:t>Znajomość środków językowych</a:t>
            </a:r>
          </a:p>
          <a:p>
            <a:pPr marL="857250" lvl="1" indent="-400050">
              <a:buFont typeface="+mj-lt"/>
              <a:buAutoNum type="romanUcPeriod"/>
            </a:pPr>
            <a:r>
              <a:rPr lang="pl-PL" sz="1600" dirty="0" smtClean="0">
                <a:solidFill>
                  <a:srgbClr val="000000"/>
                </a:solidFill>
                <a:latin typeface="Arial" panose="020B0604020202020204" pitchFamily="34" charset="0"/>
                <a:cs typeface="Arial" panose="020B0604020202020204" pitchFamily="34" charset="0"/>
              </a:rPr>
              <a:t>Rozumienie tekstów pisanych</a:t>
            </a:r>
          </a:p>
        </p:txBody>
      </p:sp>
      <p:graphicFrame>
        <p:nvGraphicFramePr>
          <p:cNvPr id="14" name="Tabela 13"/>
          <p:cNvGraphicFramePr>
            <a:graphicFrameLocks noGrp="1"/>
          </p:cNvGraphicFramePr>
          <p:nvPr>
            <p:extLst>
              <p:ext uri="{D42A27DB-BD31-4B8C-83A1-F6EECF244321}">
                <p14:modId xmlns:p14="http://schemas.microsoft.com/office/powerpoint/2010/main" xmlns="" val="4181970174"/>
              </p:ext>
            </p:extLst>
          </p:nvPr>
        </p:nvGraphicFramePr>
        <p:xfrm>
          <a:off x="168393" y="3580771"/>
          <a:ext cx="8582140" cy="3084576"/>
        </p:xfrm>
        <a:graphic>
          <a:graphicData uri="http://schemas.openxmlformats.org/drawingml/2006/table">
            <a:tbl>
              <a:tblPr/>
              <a:tblGrid>
                <a:gridCol w="3690650"/>
                <a:gridCol w="4891490"/>
              </a:tblGrid>
              <a:tr h="460375">
                <a:tc>
                  <a:txBody>
                    <a:bodyPr/>
                    <a:lstStyle/>
                    <a:p>
                      <a:pPr>
                        <a:lnSpc>
                          <a:spcPct val="115000"/>
                        </a:lnSpc>
                        <a:spcAft>
                          <a:spcPts val="0"/>
                        </a:spcAft>
                      </a:pPr>
                      <a:r>
                        <a:rPr lang="pl-PL" sz="1600" b="0" dirty="0">
                          <a:latin typeface="Arial" panose="020B0604020202020204" pitchFamily="34" charset="0"/>
                          <a:ea typeface="Times New Roman"/>
                          <a:cs typeface="Arial" panose="020B0604020202020204" pitchFamily="34" charset="0"/>
                        </a:rPr>
                        <a:t>RODZAJE I TEMATYKA TEKSTÓW; WYMAGANIA SZCZEGÓŁOWE</a:t>
                      </a:r>
                      <a:endParaRPr lang="pl-PL" sz="1600" b="0" dirty="0">
                        <a:latin typeface="Arial" panose="020B0604020202020204" pitchFamily="34" charset="0"/>
                        <a:ea typeface="Arial"/>
                        <a:cs typeface="Arial" panose="020B0604020202020204" pitchFamily="34"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pl-PL" sz="1600" b="0" dirty="0">
                          <a:latin typeface="Arial" panose="020B0604020202020204" pitchFamily="34" charset="0"/>
                          <a:ea typeface="Times New Roman"/>
                          <a:cs typeface="Arial" panose="020B0604020202020204" pitchFamily="34" charset="0"/>
                        </a:rPr>
                        <a:t>określone w podstawie programowej II: 1.1.–1.12.; 2.1.–2.6.</a:t>
                      </a:r>
                      <a:endParaRPr lang="pl-PL" sz="1600" b="0" dirty="0">
                        <a:latin typeface="Arial" panose="020B0604020202020204" pitchFamily="34" charset="0"/>
                        <a:ea typeface="Arial"/>
                        <a:cs typeface="Arial" panose="020B0604020202020204" pitchFamily="34"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14350">
                <a:tc>
                  <a:txBody>
                    <a:bodyPr/>
                    <a:lstStyle/>
                    <a:p>
                      <a:pPr>
                        <a:lnSpc>
                          <a:spcPct val="115000"/>
                        </a:lnSpc>
                        <a:spcAft>
                          <a:spcPts val="0"/>
                        </a:spcAft>
                      </a:pPr>
                      <a:r>
                        <a:rPr lang="pl-PL" sz="1600" b="0">
                          <a:latin typeface="Arial" panose="020B0604020202020204" pitchFamily="34" charset="0"/>
                          <a:ea typeface="Times New Roman"/>
                          <a:cs typeface="Arial" panose="020B0604020202020204" pitchFamily="34" charset="0"/>
                        </a:rPr>
                        <a:t>ŹRÓDŁA TEKSTÓW</a:t>
                      </a:r>
                      <a:endParaRPr lang="pl-PL" sz="1600" b="0">
                        <a:latin typeface="Arial" panose="020B0604020202020204" pitchFamily="34" charset="0"/>
                        <a:ea typeface="Arial"/>
                        <a:cs typeface="Arial" panose="020B0604020202020204" pitchFamily="34" charset="0"/>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pl-PL" sz="1600" b="0" dirty="0">
                          <a:latin typeface="Arial" panose="020B0604020202020204" pitchFamily="34" charset="0"/>
                          <a:ea typeface="Times New Roman"/>
                          <a:cs typeface="Arial" panose="020B0604020202020204" pitchFamily="34" charset="0"/>
                        </a:rPr>
                        <a:t>teksty adaptowane i własne; czytane przez rodzimych użytkowników języka</a:t>
                      </a:r>
                      <a:endParaRPr lang="pl-PL" sz="1600" b="0" dirty="0">
                        <a:latin typeface="Arial" panose="020B0604020202020204" pitchFamily="34" charset="0"/>
                        <a:ea typeface="Arial"/>
                        <a:cs typeface="Arial" panose="020B0604020202020204" pitchFamily="34"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98244">
                <a:tc rowSpan="2">
                  <a:txBody>
                    <a:bodyPr/>
                    <a:lstStyle/>
                    <a:p>
                      <a:pPr>
                        <a:lnSpc>
                          <a:spcPct val="115000"/>
                        </a:lnSpc>
                        <a:spcAft>
                          <a:spcPts val="0"/>
                        </a:spcAft>
                      </a:pPr>
                      <a:r>
                        <a:rPr lang="pl-PL" sz="1600" b="0">
                          <a:latin typeface="Arial" panose="020B0604020202020204" pitchFamily="34" charset="0"/>
                          <a:ea typeface="Times New Roman"/>
                          <a:cs typeface="Arial" panose="020B0604020202020204" pitchFamily="34" charset="0"/>
                        </a:rPr>
                        <a:t>CZAS TRWANIA </a:t>
                      </a:r>
                      <a:endParaRPr lang="pl-PL" sz="1600" b="0">
                        <a:latin typeface="Arial" panose="020B0604020202020204" pitchFamily="34" charset="0"/>
                        <a:ea typeface="Arial"/>
                        <a:cs typeface="Arial" panose="020B0604020202020204" pitchFamily="34"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b="0">
                          <a:latin typeface="Arial" panose="020B0604020202020204" pitchFamily="34" charset="0"/>
                          <a:ea typeface="Times New Roman"/>
                          <a:cs typeface="Arial" panose="020B0604020202020204" pitchFamily="34" charset="0"/>
                        </a:rPr>
                        <a:t>ok. 17 minut</a:t>
                      </a:r>
                      <a:endParaRPr lang="pl-PL" sz="1600" b="0">
                        <a:latin typeface="Arial" panose="020B0604020202020204" pitchFamily="34" charset="0"/>
                        <a:ea typeface="Arial"/>
                        <a:cs typeface="Arial" panose="020B0604020202020204" pitchFamily="34"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20881">
                <a:tc vMerge="1">
                  <a:txBody>
                    <a:bodyPr/>
                    <a:lstStyle/>
                    <a:p>
                      <a:endParaRPr lang="pl-PL"/>
                    </a:p>
                  </a:txBody>
                  <a:tcPr/>
                </a:tc>
                <a:tc>
                  <a:txBody>
                    <a:bodyPr/>
                    <a:lstStyle/>
                    <a:p>
                      <a:pPr>
                        <a:lnSpc>
                          <a:spcPct val="115000"/>
                        </a:lnSpc>
                        <a:spcAft>
                          <a:spcPts val="0"/>
                        </a:spcAft>
                      </a:pPr>
                      <a:r>
                        <a:rPr lang="pl-PL" sz="1600" b="0" dirty="0">
                          <a:latin typeface="Arial" panose="020B0604020202020204" pitchFamily="34" charset="0"/>
                          <a:ea typeface="Times New Roman"/>
                          <a:cs typeface="Arial" panose="020B0604020202020204" pitchFamily="34" charset="0"/>
                        </a:rPr>
                        <a:t>całe nagranie z dwukrotnie odczytanymi tekstami, poleceniami i przerwami na wykonanie zadań</a:t>
                      </a:r>
                      <a:endParaRPr lang="pl-PL" sz="1600" b="0" dirty="0">
                        <a:latin typeface="Arial" panose="020B0604020202020204" pitchFamily="34" charset="0"/>
                        <a:ea typeface="Arial"/>
                        <a:cs typeface="Arial" panose="020B0604020202020204" pitchFamily="34"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19100">
                <a:tc>
                  <a:txBody>
                    <a:bodyPr/>
                    <a:lstStyle/>
                    <a:p>
                      <a:pPr>
                        <a:lnSpc>
                          <a:spcPct val="115000"/>
                        </a:lnSpc>
                        <a:spcAft>
                          <a:spcPts val="0"/>
                        </a:spcAft>
                      </a:pPr>
                      <a:r>
                        <a:rPr lang="pl-PL" sz="1600" b="0" dirty="0">
                          <a:latin typeface="Arial" panose="020B0604020202020204" pitchFamily="34" charset="0"/>
                          <a:ea typeface="Times New Roman"/>
                          <a:cs typeface="Arial" panose="020B0604020202020204" pitchFamily="34" charset="0"/>
                        </a:rPr>
                        <a:t>TYPY ZADAŃ</a:t>
                      </a:r>
                      <a:endParaRPr lang="pl-PL" sz="1600" b="0" dirty="0">
                        <a:latin typeface="Arial" panose="020B0604020202020204" pitchFamily="34" charset="0"/>
                        <a:ea typeface="Arial"/>
                        <a:cs typeface="Arial" panose="020B0604020202020204" pitchFamily="34"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pl-PL" sz="1600" b="0">
                          <a:latin typeface="Arial" panose="020B0604020202020204" pitchFamily="34" charset="0"/>
                          <a:ea typeface="Times New Roman"/>
                          <a:cs typeface="Arial" panose="020B0604020202020204" pitchFamily="34" charset="0"/>
                        </a:rPr>
                        <a:t>zadania zamknięte: wybór wielokrotny, prawda/fałsz, dobieranie</a:t>
                      </a:r>
                      <a:endParaRPr lang="pl-PL" sz="1600" b="0">
                        <a:latin typeface="Arial" panose="020B0604020202020204" pitchFamily="34" charset="0"/>
                        <a:ea typeface="Arial"/>
                        <a:cs typeface="Arial" panose="020B0604020202020204" pitchFamily="34"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98244">
                <a:tc>
                  <a:txBody>
                    <a:bodyPr/>
                    <a:lstStyle/>
                    <a:p>
                      <a:pPr>
                        <a:lnSpc>
                          <a:spcPct val="115000"/>
                        </a:lnSpc>
                        <a:spcAft>
                          <a:spcPts val="0"/>
                        </a:spcAft>
                      </a:pPr>
                      <a:r>
                        <a:rPr lang="pl-PL" sz="1600" b="0">
                          <a:latin typeface="Arial" panose="020B0604020202020204" pitchFamily="34" charset="0"/>
                          <a:ea typeface="Times New Roman"/>
                          <a:cs typeface="Arial" panose="020B0604020202020204" pitchFamily="34" charset="0"/>
                        </a:rPr>
                        <a:t>LICZBA ZADAŃ</a:t>
                      </a:r>
                      <a:endParaRPr lang="pl-PL" sz="1600" b="0">
                        <a:latin typeface="Arial" panose="020B0604020202020204" pitchFamily="34" charset="0"/>
                        <a:ea typeface="Arial"/>
                        <a:cs typeface="Arial" panose="020B0604020202020204" pitchFamily="34" charset="0"/>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b="0" kern="1200" baseline="0" dirty="0" smtClean="0">
                          <a:solidFill>
                            <a:schemeClr val="tx1"/>
                          </a:solidFill>
                          <a:latin typeface="Arial" panose="020B0604020202020204" pitchFamily="34" charset="0"/>
                          <a:ea typeface="+mn-ea"/>
                          <a:cs typeface="Arial" panose="020B0604020202020204" pitchFamily="34" charset="0"/>
                        </a:rPr>
                        <a:t>14–16 (4–5 wiązek)</a:t>
                      </a:r>
                      <a:endParaRPr lang="pl-PL" sz="1600" b="0" dirty="0">
                        <a:latin typeface="Arial" panose="020B0604020202020204" pitchFamily="34" charset="0"/>
                        <a:ea typeface="Arial"/>
                        <a:cs typeface="Arial" panose="020B0604020202020204" pitchFamily="34"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98244">
                <a:tc>
                  <a:txBody>
                    <a:bodyPr/>
                    <a:lstStyle/>
                    <a:p>
                      <a:pPr>
                        <a:lnSpc>
                          <a:spcPct val="115000"/>
                        </a:lnSpc>
                        <a:spcAft>
                          <a:spcPts val="0"/>
                        </a:spcAft>
                      </a:pPr>
                      <a:r>
                        <a:rPr lang="pl-PL" sz="1600" b="0" dirty="0">
                          <a:latin typeface="Arial" panose="020B0604020202020204" pitchFamily="34" charset="0"/>
                          <a:ea typeface="Times New Roman"/>
                          <a:cs typeface="Arial" panose="020B0604020202020204" pitchFamily="34" charset="0"/>
                        </a:rPr>
                        <a:t>UDZIAŁ W WYNIKU SUMARYCZNYM</a:t>
                      </a:r>
                      <a:endParaRPr lang="pl-PL" sz="1600" b="0" dirty="0">
                        <a:latin typeface="Arial" panose="020B0604020202020204" pitchFamily="34" charset="0"/>
                        <a:ea typeface="Arial"/>
                        <a:cs typeface="Arial" panose="020B0604020202020204" pitchFamily="34"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b="0" dirty="0">
                          <a:latin typeface="Arial" panose="020B0604020202020204" pitchFamily="34" charset="0"/>
                          <a:ea typeface="Times New Roman"/>
                          <a:cs typeface="Arial" panose="020B0604020202020204" pitchFamily="34" charset="0"/>
                        </a:rPr>
                        <a:t>ok. </a:t>
                      </a:r>
                      <a:r>
                        <a:rPr lang="pl-PL" sz="1600" b="0" dirty="0" smtClean="0">
                          <a:latin typeface="Arial" panose="020B0604020202020204" pitchFamily="34" charset="0"/>
                          <a:ea typeface="Times New Roman"/>
                          <a:cs typeface="Arial" panose="020B0604020202020204" pitchFamily="34" charset="0"/>
                        </a:rPr>
                        <a:t>35%</a:t>
                      </a:r>
                      <a:endParaRPr lang="pl-PL" sz="1600" b="0" dirty="0">
                        <a:latin typeface="Arial" panose="020B0604020202020204" pitchFamily="34" charset="0"/>
                        <a:ea typeface="Arial"/>
                        <a:cs typeface="Arial" panose="020B0604020202020204" pitchFamily="34" charset="0"/>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15" name="pole tekstowe 14"/>
          <p:cNvSpPr txBox="1"/>
          <p:nvPr/>
        </p:nvSpPr>
        <p:spPr>
          <a:xfrm>
            <a:off x="159400" y="3109995"/>
            <a:ext cx="7019925" cy="338554"/>
          </a:xfrm>
          <a:prstGeom prst="rect">
            <a:avLst/>
          </a:prstGeom>
          <a:solidFill>
            <a:schemeClr val="accent6">
              <a:lumMod val="40000"/>
              <a:lumOff val="60000"/>
            </a:schemeClr>
          </a:solidFill>
          <a:ln>
            <a:solidFill>
              <a:schemeClr val="accent2">
                <a:lumMod val="75000"/>
              </a:schemeClr>
            </a:solidFill>
          </a:ln>
        </p:spPr>
        <p:txBody>
          <a:bodyPr wrap="square" rtlCol="0">
            <a:spAutoFit/>
          </a:bodyPr>
          <a:lstStyle/>
          <a:p>
            <a:pPr marL="400050" indent="-400050"/>
            <a:r>
              <a:rPr lang="pl-PL" sz="1600" dirty="0" smtClean="0">
                <a:solidFill>
                  <a:srgbClr val="000000"/>
                </a:solidFill>
                <a:latin typeface="Arial" panose="020B0604020202020204" pitchFamily="34" charset="0"/>
                <a:cs typeface="Arial" panose="020B0604020202020204" pitchFamily="34" charset="0"/>
              </a:rPr>
              <a:t>I. Rozumienie ze słuchu</a:t>
            </a:r>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5108" y="265113"/>
            <a:ext cx="7498080" cy="1143000"/>
          </a:xfrm>
        </p:spPr>
        <p:txBody>
          <a:bodyPr>
            <a:noAutofit/>
          </a:bodyPr>
          <a:lstStyle/>
          <a:p>
            <a:r>
              <a:rPr lang="pl-PL" sz="3600" b="1" dirty="0" smtClean="0">
                <a:solidFill>
                  <a:schemeClr val="tx2">
                    <a:lumMod val="75000"/>
                  </a:schemeClr>
                </a:solidFill>
                <a:effectLst/>
              </a:rPr>
              <a:t>Część 2. sprawdzianu</a:t>
            </a:r>
            <a:br>
              <a:rPr lang="pl-PL" sz="3600"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32</a:t>
            </a:fld>
            <a:endParaRPr lang="pl-PL"/>
          </a:p>
        </p:txBody>
      </p:sp>
      <p:sp>
        <p:nvSpPr>
          <p:cNvPr id="13" name="pole tekstowe 12"/>
          <p:cNvSpPr txBox="1"/>
          <p:nvPr/>
        </p:nvSpPr>
        <p:spPr>
          <a:xfrm>
            <a:off x="223092" y="1408113"/>
            <a:ext cx="7715250" cy="338554"/>
          </a:xfrm>
          <a:prstGeom prst="rect">
            <a:avLst/>
          </a:prstGeom>
          <a:solidFill>
            <a:schemeClr val="accent6">
              <a:lumMod val="40000"/>
              <a:lumOff val="60000"/>
            </a:schemeClr>
          </a:solidFill>
          <a:ln>
            <a:solidFill>
              <a:schemeClr val="accent2">
                <a:lumMod val="75000"/>
              </a:schemeClr>
            </a:solidFill>
          </a:ln>
        </p:spPr>
        <p:txBody>
          <a:bodyPr wrap="square" rtlCol="0">
            <a:spAutoFit/>
          </a:bodyPr>
          <a:lstStyle/>
          <a:p>
            <a:pPr marL="400050" indent="-400050"/>
            <a:r>
              <a:rPr lang="pl-PL" sz="1600" dirty="0" smtClean="0">
                <a:solidFill>
                  <a:srgbClr val="000000"/>
                </a:solidFill>
                <a:latin typeface="Arial" panose="020B0604020202020204" pitchFamily="34" charset="0"/>
                <a:cs typeface="Arial" panose="020B0604020202020204" pitchFamily="34" charset="0"/>
              </a:rPr>
              <a:t>II. Znajomość funkcji językowych</a:t>
            </a:r>
          </a:p>
        </p:txBody>
      </p:sp>
      <p:graphicFrame>
        <p:nvGraphicFramePr>
          <p:cNvPr id="8" name="Tabela 7"/>
          <p:cNvGraphicFramePr>
            <a:graphicFrameLocks noGrp="1"/>
          </p:cNvGraphicFramePr>
          <p:nvPr>
            <p:extLst>
              <p:ext uri="{D42A27DB-BD31-4B8C-83A1-F6EECF244321}">
                <p14:modId xmlns:p14="http://schemas.microsoft.com/office/powerpoint/2010/main" xmlns="" val="218054160"/>
              </p:ext>
            </p:extLst>
          </p:nvPr>
        </p:nvGraphicFramePr>
        <p:xfrm>
          <a:off x="223092" y="1903356"/>
          <a:ext cx="8463708" cy="1682496"/>
        </p:xfrm>
        <a:graphic>
          <a:graphicData uri="http://schemas.openxmlformats.org/drawingml/2006/table">
            <a:tbl>
              <a:tblPr/>
              <a:tblGrid>
                <a:gridCol w="3588744"/>
                <a:gridCol w="4874964"/>
              </a:tblGrid>
              <a:tr h="0">
                <a:tc>
                  <a:txBody>
                    <a:bodyPr/>
                    <a:lstStyle/>
                    <a:p>
                      <a:pPr>
                        <a:lnSpc>
                          <a:spcPct val="115000"/>
                        </a:lnSpc>
                        <a:spcAft>
                          <a:spcPts val="0"/>
                        </a:spcAft>
                      </a:pPr>
                      <a:r>
                        <a:rPr lang="pl-PL" sz="1600" dirty="0">
                          <a:latin typeface="Arial" panose="020B0604020202020204" pitchFamily="34" charset="0"/>
                          <a:ea typeface="Times New Roman"/>
                          <a:cs typeface="Arial" panose="020B0604020202020204" pitchFamily="34" charset="0"/>
                        </a:rPr>
                        <a:t>TEMATYKA TEKSTÓW; WYMAGANIA SZCZEGÓŁOWE </a:t>
                      </a:r>
                      <a:endParaRPr lang="pl-PL" sz="1600" dirty="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pl-PL" sz="1600" dirty="0">
                          <a:latin typeface="Arial" panose="020B0604020202020204" pitchFamily="34" charset="0"/>
                          <a:ea typeface="Times New Roman"/>
                          <a:cs typeface="Arial" panose="020B0604020202020204" pitchFamily="34" charset="0"/>
                        </a:rPr>
                        <a:t>określone w podstawie programowej II: 1.1.–1.12.; 6.1.–6.7.; 7.1.–7.2.; 13.</a:t>
                      </a:r>
                      <a:endParaRPr lang="pl-PL" sz="1600" dirty="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TYPY ZADAŃ</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a:latin typeface="Arial" panose="020B0604020202020204" pitchFamily="34" charset="0"/>
                          <a:ea typeface="Times New Roman"/>
                          <a:cs typeface="Arial" panose="020B0604020202020204" pitchFamily="34" charset="0"/>
                        </a:rPr>
                        <a:t>zadania zamknięte: wybór wielokrotny, dobieranie</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LICZBA ZADAŃ</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kern="1200" baseline="0" dirty="0" smtClean="0">
                          <a:solidFill>
                            <a:schemeClr val="tx1"/>
                          </a:solidFill>
                          <a:latin typeface="Arial" panose="020B0604020202020204" pitchFamily="34" charset="0"/>
                          <a:ea typeface="+mn-ea"/>
                          <a:cs typeface="Arial" panose="020B0604020202020204" pitchFamily="34" charset="0"/>
                        </a:rPr>
                        <a:t>6–9 (2–3 wiązki)</a:t>
                      </a:r>
                      <a:endParaRPr lang="pl-PL" sz="1600" dirty="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UDZIAŁ W WYNIKU SUMARYCZNYM</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dirty="0">
                          <a:latin typeface="Arial" panose="020B0604020202020204" pitchFamily="34" charset="0"/>
                          <a:ea typeface="Times New Roman"/>
                          <a:cs typeface="Arial" panose="020B0604020202020204" pitchFamily="34" charset="0"/>
                        </a:rPr>
                        <a:t>ok. 20%</a:t>
                      </a:r>
                      <a:endParaRPr lang="pl-PL" sz="1600" dirty="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9" name="pole tekstowe 8"/>
          <p:cNvSpPr txBox="1"/>
          <p:nvPr/>
        </p:nvSpPr>
        <p:spPr>
          <a:xfrm>
            <a:off x="223092" y="3712954"/>
            <a:ext cx="7715250" cy="338554"/>
          </a:xfrm>
          <a:prstGeom prst="rect">
            <a:avLst/>
          </a:prstGeom>
          <a:solidFill>
            <a:schemeClr val="accent6">
              <a:lumMod val="40000"/>
              <a:lumOff val="60000"/>
            </a:schemeClr>
          </a:solidFill>
          <a:ln>
            <a:solidFill>
              <a:schemeClr val="accent2">
                <a:lumMod val="75000"/>
              </a:schemeClr>
            </a:solidFill>
          </a:ln>
        </p:spPr>
        <p:txBody>
          <a:bodyPr wrap="square" rtlCol="0">
            <a:spAutoFit/>
          </a:bodyPr>
          <a:lstStyle/>
          <a:p>
            <a:pPr marL="400050" indent="-400050"/>
            <a:r>
              <a:rPr lang="pl-PL" sz="1600" dirty="0" smtClean="0">
                <a:solidFill>
                  <a:srgbClr val="000000"/>
                </a:solidFill>
                <a:latin typeface="Arial" panose="020B0604020202020204" pitchFamily="34" charset="0"/>
                <a:cs typeface="Arial" panose="020B0604020202020204" pitchFamily="34" charset="0"/>
              </a:rPr>
              <a:t>III. Znajomość środków językowych</a:t>
            </a:r>
          </a:p>
        </p:txBody>
      </p:sp>
      <p:graphicFrame>
        <p:nvGraphicFramePr>
          <p:cNvPr id="12" name="Tabela 11"/>
          <p:cNvGraphicFramePr>
            <a:graphicFrameLocks noGrp="1"/>
          </p:cNvGraphicFramePr>
          <p:nvPr>
            <p:extLst>
              <p:ext uri="{D42A27DB-BD31-4B8C-83A1-F6EECF244321}">
                <p14:modId xmlns:p14="http://schemas.microsoft.com/office/powerpoint/2010/main" xmlns="" val="379305156"/>
              </p:ext>
            </p:extLst>
          </p:nvPr>
        </p:nvGraphicFramePr>
        <p:xfrm>
          <a:off x="223092" y="4197731"/>
          <a:ext cx="8463708" cy="2523744"/>
        </p:xfrm>
        <a:graphic>
          <a:graphicData uri="http://schemas.openxmlformats.org/drawingml/2006/table">
            <a:tbl>
              <a:tblPr/>
              <a:tblGrid>
                <a:gridCol w="4778566"/>
                <a:gridCol w="3685142"/>
              </a:tblGrid>
              <a:tr h="0">
                <a:tc>
                  <a:txBody>
                    <a:bodyPr/>
                    <a:lstStyle/>
                    <a:p>
                      <a:pPr>
                        <a:lnSpc>
                          <a:spcPct val="115000"/>
                        </a:lnSpc>
                        <a:spcAft>
                          <a:spcPts val="0"/>
                        </a:spcAft>
                      </a:pPr>
                      <a:r>
                        <a:rPr lang="pl-PL" sz="1600" dirty="0">
                          <a:latin typeface="Arial" panose="020B0604020202020204" pitchFamily="34" charset="0"/>
                          <a:ea typeface="Times New Roman"/>
                          <a:cs typeface="Arial" panose="020B0604020202020204" pitchFamily="34" charset="0"/>
                        </a:rPr>
                        <a:t>TEMATYKA TEKSTÓW; ZAKRES ŚRODKÓW LEKSYKALNYCH; WYMAGANIA SZCZEGÓŁOWE</a:t>
                      </a:r>
                      <a:endParaRPr lang="pl-PL" sz="1600" dirty="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pl-PL" sz="1600" dirty="0">
                          <a:latin typeface="Arial" panose="020B0604020202020204" pitchFamily="34" charset="0"/>
                          <a:ea typeface="Times New Roman"/>
                          <a:cs typeface="Arial" panose="020B0604020202020204" pitchFamily="34" charset="0"/>
                        </a:rPr>
                        <a:t>określone w podstawie programowej II: 1.1.–1.12.</a:t>
                      </a:r>
                      <a:endParaRPr lang="pl-PL" sz="1600" dirty="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ZAKRES ŚRODKÓW GRAMATYCZNYCH</a:t>
                      </a:r>
                      <a:endParaRPr lang="pl-PL" sz="160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a:latin typeface="Arial" panose="020B0604020202020204" pitchFamily="34" charset="0"/>
                          <a:ea typeface="Times New Roman"/>
                          <a:cs typeface="Arial" panose="020B0604020202020204" pitchFamily="34" charset="0"/>
                        </a:rPr>
                        <a:t>określony w częściach informatora dotyczących poszczególnych języków </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ŹRÓDŁA TEKSTÓW</a:t>
                      </a:r>
                      <a:endParaRPr lang="pl-PL" sz="160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a:latin typeface="Arial" panose="020B0604020202020204" pitchFamily="34" charset="0"/>
                          <a:ea typeface="Times New Roman"/>
                          <a:cs typeface="Arial" panose="020B0604020202020204" pitchFamily="34" charset="0"/>
                        </a:rPr>
                        <a:t>teksty adaptowane i własne</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TYPY ZADAŃ</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zadania zamknięte: wybór wielokrotny, dobieranie</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LICZBA ZADAŃ</a:t>
                      </a:r>
                      <a:endParaRPr lang="pl-PL" sz="160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kern="1200" baseline="0" dirty="0" smtClean="0">
                          <a:solidFill>
                            <a:schemeClr val="tx1"/>
                          </a:solidFill>
                          <a:latin typeface="Arial" panose="020B0604020202020204" pitchFamily="34" charset="0"/>
                          <a:ea typeface="+mn-ea"/>
                          <a:cs typeface="Arial" panose="020B0604020202020204" pitchFamily="34" charset="0"/>
                        </a:rPr>
                        <a:t>5–8 (2–3 wiązki)</a:t>
                      </a:r>
                      <a:endParaRPr lang="pl-PL" sz="1600" dirty="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UDZIAŁ W WYNIKU SUMARYCZNYM</a:t>
                      </a:r>
                      <a:endParaRPr lang="pl-PL" sz="160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dirty="0">
                          <a:latin typeface="Arial" panose="020B0604020202020204" pitchFamily="34" charset="0"/>
                          <a:ea typeface="Times New Roman"/>
                          <a:cs typeface="Arial" panose="020B0604020202020204" pitchFamily="34" charset="0"/>
                        </a:rPr>
                        <a:t>ok. 15%</a:t>
                      </a:r>
                      <a:endParaRPr lang="pl-PL" sz="1600" dirty="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5108" y="265113"/>
            <a:ext cx="7498080" cy="1143000"/>
          </a:xfrm>
        </p:spPr>
        <p:txBody>
          <a:bodyPr>
            <a:noAutofit/>
          </a:bodyPr>
          <a:lstStyle/>
          <a:p>
            <a:r>
              <a:rPr lang="pl-PL" sz="3600" b="1" dirty="0" smtClean="0">
                <a:solidFill>
                  <a:schemeClr val="tx2">
                    <a:lumMod val="75000"/>
                  </a:schemeClr>
                </a:solidFill>
                <a:effectLst/>
              </a:rPr>
              <a:t>Część 2. sprawdzianu</a:t>
            </a:r>
            <a:br>
              <a:rPr lang="pl-PL" sz="3600"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33</a:t>
            </a:fld>
            <a:endParaRPr lang="pl-PL"/>
          </a:p>
        </p:txBody>
      </p:sp>
      <p:sp>
        <p:nvSpPr>
          <p:cNvPr id="13" name="pole tekstowe 12"/>
          <p:cNvSpPr txBox="1"/>
          <p:nvPr/>
        </p:nvSpPr>
        <p:spPr>
          <a:xfrm>
            <a:off x="609600" y="1998289"/>
            <a:ext cx="7715250" cy="338554"/>
          </a:xfrm>
          <a:prstGeom prst="rect">
            <a:avLst/>
          </a:prstGeom>
          <a:solidFill>
            <a:schemeClr val="accent6">
              <a:lumMod val="40000"/>
              <a:lumOff val="60000"/>
            </a:schemeClr>
          </a:solidFill>
          <a:ln>
            <a:solidFill>
              <a:schemeClr val="accent2">
                <a:lumMod val="75000"/>
              </a:schemeClr>
            </a:solidFill>
          </a:ln>
        </p:spPr>
        <p:txBody>
          <a:bodyPr wrap="square" rtlCol="0">
            <a:spAutoFit/>
          </a:bodyPr>
          <a:lstStyle/>
          <a:p>
            <a:pPr marL="400050" lvl="1" indent="-400050"/>
            <a:r>
              <a:rPr lang="pl-PL" sz="1600" dirty="0" smtClean="0">
                <a:solidFill>
                  <a:srgbClr val="000000"/>
                </a:solidFill>
                <a:latin typeface="Arial" panose="020B0604020202020204" pitchFamily="34" charset="0"/>
                <a:cs typeface="Arial" panose="020B0604020202020204" pitchFamily="34" charset="0"/>
              </a:rPr>
              <a:t>IV. Rozumienie tekstów pisanych</a:t>
            </a:r>
          </a:p>
        </p:txBody>
      </p:sp>
      <p:graphicFrame>
        <p:nvGraphicFramePr>
          <p:cNvPr id="10" name="Tabela 9"/>
          <p:cNvGraphicFramePr>
            <a:graphicFrameLocks noGrp="1"/>
          </p:cNvGraphicFramePr>
          <p:nvPr>
            <p:extLst>
              <p:ext uri="{D42A27DB-BD31-4B8C-83A1-F6EECF244321}">
                <p14:modId xmlns:p14="http://schemas.microsoft.com/office/powerpoint/2010/main" xmlns="" val="1007182488"/>
              </p:ext>
            </p:extLst>
          </p:nvPr>
        </p:nvGraphicFramePr>
        <p:xfrm>
          <a:off x="609600" y="2472456"/>
          <a:ext cx="7715250" cy="1962912"/>
        </p:xfrm>
        <a:graphic>
          <a:graphicData uri="http://schemas.openxmlformats.org/drawingml/2006/table">
            <a:tbl>
              <a:tblPr/>
              <a:tblGrid>
                <a:gridCol w="3688824"/>
                <a:gridCol w="4026426"/>
              </a:tblGrid>
              <a:tr h="0">
                <a:tc>
                  <a:txBody>
                    <a:bodyPr/>
                    <a:lstStyle/>
                    <a:p>
                      <a:pPr>
                        <a:lnSpc>
                          <a:spcPct val="115000"/>
                        </a:lnSpc>
                        <a:spcAft>
                          <a:spcPts val="0"/>
                        </a:spcAft>
                      </a:pPr>
                      <a:r>
                        <a:rPr lang="pl-PL" sz="1600" dirty="0">
                          <a:latin typeface="Arial" panose="020B0604020202020204" pitchFamily="34" charset="0"/>
                          <a:ea typeface="Times New Roman"/>
                          <a:cs typeface="Arial" panose="020B0604020202020204" pitchFamily="34" charset="0"/>
                        </a:rPr>
                        <a:t>RODZAJE I TEMATYKA TEKSTÓW; WYMAGANIA SZCZEGÓŁOWE</a:t>
                      </a:r>
                      <a:endParaRPr lang="pl-PL" sz="1600" dirty="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określone w podstawie programowej II: 1.1.–1.12.; 3.1.–3.3.</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ŹRÓDŁA TEKSTÓW</a:t>
                      </a:r>
                      <a:endParaRPr lang="pl-PL" sz="160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a:latin typeface="Arial" panose="020B0604020202020204" pitchFamily="34" charset="0"/>
                          <a:ea typeface="Times New Roman"/>
                          <a:cs typeface="Arial" panose="020B0604020202020204" pitchFamily="34" charset="0"/>
                        </a:rPr>
                        <a:t>teksty adaptowane i własne</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dirty="0">
                          <a:latin typeface="Arial" panose="020B0604020202020204" pitchFamily="34" charset="0"/>
                          <a:ea typeface="Times New Roman"/>
                          <a:cs typeface="Arial" panose="020B0604020202020204" pitchFamily="34" charset="0"/>
                        </a:rPr>
                        <a:t>TYPY ZADAŃ</a:t>
                      </a:r>
                      <a:endParaRPr lang="pl-PL" sz="1600" dirty="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a:latin typeface="Arial" panose="020B0604020202020204" pitchFamily="34" charset="0"/>
                          <a:ea typeface="Times New Roman"/>
                          <a:cs typeface="Arial" panose="020B0604020202020204" pitchFamily="34" charset="0"/>
                        </a:rPr>
                        <a:t>zadania zamknięte: wybór wielokrotny, prawda/fałsz, dobieranie</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LICZBA ZADAŃ</a:t>
                      </a:r>
                      <a:endParaRPr lang="pl-PL" sz="160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kern="1200" baseline="0" dirty="0" smtClean="0">
                          <a:solidFill>
                            <a:schemeClr val="tx1"/>
                          </a:solidFill>
                          <a:latin typeface="Arial" panose="020B0604020202020204" pitchFamily="34" charset="0"/>
                          <a:ea typeface="+mn-ea"/>
                          <a:cs typeface="Arial" panose="020B0604020202020204" pitchFamily="34" charset="0"/>
                        </a:rPr>
                        <a:t>10–12 (3–4 wiązki)</a:t>
                      </a:r>
                      <a:endParaRPr lang="pl-PL" sz="1600" dirty="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a:lnSpc>
                          <a:spcPct val="115000"/>
                        </a:lnSpc>
                        <a:spcAft>
                          <a:spcPts val="0"/>
                        </a:spcAft>
                      </a:pPr>
                      <a:r>
                        <a:rPr lang="pl-PL" sz="1600">
                          <a:latin typeface="Arial" panose="020B0604020202020204" pitchFamily="34" charset="0"/>
                          <a:ea typeface="Times New Roman"/>
                          <a:cs typeface="Arial" panose="020B0604020202020204" pitchFamily="34" charset="0"/>
                        </a:rPr>
                        <a:t>UDZIAŁ W WYNIKU SUMARYCZNYM</a:t>
                      </a:r>
                      <a:endParaRPr lang="pl-PL" sz="1600">
                        <a:latin typeface="Arial" panose="020B0604020202020204" pitchFamily="34" charset="0"/>
                        <a:ea typeface="Arial"/>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pl-PL" sz="1600" dirty="0">
                          <a:latin typeface="Arial" panose="020B0604020202020204" pitchFamily="34" charset="0"/>
                          <a:ea typeface="Times New Roman"/>
                          <a:cs typeface="Arial" panose="020B0604020202020204" pitchFamily="34" charset="0"/>
                        </a:rPr>
                        <a:t>ok. 30%</a:t>
                      </a:r>
                      <a:endParaRPr lang="pl-PL" sz="1600" dirty="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5108" y="265113"/>
            <a:ext cx="7498080" cy="1143000"/>
          </a:xfrm>
        </p:spPr>
        <p:txBody>
          <a:bodyPr>
            <a:noAutofit/>
          </a:bodyPr>
          <a:lstStyle/>
          <a:p>
            <a:r>
              <a:rPr lang="pl-PL" sz="3600" b="1" dirty="0" smtClean="0">
                <a:solidFill>
                  <a:schemeClr val="tx2">
                    <a:lumMod val="75000"/>
                  </a:schemeClr>
                </a:solidFill>
                <a:effectLst/>
              </a:rPr>
              <a:t>Część 2. sprawdzianu</a:t>
            </a:r>
            <a:br>
              <a:rPr lang="pl-PL" sz="3600"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34</a:t>
            </a:fld>
            <a:endParaRPr lang="pl-PL"/>
          </a:p>
        </p:txBody>
      </p:sp>
      <p:sp>
        <p:nvSpPr>
          <p:cNvPr id="13" name="Prostokąt 12"/>
          <p:cNvSpPr/>
          <p:nvPr/>
        </p:nvSpPr>
        <p:spPr>
          <a:xfrm>
            <a:off x="1066800" y="1448485"/>
            <a:ext cx="7962900" cy="400110"/>
          </a:xfrm>
          <a:prstGeom prst="rect">
            <a:avLst/>
          </a:prstGeom>
          <a:solidFill>
            <a:schemeClr val="accent6">
              <a:lumMod val="75000"/>
            </a:schemeClr>
          </a:solidFill>
          <a:ln>
            <a:solidFill>
              <a:srgbClr val="C00000"/>
            </a:solidFill>
          </a:ln>
        </p:spPr>
        <p:txBody>
          <a:bodyPr wrap="square">
            <a:spAutoFit/>
          </a:bodyPr>
          <a:lstStyle/>
          <a:p>
            <a:r>
              <a:rPr lang="pl-PL" sz="2000" b="1" dirty="0" smtClean="0">
                <a:solidFill>
                  <a:schemeClr val="bg1"/>
                </a:solidFill>
              </a:rPr>
              <a:t>Przykładowe zadanie na rozumienie  ze słuchu – język angielski</a:t>
            </a:r>
            <a:endParaRPr lang="pl-PL" sz="2000" b="1" dirty="0">
              <a:solidFill>
                <a:schemeClr val="bg1"/>
              </a:solidFill>
            </a:endParaRPr>
          </a:p>
        </p:txBody>
      </p:sp>
      <p:sp>
        <p:nvSpPr>
          <p:cNvPr id="14" name="pole tekstowe 13"/>
          <p:cNvSpPr txBox="1"/>
          <p:nvPr/>
        </p:nvSpPr>
        <p:spPr>
          <a:xfrm>
            <a:off x="133350" y="1895475"/>
            <a:ext cx="8845840" cy="4832092"/>
          </a:xfrm>
          <a:prstGeom prst="rect">
            <a:avLst/>
          </a:prstGeom>
          <a:solidFill>
            <a:schemeClr val="accent6">
              <a:lumMod val="20000"/>
              <a:lumOff val="80000"/>
            </a:schemeClr>
          </a:solidFill>
          <a:ln>
            <a:solidFill>
              <a:srgbClr val="C00000"/>
            </a:solidFill>
          </a:ln>
        </p:spPr>
        <p:txBody>
          <a:bodyPr wrap="square" rtlCol="0">
            <a:spAutoFit/>
          </a:bodyPr>
          <a:lstStyle/>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b="1" dirty="0" smtClean="0"/>
          </a:p>
          <a:p>
            <a:endParaRPr lang="pl-PL" sz="1400" dirty="0"/>
          </a:p>
        </p:txBody>
      </p:sp>
      <p:pic>
        <p:nvPicPr>
          <p:cNvPr id="50186" name="Picture 10"/>
          <p:cNvPicPr>
            <a:picLocks noChangeAspect="1" noChangeArrowheads="1"/>
          </p:cNvPicPr>
          <p:nvPr/>
        </p:nvPicPr>
        <p:blipFill>
          <a:blip r:embed="rId2" cstate="print"/>
          <a:srcRect/>
          <a:stretch>
            <a:fillRect/>
          </a:stretch>
        </p:blipFill>
        <p:spPr bwMode="auto">
          <a:xfrm>
            <a:off x="5730560" y="3352800"/>
            <a:ext cx="3165789" cy="3286126"/>
          </a:xfrm>
          <a:prstGeom prst="rect">
            <a:avLst/>
          </a:prstGeom>
          <a:noFill/>
          <a:ln w="9525">
            <a:noFill/>
            <a:miter lim="800000"/>
            <a:headEnd/>
            <a:tailEnd/>
          </a:ln>
        </p:spPr>
      </p:pic>
      <p:pic>
        <p:nvPicPr>
          <p:cNvPr id="50187" name="Picture 11"/>
          <p:cNvPicPr>
            <a:picLocks noChangeAspect="1" noChangeArrowheads="1"/>
          </p:cNvPicPr>
          <p:nvPr/>
        </p:nvPicPr>
        <p:blipFill>
          <a:blip r:embed="rId3" cstate="print"/>
          <a:srcRect/>
          <a:stretch>
            <a:fillRect/>
          </a:stretch>
        </p:blipFill>
        <p:spPr bwMode="auto">
          <a:xfrm>
            <a:off x="5076825" y="1985209"/>
            <a:ext cx="3867150" cy="1320957"/>
          </a:xfrm>
          <a:prstGeom prst="rect">
            <a:avLst/>
          </a:prstGeom>
          <a:noFill/>
          <a:ln w="9525">
            <a:noFill/>
            <a:miter lim="800000"/>
            <a:headEnd/>
            <a:tailEnd/>
          </a:ln>
        </p:spPr>
      </p:pic>
      <p:sp>
        <p:nvSpPr>
          <p:cNvPr id="22" name="pole tekstowe 21"/>
          <p:cNvSpPr txBox="1"/>
          <p:nvPr/>
        </p:nvSpPr>
        <p:spPr>
          <a:xfrm>
            <a:off x="169705" y="3689002"/>
            <a:ext cx="5524500" cy="2893100"/>
          </a:xfrm>
          <a:prstGeom prst="rect">
            <a:avLst/>
          </a:prstGeom>
          <a:noFill/>
          <a:ln>
            <a:solidFill>
              <a:srgbClr val="C00000"/>
            </a:solidFill>
          </a:ln>
        </p:spPr>
        <p:txBody>
          <a:bodyPr wrap="square" rtlCol="0">
            <a:spAutoFit/>
          </a:bodyPr>
          <a:lstStyle/>
          <a:p>
            <a:r>
              <a:rPr lang="pl-PL" sz="1300" b="1" dirty="0" smtClean="0"/>
              <a:t>Transkrypcja</a:t>
            </a:r>
            <a:endParaRPr lang="pl-PL" sz="1300" dirty="0" smtClean="0"/>
          </a:p>
          <a:p>
            <a:r>
              <a:rPr lang="pl-PL" sz="1300" i="1" dirty="0" smtClean="0"/>
              <a:t>Dziewczynka:   </a:t>
            </a:r>
            <a:r>
              <a:rPr lang="en-US" sz="1300" dirty="0" smtClean="0"/>
              <a:t>Adam, it’s going to rain. Let’s pick up all the things from the </a:t>
            </a:r>
            <a:endParaRPr lang="pl-PL" sz="1300" dirty="0" smtClean="0"/>
          </a:p>
          <a:p>
            <a:r>
              <a:rPr lang="pl-PL" sz="1300" dirty="0" smtClean="0"/>
              <a:t>                           </a:t>
            </a:r>
            <a:r>
              <a:rPr lang="en-US" sz="1300" dirty="0" smtClean="0"/>
              <a:t>garden. </a:t>
            </a:r>
            <a:endParaRPr lang="pl-PL" sz="1300" dirty="0" smtClean="0"/>
          </a:p>
          <a:p>
            <a:r>
              <a:rPr lang="de-DE" sz="1300" i="1" dirty="0" smtClean="0"/>
              <a:t>Chłopiec:</a:t>
            </a:r>
            <a:r>
              <a:rPr lang="pl-PL" sz="1300" i="1" dirty="0" smtClean="0"/>
              <a:t>           </a:t>
            </a:r>
            <a:r>
              <a:rPr lang="en-GB" sz="1300" dirty="0" smtClean="0"/>
              <a:t>Alright</a:t>
            </a:r>
            <a:r>
              <a:rPr lang="de-DE" sz="1300" dirty="0" smtClean="0"/>
              <a:t>.</a:t>
            </a:r>
            <a:endParaRPr lang="pl-PL" sz="1300" dirty="0" smtClean="0"/>
          </a:p>
          <a:p>
            <a:r>
              <a:rPr lang="de-DE" sz="1300" i="1" dirty="0" smtClean="0"/>
              <a:t>Dziewczynka:</a:t>
            </a:r>
            <a:r>
              <a:rPr lang="pl-PL" sz="1300" i="1" dirty="0" smtClean="0"/>
              <a:t>   </a:t>
            </a:r>
            <a:r>
              <a:rPr lang="en-US" sz="1300" dirty="0" smtClean="0"/>
              <a:t>Look, your book is under the tree. You should take it home. </a:t>
            </a:r>
            <a:endParaRPr lang="pl-PL" sz="1300" dirty="0" smtClean="0"/>
          </a:p>
          <a:p>
            <a:r>
              <a:rPr lang="pl-PL" sz="1300" i="1" dirty="0" smtClean="0"/>
              <a:t>Chłopiec:           </a:t>
            </a:r>
            <a:r>
              <a:rPr lang="en-US" sz="1300" dirty="0" smtClean="0"/>
              <a:t>Sure. I don’t know where I have put my jumper. Can you see it </a:t>
            </a:r>
            <a:r>
              <a:rPr lang="pl-PL" sz="1300" dirty="0" smtClean="0"/>
              <a:t> </a:t>
            </a:r>
          </a:p>
          <a:p>
            <a:r>
              <a:rPr lang="pl-PL" sz="1300" dirty="0" smtClean="0"/>
              <a:t>                           </a:t>
            </a:r>
            <a:r>
              <a:rPr lang="en-US" sz="1300" dirty="0" smtClean="0"/>
              <a:t>anywhere?</a:t>
            </a:r>
            <a:endParaRPr lang="pl-PL" sz="1300" dirty="0" smtClean="0"/>
          </a:p>
          <a:p>
            <a:r>
              <a:rPr lang="pl-PL" sz="1300" i="1" dirty="0" smtClean="0"/>
              <a:t>Dziewczynka:   </a:t>
            </a:r>
            <a:r>
              <a:rPr lang="en-US" sz="1300" dirty="0" smtClean="0"/>
              <a:t>Oh, it’s over there, on the table. And what about my camera? </a:t>
            </a:r>
            <a:r>
              <a:rPr lang="pl-PL" sz="1300" dirty="0" smtClean="0"/>
              <a:t>                     </a:t>
            </a:r>
          </a:p>
          <a:p>
            <a:r>
              <a:rPr lang="pl-PL" sz="1300" dirty="0" smtClean="0"/>
              <a:t>                           </a:t>
            </a:r>
            <a:r>
              <a:rPr lang="en-US" sz="1300" dirty="0" smtClean="0"/>
              <a:t>You were using it.  </a:t>
            </a:r>
            <a:endParaRPr lang="pl-PL" sz="1300" dirty="0" smtClean="0"/>
          </a:p>
          <a:p>
            <a:r>
              <a:rPr lang="pl-PL" sz="1300" i="1" dirty="0" smtClean="0"/>
              <a:t>Chłopiec:           </a:t>
            </a:r>
            <a:r>
              <a:rPr lang="en-US" sz="1300" dirty="0" smtClean="0"/>
              <a:t>I put it on the chair. </a:t>
            </a:r>
            <a:endParaRPr lang="pl-PL" sz="1300" dirty="0" smtClean="0"/>
          </a:p>
          <a:p>
            <a:r>
              <a:rPr lang="pl-PL" sz="1300" i="1" dirty="0" smtClean="0"/>
              <a:t>Dziewczynka:   </a:t>
            </a:r>
            <a:r>
              <a:rPr lang="en-US" sz="1300" dirty="0" smtClean="0"/>
              <a:t>OK. I got it. Adam, and where is our ball? I saw it under the table </a:t>
            </a:r>
            <a:br>
              <a:rPr lang="en-US" sz="1300" dirty="0" smtClean="0"/>
            </a:br>
            <a:r>
              <a:rPr lang="pl-PL" sz="1300" dirty="0" smtClean="0"/>
              <a:t>                           </a:t>
            </a:r>
            <a:r>
              <a:rPr lang="en-US" sz="1300" dirty="0" smtClean="0"/>
              <a:t>but it’s not there now. </a:t>
            </a:r>
            <a:endParaRPr lang="pl-PL" sz="1300" dirty="0" smtClean="0"/>
          </a:p>
          <a:p>
            <a:r>
              <a:rPr lang="pl-PL" sz="1300" i="1" dirty="0" smtClean="0"/>
              <a:t>Chłopiec:           </a:t>
            </a:r>
            <a:r>
              <a:rPr lang="en-US" sz="1300" dirty="0" smtClean="0"/>
              <a:t>No, it’s near the door. </a:t>
            </a:r>
            <a:r>
              <a:rPr lang="pl-PL" sz="1300" dirty="0" err="1" smtClean="0"/>
              <a:t>I’ll</a:t>
            </a:r>
            <a:r>
              <a:rPr lang="pl-PL" sz="1300" dirty="0" smtClean="0"/>
              <a:t> </a:t>
            </a:r>
            <a:r>
              <a:rPr lang="pl-PL" sz="1300" dirty="0" err="1" smtClean="0"/>
              <a:t>bring</a:t>
            </a:r>
            <a:r>
              <a:rPr lang="pl-PL" sz="1300" dirty="0" smtClean="0"/>
              <a:t> </a:t>
            </a:r>
            <a:r>
              <a:rPr lang="pl-PL" sz="1300" dirty="0" err="1" smtClean="0"/>
              <a:t>it</a:t>
            </a:r>
            <a:r>
              <a:rPr lang="pl-PL" sz="1300" dirty="0" smtClean="0"/>
              <a:t>. </a:t>
            </a:r>
          </a:p>
          <a:p>
            <a:r>
              <a:rPr lang="pl-PL" sz="1300" i="1" dirty="0" smtClean="0"/>
              <a:t>Dziewczynka:   </a:t>
            </a:r>
            <a:r>
              <a:rPr lang="en-US" sz="1300" dirty="0" smtClean="0"/>
              <a:t>Hurry up. It’s raining already. </a:t>
            </a:r>
            <a:endParaRPr lang="pl-PL" sz="1300" dirty="0" smtClean="0"/>
          </a:p>
        </p:txBody>
      </p:sp>
      <p:sp>
        <p:nvSpPr>
          <p:cNvPr id="24" name="pole tekstowe 23"/>
          <p:cNvSpPr txBox="1"/>
          <p:nvPr/>
        </p:nvSpPr>
        <p:spPr>
          <a:xfrm>
            <a:off x="171450" y="1943100"/>
            <a:ext cx="4857750" cy="1600438"/>
          </a:xfrm>
          <a:prstGeom prst="rect">
            <a:avLst/>
          </a:prstGeom>
          <a:noFill/>
        </p:spPr>
        <p:txBody>
          <a:bodyPr wrap="square" rtlCol="0">
            <a:spAutoFit/>
          </a:bodyPr>
          <a:lstStyle/>
          <a:p>
            <a:r>
              <a:rPr lang="pl-PL" sz="1400" b="1" dirty="0" smtClean="0">
                <a:latin typeface="Arial" panose="020B0604020202020204" pitchFamily="34" charset="0"/>
                <a:cs typeface="Arial" panose="020B0604020202020204" pitchFamily="34" charset="0"/>
              </a:rPr>
              <a:t>Zadanie  (0–4)</a:t>
            </a:r>
            <a:endParaRPr lang="pl-PL" sz="1400" dirty="0" smtClean="0">
              <a:latin typeface="Arial" panose="020B0604020202020204" pitchFamily="34" charset="0"/>
              <a:cs typeface="Arial" panose="020B0604020202020204" pitchFamily="34" charset="0"/>
            </a:endParaRPr>
          </a:p>
          <a:p>
            <a:r>
              <a:rPr lang="pl-PL" sz="1400" b="1" dirty="0" smtClean="0">
                <a:latin typeface="Arial" panose="020B0604020202020204" pitchFamily="34" charset="0"/>
                <a:cs typeface="Arial" panose="020B0604020202020204" pitchFamily="34" charset="0"/>
              </a:rPr>
              <a:t>Usłyszysz dwukrotnie dialog. Na podstawie informacji w nim zawartych dopasuj do każdej rzeczy (1.–4.) miejsce, w którym ona się znajduje (</a:t>
            </a:r>
            <a:r>
              <a:rPr lang="pl-PL" sz="1400" b="1" dirty="0" err="1" smtClean="0">
                <a:latin typeface="Arial" panose="020B0604020202020204" pitchFamily="34" charset="0"/>
                <a:cs typeface="Arial" panose="020B0604020202020204" pitchFamily="34" charset="0"/>
              </a:rPr>
              <a:t>A–E</a:t>
            </a:r>
            <a:r>
              <a:rPr lang="pl-PL" sz="1400" b="1" dirty="0" smtClean="0">
                <a:latin typeface="Arial" panose="020B0604020202020204" pitchFamily="34" charset="0"/>
                <a:cs typeface="Arial" panose="020B0604020202020204" pitchFamily="34" charset="0"/>
              </a:rPr>
              <a:t>). Wpisz odpowiednią literę w kratkę pod każdą rzeczą. Uwaga! Jedno miejsce na obrazku pozostanie niewykorzystane.</a:t>
            </a:r>
          </a:p>
        </p:txBody>
      </p:sp>
    </p:spTree>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5108" y="265113"/>
            <a:ext cx="7498080" cy="1143000"/>
          </a:xfrm>
        </p:spPr>
        <p:txBody>
          <a:bodyPr>
            <a:noAutofit/>
          </a:bodyPr>
          <a:lstStyle/>
          <a:p>
            <a:r>
              <a:rPr lang="pl-PL" sz="3600" b="1" dirty="0" smtClean="0">
                <a:solidFill>
                  <a:schemeClr val="tx2">
                    <a:lumMod val="75000"/>
                  </a:schemeClr>
                </a:solidFill>
                <a:effectLst/>
              </a:rPr>
              <a:t>Część 2. sprawdzianu</a:t>
            </a:r>
            <a:br>
              <a:rPr lang="pl-PL" sz="3600"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35</a:t>
            </a:fld>
            <a:endParaRPr lang="pl-PL"/>
          </a:p>
        </p:txBody>
      </p:sp>
      <p:sp>
        <p:nvSpPr>
          <p:cNvPr id="13" name="Prostokąt 12"/>
          <p:cNvSpPr/>
          <p:nvPr/>
        </p:nvSpPr>
        <p:spPr>
          <a:xfrm>
            <a:off x="1076325" y="1448485"/>
            <a:ext cx="7934325" cy="400110"/>
          </a:xfrm>
          <a:prstGeom prst="rect">
            <a:avLst/>
          </a:prstGeom>
          <a:solidFill>
            <a:schemeClr val="accent6">
              <a:lumMod val="75000"/>
            </a:schemeClr>
          </a:solidFill>
          <a:ln>
            <a:solidFill>
              <a:srgbClr val="C00000"/>
            </a:solidFill>
          </a:ln>
        </p:spPr>
        <p:txBody>
          <a:bodyPr wrap="square">
            <a:spAutoFit/>
          </a:bodyPr>
          <a:lstStyle/>
          <a:p>
            <a:r>
              <a:rPr lang="pl-PL" sz="2000" b="1" dirty="0" smtClean="0">
                <a:solidFill>
                  <a:schemeClr val="bg1"/>
                </a:solidFill>
              </a:rPr>
              <a:t>Przykładowe zadanie na rozumienie  ze słuchu – język angielski</a:t>
            </a:r>
            <a:endParaRPr lang="pl-PL" sz="2000" b="1" dirty="0">
              <a:solidFill>
                <a:schemeClr val="bg1"/>
              </a:solidFill>
            </a:endParaRPr>
          </a:p>
        </p:txBody>
      </p:sp>
      <p:sp>
        <p:nvSpPr>
          <p:cNvPr id="51201" name="Rectangle 1"/>
          <p:cNvSpPr>
            <a:spLocks noChangeArrowheads="1"/>
          </p:cNvSpPr>
          <p:nvPr/>
        </p:nvSpPr>
        <p:spPr bwMode="auto">
          <a:xfrm>
            <a:off x="958467" y="2140342"/>
            <a:ext cx="7414352" cy="4278094"/>
          </a:xfrm>
          <a:prstGeom prst="rect">
            <a:avLst/>
          </a:prstGeom>
          <a:solidFill>
            <a:schemeClr val="accent6">
              <a:lumMod val="20000"/>
              <a:lumOff val="80000"/>
            </a:schemeClr>
          </a:solid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pl-PL" sz="16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Wymagania ogólne</a:t>
            </a:r>
            <a:endParaRPr kumimoji="0" lang="pl-PL" sz="1600" b="0" i="0" u="none" strike="noStrike" cap="none" normalizeH="0" baseline="0" dirty="0" smtClean="0">
              <a:ln>
                <a:noFill/>
              </a:ln>
              <a:solidFill>
                <a:schemeClr val="tx1"/>
              </a:solidFill>
              <a:effectLst/>
              <a:latin typeface="Arial" panose="020B0604020202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0" i="1" u="none" strike="noStrike" cap="none" normalizeH="0" baseline="0" dirty="0" smtClean="0">
                <a:ln>
                  <a:noFill/>
                </a:ln>
                <a:solidFill>
                  <a:schemeClr val="tx1"/>
                </a:solidFill>
                <a:effectLst/>
                <a:latin typeface="Arial" pitchFamily="34" charset="0"/>
                <a:ea typeface="Arial" pitchFamily="34" charset="0"/>
                <a:cs typeface="Arial" pitchFamily="34" charset="0"/>
              </a:rPr>
              <a:t>II. Rozumienie wypowiedzi. </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0" i="1" u="none" strike="noStrike" cap="none" normalizeH="0" baseline="0" dirty="0" smtClean="0">
                <a:ln>
                  <a:noFill/>
                </a:ln>
                <a:solidFill>
                  <a:schemeClr val="tx1"/>
                </a:solidFill>
                <a:effectLst/>
                <a:latin typeface="Arial" pitchFamily="34" charset="0"/>
                <a:ea typeface="Arial" pitchFamily="34" charset="0"/>
                <a:cs typeface="Arial" pitchFamily="34" charset="0"/>
              </a:rPr>
              <a:t>Uczeń rozumie bardzo proste i krótkie wypowiedzi ustne artykułowane wyraźnie i powoli, w standardowej odmianie języka […].</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pl-PL" sz="16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Wymagania szczegółowe</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2.4. Uczeń wyszukuje proste informacje szczegółowe w tekście słuchanym.</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pl-PL" sz="16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Rozwiązanie</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C</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B</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E</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A</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pl-PL" sz="16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Schemat punktowania</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0" i="0" u="none" strike="noStrike" cap="none" normalizeH="0" baseline="0" dirty="0" smtClean="0">
                <a:ln>
                  <a:noFill/>
                </a:ln>
                <a:solidFill>
                  <a:schemeClr val="tx1"/>
                </a:solidFill>
                <a:effectLst/>
                <a:latin typeface="Arial" pitchFamily="34" charset="0"/>
                <a:ea typeface="Arial" pitchFamily="34" charset="0"/>
                <a:cs typeface="Arial" pitchFamily="34" charset="0"/>
              </a:rPr>
              <a:t>1 </a:t>
            </a:r>
            <a:r>
              <a:rPr kumimoji="0" lang="pl-PL" sz="16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pkt</a:t>
            </a:r>
            <a:r>
              <a:rPr kumimoji="0" lang="pl-PL" sz="1600" b="0" i="0" u="none" strike="noStrike" cap="none" normalizeH="0" baseline="0" dirty="0" smtClean="0">
                <a:ln>
                  <a:noFill/>
                </a:ln>
                <a:solidFill>
                  <a:schemeClr val="tx1"/>
                </a:solidFill>
                <a:effectLst/>
                <a:latin typeface="Arial" pitchFamily="34" charset="0"/>
                <a:ea typeface="Arial" pitchFamily="34" charset="0"/>
                <a:cs typeface="Arial" pitchFamily="34" charset="0"/>
              </a:rPr>
              <a:t> – poprawna odpowiedź.</a:t>
            </a: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pl-PL" sz="1600" b="0" i="0" u="none" strike="noStrike" cap="none" normalizeH="0" baseline="0" dirty="0" smtClean="0">
                <a:ln>
                  <a:noFill/>
                </a:ln>
                <a:solidFill>
                  <a:schemeClr val="tx1"/>
                </a:solidFill>
                <a:effectLst/>
                <a:latin typeface="Arial" pitchFamily="34" charset="0"/>
                <a:ea typeface="Arial" pitchFamily="34" charset="0"/>
                <a:cs typeface="Arial" pitchFamily="34" charset="0"/>
              </a:rPr>
              <a:t>0 </a:t>
            </a:r>
            <a:r>
              <a:rPr kumimoji="0" lang="pl-PL" sz="1600" b="0" i="0" u="none" strike="noStrike" cap="none" normalizeH="0" baseline="0" dirty="0" err="1" smtClean="0">
                <a:ln>
                  <a:noFill/>
                </a:ln>
                <a:solidFill>
                  <a:schemeClr val="tx1"/>
                </a:solidFill>
                <a:effectLst/>
                <a:latin typeface="Arial" pitchFamily="34" charset="0"/>
                <a:ea typeface="Arial" pitchFamily="34" charset="0"/>
                <a:cs typeface="Arial" pitchFamily="34" charset="0"/>
              </a:rPr>
              <a:t>pkt</a:t>
            </a:r>
            <a:r>
              <a:rPr kumimoji="0" lang="pl-PL" sz="1600" b="0" i="0" u="none" strike="noStrike" cap="none" normalizeH="0" baseline="0" dirty="0" smtClean="0">
                <a:ln>
                  <a:noFill/>
                </a:ln>
                <a:solidFill>
                  <a:schemeClr val="tx1"/>
                </a:solidFill>
                <a:effectLst/>
                <a:latin typeface="Arial" pitchFamily="34" charset="0"/>
                <a:ea typeface="Arial" pitchFamily="34" charset="0"/>
                <a:cs typeface="Arial" pitchFamily="34" charset="0"/>
              </a:rPr>
              <a:t> – odpowiedź niepoprawna lub brak odpowiedzi.</a:t>
            </a:r>
            <a:r>
              <a:rPr kumimoji="0" lang="pl-PL"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5108" y="265113"/>
            <a:ext cx="7498080" cy="1143000"/>
          </a:xfrm>
        </p:spPr>
        <p:txBody>
          <a:bodyPr>
            <a:noAutofit/>
          </a:bodyPr>
          <a:lstStyle/>
          <a:p>
            <a:r>
              <a:rPr lang="pl-PL" sz="3600" b="1" dirty="0" smtClean="0">
                <a:solidFill>
                  <a:schemeClr val="tx2">
                    <a:lumMod val="75000"/>
                  </a:schemeClr>
                </a:solidFill>
                <a:effectLst/>
              </a:rPr>
              <a:t>Część 2. sprawdzianu</a:t>
            </a:r>
            <a:br>
              <a:rPr lang="pl-PL" sz="3600"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36</a:t>
            </a:fld>
            <a:endParaRPr lang="pl-PL"/>
          </a:p>
        </p:txBody>
      </p:sp>
      <p:sp>
        <p:nvSpPr>
          <p:cNvPr id="12" name="pole tekstowe 11"/>
          <p:cNvSpPr txBox="1"/>
          <p:nvPr/>
        </p:nvSpPr>
        <p:spPr>
          <a:xfrm>
            <a:off x="266700" y="1819275"/>
            <a:ext cx="8655339" cy="4972050"/>
          </a:xfrm>
          <a:prstGeom prst="rect">
            <a:avLst/>
          </a:prstGeom>
          <a:solidFill>
            <a:schemeClr val="accent6">
              <a:lumMod val="20000"/>
              <a:lumOff val="80000"/>
            </a:schemeClr>
          </a:solidFill>
          <a:ln>
            <a:solidFill>
              <a:srgbClr val="C00000"/>
            </a:solidFill>
          </a:ln>
        </p:spPr>
        <p:txBody>
          <a:bodyPr wrap="square" rtlCol="0">
            <a:spAutoFit/>
          </a:bodyPr>
          <a:lstStyle/>
          <a:p>
            <a:r>
              <a:rPr lang="pl-PL" sz="1400" b="1" dirty="0" smtClean="0">
                <a:latin typeface="Arial" panose="020B0604020202020204" pitchFamily="34" charset="0"/>
                <a:cs typeface="Arial" panose="020B0604020202020204" pitchFamily="34" charset="0"/>
              </a:rPr>
              <a:t>Zadanie  (0–3)</a:t>
            </a:r>
            <a:endParaRPr lang="pl-PL" sz="1400" dirty="0" smtClean="0">
              <a:latin typeface="Arial" panose="020B0604020202020204" pitchFamily="34" charset="0"/>
              <a:cs typeface="Arial" panose="020B0604020202020204" pitchFamily="34" charset="0"/>
            </a:endParaRPr>
          </a:p>
          <a:p>
            <a:r>
              <a:rPr lang="pl-PL" sz="1400" b="1" dirty="0" smtClean="0">
                <a:latin typeface="Arial" panose="020B0604020202020204" pitchFamily="34" charset="0"/>
                <a:cs typeface="Arial" panose="020B0604020202020204" pitchFamily="34" charset="0"/>
              </a:rPr>
              <a:t>Uzupełnij każdą rozmowę brakującą wypowiedzią. Wpisz w każdą kratkę literę A, B albo C.</a:t>
            </a: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b="1" dirty="0" smtClean="0">
              <a:latin typeface="Arial" panose="020B0604020202020204" pitchFamily="34" charset="0"/>
              <a:cs typeface="Arial" panose="020B0604020202020204" pitchFamily="34" charset="0"/>
            </a:endParaRPr>
          </a:p>
          <a:p>
            <a:endParaRPr lang="pl-PL" sz="1400" dirty="0" smtClean="0">
              <a:latin typeface="Arial" panose="020B0604020202020204" pitchFamily="34" charset="0"/>
              <a:cs typeface="Arial" panose="020B0604020202020204" pitchFamily="34" charset="0"/>
            </a:endParaRPr>
          </a:p>
          <a:p>
            <a:endParaRPr lang="pl-PL" sz="1400" dirty="0" smtClean="0">
              <a:latin typeface="Arial" panose="020B0604020202020204" pitchFamily="34" charset="0"/>
              <a:cs typeface="Arial" panose="020B0604020202020204" pitchFamily="34" charset="0"/>
            </a:endParaRPr>
          </a:p>
          <a:p>
            <a:endParaRPr lang="pl-PL" sz="1400" dirty="0" smtClean="0">
              <a:latin typeface="Arial" panose="020B0604020202020204" pitchFamily="34" charset="0"/>
              <a:cs typeface="Arial" panose="020B0604020202020204" pitchFamily="34" charset="0"/>
            </a:endParaRPr>
          </a:p>
          <a:p>
            <a:endParaRPr lang="pl-PL" sz="1400" dirty="0" smtClean="0">
              <a:latin typeface="Arial" panose="020B0604020202020204" pitchFamily="34" charset="0"/>
              <a:cs typeface="Arial" panose="020B0604020202020204" pitchFamily="34" charset="0"/>
            </a:endParaRPr>
          </a:p>
          <a:p>
            <a:endParaRPr lang="pl-PL" sz="1400" dirty="0" smtClean="0">
              <a:latin typeface="Arial" panose="020B0604020202020204" pitchFamily="34" charset="0"/>
              <a:cs typeface="Arial" panose="020B0604020202020204" pitchFamily="34" charset="0"/>
            </a:endParaRPr>
          </a:p>
          <a:p>
            <a:endParaRPr lang="pl-PL" sz="1400" dirty="0" smtClean="0">
              <a:latin typeface="Arial" panose="020B0604020202020204" pitchFamily="34" charset="0"/>
              <a:cs typeface="Arial" panose="020B0604020202020204" pitchFamily="34" charset="0"/>
            </a:endParaRPr>
          </a:p>
          <a:p>
            <a:endParaRPr lang="pl-PL" sz="1400" dirty="0" smtClean="0">
              <a:latin typeface="Arial" panose="020B0604020202020204" pitchFamily="34" charset="0"/>
              <a:cs typeface="Arial" panose="020B0604020202020204" pitchFamily="34" charset="0"/>
            </a:endParaRPr>
          </a:p>
          <a:p>
            <a:endParaRPr lang="pl-PL" sz="1400" dirty="0" smtClean="0">
              <a:latin typeface="Arial" panose="020B0604020202020204" pitchFamily="34" charset="0"/>
              <a:cs typeface="Arial" panose="020B0604020202020204" pitchFamily="34" charset="0"/>
            </a:endParaRPr>
          </a:p>
        </p:txBody>
      </p:sp>
      <p:sp>
        <p:nvSpPr>
          <p:cNvPr id="13" name="Prostokąt 12"/>
          <p:cNvSpPr/>
          <p:nvPr/>
        </p:nvSpPr>
        <p:spPr>
          <a:xfrm>
            <a:off x="1057275" y="1381810"/>
            <a:ext cx="7962900" cy="400110"/>
          </a:xfrm>
          <a:prstGeom prst="rect">
            <a:avLst/>
          </a:prstGeom>
          <a:solidFill>
            <a:schemeClr val="accent6">
              <a:lumMod val="75000"/>
            </a:schemeClr>
          </a:solidFill>
          <a:ln>
            <a:solidFill>
              <a:srgbClr val="C00000"/>
            </a:solidFill>
          </a:ln>
        </p:spPr>
        <p:txBody>
          <a:bodyPr wrap="square">
            <a:spAutoFit/>
          </a:bodyPr>
          <a:lstStyle/>
          <a:p>
            <a:r>
              <a:rPr lang="pl-PL" sz="2000" b="1" dirty="0" smtClean="0">
                <a:solidFill>
                  <a:schemeClr val="bg1"/>
                </a:solidFill>
              </a:rPr>
              <a:t>Przykładowe zadanie na znajomość funkcji językowych – język francuski</a:t>
            </a:r>
            <a:endParaRPr lang="pl-PL" sz="2000" b="1" dirty="0">
              <a:solidFill>
                <a:schemeClr val="bg1"/>
              </a:solidFill>
            </a:endParaRPr>
          </a:p>
        </p:txBody>
      </p:sp>
      <p:grpSp>
        <p:nvGrpSpPr>
          <p:cNvPr id="18" name="Grupa 17"/>
          <p:cNvGrpSpPr/>
          <p:nvPr/>
        </p:nvGrpSpPr>
        <p:grpSpPr>
          <a:xfrm>
            <a:off x="347663" y="2405064"/>
            <a:ext cx="4090988" cy="4329110"/>
            <a:chOff x="347663" y="2405064"/>
            <a:chExt cx="4090988" cy="4329110"/>
          </a:xfrm>
        </p:grpSpPr>
        <p:pic>
          <p:nvPicPr>
            <p:cNvPr id="54276" name="Picture 4"/>
            <p:cNvPicPr>
              <a:picLocks noChangeAspect="1" noChangeArrowheads="1"/>
            </p:cNvPicPr>
            <p:nvPr/>
          </p:nvPicPr>
          <p:blipFill>
            <a:blip r:embed="rId2" cstate="print"/>
            <a:srcRect/>
            <a:stretch>
              <a:fillRect/>
            </a:stretch>
          </p:blipFill>
          <p:spPr bwMode="auto">
            <a:xfrm>
              <a:off x="347663" y="2405064"/>
              <a:ext cx="2566987" cy="1415568"/>
            </a:xfrm>
            <a:prstGeom prst="rect">
              <a:avLst/>
            </a:prstGeom>
            <a:noFill/>
            <a:ln w="9525">
              <a:noFill/>
              <a:miter lim="800000"/>
              <a:headEnd/>
              <a:tailEnd/>
            </a:ln>
          </p:spPr>
        </p:pic>
        <p:pic>
          <p:nvPicPr>
            <p:cNvPr id="54277" name="Picture 5"/>
            <p:cNvPicPr>
              <a:picLocks noChangeAspect="1" noChangeArrowheads="1"/>
            </p:cNvPicPr>
            <p:nvPr/>
          </p:nvPicPr>
          <p:blipFill>
            <a:blip r:embed="rId3" cstate="print"/>
            <a:srcRect/>
            <a:stretch>
              <a:fillRect/>
            </a:stretch>
          </p:blipFill>
          <p:spPr bwMode="auto">
            <a:xfrm>
              <a:off x="347664" y="3862388"/>
              <a:ext cx="2557462" cy="1410315"/>
            </a:xfrm>
            <a:prstGeom prst="rect">
              <a:avLst/>
            </a:prstGeom>
            <a:noFill/>
            <a:ln w="9525">
              <a:noFill/>
              <a:miter lim="800000"/>
              <a:headEnd/>
              <a:tailEnd/>
            </a:ln>
          </p:spPr>
        </p:pic>
        <p:pic>
          <p:nvPicPr>
            <p:cNvPr id="54278" name="Picture 6"/>
            <p:cNvPicPr>
              <a:picLocks noChangeAspect="1" noChangeArrowheads="1"/>
            </p:cNvPicPr>
            <p:nvPr/>
          </p:nvPicPr>
          <p:blipFill>
            <a:blip r:embed="rId4" cstate="print"/>
            <a:srcRect/>
            <a:stretch>
              <a:fillRect/>
            </a:stretch>
          </p:blipFill>
          <p:spPr bwMode="auto">
            <a:xfrm>
              <a:off x="347663" y="5311833"/>
              <a:ext cx="2566987" cy="1422341"/>
            </a:xfrm>
            <a:prstGeom prst="rect">
              <a:avLst/>
            </a:prstGeom>
            <a:noFill/>
            <a:ln w="9525">
              <a:noFill/>
              <a:miter lim="800000"/>
              <a:headEnd/>
              <a:tailEnd/>
            </a:ln>
          </p:spPr>
        </p:pic>
        <p:pic>
          <p:nvPicPr>
            <p:cNvPr id="54279" name="Picture 7"/>
            <p:cNvPicPr>
              <a:picLocks noChangeAspect="1" noChangeArrowheads="1"/>
            </p:cNvPicPr>
            <p:nvPr/>
          </p:nvPicPr>
          <p:blipFill>
            <a:blip r:embed="rId5" cstate="print"/>
            <a:srcRect/>
            <a:stretch>
              <a:fillRect/>
            </a:stretch>
          </p:blipFill>
          <p:spPr bwMode="auto">
            <a:xfrm>
              <a:off x="2914651" y="2409826"/>
              <a:ext cx="1524000" cy="1390316"/>
            </a:xfrm>
            <a:prstGeom prst="rect">
              <a:avLst/>
            </a:prstGeom>
            <a:noFill/>
            <a:ln w="9525">
              <a:solidFill>
                <a:schemeClr val="tx1"/>
              </a:solidFill>
              <a:miter lim="800000"/>
              <a:headEnd/>
              <a:tailEnd/>
            </a:ln>
          </p:spPr>
        </p:pic>
        <p:pic>
          <p:nvPicPr>
            <p:cNvPr id="54280" name="Picture 8"/>
            <p:cNvPicPr>
              <a:picLocks noChangeAspect="1" noChangeArrowheads="1"/>
            </p:cNvPicPr>
            <p:nvPr/>
          </p:nvPicPr>
          <p:blipFill>
            <a:blip r:embed="rId6" cstate="print"/>
            <a:srcRect/>
            <a:stretch>
              <a:fillRect/>
            </a:stretch>
          </p:blipFill>
          <p:spPr bwMode="auto">
            <a:xfrm>
              <a:off x="2895600" y="3862389"/>
              <a:ext cx="1522267" cy="1395412"/>
            </a:xfrm>
            <a:prstGeom prst="rect">
              <a:avLst/>
            </a:prstGeom>
            <a:noFill/>
            <a:ln w="9525">
              <a:solidFill>
                <a:schemeClr val="tx1"/>
              </a:solidFill>
              <a:miter lim="800000"/>
              <a:headEnd/>
              <a:tailEnd/>
            </a:ln>
          </p:spPr>
        </p:pic>
        <p:pic>
          <p:nvPicPr>
            <p:cNvPr id="54281" name="Picture 9"/>
            <p:cNvPicPr>
              <a:picLocks noChangeAspect="1" noChangeArrowheads="1"/>
            </p:cNvPicPr>
            <p:nvPr/>
          </p:nvPicPr>
          <p:blipFill>
            <a:blip r:embed="rId7" cstate="print"/>
            <a:srcRect/>
            <a:stretch>
              <a:fillRect/>
            </a:stretch>
          </p:blipFill>
          <p:spPr bwMode="auto">
            <a:xfrm>
              <a:off x="2900364" y="5324642"/>
              <a:ext cx="1528762" cy="1395246"/>
            </a:xfrm>
            <a:prstGeom prst="rect">
              <a:avLst/>
            </a:prstGeom>
            <a:noFill/>
            <a:ln w="9525">
              <a:solidFill>
                <a:schemeClr val="tx1"/>
              </a:solidFill>
              <a:miter lim="800000"/>
              <a:headEnd/>
              <a:tailEnd/>
            </a:ln>
          </p:spPr>
        </p:pic>
      </p:grpSp>
      <p:sp>
        <p:nvSpPr>
          <p:cNvPr id="19" name="pole tekstowe 18"/>
          <p:cNvSpPr txBox="1"/>
          <p:nvPr/>
        </p:nvSpPr>
        <p:spPr>
          <a:xfrm>
            <a:off x="4516917" y="2400300"/>
            <a:ext cx="4303234" cy="4401205"/>
          </a:xfrm>
          <a:prstGeom prst="rect">
            <a:avLst/>
          </a:prstGeom>
          <a:noFill/>
          <a:ln>
            <a:solidFill>
              <a:srgbClr val="C00000"/>
            </a:solidFill>
          </a:ln>
        </p:spPr>
        <p:txBody>
          <a:bodyPr wrap="square" rtlCol="0">
            <a:spAutoFit/>
          </a:bodyPr>
          <a:lstStyle/>
          <a:p>
            <a:pPr algn="just"/>
            <a:r>
              <a:rPr lang="pl-PL" sz="1400" b="1" dirty="0" smtClean="0">
                <a:latin typeface="Arial" panose="020B0604020202020204" pitchFamily="34" charset="0"/>
                <a:cs typeface="Arial" panose="020B0604020202020204" pitchFamily="34" charset="0"/>
              </a:rPr>
              <a:t>Wymagania ogólne</a:t>
            </a:r>
            <a:endParaRPr lang="pl-PL" sz="1400" dirty="0" smtClean="0">
              <a:latin typeface="Arial" panose="020B0604020202020204" pitchFamily="34" charset="0"/>
              <a:cs typeface="Arial" panose="020B0604020202020204" pitchFamily="34" charset="0"/>
            </a:endParaRPr>
          </a:p>
          <a:p>
            <a:pPr algn="just"/>
            <a:r>
              <a:rPr lang="pl-PL" sz="1400" i="1" dirty="0" smtClean="0">
                <a:latin typeface="Arial" panose="020B0604020202020204" pitchFamily="34" charset="0"/>
                <a:cs typeface="Arial" panose="020B0604020202020204" pitchFamily="34" charset="0"/>
              </a:rPr>
              <a:t>IV. Reagowanie na wypowiedzi. </a:t>
            </a:r>
            <a:endParaRPr lang="pl-PL" sz="1400" dirty="0" smtClean="0">
              <a:latin typeface="Arial" panose="020B0604020202020204" pitchFamily="34" charset="0"/>
              <a:cs typeface="Arial" panose="020B0604020202020204" pitchFamily="34" charset="0"/>
            </a:endParaRPr>
          </a:p>
          <a:p>
            <a:pPr algn="just"/>
            <a:r>
              <a:rPr lang="pl-PL" sz="1400" i="1" dirty="0" smtClean="0">
                <a:latin typeface="Arial" panose="020B0604020202020204" pitchFamily="34" charset="0"/>
                <a:cs typeface="Arial" panose="020B0604020202020204" pitchFamily="34" charset="0"/>
              </a:rPr>
              <a:t>Uczeń uczestniczy w prostej rozmowie i w typowych sytuacjach reaguje w sposób zrozumiały, adekwatnie do sytuacji komunikacyjnej […].</a:t>
            </a:r>
            <a:endParaRPr lang="pl-PL" sz="1400"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 </a:t>
            </a:r>
            <a:endParaRPr lang="pl-PL" sz="1400"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Wymagania szczegółowe</a:t>
            </a:r>
            <a:endParaRPr lang="pl-PL" sz="1400" dirty="0" smtClean="0">
              <a:latin typeface="Arial" panose="020B0604020202020204" pitchFamily="34" charset="0"/>
              <a:cs typeface="Arial" panose="020B0604020202020204" pitchFamily="34" charset="0"/>
            </a:endParaRPr>
          </a:p>
          <a:p>
            <a:pPr algn="just"/>
            <a:r>
              <a:rPr lang="pl-PL" sz="1400" i="1" dirty="0" smtClean="0">
                <a:latin typeface="Arial" panose="020B0604020202020204" pitchFamily="34" charset="0"/>
                <a:cs typeface="Arial" panose="020B0604020202020204" pitchFamily="34" charset="0"/>
              </a:rPr>
              <a:t>6.6. Uczeń wyraża swoje emocje (1.).</a:t>
            </a:r>
          </a:p>
          <a:p>
            <a:pPr algn="just"/>
            <a:r>
              <a:rPr lang="pl-PL" sz="1400" i="1" dirty="0" smtClean="0">
                <a:latin typeface="Arial" panose="020B0604020202020204" pitchFamily="34" charset="0"/>
                <a:cs typeface="Arial" panose="020B0604020202020204" pitchFamily="34" charset="0"/>
              </a:rPr>
              <a:t>6.3. Uczeń podaje swoje upodobania (2.).</a:t>
            </a:r>
          </a:p>
          <a:p>
            <a:pPr algn="just"/>
            <a:r>
              <a:rPr lang="pl-PL" sz="1400" i="1" dirty="0" smtClean="0">
                <a:latin typeface="Arial" panose="020B0604020202020204" pitchFamily="34" charset="0"/>
                <a:cs typeface="Arial" panose="020B0604020202020204" pitchFamily="34" charset="0"/>
              </a:rPr>
              <a:t>6.7. Uczeń wyraża […] podziękowania (3.).</a:t>
            </a:r>
          </a:p>
          <a:p>
            <a:pPr algn="just"/>
            <a:r>
              <a:rPr lang="pl-PL" sz="1400" b="1" dirty="0" smtClean="0">
                <a:latin typeface="Arial" panose="020B0604020202020204" pitchFamily="34" charset="0"/>
                <a:cs typeface="Arial" panose="020B0604020202020204" pitchFamily="34" charset="0"/>
              </a:rPr>
              <a:t> </a:t>
            </a:r>
            <a:endParaRPr lang="pl-PL" sz="1400"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Rozwiązanie</a:t>
            </a:r>
            <a:endParaRPr lang="pl-PL" sz="1400" dirty="0" smtClean="0">
              <a:latin typeface="Arial" panose="020B0604020202020204" pitchFamily="34" charset="0"/>
              <a:cs typeface="Arial" panose="020B0604020202020204" pitchFamily="34" charset="0"/>
            </a:endParaRPr>
          </a:p>
          <a:p>
            <a:pPr algn="just"/>
            <a:r>
              <a:rPr lang="pl-PL" sz="1400" dirty="0" smtClean="0">
                <a:latin typeface="Arial" panose="020B0604020202020204" pitchFamily="34" charset="0"/>
                <a:cs typeface="Arial" panose="020B0604020202020204" pitchFamily="34" charset="0"/>
              </a:rPr>
              <a:t>1. C</a:t>
            </a:r>
          </a:p>
          <a:p>
            <a:pPr algn="just"/>
            <a:r>
              <a:rPr lang="pl-PL" sz="1400" dirty="0" smtClean="0">
                <a:latin typeface="Arial" panose="020B0604020202020204" pitchFamily="34" charset="0"/>
                <a:cs typeface="Arial" panose="020B0604020202020204" pitchFamily="34" charset="0"/>
              </a:rPr>
              <a:t>2. A</a:t>
            </a:r>
          </a:p>
          <a:p>
            <a:pPr algn="just"/>
            <a:r>
              <a:rPr lang="pl-PL" sz="1400" dirty="0" smtClean="0">
                <a:latin typeface="Arial" panose="020B0604020202020204" pitchFamily="34" charset="0"/>
                <a:cs typeface="Arial" panose="020B0604020202020204" pitchFamily="34" charset="0"/>
              </a:rPr>
              <a:t>3. B</a:t>
            </a:r>
          </a:p>
          <a:p>
            <a:pPr algn="just"/>
            <a:r>
              <a:rPr lang="pl-PL" sz="1400" b="1" dirty="0" smtClean="0">
                <a:latin typeface="Arial" panose="020B0604020202020204" pitchFamily="34" charset="0"/>
                <a:cs typeface="Arial" panose="020B0604020202020204" pitchFamily="34" charset="0"/>
              </a:rPr>
              <a:t> </a:t>
            </a:r>
            <a:endParaRPr lang="pl-PL" sz="1400"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Schemat punktowania</a:t>
            </a:r>
            <a:endParaRPr lang="pl-PL" sz="1400" dirty="0" smtClean="0">
              <a:latin typeface="Arial" panose="020B0604020202020204" pitchFamily="34" charset="0"/>
              <a:cs typeface="Arial" panose="020B0604020202020204" pitchFamily="34" charset="0"/>
            </a:endParaRPr>
          </a:p>
          <a:p>
            <a:pPr algn="just"/>
            <a:r>
              <a:rPr lang="pl-PL" sz="1400" dirty="0" smtClean="0">
                <a:latin typeface="Arial" panose="020B0604020202020204" pitchFamily="34" charset="0"/>
                <a:cs typeface="Arial" panose="020B0604020202020204" pitchFamily="34" charset="0"/>
              </a:rPr>
              <a:t>1 </a:t>
            </a:r>
            <a:r>
              <a:rPr lang="pl-PL" sz="1400" dirty="0" err="1" smtClean="0">
                <a:latin typeface="Arial" panose="020B0604020202020204" pitchFamily="34" charset="0"/>
                <a:cs typeface="Arial" panose="020B0604020202020204" pitchFamily="34" charset="0"/>
              </a:rPr>
              <a:t>pkt</a:t>
            </a:r>
            <a:r>
              <a:rPr lang="pl-PL" sz="1400" dirty="0" smtClean="0">
                <a:latin typeface="Arial" panose="020B0604020202020204" pitchFamily="34" charset="0"/>
                <a:cs typeface="Arial" panose="020B0604020202020204" pitchFamily="34" charset="0"/>
              </a:rPr>
              <a:t> – poprawna odpowiedź.</a:t>
            </a:r>
          </a:p>
          <a:p>
            <a:pPr algn="just"/>
            <a:r>
              <a:rPr lang="pl-PL" sz="1400" dirty="0" smtClean="0">
                <a:latin typeface="Arial" panose="020B0604020202020204" pitchFamily="34" charset="0"/>
                <a:cs typeface="Arial" panose="020B0604020202020204" pitchFamily="34" charset="0"/>
              </a:rPr>
              <a:t>0 </a:t>
            </a:r>
            <a:r>
              <a:rPr lang="pl-PL" sz="1400" dirty="0" err="1" smtClean="0">
                <a:latin typeface="Arial" panose="020B0604020202020204" pitchFamily="34" charset="0"/>
                <a:cs typeface="Arial" panose="020B0604020202020204" pitchFamily="34" charset="0"/>
              </a:rPr>
              <a:t>pkt</a:t>
            </a:r>
            <a:r>
              <a:rPr lang="pl-PL" sz="1400" dirty="0" smtClean="0">
                <a:latin typeface="Arial" panose="020B0604020202020204" pitchFamily="34" charset="0"/>
                <a:cs typeface="Arial" panose="020B0604020202020204" pitchFamily="34" charset="0"/>
              </a:rPr>
              <a:t> – odpowiedź niepoprawna lub brak odpowiedzi.</a:t>
            </a:r>
            <a:endParaRPr lang="pl-PL" sz="1400" dirty="0">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5108" y="265113"/>
            <a:ext cx="7498080" cy="1143000"/>
          </a:xfrm>
        </p:spPr>
        <p:txBody>
          <a:bodyPr>
            <a:noAutofit/>
          </a:bodyPr>
          <a:lstStyle/>
          <a:p>
            <a:r>
              <a:rPr lang="pl-PL" sz="3600" b="1" dirty="0" smtClean="0">
                <a:solidFill>
                  <a:schemeClr val="tx2">
                    <a:lumMod val="75000"/>
                  </a:schemeClr>
                </a:solidFill>
                <a:effectLst/>
              </a:rPr>
              <a:t>Część 2. sprawdzianu</a:t>
            </a:r>
            <a:br>
              <a:rPr lang="pl-PL" sz="3600"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37</a:t>
            </a:fld>
            <a:endParaRPr lang="pl-PL"/>
          </a:p>
        </p:txBody>
      </p:sp>
      <p:sp>
        <p:nvSpPr>
          <p:cNvPr id="12" name="pole tekstowe 11"/>
          <p:cNvSpPr txBox="1"/>
          <p:nvPr/>
        </p:nvSpPr>
        <p:spPr>
          <a:xfrm>
            <a:off x="247650" y="1879600"/>
            <a:ext cx="8782050" cy="4832092"/>
          </a:xfrm>
          <a:prstGeom prst="rect">
            <a:avLst/>
          </a:prstGeom>
          <a:solidFill>
            <a:schemeClr val="accent6">
              <a:lumMod val="20000"/>
              <a:lumOff val="80000"/>
            </a:schemeClr>
          </a:solidFill>
          <a:ln>
            <a:solidFill>
              <a:srgbClr val="C00000"/>
            </a:solidFill>
          </a:ln>
        </p:spPr>
        <p:txBody>
          <a:bodyPr wrap="square" rtlCol="0">
            <a:spAutoFit/>
          </a:bodyPr>
          <a:lstStyle/>
          <a:p>
            <a:pPr algn="just"/>
            <a:r>
              <a:rPr lang="pl-PL" sz="1400" b="1" dirty="0" smtClean="0">
                <a:latin typeface="Arial" panose="020B0604020202020204" pitchFamily="34" charset="0"/>
                <a:cs typeface="Arial" panose="020B0604020202020204" pitchFamily="34" charset="0"/>
              </a:rPr>
              <a:t>Zadanie  (0–3)</a:t>
            </a:r>
            <a:endParaRPr lang="pl-PL" sz="1400"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Przeczytaj tekst. Spośród wyrazów podanych w ramce wybierz te, które poprawnie uzupełniają luki 1.–3. Wpisz odpowiednią literę (</a:t>
            </a:r>
            <a:r>
              <a:rPr lang="pl-PL" sz="1400" b="1" dirty="0" err="1" smtClean="0">
                <a:latin typeface="Arial" panose="020B0604020202020204" pitchFamily="34" charset="0"/>
                <a:cs typeface="Arial" panose="020B0604020202020204" pitchFamily="34" charset="0"/>
              </a:rPr>
              <a:t>A–F</a:t>
            </a:r>
            <a:r>
              <a:rPr lang="pl-PL" sz="1400" b="1" dirty="0" smtClean="0">
                <a:latin typeface="Arial" panose="020B0604020202020204" pitchFamily="34" charset="0"/>
                <a:cs typeface="Arial" panose="020B0604020202020204" pitchFamily="34" charset="0"/>
              </a:rPr>
              <a:t>) obok numeru każdej luki. Uwaga! Trzy wyrazy zostały podane dodatkowo i nie pasują do żadnej luki.</a:t>
            </a: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p:txBody>
      </p:sp>
      <p:sp>
        <p:nvSpPr>
          <p:cNvPr id="13" name="Prostokąt 12"/>
          <p:cNvSpPr/>
          <p:nvPr/>
        </p:nvSpPr>
        <p:spPr>
          <a:xfrm>
            <a:off x="1095375" y="1419910"/>
            <a:ext cx="7924800" cy="400110"/>
          </a:xfrm>
          <a:prstGeom prst="rect">
            <a:avLst/>
          </a:prstGeom>
          <a:solidFill>
            <a:schemeClr val="accent6">
              <a:lumMod val="75000"/>
            </a:schemeClr>
          </a:solidFill>
          <a:ln>
            <a:solidFill>
              <a:srgbClr val="C00000"/>
            </a:solidFill>
          </a:ln>
        </p:spPr>
        <p:txBody>
          <a:bodyPr wrap="square">
            <a:spAutoFit/>
          </a:bodyPr>
          <a:lstStyle/>
          <a:p>
            <a:r>
              <a:rPr lang="pl-PL" sz="2000" b="1" dirty="0" smtClean="0">
                <a:solidFill>
                  <a:schemeClr val="bg1"/>
                </a:solidFill>
              </a:rPr>
              <a:t>Przykładowe zadanie na znajomość środków językowych– język niemiecki </a:t>
            </a:r>
            <a:endParaRPr lang="pl-PL" sz="2000" b="1" dirty="0">
              <a:solidFill>
                <a:schemeClr val="bg1"/>
              </a:solidFill>
            </a:endParaRPr>
          </a:p>
        </p:txBody>
      </p:sp>
      <p:graphicFrame>
        <p:nvGraphicFramePr>
          <p:cNvPr id="14" name="Tabela 13"/>
          <p:cNvGraphicFramePr>
            <a:graphicFrameLocks noGrp="1"/>
          </p:cNvGraphicFramePr>
          <p:nvPr>
            <p:extLst>
              <p:ext uri="{D42A27DB-BD31-4B8C-83A1-F6EECF244321}">
                <p14:modId xmlns:p14="http://schemas.microsoft.com/office/powerpoint/2010/main" xmlns="" val="1138310570"/>
              </p:ext>
            </p:extLst>
          </p:nvPr>
        </p:nvGraphicFramePr>
        <p:xfrm>
          <a:off x="495758" y="2863319"/>
          <a:ext cx="4891489" cy="420624"/>
        </p:xfrm>
        <a:graphic>
          <a:graphicData uri="http://schemas.openxmlformats.org/drawingml/2006/table">
            <a:tbl>
              <a:tblPr/>
              <a:tblGrid>
                <a:gridCol w="641630"/>
                <a:gridCol w="1040089"/>
                <a:gridCol w="841130"/>
                <a:gridCol w="840589"/>
                <a:gridCol w="712802"/>
                <a:gridCol w="815249"/>
              </a:tblGrid>
              <a:tr h="288290">
                <a:tc>
                  <a:txBody>
                    <a:bodyPr/>
                    <a:lstStyle/>
                    <a:p>
                      <a:pPr algn="ctr">
                        <a:lnSpc>
                          <a:spcPct val="115000"/>
                        </a:lnSpc>
                        <a:spcAft>
                          <a:spcPts val="0"/>
                        </a:spcAft>
                      </a:pPr>
                      <a:r>
                        <a:rPr lang="pl-PL" sz="1200" b="1" dirty="0">
                          <a:latin typeface="Arial"/>
                          <a:ea typeface="MS Mincho"/>
                          <a:cs typeface="Times New Roman"/>
                        </a:rPr>
                        <a:t>A. </a:t>
                      </a:r>
                      <a:endParaRPr lang="pl-PL" sz="1200" b="1" dirty="0" smtClean="0">
                        <a:latin typeface="Arial"/>
                        <a:ea typeface="MS Mincho"/>
                        <a:cs typeface="Times New Roman"/>
                      </a:endParaRPr>
                    </a:p>
                    <a:p>
                      <a:pPr algn="ctr">
                        <a:lnSpc>
                          <a:spcPct val="115000"/>
                        </a:lnSpc>
                        <a:spcAft>
                          <a:spcPts val="0"/>
                        </a:spcAft>
                      </a:pPr>
                      <a:r>
                        <a:rPr lang="pl-PL" sz="1200" dirty="0" err="1" smtClean="0">
                          <a:latin typeface="Arial"/>
                          <a:ea typeface="MS Mincho"/>
                          <a:cs typeface="Times New Roman"/>
                        </a:rPr>
                        <a:t>OFT</a:t>
                      </a:r>
                      <a:endParaRPr lang="pl-PL" sz="1100" dirty="0">
                        <a:latin typeface="Times New Roman"/>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a:latin typeface="Arial"/>
                          <a:ea typeface="MS Mincho"/>
                          <a:cs typeface="Times New Roman"/>
                        </a:rPr>
                        <a:t>B. </a:t>
                      </a:r>
                      <a:r>
                        <a:rPr lang="pl-PL" sz="1200">
                          <a:latin typeface="Arial"/>
                          <a:ea typeface="MS Mincho"/>
                          <a:cs typeface="Times New Roman"/>
                        </a:rPr>
                        <a:t>BEKOMMEN</a:t>
                      </a:r>
                      <a:endParaRPr lang="pl-PL" sz="1100">
                        <a:latin typeface="Times New Roman"/>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dirty="0">
                          <a:latin typeface="Arial"/>
                          <a:ea typeface="MS Mincho"/>
                          <a:cs typeface="Times New Roman"/>
                        </a:rPr>
                        <a:t>C. </a:t>
                      </a:r>
                      <a:r>
                        <a:rPr lang="pl-PL" sz="1200" dirty="0" err="1">
                          <a:latin typeface="Arial"/>
                          <a:ea typeface="MS Mincho"/>
                          <a:cs typeface="Times New Roman"/>
                        </a:rPr>
                        <a:t>SPIELST</a:t>
                      </a:r>
                      <a:endParaRPr lang="pl-PL" sz="1100" dirty="0">
                        <a:latin typeface="Times New Roman"/>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dirty="0">
                          <a:latin typeface="Arial"/>
                          <a:ea typeface="MS Mincho"/>
                          <a:cs typeface="Times New Roman"/>
                        </a:rPr>
                        <a:t>D. </a:t>
                      </a:r>
                      <a:r>
                        <a:rPr lang="pl-PL" sz="1200" dirty="0" err="1">
                          <a:latin typeface="Arial"/>
                          <a:ea typeface="MS Mincho"/>
                          <a:cs typeface="Times New Roman"/>
                        </a:rPr>
                        <a:t>MACHST</a:t>
                      </a:r>
                      <a:endParaRPr lang="pl-PL" sz="1100" dirty="0">
                        <a:latin typeface="Times New Roman"/>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a:latin typeface="Arial"/>
                          <a:ea typeface="MS Mincho"/>
                          <a:cs typeface="Times New Roman"/>
                        </a:rPr>
                        <a:t>E. </a:t>
                      </a:r>
                      <a:r>
                        <a:rPr lang="pl-PL" sz="1200">
                          <a:latin typeface="Arial"/>
                          <a:ea typeface="MS Mincho"/>
                          <a:cs typeface="Times New Roman"/>
                        </a:rPr>
                        <a:t>VIELE</a:t>
                      </a:r>
                      <a:endParaRPr lang="pl-PL" sz="1100">
                        <a:latin typeface="Times New Roman"/>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200" b="1" dirty="0">
                          <a:latin typeface="Arial"/>
                          <a:ea typeface="MS Mincho"/>
                          <a:cs typeface="Times New Roman"/>
                        </a:rPr>
                        <a:t>F. </a:t>
                      </a:r>
                      <a:r>
                        <a:rPr lang="pl-PL" sz="1200" dirty="0" err="1">
                          <a:latin typeface="Arial"/>
                          <a:ea typeface="MS Mincho"/>
                          <a:cs typeface="Times New Roman"/>
                        </a:rPr>
                        <a:t>KAUFEN</a:t>
                      </a:r>
                      <a:endParaRPr lang="pl-PL" sz="1100" dirty="0">
                        <a:latin typeface="Times New Roman"/>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3252" name="Picture 4"/>
          <p:cNvPicPr>
            <a:picLocks noChangeAspect="1" noChangeArrowheads="1"/>
          </p:cNvPicPr>
          <p:nvPr/>
        </p:nvPicPr>
        <p:blipFill>
          <a:blip r:embed="rId2" cstate="print"/>
          <a:srcRect/>
          <a:stretch>
            <a:fillRect/>
          </a:stretch>
        </p:blipFill>
        <p:spPr bwMode="auto">
          <a:xfrm>
            <a:off x="351548" y="3405128"/>
            <a:ext cx="5454341" cy="2495549"/>
          </a:xfrm>
          <a:prstGeom prst="rect">
            <a:avLst/>
          </a:prstGeom>
          <a:noFill/>
          <a:ln w="9525">
            <a:solidFill>
              <a:schemeClr val="accent2">
                <a:lumMod val="40000"/>
                <a:lumOff val="60000"/>
              </a:schemeClr>
            </a:solidFill>
            <a:miter lim="800000"/>
            <a:headEnd/>
            <a:tailEnd/>
          </a:ln>
        </p:spPr>
      </p:pic>
      <p:sp>
        <p:nvSpPr>
          <p:cNvPr id="16" name="pole tekstowe 15"/>
          <p:cNvSpPr txBox="1"/>
          <p:nvPr/>
        </p:nvSpPr>
        <p:spPr>
          <a:xfrm>
            <a:off x="5909787" y="2590800"/>
            <a:ext cx="3043713" cy="4124206"/>
          </a:xfrm>
          <a:prstGeom prst="rect">
            <a:avLst/>
          </a:prstGeom>
          <a:noFill/>
          <a:ln>
            <a:solidFill>
              <a:srgbClr val="C00000"/>
            </a:solidFill>
          </a:ln>
        </p:spPr>
        <p:txBody>
          <a:bodyPr wrap="square" rtlCol="0">
            <a:spAutoFit/>
          </a:bodyPr>
          <a:lstStyle/>
          <a:p>
            <a:pPr algn="just"/>
            <a:r>
              <a:rPr lang="pl-PL" sz="1400" b="1" dirty="0" smtClean="0">
                <a:latin typeface="Arial" panose="020B0604020202020204" pitchFamily="34" charset="0"/>
                <a:cs typeface="Arial" panose="020B0604020202020204" pitchFamily="34" charset="0"/>
              </a:rPr>
              <a:t>Wymagania ogólne</a:t>
            </a:r>
            <a:endParaRPr lang="pl-PL" sz="1400" dirty="0" smtClean="0">
              <a:latin typeface="Arial" panose="020B0604020202020204" pitchFamily="34" charset="0"/>
              <a:cs typeface="Arial" panose="020B0604020202020204" pitchFamily="34" charset="0"/>
            </a:endParaRPr>
          </a:p>
          <a:p>
            <a:pPr algn="just"/>
            <a:r>
              <a:rPr lang="pl-PL" sz="1400" i="1" dirty="0" smtClean="0">
                <a:latin typeface="Arial" panose="020B0604020202020204" pitchFamily="34" charset="0"/>
                <a:cs typeface="Arial" panose="020B0604020202020204" pitchFamily="34" charset="0"/>
              </a:rPr>
              <a:t>I. Znajomość środków językowych.</a:t>
            </a:r>
            <a:endParaRPr lang="pl-PL" sz="1400" dirty="0" smtClean="0">
              <a:latin typeface="Arial" panose="020B0604020202020204" pitchFamily="34" charset="0"/>
              <a:cs typeface="Arial" panose="020B0604020202020204" pitchFamily="34" charset="0"/>
            </a:endParaRPr>
          </a:p>
          <a:p>
            <a:pPr algn="just"/>
            <a:r>
              <a:rPr lang="pl-PL" sz="1400" i="1" dirty="0" smtClean="0">
                <a:latin typeface="Arial" panose="020B0604020202020204" pitchFamily="34" charset="0"/>
                <a:cs typeface="Arial" panose="020B0604020202020204" pitchFamily="34" charset="0"/>
              </a:rPr>
              <a:t>Uczeń posługuje się bardzo podstawowym zasobem środków językowych  […].</a:t>
            </a:r>
            <a:endParaRPr lang="pl-PL" sz="1400" dirty="0" smtClean="0">
              <a:latin typeface="Arial" panose="020B0604020202020204" pitchFamily="34" charset="0"/>
              <a:cs typeface="Arial" panose="020B0604020202020204" pitchFamily="34" charset="0"/>
            </a:endParaRPr>
          </a:p>
          <a:p>
            <a:pPr algn="just"/>
            <a:endParaRPr lang="pl-PL" sz="800"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Wymagania szczegółowe</a:t>
            </a:r>
            <a:endParaRPr lang="pl-PL" sz="1400" dirty="0" smtClean="0">
              <a:latin typeface="Arial" panose="020B0604020202020204" pitchFamily="34" charset="0"/>
              <a:cs typeface="Arial" panose="020B0604020202020204" pitchFamily="34" charset="0"/>
            </a:endParaRPr>
          </a:p>
          <a:p>
            <a:pPr algn="just"/>
            <a:r>
              <a:rPr lang="pl-PL" sz="1400" i="1" dirty="0" smtClean="0">
                <a:latin typeface="Arial" panose="020B0604020202020204" pitchFamily="34" charset="0"/>
                <a:cs typeface="Arial" panose="020B0604020202020204" pitchFamily="34" charset="0"/>
              </a:rPr>
              <a:t>1. Uczeń posługuje się bardzo podstawowym zasobem środków językowych […].</a:t>
            </a:r>
          </a:p>
          <a:p>
            <a:pPr algn="just"/>
            <a:endParaRPr lang="pl-PL" sz="800" b="1"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Rozwiązanie</a:t>
            </a:r>
            <a:endParaRPr lang="pl-PL" sz="1400" dirty="0" smtClean="0">
              <a:latin typeface="Arial" panose="020B0604020202020204" pitchFamily="34" charset="0"/>
              <a:cs typeface="Arial" panose="020B0604020202020204" pitchFamily="34" charset="0"/>
            </a:endParaRPr>
          </a:p>
          <a:p>
            <a:pPr algn="just"/>
            <a:r>
              <a:rPr lang="pl-PL" sz="1400" dirty="0" smtClean="0">
                <a:latin typeface="Arial" panose="020B0604020202020204" pitchFamily="34" charset="0"/>
                <a:cs typeface="Arial" panose="020B0604020202020204" pitchFamily="34" charset="0"/>
              </a:rPr>
              <a:t>1. B</a:t>
            </a:r>
          </a:p>
          <a:p>
            <a:pPr algn="just"/>
            <a:r>
              <a:rPr lang="pl-PL" sz="1400" dirty="0" smtClean="0">
                <a:latin typeface="Arial" panose="020B0604020202020204" pitchFamily="34" charset="0"/>
                <a:cs typeface="Arial" panose="020B0604020202020204" pitchFamily="34" charset="0"/>
              </a:rPr>
              <a:t>2. D</a:t>
            </a:r>
          </a:p>
          <a:p>
            <a:pPr algn="just"/>
            <a:r>
              <a:rPr lang="pl-PL" sz="1400" dirty="0" smtClean="0">
                <a:latin typeface="Arial" panose="020B0604020202020204" pitchFamily="34" charset="0"/>
                <a:cs typeface="Arial" panose="020B0604020202020204" pitchFamily="34" charset="0"/>
              </a:rPr>
              <a:t>3. A</a:t>
            </a:r>
          </a:p>
          <a:p>
            <a:pPr algn="just"/>
            <a:endParaRPr lang="pl-PL" sz="800" b="1"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Schemat punktowania</a:t>
            </a:r>
            <a:endParaRPr lang="pl-PL" sz="1400" dirty="0" smtClean="0">
              <a:latin typeface="Arial" panose="020B0604020202020204" pitchFamily="34" charset="0"/>
              <a:cs typeface="Arial" panose="020B0604020202020204" pitchFamily="34" charset="0"/>
            </a:endParaRPr>
          </a:p>
          <a:p>
            <a:pPr algn="just"/>
            <a:r>
              <a:rPr lang="pl-PL" sz="1400" dirty="0" smtClean="0">
                <a:latin typeface="Arial" panose="020B0604020202020204" pitchFamily="34" charset="0"/>
                <a:cs typeface="Arial" panose="020B0604020202020204" pitchFamily="34" charset="0"/>
              </a:rPr>
              <a:t>1 </a:t>
            </a:r>
            <a:r>
              <a:rPr lang="pl-PL" sz="1400" dirty="0" err="1" smtClean="0">
                <a:latin typeface="Arial" panose="020B0604020202020204" pitchFamily="34" charset="0"/>
                <a:cs typeface="Arial" panose="020B0604020202020204" pitchFamily="34" charset="0"/>
              </a:rPr>
              <a:t>pkt</a:t>
            </a:r>
            <a:r>
              <a:rPr lang="pl-PL" sz="1400" dirty="0" smtClean="0">
                <a:latin typeface="Arial" panose="020B0604020202020204" pitchFamily="34" charset="0"/>
                <a:cs typeface="Arial" panose="020B0604020202020204" pitchFamily="34" charset="0"/>
              </a:rPr>
              <a:t> – poprawna odpowiedź.</a:t>
            </a:r>
          </a:p>
          <a:p>
            <a:pPr algn="just"/>
            <a:r>
              <a:rPr lang="pl-PL" sz="1400" dirty="0" smtClean="0">
                <a:latin typeface="Arial" panose="020B0604020202020204" pitchFamily="34" charset="0"/>
                <a:cs typeface="Arial" panose="020B0604020202020204" pitchFamily="34" charset="0"/>
              </a:rPr>
              <a:t>0 </a:t>
            </a:r>
            <a:r>
              <a:rPr lang="pl-PL" sz="1400" dirty="0" err="1" smtClean="0">
                <a:latin typeface="Arial" panose="020B0604020202020204" pitchFamily="34" charset="0"/>
                <a:cs typeface="Arial" panose="020B0604020202020204" pitchFamily="34" charset="0"/>
              </a:rPr>
              <a:t>pkt</a:t>
            </a:r>
            <a:r>
              <a:rPr lang="pl-PL" sz="1400" dirty="0" smtClean="0">
                <a:latin typeface="Arial" panose="020B0604020202020204" pitchFamily="34" charset="0"/>
                <a:cs typeface="Arial" panose="020B0604020202020204" pitchFamily="34" charset="0"/>
              </a:rPr>
              <a:t> – odpowiedź niepoprawna lub brak odpowiedzi.</a:t>
            </a:r>
            <a:endParaRPr lang="pl-PL" sz="1400" dirty="0">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5108" y="265113"/>
            <a:ext cx="7498080" cy="1143000"/>
          </a:xfrm>
        </p:spPr>
        <p:txBody>
          <a:bodyPr>
            <a:noAutofit/>
          </a:bodyPr>
          <a:lstStyle/>
          <a:p>
            <a:r>
              <a:rPr lang="pl-PL" sz="3600" b="1" dirty="0" smtClean="0">
                <a:solidFill>
                  <a:schemeClr val="tx2">
                    <a:lumMod val="75000"/>
                  </a:schemeClr>
                </a:solidFill>
                <a:effectLst/>
              </a:rPr>
              <a:t>Część 2. sprawdzianu</a:t>
            </a:r>
            <a:br>
              <a:rPr lang="pl-PL" sz="3600"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38</a:t>
            </a:fld>
            <a:endParaRPr lang="pl-PL"/>
          </a:p>
        </p:txBody>
      </p:sp>
      <p:sp>
        <p:nvSpPr>
          <p:cNvPr id="9" name="pole tekstowe 8"/>
          <p:cNvSpPr txBox="1"/>
          <p:nvPr/>
        </p:nvSpPr>
        <p:spPr>
          <a:xfrm>
            <a:off x="187288" y="5403271"/>
            <a:ext cx="5584862" cy="738664"/>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pl-PL" sz="1400" b="1" dirty="0" smtClean="0">
                <a:latin typeface="Arial" panose="020B0604020202020204" pitchFamily="34" charset="0"/>
                <a:cs typeface="Arial" panose="020B0604020202020204" pitchFamily="34" charset="0"/>
              </a:rPr>
              <a:t>Wymaganie ogólne</a:t>
            </a:r>
            <a:endParaRPr lang="pl-PL" sz="1400" dirty="0" smtClean="0">
              <a:latin typeface="Arial" panose="020B0604020202020204" pitchFamily="34" charset="0"/>
              <a:cs typeface="Arial" panose="020B0604020202020204" pitchFamily="34" charset="0"/>
            </a:endParaRPr>
          </a:p>
          <a:p>
            <a:r>
              <a:rPr lang="pl-PL" sz="1400" i="1" dirty="0" smtClean="0">
                <a:latin typeface="Arial" panose="020B0604020202020204" pitchFamily="34" charset="0"/>
                <a:cs typeface="Arial" panose="020B0604020202020204" pitchFamily="34" charset="0"/>
              </a:rPr>
              <a:t>II. Rozumienie wypowiedzi.</a:t>
            </a:r>
            <a:endParaRPr lang="pl-PL" sz="1400" dirty="0" smtClean="0">
              <a:latin typeface="Arial" panose="020B0604020202020204" pitchFamily="34" charset="0"/>
              <a:cs typeface="Arial" panose="020B0604020202020204" pitchFamily="34" charset="0"/>
            </a:endParaRPr>
          </a:p>
          <a:p>
            <a:r>
              <a:rPr lang="pl-PL" sz="1400" i="1" dirty="0" smtClean="0">
                <a:latin typeface="Arial" panose="020B0604020202020204" pitchFamily="34" charset="0"/>
                <a:cs typeface="Arial" panose="020B0604020202020204" pitchFamily="34" charset="0"/>
              </a:rPr>
              <a:t>Uczeń rozumie […] krótkie i proste wypowiedzi pisemne […].</a:t>
            </a:r>
            <a:endParaRPr lang="pl-PL" sz="1400" dirty="0" smtClean="0">
              <a:latin typeface="Arial" panose="020B0604020202020204" pitchFamily="34" charset="0"/>
              <a:cs typeface="Arial" panose="020B0604020202020204" pitchFamily="34" charset="0"/>
            </a:endParaRPr>
          </a:p>
        </p:txBody>
      </p:sp>
      <p:sp>
        <p:nvSpPr>
          <p:cNvPr id="10" name="pole tekstowe 9"/>
          <p:cNvSpPr txBox="1"/>
          <p:nvPr/>
        </p:nvSpPr>
        <p:spPr>
          <a:xfrm>
            <a:off x="187288" y="6211782"/>
            <a:ext cx="5594098" cy="523220"/>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pl-PL" sz="1400" b="1" dirty="0" smtClean="0"/>
              <a:t>Wymaganie szczegółowe</a:t>
            </a:r>
          </a:p>
          <a:p>
            <a:r>
              <a:rPr lang="pl-PL" sz="1400" i="1" dirty="0" smtClean="0"/>
              <a:t>3.2. Uczeń wyszukuje proste informacje </a:t>
            </a:r>
            <a:r>
              <a:rPr lang="pl-PL" sz="1400" i="1" dirty="0" smtClean="0">
                <a:latin typeface="Arial" panose="020B0604020202020204" pitchFamily="34" charset="0"/>
                <a:cs typeface="Arial" panose="020B0604020202020204" pitchFamily="34" charset="0"/>
              </a:rPr>
              <a:t>szczegółowe</a:t>
            </a:r>
            <a:r>
              <a:rPr lang="pl-PL" sz="1400" i="1" dirty="0" smtClean="0"/>
              <a:t> w tekście.</a:t>
            </a:r>
          </a:p>
        </p:txBody>
      </p:sp>
      <p:sp>
        <p:nvSpPr>
          <p:cNvPr id="11" name="pole tekstowe 10"/>
          <p:cNvSpPr txBox="1"/>
          <p:nvPr/>
        </p:nvSpPr>
        <p:spPr>
          <a:xfrm>
            <a:off x="5851524" y="5408756"/>
            <a:ext cx="3041941" cy="1384995"/>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pl-PL" sz="1400" b="1" dirty="0" smtClean="0">
                <a:latin typeface="Arial" panose="020B0604020202020204" pitchFamily="34" charset="0"/>
                <a:cs typeface="Arial" panose="020B0604020202020204" pitchFamily="34" charset="0"/>
              </a:rPr>
              <a:t>Rozwiązanie</a:t>
            </a:r>
            <a:endParaRPr lang="pl-PL" sz="1400" dirty="0" smtClean="0">
              <a:latin typeface="Arial" panose="020B0604020202020204" pitchFamily="34" charset="0"/>
              <a:cs typeface="Arial" panose="020B0604020202020204" pitchFamily="34" charset="0"/>
            </a:endParaRPr>
          </a:p>
          <a:p>
            <a:r>
              <a:rPr lang="pl-PL" sz="1400" dirty="0" smtClean="0">
                <a:latin typeface="Arial" panose="020B0604020202020204" pitchFamily="34" charset="0"/>
                <a:cs typeface="Arial" panose="020B0604020202020204" pitchFamily="34" charset="0"/>
              </a:rPr>
              <a:t>C</a:t>
            </a:r>
          </a:p>
          <a:p>
            <a:r>
              <a:rPr lang="pl-PL" sz="1400" b="1" dirty="0" smtClean="0">
                <a:latin typeface="Arial" panose="020B0604020202020204" pitchFamily="34" charset="0"/>
                <a:cs typeface="Arial" panose="020B0604020202020204" pitchFamily="34" charset="0"/>
              </a:rPr>
              <a:t>Schemat punktowania</a:t>
            </a:r>
            <a:endParaRPr lang="pl-PL" sz="1400" dirty="0" smtClean="0">
              <a:latin typeface="Arial" panose="020B0604020202020204" pitchFamily="34" charset="0"/>
              <a:cs typeface="Arial" panose="020B0604020202020204" pitchFamily="34" charset="0"/>
            </a:endParaRPr>
          </a:p>
          <a:p>
            <a:r>
              <a:rPr lang="pl-PL" sz="1400" dirty="0" smtClean="0">
                <a:latin typeface="Arial" panose="020B0604020202020204" pitchFamily="34" charset="0"/>
                <a:cs typeface="Arial" panose="020B0604020202020204" pitchFamily="34" charset="0"/>
              </a:rPr>
              <a:t>1 </a:t>
            </a:r>
            <a:r>
              <a:rPr lang="pl-PL" sz="1400" dirty="0" err="1" smtClean="0">
                <a:latin typeface="Arial" panose="020B0604020202020204" pitchFamily="34" charset="0"/>
                <a:cs typeface="Arial" panose="020B0604020202020204" pitchFamily="34" charset="0"/>
              </a:rPr>
              <a:t>pkt</a:t>
            </a:r>
            <a:r>
              <a:rPr lang="pl-PL" sz="1400" dirty="0" smtClean="0">
                <a:latin typeface="Arial" panose="020B0604020202020204" pitchFamily="34" charset="0"/>
                <a:cs typeface="Arial" panose="020B0604020202020204" pitchFamily="34" charset="0"/>
              </a:rPr>
              <a:t> – poprawna odpowiedź.</a:t>
            </a:r>
          </a:p>
          <a:p>
            <a:r>
              <a:rPr lang="pl-PL" sz="1400" dirty="0" smtClean="0">
                <a:latin typeface="Arial" panose="020B0604020202020204" pitchFamily="34" charset="0"/>
                <a:cs typeface="Arial" panose="020B0604020202020204" pitchFamily="34" charset="0"/>
              </a:rPr>
              <a:t>0 </a:t>
            </a:r>
            <a:r>
              <a:rPr lang="pl-PL" sz="1400" dirty="0" err="1" smtClean="0">
                <a:latin typeface="Arial" panose="020B0604020202020204" pitchFamily="34" charset="0"/>
                <a:cs typeface="Arial" panose="020B0604020202020204" pitchFamily="34" charset="0"/>
              </a:rPr>
              <a:t>pkt</a:t>
            </a:r>
            <a:r>
              <a:rPr lang="pl-PL" sz="1400" dirty="0" smtClean="0">
                <a:latin typeface="Arial" panose="020B0604020202020204" pitchFamily="34" charset="0"/>
                <a:cs typeface="Arial" panose="020B0604020202020204" pitchFamily="34" charset="0"/>
              </a:rPr>
              <a:t> – odpowiedź niepoprawna lub brak odpowiedzi.</a:t>
            </a:r>
            <a:endParaRPr lang="pl-PL" sz="1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126550" y="1944769"/>
            <a:ext cx="6483925" cy="2121137"/>
          </a:xfrm>
          <a:prstGeom prst="rect">
            <a:avLst/>
          </a:prstGeom>
          <a:noFill/>
          <a:ln w="9525">
            <a:solidFill>
              <a:srgbClr val="C00000"/>
            </a:solidFill>
            <a:miter lim="800000"/>
            <a:headEnd/>
            <a:tailEnd/>
          </a:ln>
        </p:spPr>
      </p:pic>
      <p:sp>
        <p:nvSpPr>
          <p:cNvPr id="12" name="pole tekstowe 11"/>
          <p:cNvSpPr txBox="1"/>
          <p:nvPr/>
        </p:nvSpPr>
        <p:spPr>
          <a:xfrm>
            <a:off x="187289" y="4165600"/>
            <a:ext cx="8706176" cy="1169551"/>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pl-PL" sz="1400" i="1" dirty="0" smtClean="0">
                <a:latin typeface="Arial" panose="020B0604020202020204" pitchFamily="34" charset="0"/>
                <a:cs typeface="Arial" panose="020B0604020202020204" pitchFamily="34" charset="0"/>
              </a:rPr>
              <a:t>Tekst</a:t>
            </a:r>
          </a:p>
          <a:p>
            <a:r>
              <a:rPr lang="pl-PL" sz="1400" b="1" dirty="0" err="1" smtClean="0">
                <a:latin typeface="Arial" panose="020B0604020202020204" pitchFamily="34" charset="0"/>
                <a:cs typeface="Arial" panose="020B0604020202020204" pitchFamily="34" charset="0"/>
              </a:rPr>
              <a:t>Sunday</a:t>
            </a:r>
            <a:endParaRPr lang="pl-PL"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I wanted to go fishing with dad but he was busy cooking lunch. So my mum</a:t>
            </a:r>
            <a:r>
              <a:rPr lang="pl-PL"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and I went for a walk in the woods. We were chatting, laughing and having fun.</a:t>
            </a:r>
            <a:r>
              <a:rPr lang="pl-PL"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Soon we discovered that we were lost! Suddenly, we heard dad’s trumpet.</a:t>
            </a:r>
            <a:r>
              <a:rPr lang="pl-PL" sz="1400" dirty="0" smtClean="0">
                <a:latin typeface="Arial" panose="020B0604020202020204" pitchFamily="34" charset="0"/>
                <a:cs typeface="Arial" panose="020B0604020202020204" pitchFamily="34" charset="0"/>
              </a:rPr>
              <a:t> </a:t>
            </a:r>
            <a:r>
              <a:rPr lang="pl-PL" sz="1400" dirty="0" err="1" smtClean="0">
                <a:latin typeface="Arial" panose="020B0604020202020204" pitchFamily="34" charset="0"/>
                <a:cs typeface="Arial" panose="020B0604020202020204" pitchFamily="34" charset="0"/>
              </a:rPr>
              <a:t>What</a:t>
            </a:r>
            <a:r>
              <a:rPr lang="pl-PL" sz="1400" dirty="0" smtClean="0">
                <a:latin typeface="Arial" panose="020B0604020202020204" pitchFamily="34" charset="0"/>
                <a:cs typeface="Arial" panose="020B0604020202020204" pitchFamily="34" charset="0"/>
              </a:rPr>
              <a:t> a </a:t>
            </a:r>
            <a:r>
              <a:rPr lang="pl-PL" sz="1400" dirty="0" err="1" smtClean="0">
                <a:latin typeface="Arial" panose="020B0604020202020204" pitchFamily="34" charset="0"/>
                <a:cs typeface="Arial" panose="020B0604020202020204" pitchFamily="34" charset="0"/>
              </a:rPr>
              <a:t>wonderful</a:t>
            </a:r>
            <a:r>
              <a:rPr lang="pl-PL" sz="1400" dirty="0" smtClean="0">
                <a:latin typeface="Arial" panose="020B0604020202020204" pitchFamily="34" charset="0"/>
                <a:cs typeface="Arial" panose="020B0604020202020204" pitchFamily="34" charset="0"/>
              </a:rPr>
              <a:t> </a:t>
            </a:r>
            <a:r>
              <a:rPr lang="pl-PL" sz="1400" dirty="0" err="1" smtClean="0">
                <a:latin typeface="Arial" panose="020B0604020202020204" pitchFamily="34" charset="0"/>
                <a:cs typeface="Arial" panose="020B0604020202020204" pitchFamily="34" charset="0"/>
              </a:rPr>
              <a:t>sound</a:t>
            </a:r>
            <a:r>
              <a:rPr lang="pl-PL" sz="1400" dirty="0" smtClean="0">
                <a:latin typeface="Arial" panose="020B0604020202020204" pitchFamily="34" charset="0"/>
                <a:cs typeface="Arial" panose="020B0604020202020204" pitchFamily="34" charset="0"/>
              </a:rPr>
              <a:t>!</a:t>
            </a:r>
          </a:p>
        </p:txBody>
      </p:sp>
      <p:sp>
        <p:nvSpPr>
          <p:cNvPr id="13" name="Prostokąt 12"/>
          <p:cNvSpPr/>
          <p:nvPr/>
        </p:nvSpPr>
        <p:spPr>
          <a:xfrm>
            <a:off x="1104900" y="1372285"/>
            <a:ext cx="7886700" cy="400110"/>
          </a:xfrm>
          <a:prstGeom prst="rect">
            <a:avLst/>
          </a:prstGeom>
          <a:solidFill>
            <a:schemeClr val="accent6">
              <a:lumMod val="75000"/>
            </a:schemeClr>
          </a:solidFill>
          <a:ln>
            <a:solidFill>
              <a:srgbClr val="C00000"/>
            </a:solidFill>
          </a:ln>
        </p:spPr>
        <p:txBody>
          <a:bodyPr wrap="square">
            <a:spAutoFit/>
          </a:bodyPr>
          <a:lstStyle/>
          <a:p>
            <a:r>
              <a:rPr lang="pl-PL" sz="2000" b="1" dirty="0" smtClean="0">
                <a:solidFill>
                  <a:schemeClr val="bg1"/>
                </a:solidFill>
              </a:rPr>
              <a:t>Przykładowe zadanie na rozumienie  tekstów pisanych – język angielski</a:t>
            </a:r>
            <a:endParaRPr lang="pl-PL" sz="2000" b="1"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5108" y="265113"/>
            <a:ext cx="7498080" cy="1143000"/>
          </a:xfrm>
        </p:spPr>
        <p:txBody>
          <a:bodyPr>
            <a:noAutofit/>
          </a:bodyPr>
          <a:lstStyle/>
          <a:p>
            <a:r>
              <a:rPr lang="pl-PL" sz="3600" b="1" dirty="0" smtClean="0">
                <a:solidFill>
                  <a:schemeClr val="tx2">
                    <a:lumMod val="75000"/>
                  </a:schemeClr>
                </a:solidFill>
                <a:effectLst/>
              </a:rPr>
              <a:t>Część 2. sprawdzianu</a:t>
            </a:r>
            <a:br>
              <a:rPr lang="pl-PL" sz="3600"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39</a:t>
            </a:fld>
            <a:endParaRPr lang="pl-PL"/>
          </a:p>
        </p:txBody>
      </p:sp>
      <p:sp>
        <p:nvSpPr>
          <p:cNvPr id="12" name="pole tekstowe 11"/>
          <p:cNvSpPr txBox="1"/>
          <p:nvPr/>
        </p:nvSpPr>
        <p:spPr>
          <a:xfrm>
            <a:off x="146627" y="1847850"/>
            <a:ext cx="8883073" cy="5010150"/>
          </a:xfrm>
          <a:prstGeom prst="rect">
            <a:avLst/>
          </a:prstGeom>
          <a:solidFill>
            <a:schemeClr val="accent6">
              <a:lumMod val="20000"/>
              <a:lumOff val="80000"/>
            </a:schemeClr>
          </a:solidFill>
          <a:ln>
            <a:solidFill>
              <a:srgbClr val="C00000"/>
            </a:solidFill>
          </a:ln>
        </p:spPr>
        <p:txBody>
          <a:bodyPr wrap="square" rtlCol="0">
            <a:spAutoFit/>
          </a:bodyPr>
          <a:lstStyle/>
          <a:p>
            <a:pPr algn="just"/>
            <a:r>
              <a:rPr lang="pl-PL" sz="1400" b="1" dirty="0" smtClean="0">
                <a:latin typeface="Arial" panose="020B0604020202020204" pitchFamily="34" charset="0"/>
                <a:cs typeface="Arial" panose="020B0604020202020204" pitchFamily="34" charset="0"/>
              </a:rPr>
              <a:t>Zadanie (0–3)</a:t>
            </a:r>
            <a:endParaRPr lang="pl-PL" sz="1400"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Zdecyduj, o czym jest każdy tekst (1.–3.). Wpisz odpowiednią literę (</a:t>
            </a:r>
            <a:r>
              <a:rPr lang="pl-PL" sz="1400" b="1" dirty="0" err="1" smtClean="0">
                <a:latin typeface="Arial" panose="020B0604020202020204" pitchFamily="34" charset="0"/>
                <a:cs typeface="Arial" panose="020B0604020202020204" pitchFamily="34" charset="0"/>
              </a:rPr>
              <a:t>A–D</a:t>
            </a:r>
            <a:r>
              <a:rPr lang="pl-PL" sz="1400" b="1" dirty="0" smtClean="0">
                <a:latin typeface="Arial" panose="020B0604020202020204" pitchFamily="34" charset="0"/>
                <a:cs typeface="Arial" panose="020B0604020202020204" pitchFamily="34" charset="0"/>
              </a:rPr>
              <a:t>) w każdą kratkę. Uwaga! Jeden temat nie pasuje do żadnego tekstu. </a:t>
            </a: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endParaRPr lang="pl-PL" sz="1400" dirty="0">
              <a:latin typeface="Arial" panose="020B0604020202020204" pitchFamily="34" charset="0"/>
              <a:cs typeface="Arial" panose="020B0604020202020204" pitchFamily="34" charset="0"/>
            </a:endParaRPr>
          </a:p>
        </p:txBody>
      </p:sp>
      <p:sp>
        <p:nvSpPr>
          <p:cNvPr id="13" name="Prostokąt 12"/>
          <p:cNvSpPr/>
          <p:nvPr/>
        </p:nvSpPr>
        <p:spPr>
          <a:xfrm>
            <a:off x="1114425" y="1372285"/>
            <a:ext cx="7905750" cy="400110"/>
          </a:xfrm>
          <a:prstGeom prst="rect">
            <a:avLst/>
          </a:prstGeom>
          <a:solidFill>
            <a:schemeClr val="accent6">
              <a:lumMod val="75000"/>
            </a:schemeClr>
          </a:solidFill>
          <a:ln>
            <a:solidFill>
              <a:srgbClr val="C00000"/>
            </a:solidFill>
          </a:ln>
        </p:spPr>
        <p:txBody>
          <a:bodyPr wrap="square">
            <a:spAutoFit/>
          </a:bodyPr>
          <a:lstStyle/>
          <a:p>
            <a:r>
              <a:rPr lang="pl-PL" sz="2000" b="1" dirty="0" smtClean="0">
                <a:solidFill>
                  <a:schemeClr val="bg1"/>
                </a:solidFill>
              </a:rPr>
              <a:t>Przykładowe zadanie na rozumienie  tekstów pisanych – język rosyjski</a:t>
            </a:r>
            <a:endParaRPr lang="pl-PL" sz="2000" b="1" dirty="0">
              <a:solidFill>
                <a:schemeClr val="bg1"/>
              </a:solidFill>
            </a:endParaRPr>
          </a:p>
        </p:txBody>
      </p:sp>
      <p:graphicFrame>
        <p:nvGraphicFramePr>
          <p:cNvPr id="14" name="Tabela 13"/>
          <p:cNvGraphicFramePr>
            <a:graphicFrameLocks noGrp="1"/>
          </p:cNvGraphicFramePr>
          <p:nvPr>
            <p:extLst>
              <p:ext uri="{D42A27DB-BD31-4B8C-83A1-F6EECF244321}">
                <p14:modId xmlns:p14="http://schemas.microsoft.com/office/powerpoint/2010/main" xmlns="" val="2202070908"/>
              </p:ext>
            </p:extLst>
          </p:nvPr>
        </p:nvGraphicFramePr>
        <p:xfrm>
          <a:off x="3944039" y="2365435"/>
          <a:ext cx="5009460" cy="288290"/>
        </p:xfrm>
        <a:graphic>
          <a:graphicData uri="http://schemas.openxmlformats.org/drawingml/2006/table">
            <a:tbl>
              <a:tblPr/>
              <a:tblGrid>
                <a:gridCol w="1252365"/>
                <a:gridCol w="1252365"/>
                <a:gridCol w="1252365"/>
                <a:gridCol w="1252365"/>
              </a:tblGrid>
              <a:tr h="288290">
                <a:tc>
                  <a:txBody>
                    <a:bodyPr/>
                    <a:lstStyle/>
                    <a:p>
                      <a:pPr algn="ctr">
                        <a:lnSpc>
                          <a:spcPct val="115000"/>
                        </a:lnSpc>
                        <a:spcAft>
                          <a:spcPts val="0"/>
                        </a:spcAft>
                      </a:pPr>
                      <a:r>
                        <a:rPr lang="pl-PL" sz="1400" b="1" dirty="0">
                          <a:latin typeface="Arial" panose="020B0604020202020204" pitchFamily="34" charset="0"/>
                          <a:ea typeface="Calibri"/>
                          <a:cs typeface="Arial" panose="020B0604020202020204" pitchFamily="34" charset="0"/>
                        </a:rPr>
                        <a:t>A</a:t>
                      </a:r>
                      <a:r>
                        <a:rPr lang="ru-RU" sz="1400" b="1" dirty="0">
                          <a:latin typeface="Arial" panose="020B0604020202020204" pitchFamily="34" charset="0"/>
                          <a:ea typeface="Calibri"/>
                          <a:cs typeface="Arial" panose="020B0604020202020204" pitchFamily="34" charset="0"/>
                        </a:rPr>
                        <a:t>.</a:t>
                      </a:r>
                      <a:r>
                        <a:rPr lang="ru-RU" sz="1400" dirty="0">
                          <a:latin typeface="Arial" panose="020B0604020202020204" pitchFamily="34" charset="0"/>
                          <a:ea typeface="Calibri"/>
                          <a:cs typeface="Arial" panose="020B0604020202020204" pitchFamily="34" charset="0"/>
                        </a:rPr>
                        <a:t> фильме</a:t>
                      </a:r>
                      <a:endParaRPr lang="pl-PL" sz="1400" dirty="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a:latin typeface="Arial" panose="020B0604020202020204" pitchFamily="34" charset="0"/>
                          <a:ea typeface="Calibri"/>
                          <a:cs typeface="Arial" panose="020B0604020202020204" pitchFamily="34" charset="0"/>
                        </a:rPr>
                        <a:t>B</a:t>
                      </a:r>
                      <a:r>
                        <a:rPr lang="ru-RU" sz="1400" b="1">
                          <a:latin typeface="Arial" panose="020B0604020202020204" pitchFamily="34" charset="0"/>
                          <a:ea typeface="Calibri"/>
                          <a:cs typeface="Arial" panose="020B0604020202020204" pitchFamily="34" charset="0"/>
                        </a:rPr>
                        <a:t>.</a:t>
                      </a:r>
                      <a:r>
                        <a:rPr lang="ru-RU" sz="1400">
                          <a:latin typeface="Arial" panose="020B0604020202020204" pitchFamily="34" charset="0"/>
                          <a:ea typeface="Calibri"/>
                          <a:cs typeface="Arial" panose="020B0604020202020204" pitchFamily="34" charset="0"/>
                        </a:rPr>
                        <a:t> подарке</a:t>
                      </a:r>
                      <a:endParaRPr lang="pl-PL" sz="140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dirty="0">
                          <a:latin typeface="Arial" panose="020B0604020202020204" pitchFamily="34" charset="0"/>
                          <a:ea typeface="Calibri"/>
                          <a:cs typeface="Arial" panose="020B0604020202020204" pitchFamily="34" charset="0"/>
                        </a:rPr>
                        <a:t>C</a:t>
                      </a:r>
                      <a:r>
                        <a:rPr lang="ru-RU" sz="1400" b="1" dirty="0">
                          <a:latin typeface="Arial" panose="020B0604020202020204" pitchFamily="34" charset="0"/>
                          <a:ea typeface="Calibri"/>
                          <a:cs typeface="Arial" panose="020B0604020202020204" pitchFamily="34" charset="0"/>
                        </a:rPr>
                        <a:t>.</a:t>
                      </a:r>
                      <a:r>
                        <a:rPr lang="ru-RU" sz="1400" dirty="0">
                          <a:latin typeface="Arial" panose="020B0604020202020204" pitchFamily="34" charset="0"/>
                          <a:ea typeface="Calibri"/>
                          <a:cs typeface="Arial" panose="020B0604020202020204" pitchFamily="34" charset="0"/>
                        </a:rPr>
                        <a:t> выставке</a:t>
                      </a:r>
                      <a:endParaRPr lang="pl-PL" sz="1400" dirty="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400" b="1" dirty="0">
                          <a:latin typeface="Arial" panose="020B0604020202020204" pitchFamily="34" charset="0"/>
                          <a:ea typeface="Calibri"/>
                          <a:cs typeface="Arial" panose="020B0604020202020204" pitchFamily="34" charset="0"/>
                        </a:rPr>
                        <a:t>D</a:t>
                      </a:r>
                      <a:r>
                        <a:rPr lang="ru-RU" sz="1400" b="1" dirty="0">
                          <a:latin typeface="Arial" panose="020B0604020202020204" pitchFamily="34" charset="0"/>
                          <a:ea typeface="Calibri"/>
                          <a:cs typeface="Arial" panose="020B0604020202020204" pitchFamily="34" charset="0"/>
                        </a:rPr>
                        <a:t>.</a:t>
                      </a:r>
                      <a:r>
                        <a:rPr lang="ru-RU" sz="1400" dirty="0">
                          <a:latin typeface="Arial" panose="020B0604020202020204" pitchFamily="34" charset="0"/>
                          <a:ea typeface="Calibri"/>
                          <a:cs typeface="Arial" panose="020B0604020202020204" pitchFamily="34" charset="0"/>
                        </a:rPr>
                        <a:t> магазине</a:t>
                      </a:r>
                      <a:endParaRPr lang="pl-PL" sz="1400" dirty="0">
                        <a:latin typeface="Arial" panose="020B0604020202020204" pitchFamily="34" charset="0"/>
                        <a:ea typeface="Arial"/>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2225" name="Picture 1"/>
          <p:cNvPicPr>
            <a:picLocks noChangeAspect="1" noChangeArrowheads="1"/>
          </p:cNvPicPr>
          <p:nvPr/>
        </p:nvPicPr>
        <p:blipFill>
          <a:blip r:embed="rId2" cstate="print"/>
          <a:srcRect/>
          <a:stretch>
            <a:fillRect/>
          </a:stretch>
        </p:blipFill>
        <p:spPr bwMode="auto">
          <a:xfrm>
            <a:off x="226190" y="2776538"/>
            <a:ext cx="2524125" cy="2043484"/>
          </a:xfrm>
          <a:prstGeom prst="rect">
            <a:avLst/>
          </a:prstGeom>
          <a:noFill/>
          <a:ln w="9525">
            <a:noFill/>
            <a:miter lim="800000"/>
            <a:headEnd/>
            <a:tailEnd/>
          </a:ln>
        </p:spPr>
      </p:pic>
      <p:pic>
        <p:nvPicPr>
          <p:cNvPr id="52226" name="Picture 2"/>
          <p:cNvPicPr>
            <a:picLocks noChangeAspect="1" noChangeArrowheads="1"/>
          </p:cNvPicPr>
          <p:nvPr/>
        </p:nvPicPr>
        <p:blipFill>
          <a:blip r:embed="rId3" cstate="print"/>
          <a:srcRect/>
          <a:stretch>
            <a:fillRect/>
          </a:stretch>
        </p:blipFill>
        <p:spPr bwMode="auto">
          <a:xfrm>
            <a:off x="2829877" y="2776538"/>
            <a:ext cx="2503170" cy="2057400"/>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771181" y="4857750"/>
            <a:ext cx="3753195" cy="1927493"/>
          </a:xfrm>
          <a:prstGeom prst="rect">
            <a:avLst/>
          </a:prstGeom>
          <a:noFill/>
          <a:ln w="9525">
            <a:noFill/>
            <a:miter lim="800000"/>
            <a:headEnd/>
            <a:tailEnd/>
          </a:ln>
        </p:spPr>
      </p:pic>
      <p:sp>
        <p:nvSpPr>
          <p:cNvPr id="17" name="pole tekstowe 16"/>
          <p:cNvSpPr txBox="1"/>
          <p:nvPr/>
        </p:nvSpPr>
        <p:spPr>
          <a:xfrm>
            <a:off x="5404961" y="2784038"/>
            <a:ext cx="3552825" cy="3754874"/>
          </a:xfrm>
          <a:prstGeom prst="rect">
            <a:avLst/>
          </a:prstGeom>
          <a:noFill/>
          <a:ln>
            <a:solidFill>
              <a:srgbClr val="C00000"/>
            </a:solidFill>
          </a:ln>
        </p:spPr>
        <p:txBody>
          <a:bodyPr wrap="square" rtlCol="0">
            <a:spAutoFit/>
          </a:bodyPr>
          <a:lstStyle/>
          <a:p>
            <a:pPr algn="just"/>
            <a:r>
              <a:rPr lang="pl-PL" sz="1400" b="1" dirty="0" smtClean="0">
                <a:latin typeface="Arial" panose="020B0604020202020204" pitchFamily="34" charset="0"/>
                <a:cs typeface="Arial" panose="020B0604020202020204" pitchFamily="34" charset="0"/>
              </a:rPr>
              <a:t>Wymagania ogólne</a:t>
            </a:r>
            <a:endParaRPr lang="pl-PL" sz="1400" dirty="0" smtClean="0">
              <a:latin typeface="Arial" panose="020B0604020202020204" pitchFamily="34" charset="0"/>
              <a:cs typeface="Arial" panose="020B0604020202020204" pitchFamily="34" charset="0"/>
            </a:endParaRPr>
          </a:p>
          <a:p>
            <a:pPr algn="just"/>
            <a:r>
              <a:rPr lang="pl-PL" sz="1400" i="1" dirty="0" smtClean="0">
                <a:latin typeface="Arial" panose="020B0604020202020204" pitchFamily="34" charset="0"/>
                <a:cs typeface="Arial" panose="020B0604020202020204" pitchFamily="34" charset="0"/>
              </a:rPr>
              <a:t>II. Rozumienie wypowiedzi.</a:t>
            </a:r>
            <a:endParaRPr lang="pl-PL" sz="1400" dirty="0" smtClean="0">
              <a:latin typeface="Arial" panose="020B0604020202020204" pitchFamily="34" charset="0"/>
              <a:cs typeface="Arial" panose="020B0604020202020204" pitchFamily="34" charset="0"/>
            </a:endParaRPr>
          </a:p>
          <a:p>
            <a:pPr algn="just"/>
            <a:r>
              <a:rPr lang="pl-PL" sz="1400" i="1" dirty="0" smtClean="0">
                <a:latin typeface="Arial" panose="020B0604020202020204" pitchFamily="34" charset="0"/>
                <a:cs typeface="Arial" panose="020B0604020202020204" pitchFamily="34" charset="0"/>
              </a:rPr>
              <a:t>Uczeń rozumie […] krótkie i proste wypowiedzi pisemne […].</a:t>
            </a:r>
            <a:endParaRPr lang="pl-PL" sz="1400"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Wymagania szczegółowe</a:t>
            </a:r>
            <a:endParaRPr lang="pl-PL" sz="1400" dirty="0" smtClean="0">
              <a:latin typeface="Arial" panose="020B0604020202020204" pitchFamily="34" charset="0"/>
              <a:cs typeface="Arial" panose="020B0604020202020204" pitchFamily="34" charset="0"/>
            </a:endParaRPr>
          </a:p>
          <a:p>
            <a:pPr algn="just"/>
            <a:r>
              <a:rPr lang="pl-PL" sz="1400" i="1" dirty="0" smtClean="0">
                <a:latin typeface="Arial" panose="020B0604020202020204" pitchFamily="34" charset="0"/>
                <a:cs typeface="Arial" panose="020B0604020202020204" pitchFamily="34" charset="0"/>
              </a:rPr>
              <a:t>3.1. Uczeń rozumie ogólny sens tekstu. </a:t>
            </a:r>
          </a:p>
          <a:p>
            <a:pPr algn="just"/>
            <a:endParaRPr lang="pl-PL" sz="1400" b="1"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Rozwiązanie</a:t>
            </a:r>
            <a:endParaRPr lang="pl-PL" sz="1400" dirty="0" smtClean="0">
              <a:latin typeface="Arial" panose="020B0604020202020204" pitchFamily="34" charset="0"/>
              <a:cs typeface="Arial" panose="020B0604020202020204" pitchFamily="34" charset="0"/>
            </a:endParaRPr>
          </a:p>
          <a:p>
            <a:pPr algn="just"/>
            <a:r>
              <a:rPr lang="pl-PL" sz="1400" dirty="0" smtClean="0">
                <a:latin typeface="Arial" panose="020B0604020202020204" pitchFamily="34" charset="0"/>
                <a:cs typeface="Arial" panose="020B0604020202020204" pitchFamily="34" charset="0"/>
              </a:rPr>
              <a:t>1. </a:t>
            </a:r>
            <a:r>
              <a:rPr lang="ru-RU" sz="1400" dirty="0" smtClean="0">
                <a:latin typeface="Arial" panose="020B0604020202020204" pitchFamily="34" charset="0"/>
                <a:cs typeface="Arial" panose="020B0604020202020204" pitchFamily="34" charset="0"/>
              </a:rPr>
              <a:t>С</a:t>
            </a:r>
            <a:endParaRPr lang="pl-PL" sz="1400" dirty="0" smtClean="0">
              <a:latin typeface="Arial" panose="020B0604020202020204" pitchFamily="34" charset="0"/>
              <a:cs typeface="Arial" panose="020B0604020202020204" pitchFamily="34" charset="0"/>
            </a:endParaRPr>
          </a:p>
          <a:p>
            <a:pPr algn="just"/>
            <a:r>
              <a:rPr lang="pl-PL" sz="1400" dirty="0" smtClean="0">
                <a:latin typeface="Arial" panose="020B0604020202020204" pitchFamily="34" charset="0"/>
                <a:cs typeface="Arial" panose="020B0604020202020204" pitchFamily="34" charset="0"/>
              </a:rPr>
              <a:t>2. D</a:t>
            </a:r>
          </a:p>
          <a:p>
            <a:pPr algn="just"/>
            <a:r>
              <a:rPr lang="pl-PL" sz="1400" dirty="0" smtClean="0">
                <a:latin typeface="Arial" panose="020B0604020202020204" pitchFamily="34" charset="0"/>
                <a:cs typeface="Arial" panose="020B0604020202020204" pitchFamily="34" charset="0"/>
              </a:rPr>
              <a:t>3. </a:t>
            </a:r>
            <a:r>
              <a:rPr lang="ru-RU" sz="1400" dirty="0" smtClean="0">
                <a:latin typeface="Arial" panose="020B0604020202020204" pitchFamily="34" charset="0"/>
                <a:cs typeface="Arial" panose="020B0604020202020204" pitchFamily="34" charset="0"/>
              </a:rPr>
              <a:t>В</a:t>
            </a:r>
            <a:endParaRPr lang="pl-PL" sz="1400" dirty="0" smtClean="0">
              <a:latin typeface="Arial" panose="020B0604020202020204" pitchFamily="34" charset="0"/>
              <a:cs typeface="Arial" panose="020B0604020202020204" pitchFamily="34" charset="0"/>
            </a:endParaRPr>
          </a:p>
          <a:p>
            <a:pPr algn="just"/>
            <a:endParaRPr lang="pl-PL" sz="1400" b="1" dirty="0" smtClean="0">
              <a:latin typeface="Arial" panose="020B0604020202020204" pitchFamily="34" charset="0"/>
              <a:cs typeface="Arial" panose="020B0604020202020204" pitchFamily="34" charset="0"/>
            </a:endParaRPr>
          </a:p>
          <a:p>
            <a:pPr algn="just"/>
            <a:r>
              <a:rPr lang="pl-PL" sz="1400" b="1" dirty="0" smtClean="0">
                <a:latin typeface="Arial" panose="020B0604020202020204" pitchFamily="34" charset="0"/>
                <a:cs typeface="Arial" panose="020B0604020202020204" pitchFamily="34" charset="0"/>
              </a:rPr>
              <a:t>Schemat punktowania</a:t>
            </a:r>
            <a:endParaRPr lang="pl-PL" sz="1400" dirty="0" smtClean="0">
              <a:latin typeface="Arial" panose="020B0604020202020204" pitchFamily="34" charset="0"/>
              <a:cs typeface="Arial" panose="020B0604020202020204" pitchFamily="34" charset="0"/>
            </a:endParaRPr>
          </a:p>
          <a:p>
            <a:pPr algn="just"/>
            <a:r>
              <a:rPr lang="pl-PL" sz="1400" dirty="0" smtClean="0">
                <a:latin typeface="Arial" panose="020B0604020202020204" pitchFamily="34" charset="0"/>
                <a:cs typeface="Arial" panose="020B0604020202020204" pitchFamily="34" charset="0"/>
              </a:rPr>
              <a:t>1 </a:t>
            </a:r>
            <a:r>
              <a:rPr lang="pl-PL" sz="1400" dirty="0" err="1" smtClean="0">
                <a:latin typeface="Arial" panose="020B0604020202020204" pitchFamily="34" charset="0"/>
                <a:cs typeface="Arial" panose="020B0604020202020204" pitchFamily="34" charset="0"/>
              </a:rPr>
              <a:t>pkt</a:t>
            </a:r>
            <a:r>
              <a:rPr lang="pl-PL" sz="1400" dirty="0" smtClean="0">
                <a:latin typeface="Arial" panose="020B0604020202020204" pitchFamily="34" charset="0"/>
                <a:cs typeface="Arial" panose="020B0604020202020204" pitchFamily="34" charset="0"/>
              </a:rPr>
              <a:t> – poprawna odpowiedź.</a:t>
            </a:r>
          </a:p>
          <a:p>
            <a:pPr algn="just"/>
            <a:r>
              <a:rPr lang="pl-PL" sz="1400" dirty="0" smtClean="0">
                <a:latin typeface="Arial" panose="020B0604020202020204" pitchFamily="34" charset="0"/>
                <a:cs typeface="Arial" panose="020B0604020202020204" pitchFamily="34" charset="0"/>
              </a:rPr>
              <a:t>0 </a:t>
            </a:r>
            <a:r>
              <a:rPr lang="pl-PL" sz="1400" dirty="0" err="1" smtClean="0">
                <a:latin typeface="Arial" panose="020B0604020202020204" pitchFamily="34" charset="0"/>
                <a:cs typeface="Arial" panose="020B0604020202020204" pitchFamily="34" charset="0"/>
              </a:rPr>
              <a:t>pkt</a:t>
            </a:r>
            <a:r>
              <a:rPr lang="pl-PL" sz="1400" dirty="0" smtClean="0">
                <a:latin typeface="Arial" panose="020B0604020202020204" pitchFamily="34" charset="0"/>
                <a:cs typeface="Arial" panose="020B0604020202020204" pitchFamily="34" charset="0"/>
              </a:rPr>
              <a:t> – odpowiedź niepoprawna lub brak odpowiedzi.</a:t>
            </a:r>
            <a:endParaRPr lang="pl-PL" sz="1400" dirty="0">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200" b="1" dirty="0" smtClean="0">
                <a:effectLst/>
              </a:rPr>
              <a:t>zadania z języka polskiego i matematyki</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4</a:t>
            </a:fld>
            <a:endParaRPr lang="pl-PL"/>
          </a:p>
        </p:txBody>
      </p:sp>
      <p:graphicFrame>
        <p:nvGraphicFramePr>
          <p:cNvPr id="5" name="Tabela 4"/>
          <p:cNvGraphicFramePr>
            <a:graphicFrameLocks noGrp="1"/>
          </p:cNvGraphicFramePr>
          <p:nvPr/>
        </p:nvGraphicFramePr>
        <p:xfrm>
          <a:off x="591741" y="1584226"/>
          <a:ext cx="3096344" cy="4740776"/>
        </p:xfrm>
        <a:graphic>
          <a:graphicData uri="http://schemas.openxmlformats.org/drawingml/2006/table">
            <a:tbl>
              <a:tblPr firstRow="1" bandRow="1">
                <a:tableStyleId>{5C22544A-7EE6-4342-B048-85BDC9FD1C3A}</a:tableStyleId>
              </a:tblPr>
              <a:tblGrid>
                <a:gridCol w="3096344"/>
              </a:tblGrid>
              <a:tr h="504056">
                <a:tc>
                  <a:txBody>
                    <a:bodyPr/>
                    <a:lstStyle/>
                    <a:p>
                      <a:pPr algn="ctr"/>
                      <a:r>
                        <a:rPr lang="pl-PL" dirty="0" smtClean="0">
                          <a:solidFill>
                            <a:schemeClr val="bg2">
                              <a:lumMod val="25000"/>
                            </a:schemeClr>
                          </a:solidFill>
                        </a:rPr>
                        <a:t>OBECNIE </a:t>
                      </a:r>
                      <a:endParaRPr lang="pl-PL" dirty="0">
                        <a:solidFill>
                          <a:schemeClr val="bg2">
                            <a:lumMod val="25000"/>
                          </a:schemeClr>
                        </a:solidFill>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C00"/>
                    </a:solidFill>
                  </a:tcPr>
                </a:tc>
              </a:tr>
              <a:tr h="4215187">
                <a:tc>
                  <a:txBody>
                    <a:bodyPr/>
                    <a:lstStyle/>
                    <a:p>
                      <a:r>
                        <a:rPr kumimoji="0" lang="pl-PL" sz="1600" kern="1200" baseline="0" dirty="0" smtClean="0">
                          <a:solidFill>
                            <a:schemeClr val="bg2">
                              <a:lumMod val="25000"/>
                            </a:schemeClr>
                          </a:solidFill>
                          <a:latin typeface="+mn-lt"/>
                          <a:ea typeface="+mn-ea"/>
                          <a:cs typeface="+mn-cs"/>
                        </a:rPr>
                        <a:t>Zadania sprawdzają poziom</a:t>
                      </a:r>
                    </a:p>
                    <a:p>
                      <a:r>
                        <a:rPr kumimoji="0" lang="pl-PL" sz="1600" kern="1200" baseline="0" dirty="0" smtClean="0">
                          <a:solidFill>
                            <a:schemeClr val="bg2">
                              <a:lumMod val="25000"/>
                            </a:schemeClr>
                          </a:solidFill>
                          <a:latin typeface="+mn-lt"/>
                          <a:ea typeface="+mn-ea"/>
                          <a:cs typeface="+mn-cs"/>
                        </a:rPr>
                        <a:t>opanowania </a:t>
                      </a:r>
                      <a:r>
                        <a:rPr kumimoji="0" lang="pl-PL" sz="1600" b="1" kern="1200" baseline="0" dirty="0" smtClean="0">
                          <a:solidFill>
                            <a:schemeClr val="bg2">
                              <a:lumMod val="25000"/>
                            </a:schemeClr>
                          </a:solidFill>
                          <a:latin typeface="+mn-lt"/>
                          <a:ea typeface="+mn-ea"/>
                          <a:cs typeface="+mn-cs"/>
                        </a:rPr>
                        <a:t>pięciu umiejętności</a:t>
                      </a:r>
                    </a:p>
                    <a:p>
                      <a:r>
                        <a:rPr kumimoji="0" lang="pl-PL" sz="1600" b="1" kern="1200" baseline="0" dirty="0" err="1" smtClean="0">
                          <a:solidFill>
                            <a:schemeClr val="bg2">
                              <a:lumMod val="25000"/>
                            </a:schemeClr>
                          </a:solidFill>
                          <a:latin typeface="+mn-lt"/>
                          <a:ea typeface="+mn-ea"/>
                          <a:cs typeface="+mn-cs"/>
                        </a:rPr>
                        <a:t>ponadprzedmiotowych</a:t>
                      </a:r>
                      <a:endParaRPr kumimoji="0" lang="pl-PL" sz="1600" b="1" kern="1200" baseline="0" dirty="0" smtClean="0">
                        <a:solidFill>
                          <a:schemeClr val="bg2">
                            <a:lumMod val="25000"/>
                          </a:schemeClr>
                        </a:solidFill>
                        <a:latin typeface="+mn-lt"/>
                        <a:ea typeface="+mn-ea"/>
                        <a:cs typeface="+mn-cs"/>
                      </a:endParaRPr>
                    </a:p>
                    <a:p>
                      <a:r>
                        <a:rPr kumimoji="0" lang="pl-PL" sz="1600" kern="1200" baseline="0" dirty="0" smtClean="0">
                          <a:solidFill>
                            <a:schemeClr val="bg2">
                              <a:lumMod val="25000"/>
                            </a:schemeClr>
                          </a:solidFill>
                          <a:latin typeface="+mn-lt"/>
                          <a:ea typeface="+mn-ea"/>
                          <a:cs typeface="+mn-cs"/>
                        </a:rPr>
                        <a:t>kształtowanych w ramach obowiązkowych zajęć edukacyjnych, tj.:</a:t>
                      </a:r>
                    </a:p>
                    <a:p>
                      <a:pPr lvl="1"/>
                      <a:r>
                        <a:rPr kumimoji="0" lang="pl-PL" sz="1600" kern="1200" baseline="0" dirty="0" smtClean="0">
                          <a:solidFill>
                            <a:schemeClr val="bg2">
                              <a:lumMod val="25000"/>
                            </a:schemeClr>
                          </a:solidFill>
                          <a:latin typeface="+mn-lt"/>
                          <a:ea typeface="+mn-ea"/>
                          <a:cs typeface="+mn-cs"/>
                        </a:rPr>
                        <a:t>1. Czytanie</a:t>
                      </a:r>
                    </a:p>
                    <a:p>
                      <a:pPr lvl="1"/>
                      <a:r>
                        <a:rPr kumimoji="0" lang="pl-PL" sz="1600" kern="1200" baseline="0" dirty="0" smtClean="0">
                          <a:solidFill>
                            <a:schemeClr val="bg2">
                              <a:lumMod val="25000"/>
                            </a:schemeClr>
                          </a:solidFill>
                          <a:latin typeface="+mn-lt"/>
                          <a:ea typeface="+mn-ea"/>
                          <a:cs typeface="+mn-cs"/>
                        </a:rPr>
                        <a:t>2. Pisanie</a:t>
                      </a:r>
                    </a:p>
                    <a:p>
                      <a:pPr lvl="1"/>
                      <a:r>
                        <a:rPr kumimoji="0" lang="pl-PL" sz="1600" kern="1200" baseline="0" dirty="0" smtClean="0">
                          <a:solidFill>
                            <a:schemeClr val="bg2">
                              <a:lumMod val="25000"/>
                            </a:schemeClr>
                          </a:solidFill>
                          <a:latin typeface="+mn-lt"/>
                          <a:ea typeface="+mn-ea"/>
                          <a:cs typeface="+mn-cs"/>
                        </a:rPr>
                        <a:t>3. Rozumowanie</a:t>
                      </a:r>
                    </a:p>
                    <a:p>
                      <a:pPr lvl="1"/>
                      <a:r>
                        <a:rPr kumimoji="0" lang="pl-PL" sz="1600" kern="1200" baseline="0" dirty="0" smtClean="0">
                          <a:solidFill>
                            <a:schemeClr val="bg2">
                              <a:lumMod val="25000"/>
                            </a:schemeClr>
                          </a:solidFill>
                          <a:latin typeface="+mn-lt"/>
                          <a:ea typeface="+mn-ea"/>
                          <a:cs typeface="+mn-cs"/>
                        </a:rPr>
                        <a:t>4. Korzystanie z informacji</a:t>
                      </a:r>
                    </a:p>
                    <a:p>
                      <a:pPr lvl="1"/>
                      <a:r>
                        <a:rPr kumimoji="0" lang="pl-PL" sz="1600" kern="1200" baseline="0" dirty="0" smtClean="0">
                          <a:solidFill>
                            <a:schemeClr val="bg2">
                              <a:lumMod val="25000"/>
                            </a:schemeClr>
                          </a:solidFill>
                          <a:latin typeface="+mn-lt"/>
                          <a:ea typeface="+mn-ea"/>
                          <a:cs typeface="+mn-cs"/>
                        </a:rPr>
                        <a:t>5. Wykorzystywanie wiedzy     </a:t>
                      </a:r>
                    </a:p>
                    <a:p>
                      <a:pPr lvl="1"/>
                      <a:r>
                        <a:rPr kumimoji="0" lang="pl-PL" sz="1600" kern="1200" baseline="0" dirty="0" smtClean="0">
                          <a:solidFill>
                            <a:schemeClr val="bg2">
                              <a:lumMod val="25000"/>
                            </a:schemeClr>
                          </a:solidFill>
                          <a:latin typeface="+mn-lt"/>
                          <a:ea typeface="+mn-ea"/>
                          <a:cs typeface="+mn-cs"/>
                        </a:rPr>
                        <a:t>     w praktyce</a:t>
                      </a:r>
                    </a:p>
                    <a:p>
                      <a:pPr lvl="0"/>
                      <a:endParaRPr kumimoji="0" lang="pl-PL" sz="1600" b="1" kern="1200" baseline="0" dirty="0" smtClean="0">
                        <a:solidFill>
                          <a:schemeClr val="bg2">
                            <a:lumMod val="25000"/>
                          </a:schemeClr>
                        </a:solidFill>
                        <a:latin typeface="+mn-lt"/>
                        <a:ea typeface="+mn-ea"/>
                        <a:cs typeface="+mn-cs"/>
                      </a:endParaRPr>
                    </a:p>
                    <a:p>
                      <a:pPr lvl="0"/>
                      <a:r>
                        <a:rPr kumimoji="0" lang="pl-PL" sz="1600" b="1" kern="1200" baseline="0" dirty="0" smtClean="0">
                          <a:solidFill>
                            <a:schemeClr val="bg2">
                              <a:lumMod val="25000"/>
                            </a:schemeClr>
                          </a:solidFill>
                          <a:latin typeface="+mn-lt"/>
                          <a:ea typeface="+mn-ea"/>
                          <a:cs typeface="+mn-cs"/>
                        </a:rPr>
                        <a:t>40 </a:t>
                      </a:r>
                      <a:r>
                        <a:rPr kumimoji="0" lang="pl-PL" sz="1600" b="1" kern="1200" baseline="0" dirty="0" err="1" smtClean="0">
                          <a:solidFill>
                            <a:schemeClr val="bg2">
                              <a:lumMod val="25000"/>
                            </a:schemeClr>
                          </a:solidFill>
                          <a:latin typeface="+mn-lt"/>
                          <a:ea typeface="+mn-ea"/>
                          <a:cs typeface="+mn-cs"/>
                        </a:rPr>
                        <a:t>pkt</a:t>
                      </a:r>
                      <a:r>
                        <a:rPr kumimoji="0" lang="pl-PL" sz="1600" b="1" kern="1200" baseline="0" dirty="0" smtClean="0">
                          <a:solidFill>
                            <a:schemeClr val="bg2">
                              <a:lumMod val="25000"/>
                            </a:schemeClr>
                          </a:solidFill>
                          <a:latin typeface="+mn-lt"/>
                          <a:ea typeface="+mn-ea"/>
                          <a:cs typeface="+mn-cs"/>
                        </a:rPr>
                        <a:t> / 24 – 26 zadań</a:t>
                      </a:r>
                    </a:p>
                    <a:p>
                      <a:pPr lvl="0"/>
                      <a:r>
                        <a:rPr kumimoji="0" lang="pl-PL" sz="1600" b="1" kern="1200" baseline="0" dirty="0" smtClean="0">
                          <a:solidFill>
                            <a:schemeClr val="bg2">
                              <a:lumMod val="25000"/>
                            </a:schemeClr>
                          </a:solidFill>
                          <a:latin typeface="+mn-lt"/>
                          <a:ea typeface="+mn-ea"/>
                          <a:cs typeface="+mn-cs"/>
                        </a:rPr>
                        <a:t>        </a:t>
                      </a:r>
                      <a:r>
                        <a:rPr kumimoji="0" lang="pl-PL" sz="1600" kern="1200" baseline="0" dirty="0" smtClean="0">
                          <a:solidFill>
                            <a:schemeClr val="bg2">
                              <a:lumMod val="25000"/>
                            </a:schemeClr>
                          </a:solidFill>
                          <a:latin typeface="+mn-lt"/>
                          <a:ea typeface="+mn-ea"/>
                          <a:cs typeface="+mn-cs"/>
                        </a:rPr>
                        <a:t>(</a:t>
                      </a:r>
                      <a:r>
                        <a:rPr kumimoji="0" lang="pl-PL" sz="1400" kern="1200" baseline="0" dirty="0" smtClean="0">
                          <a:solidFill>
                            <a:schemeClr val="bg2">
                              <a:lumMod val="25000"/>
                            </a:schemeClr>
                          </a:solidFill>
                          <a:latin typeface="+mn-lt"/>
                          <a:ea typeface="+mn-ea"/>
                          <a:cs typeface="+mn-cs"/>
                        </a:rPr>
                        <a:t>w tym od 4 do 6 zadań otwartych)</a:t>
                      </a:r>
                    </a:p>
                    <a:p>
                      <a:endParaRPr kumimoji="0" lang="pl-PL" sz="1600" b="1" kern="1200" baseline="0" dirty="0" smtClean="0">
                        <a:solidFill>
                          <a:schemeClr val="bg2">
                            <a:lumMod val="25000"/>
                          </a:schemeClr>
                        </a:solidFill>
                        <a:latin typeface="+mn-lt"/>
                        <a:ea typeface="+mn-ea"/>
                        <a:cs typeface="+mn-cs"/>
                      </a:endParaRPr>
                    </a:p>
                    <a:p>
                      <a:r>
                        <a:rPr kumimoji="0" lang="pl-PL" sz="1600" b="1" kern="1200" baseline="0" dirty="0" smtClean="0">
                          <a:solidFill>
                            <a:schemeClr val="bg2">
                              <a:lumMod val="25000"/>
                            </a:schemeClr>
                          </a:solidFill>
                          <a:latin typeface="+mn-lt"/>
                          <a:ea typeface="+mn-ea"/>
                          <a:cs typeface="+mn-cs"/>
                        </a:rPr>
                        <a:t>Czas trwania – 60 minut</a:t>
                      </a:r>
                      <a:endParaRPr lang="pl-PL" sz="1600" dirty="0">
                        <a:solidFill>
                          <a:schemeClr val="bg2">
                            <a:lumMod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CC"/>
                    </a:solidFill>
                  </a:tcPr>
                </a:tc>
              </a:tr>
            </a:tbl>
          </a:graphicData>
        </a:graphic>
      </p:graphicFrame>
      <p:graphicFrame>
        <p:nvGraphicFramePr>
          <p:cNvPr id="6" name="Tabela 5"/>
          <p:cNvGraphicFramePr>
            <a:graphicFrameLocks noGrp="1"/>
          </p:cNvGraphicFramePr>
          <p:nvPr/>
        </p:nvGraphicFramePr>
        <p:xfrm>
          <a:off x="3905250" y="1574701"/>
          <a:ext cx="4392488" cy="5106536"/>
        </p:xfrm>
        <a:graphic>
          <a:graphicData uri="http://schemas.openxmlformats.org/drawingml/2006/table">
            <a:tbl>
              <a:tblPr firstRow="1" bandRow="1">
                <a:tableStyleId>{5C22544A-7EE6-4342-B048-85BDC9FD1C3A}</a:tableStyleId>
              </a:tblPr>
              <a:tblGrid>
                <a:gridCol w="4392488"/>
              </a:tblGrid>
              <a:tr h="504056">
                <a:tc>
                  <a:txBody>
                    <a:bodyPr/>
                    <a:lstStyle/>
                    <a:p>
                      <a:pPr algn="ctr"/>
                      <a:r>
                        <a:rPr lang="pl-PL" dirty="0" smtClean="0"/>
                        <a:t>OD ROKU 2015</a:t>
                      </a:r>
                      <a:endParaRPr lang="pl-PL" dirty="0"/>
                    </a:p>
                  </a:txBody>
                  <a:tcPr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008000"/>
                    </a:solidFill>
                  </a:tcPr>
                </a:tc>
              </a:tr>
              <a:tr h="2600176">
                <a:tc>
                  <a:txBody>
                    <a:bodyPr/>
                    <a:lstStyle/>
                    <a:p>
                      <a:r>
                        <a:rPr kumimoji="0" lang="pl-PL" sz="1600" b="1" kern="1200" baseline="0" dirty="0" smtClean="0">
                          <a:solidFill>
                            <a:srgbClr val="008000"/>
                          </a:solidFill>
                          <a:latin typeface="+mn-lt"/>
                          <a:ea typeface="+mn-ea"/>
                          <a:cs typeface="+mn-cs"/>
                        </a:rPr>
                        <a:t>Jeden arkusz obejmujący zadania:</a:t>
                      </a:r>
                    </a:p>
                    <a:p>
                      <a:endParaRPr kumimoji="0" lang="pl-PL" sz="800" b="1" kern="1200" baseline="0" dirty="0" smtClean="0">
                        <a:solidFill>
                          <a:srgbClr val="008000"/>
                        </a:solidFill>
                        <a:latin typeface="+mn-lt"/>
                        <a:ea typeface="+mn-ea"/>
                        <a:cs typeface="+mn-cs"/>
                      </a:endParaRPr>
                    </a:p>
                    <a:p>
                      <a:pPr lvl="0"/>
                      <a:r>
                        <a:rPr kumimoji="0" lang="pl-PL" sz="1600" kern="1200" baseline="0" dirty="0" smtClean="0">
                          <a:solidFill>
                            <a:srgbClr val="008000"/>
                          </a:solidFill>
                          <a:latin typeface="+mn-lt"/>
                          <a:ea typeface="+mn-ea"/>
                          <a:cs typeface="+mn-cs"/>
                        </a:rPr>
                        <a:t>•  </a:t>
                      </a:r>
                      <a:r>
                        <a:rPr kumimoji="0" lang="pl-PL" sz="1600" b="1" kern="1200" baseline="0" dirty="0" smtClean="0">
                          <a:solidFill>
                            <a:srgbClr val="008000"/>
                          </a:solidFill>
                          <a:latin typeface="+mn-lt"/>
                          <a:ea typeface="+mn-ea"/>
                          <a:cs typeface="+mn-cs"/>
                        </a:rPr>
                        <a:t>z języka polskiego</a:t>
                      </a:r>
                    </a:p>
                    <a:p>
                      <a:pPr lvl="0"/>
                      <a:r>
                        <a:rPr kumimoji="0" lang="pl-PL" sz="1600" kern="1200" baseline="0" dirty="0" smtClean="0">
                          <a:solidFill>
                            <a:srgbClr val="008000"/>
                          </a:solidFill>
                          <a:latin typeface="+mn-lt"/>
                          <a:ea typeface="+mn-ea"/>
                          <a:cs typeface="+mn-cs"/>
                        </a:rPr>
                        <a:t>•  </a:t>
                      </a:r>
                      <a:r>
                        <a:rPr kumimoji="0" lang="pl-PL" sz="1600" b="1" kern="1200" baseline="0" dirty="0" smtClean="0">
                          <a:solidFill>
                            <a:srgbClr val="008000"/>
                          </a:solidFill>
                          <a:latin typeface="+mn-lt"/>
                          <a:ea typeface="+mn-ea"/>
                          <a:cs typeface="+mn-cs"/>
                        </a:rPr>
                        <a:t>z matematyki</a:t>
                      </a:r>
                    </a:p>
                    <a:p>
                      <a:pPr lvl="1"/>
                      <a:endParaRPr kumimoji="0" lang="pl-PL" sz="800" b="1" kern="1200" baseline="0" dirty="0" smtClean="0">
                        <a:solidFill>
                          <a:srgbClr val="008000"/>
                        </a:solidFill>
                        <a:latin typeface="+mn-lt"/>
                        <a:ea typeface="+mn-ea"/>
                        <a:cs typeface="+mn-cs"/>
                      </a:endParaRPr>
                    </a:p>
                    <a:p>
                      <a:r>
                        <a:rPr kumimoji="0" lang="pl-PL" sz="1600" kern="1200" baseline="0" dirty="0" smtClean="0">
                          <a:solidFill>
                            <a:srgbClr val="008000"/>
                          </a:solidFill>
                          <a:latin typeface="+mn-lt"/>
                          <a:ea typeface="+mn-ea"/>
                          <a:cs typeface="+mn-cs"/>
                        </a:rPr>
                        <a:t>Zadania będą sprawdzać stopień opanowania wymagań z zakresu języka polskiego i matematyki określonych w podstawie programowej kształcenia ogólnego dla II etapu edukacyjnego.</a:t>
                      </a:r>
                    </a:p>
                    <a:p>
                      <a:endParaRPr kumimoji="0" lang="pl-PL" sz="800" kern="1200" baseline="0" dirty="0" smtClean="0">
                        <a:solidFill>
                          <a:srgbClr val="008000"/>
                        </a:solidFill>
                        <a:latin typeface="+mn-lt"/>
                        <a:ea typeface="+mn-ea"/>
                        <a:cs typeface="+mn-cs"/>
                      </a:endParaRPr>
                    </a:p>
                    <a:p>
                      <a:r>
                        <a:rPr kumimoji="0" lang="pl-PL" sz="1600" kern="1200" baseline="0" dirty="0" smtClean="0">
                          <a:solidFill>
                            <a:srgbClr val="008000"/>
                          </a:solidFill>
                          <a:latin typeface="+mn-lt"/>
                          <a:ea typeface="+mn-ea"/>
                          <a:cs typeface="+mn-cs"/>
                        </a:rPr>
                        <a:t>Zadania z języka polskiego:</a:t>
                      </a:r>
                    </a:p>
                    <a:p>
                      <a:pPr lvl="1"/>
                      <a:r>
                        <a:rPr kumimoji="0" lang="pl-PL" sz="1600" kern="1200" baseline="0" dirty="0" smtClean="0">
                          <a:solidFill>
                            <a:srgbClr val="008000"/>
                          </a:solidFill>
                          <a:latin typeface="+mn-lt"/>
                          <a:ea typeface="+mn-ea"/>
                          <a:cs typeface="+mn-cs"/>
                        </a:rPr>
                        <a:t>•  od 8 do 12 zadań zamkniętych</a:t>
                      </a:r>
                    </a:p>
                    <a:p>
                      <a:pPr lvl="1"/>
                      <a:r>
                        <a:rPr kumimoji="0" lang="pl-PL" sz="1600" kern="1200" baseline="0" dirty="0" smtClean="0">
                          <a:solidFill>
                            <a:srgbClr val="008000"/>
                          </a:solidFill>
                          <a:latin typeface="+mn-lt"/>
                          <a:ea typeface="+mn-ea"/>
                          <a:cs typeface="+mn-cs"/>
                        </a:rPr>
                        <a:t>•  od 2 do 4 zadań otwartych</a:t>
                      </a:r>
                    </a:p>
                    <a:p>
                      <a:pPr lvl="1"/>
                      <a:r>
                        <a:rPr kumimoji="0" lang="pl-PL" sz="1600" kern="1200" baseline="0" dirty="0" smtClean="0">
                          <a:solidFill>
                            <a:srgbClr val="008000"/>
                          </a:solidFill>
                          <a:latin typeface="+mn-lt"/>
                          <a:ea typeface="+mn-ea"/>
                          <a:cs typeface="+mn-cs"/>
                        </a:rPr>
                        <a:t>(w tym zawsze wystąpi dłuższa wypowiedź pisemna)</a:t>
                      </a:r>
                    </a:p>
                    <a:p>
                      <a:endParaRPr kumimoji="0" lang="pl-PL" sz="800" kern="1200" baseline="0" dirty="0" smtClean="0">
                        <a:solidFill>
                          <a:srgbClr val="008000"/>
                        </a:solidFill>
                        <a:latin typeface="+mn-lt"/>
                        <a:ea typeface="+mn-ea"/>
                        <a:cs typeface="+mn-cs"/>
                      </a:endParaRPr>
                    </a:p>
                    <a:p>
                      <a:r>
                        <a:rPr kumimoji="0" lang="pl-PL" sz="1600" kern="1200" baseline="0" dirty="0" smtClean="0">
                          <a:solidFill>
                            <a:srgbClr val="008000"/>
                          </a:solidFill>
                          <a:latin typeface="+mn-lt"/>
                          <a:ea typeface="+mn-ea"/>
                          <a:cs typeface="+mn-cs"/>
                        </a:rPr>
                        <a:t>Zadania z matematyki:</a:t>
                      </a:r>
                    </a:p>
                    <a:p>
                      <a:pPr lvl="1"/>
                      <a:r>
                        <a:rPr kumimoji="0" lang="pl-PL" sz="1600" kern="1200" baseline="0" dirty="0" smtClean="0">
                          <a:solidFill>
                            <a:srgbClr val="008000"/>
                          </a:solidFill>
                          <a:latin typeface="+mn-lt"/>
                          <a:ea typeface="+mn-ea"/>
                          <a:cs typeface="+mn-cs"/>
                        </a:rPr>
                        <a:t>•  od 8 do 12 zadań zamkniętych</a:t>
                      </a:r>
                    </a:p>
                    <a:p>
                      <a:pPr lvl="1"/>
                      <a:r>
                        <a:rPr kumimoji="0" lang="pl-PL" sz="1600" kern="1200" baseline="0" dirty="0" smtClean="0">
                          <a:solidFill>
                            <a:srgbClr val="008000"/>
                          </a:solidFill>
                          <a:latin typeface="+mn-lt"/>
                          <a:ea typeface="+mn-ea"/>
                          <a:cs typeface="+mn-cs"/>
                        </a:rPr>
                        <a:t>•  od 2 do 4 zadań otwartych</a:t>
                      </a:r>
                    </a:p>
                    <a:p>
                      <a:endParaRPr kumimoji="0" lang="pl-PL" sz="800" b="1" kern="1200" baseline="0" dirty="0" smtClean="0">
                        <a:solidFill>
                          <a:srgbClr val="008000"/>
                        </a:solidFill>
                        <a:latin typeface="+mn-lt"/>
                        <a:ea typeface="+mn-ea"/>
                        <a:cs typeface="+mn-cs"/>
                      </a:endParaRPr>
                    </a:p>
                    <a:p>
                      <a:r>
                        <a:rPr kumimoji="0" lang="pl-PL" sz="1600" b="1" kern="1200" baseline="0" dirty="0" smtClean="0">
                          <a:solidFill>
                            <a:srgbClr val="008000"/>
                          </a:solidFill>
                          <a:latin typeface="+mn-lt"/>
                          <a:ea typeface="+mn-ea"/>
                          <a:cs typeface="+mn-cs"/>
                        </a:rPr>
                        <a:t>Czas trwania – 80 minut</a:t>
                      </a:r>
                      <a:endParaRPr lang="pl-PL" sz="1600" dirty="0">
                        <a:solidFill>
                          <a:srgbClr val="008000"/>
                        </a:solidFill>
                      </a:endParaRPr>
                    </a:p>
                  </a:txBody>
                  <a:tcP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CFFCC"/>
                    </a:solidFill>
                  </a:tcPr>
                </a:tc>
              </a:tr>
            </a:tbl>
          </a:graphicData>
        </a:graphic>
      </p:graphicFrame>
      <p:sp>
        <p:nvSpPr>
          <p:cNvPr id="7" name="pole tekstowe 6"/>
          <p:cNvSpPr txBox="1"/>
          <p:nvPr/>
        </p:nvSpPr>
        <p:spPr>
          <a:xfrm>
            <a:off x="6049187" y="2395082"/>
            <a:ext cx="2016224" cy="646331"/>
          </a:xfrm>
          <a:prstGeom prst="rect">
            <a:avLst/>
          </a:prstGeom>
          <a:noFill/>
        </p:spPr>
        <p:txBody>
          <a:bodyPr wrap="square" rtlCol="0">
            <a:spAutoFit/>
          </a:bodyPr>
          <a:lstStyle/>
          <a:p>
            <a:r>
              <a:rPr lang="pl-PL" sz="1200" i="1" dirty="0" smtClean="0">
                <a:solidFill>
                  <a:srgbClr val="008000"/>
                </a:solidFill>
              </a:rPr>
              <a:t>zadania mogą być osadzone </a:t>
            </a:r>
            <a:br>
              <a:rPr lang="pl-PL" sz="1200" i="1" dirty="0" smtClean="0">
                <a:solidFill>
                  <a:srgbClr val="008000"/>
                </a:solidFill>
              </a:rPr>
            </a:br>
            <a:r>
              <a:rPr lang="pl-PL" sz="1200" i="1" dirty="0" smtClean="0">
                <a:solidFill>
                  <a:srgbClr val="008000"/>
                </a:solidFill>
              </a:rPr>
              <a:t>w kontekście</a:t>
            </a:r>
          </a:p>
          <a:p>
            <a:r>
              <a:rPr lang="pl-PL" sz="1200" i="1" dirty="0" smtClean="0">
                <a:solidFill>
                  <a:srgbClr val="008000"/>
                </a:solidFill>
              </a:rPr>
              <a:t>historycznym / przyrodniczym</a:t>
            </a:r>
            <a:endParaRPr lang="pl-PL" sz="1200" b="1" dirty="0" smtClean="0">
              <a:solidFill>
                <a:srgbClr val="008000"/>
              </a:solidFill>
            </a:endParaRPr>
          </a:p>
        </p:txBody>
      </p:sp>
      <p:sp>
        <p:nvSpPr>
          <p:cNvPr id="8" name="Nawias klamrowy zamykający 7"/>
          <p:cNvSpPr/>
          <p:nvPr/>
        </p:nvSpPr>
        <p:spPr>
          <a:xfrm>
            <a:off x="5686135" y="2480252"/>
            <a:ext cx="230909" cy="508000"/>
          </a:xfrm>
          <a:prstGeom prst="rightBrace">
            <a:avLst>
              <a:gd name="adj1" fmla="val 24462"/>
              <a:gd name="adj2" fmla="val 44545"/>
            </a:avLst>
          </a:prstGeom>
          <a:ln>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9151" y="0"/>
            <a:ext cx="9144000" cy="1388125"/>
          </a:xfrm>
        </p:spPr>
        <p:txBody>
          <a:bodyPr>
            <a:noAutofit/>
          </a:bodyPr>
          <a:lstStyle/>
          <a:p>
            <a:r>
              <a:rPr lang="pl-PL" b="1" dirty="0" smtClean="0">
                <a:solidFill>
                  <a:schemeClr val="tx2">
                    <a:lumMod val="75000"/>
                  </a:schemeClr>
                </a:solidFill>
                <a:effectLst/>
              </a:rPr>
              <a:t>Jak nowe informatory pomogą szóstoklasistom przygotować się do sprawdzianu?</a:t>
            </a:r>
            <a:endParaRPr lang="pl-PL"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40</a:t>
            </a:fld>
            <a:endParaRPr lang="pl-PL"/>
          </a:p>
        </p:txBody>
      </p:sp>
      <p:graphicFrame>
        <p:nvGraphicFramePr>
          <p:cNvPr id="5" name="Tabela 4"/>
          <p:cNvGraphicFramePr>
            <a:graphicFrameLocks noGrp="1"/>
          </p:cNvGraphicFramePr>
          <p:nvPr>
            <p:extLst>
              <p:ext uri="{D42A27DB-BD31-4B8C-83A1-F6EECF244321}">
                <p14:modId xmlns:p14="http://schemas.microsoft.com/office/powerpoint/2010/main" xmlns="" val="3276909074"/>
              </p:ext>
            </p:extLst>
          </p:nvPr>
        </p:nvGraphicFramePr>
        <p:xfrm>
          <a:off x="77117" y="1183232"/>
          <a:ext cx="8989765" cy="5627952"/>
        </p:xfrm>
        <a:graphic>
          <a:graphicData uri="http://schemas.openxmlformats.org/drawingml/2006/table">
            <a:tbl>
              <a:tblPr firstRow="1" bandRow="1">
                <a:tableStyleId>{16D9F66E-5EB9-4882-86FB-DCBF35E3C3E4}</a:tableStyleId>
              </a:tblPr>
              <a:tblGrid>
                <a:gridCol w="3934657"/>
                <a:gridCol w="358545"/>
                <a:gridCol w="369749"/>
                <a:gridCol w="4326814"/>
              </a:tblGrid>
              <a:tr h="313059">
                <a:tc gridSpan="2">
                  <a:txBody>
                    <a:bodyPr/>
                    <a:lstStyle/>
                    <a:p>
                      <a:pPr algn="ctr"/>
                      <a:r>
                        <a:rPr lang="pl-PL" sz="1600" dirty="0" smtClean="0">
                          <a:latin typeface="+mn-lt"/>
                          <a:cs typeface="Arial" panose="020B0604020202020204" pitchFamily="34" charset="0"/>
                        </a:rPr>
                        <a:t>Informatory o obecnym sprawdzianie</a:t>
                      </a:r>
                      <a:endParaRPr lang="pl-PL" sz="1600" dirty="0">
                        <a:solidFill>
                          <a:schemeClr val="tx1"/>
                        </a:solidFill>
                        <a:latin typeface="+mn-lt"/>
                        <a:cs typeface="Arial" panose="020B0604020202020204" pitchFamily="34" charset="0"/>
                      </a:endParaRPr>
                    </a:p>
                  </a:txBody>
                  <a:tcPr anchor="ctr">
                    <a:solidFill>
                      <a:srgbClr val="FFC000"/>
                    </a:solidFill>
                  </a:tcPr>
                </a:tc>
                <a:tc hMerge="1">
                  <a:txBody>
                    <a:bodyPr/>
                    <a:lstStyle/>
                    <a:p>
                      <a:pPr algn="ctr"/>
                      <a:endParaRPr lang="pl-PL" sz="1000" dirty="0">
                        <a:solidFill>
                          <a:schemeClr val="tx1"/>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gridSpan="2">
                  <a:txBody>
                    <a:bodyPr/>
                    <a:lstStyle/>
                    <a:p>
                      <a:pPr algn="ctr"/>
                      <a:r>
                        <a:rPr lang="pl-PL" sz="1600" dirty="0" smtClean="0">
                          <a:solidFill>
                            <a:schemeClr val="bg1"/>
                          </a:solidFill>
                          <a:latin typeface="+mn-lt"/>
                          <a:cs typeface="Arial" panose="020B0604020202020204" pitchFamily="34" charset="0"/>
                        </a:rPr>
                        <a:t>Informator  o sprawdzianie od 2015 roku</a:t>
                      </a:r>
                      <a:endParaRPr lang="pl-PL" sz="1600" dirty="0">
                        <a:solidFill>
                          <a:schemeClr val="bg1"/>
                        </a:solidFill>
                        <a:latin typeface="+mn-lt"/>
                        <a:cs typeface="Arial" panose="020B0604020202020204" pitchFamily="34" charset="0"/>
                      </a:endParaRPr>
                    </a:p>
                  </a:txBody>
                  <a:tcPr anchor="ctr">
                    <a:solidFill>
                      <a:srgbClr val="008000"/>
                    </a:solidFill>
                  </a:tcPr>
                </a:tc>
                <a:tc hMerge="1">
                  <a:txBody>
                    <a:bodyPr/>
                    <a:lstStyle/>
                    <a:p>
                      <a:pPr algn="ctr"/>
                      <a:endParaRPr lang="pl-PL" sz="1200" dirty="0">
                        <a:solidFill>
                          <a:schemeClr val="tx1"/>
                        </a:solidFill>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295329">
                <a:tc>
                  <a:txBody>
                    <a:bodyPr/>
                    <a:lstStyle/>
                    <a:p>
                      <a:r>
                        <a:rPr lang="pl-PL" sz="1200" dirty="0" smtClean="0">
                          <a:latin typeface="Arial" panose="020B0604020202020204" pitchFamily="34" charset="0"/>
                          <a:cs typeface="Arial" panose="020B0604020202020204" pitchFamily="34" charset="0"/>
                        </a:rPr>
                        <a:t>Zasady przystępowania do sprawdzianu</a:t>
                      </a:r>
                      <a:endParaRPr lang="pl-PL" sz="1200" dirty="0">
                        <a:latin typeface="Arial" panose="020B0604020202020204" pitchFamily="34" charset="0"/>
                        <a:cs typeface="Arial" panose="020B0604020202020204" pitchFamily="34" charset="0"/>
                      </a:endParaRPr>
                    </a:p>
                  </a:txBody>
                  <a:tcPr anchor="ctr">
                    <a:solidFill>
                      <a:srgbClr val="FFFFCC"/>
                    </a:solidFill>
                  </a:tcPr>
                </a:tc>
                <a:tc>
                  <a:txBody>
                    <a:bodyPr/>
                    <a:lstStyle/>
                    <a:p>
                      <a:pPr algn="ctr">
                        <a:buFont typeface="Wingdings" pitchFamily="2" charset="2"/>
                        <a:buNone/>
                      </a:pPr>
                      <a:r>
                        <a:rPr lang="pl-PL" sz="1200" dirty="0" smtClean="0">
                          <a:latin typeface="+mn-lt"/>
                          <a:cs typeface="Arial" panose="020B0604020202020204" pitchFamily="34" charset="0"/>
                          <a:sym typeface="Symbol"/>
                        </a:rPr>
                        <a:t>X</a:t>
                      </a:r>
                      <a:endParaRPr lang="pl-PL" sz="1200" b="1" dirty="0">
                        <a:solidFill>
                          <a:schemeClr val="tx1"/>
                        </a:solidFill>
                        <a:latin typeface="+mn-lt"/>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endParaRPr lang="pl-PL" sz="1200" dirty="0">
                        <a:latin typeface="Arial" panose="020B0604020202020204" pitchFamily="34" charset="0"/>
                        <a:cs typeface="Arial" panose="020B0604020202020204" pitchFamily="34" charset="0"/>
                      </a:endParaRPr>
                    </a:p>
                  </a:txBody>
                  <a:tcPr anchor="ctr">
                    <a:solidFill>
                      <a:srgbClr val="CCFFCC"/>
                    </a:solidFill>
                  </a:tcPr>
                </a:tc>
              </a:tr>
              <a:tr h="295329">
                <a:tc>
                  <a:txBody>
                    <a:bodyPr/>
                    <a:lstStyle/>
                    <a:p>
                      <a:r>
                        <a:rPr lang="pl-PL" sz="1200" dirty="0" smtClean="0">
                          <a:latin typeface="Arial" panose="020B0604020202020204" pitchFamily="34" charset="0"/>
                          <a:cs typeface="Arial" panose="020B0604020202020204" pitchFamily="34" charset="0"/>
                        </a:rPr>
                        <a:t>Przykładowe</a:t>
                      </a:r>
                      <a:r>
                        <a:rPr lang="pl-PL" sz="1200" baseline="0" dirty="0" smtClean="0">
                          <a:latin typeface="Arial" panose="020B0604020202020204" pitchFamily="34" charset="0"/>
                          <a:cs typeface="Arial" panose="020B0604020202020204" pitchFamily="34" charset="0"/>
                        </a:rPr>
                        <a:t> zadania</a:t>
                      </a:r>
                      <a:endParaRPr lang="pl-PL" sz="1200" dirty="0">
                        <a:latin typeface="Arial" panose="020B0604020202020204" pitchFamily="34" charset="0"/>
                        <a:cs typeface="Arial" panose="020B0604020202020204" pitchFamily="34" charset="0"/>
                      </a:endParaRPr>
                    </a:p>
                  </a:txBody>
                  <a:tcPr anchor="c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cs typeface="Arial" panose="020B0604020202020204" pitchFamily="34" charset="0"/>
                          <a:sym typeface="Symbol"/>
                        </a:rPr>
                        <a:t>X</a:t>
                      </a:r>
                      <a:endParaRPr lang="pl-PL" sz="1200" b="1" dirty="0" smtClean="0">
                        <a:solidFill>
                          <a:schemeClr val="tx1"/>
                        </a:solidFill>
                        <a:latin typeface="+mn-lt"/>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r>
                        <a:rPr lang="pl-PL" sz="1200" dirty="0" smtClean="0">
                          <a:latin typeface="Arial" panose="020B0604020202020204" pitchFamily="34" charset="0"/>
                          <a:cs typeface="Arial" panose="020B0604020202020204" pitchFamily="34" charset="0"/>
                        </a:rPr>
                        <a:t>Zgodnie</a:t>
                      </a:r>
                      <a:r>
                        <a:rPr lang="pl-PL" sz="1200" baseline="0" dirty="0" smtClean="0">
                          <a:latin typeface="Arial" panose="020B0604020202020204" pitchFamily="34" charset="0"/>
                          <a:cs typeface="Arial" panose="020B0604020202020204" pitchFamily="34" charset="0"/>
                        </a:rPr>
                        <a:t> z zapisami ustawy o systemie oświaty</a:t>
                      </a:r>
                      <a:endParaRPr lang="pl-PL" sz="1200" i="1" dirty="0">
                        <a:latin typeface="Arial" panose="020B0604020202020204" pitchFamily="34" charset="0"/>
                        <a:cs typeface="Arial" panose="020B0604020202020204" pitchFamily="34" charset="0"/>
                      </a:endParaRPr>
                    </a:p>
                  </a:txBody>
                  <a:tcPr anchor="ctr">
                    <a:solidFill>
                      <a:srgbClr val="CCFFCC"/>
                    </a:solidFill>
                  </a:tcPr>
                </a:tc>
              </a:tr>
              <a:tr h="295329">
                <a:tc>
                  <a:txBody>
                    <a:bodyPr/>
                    <a:lstStyle/>
                    <a:p>
                      <a:r>
                        <a:rPr lang="pl-PL" sz="1200" dirty="0" smtClean="0">
                          <a:latin typeface="Arial" panose="020B0604020202020204" pitchFamily="34" charset="0"/>
                          <a:cs typeface="Arial" panose="020B0604020202020204" pitchFamily="34" charset="0"/>
                        </a:rPr>
                        <a:t>Przykładowe arkusze</a:t>
                      </a:r>
                      <a:endParaRPr lang="pl-PL" sz="1200" dirty="0">
                        <a:latin typeface="Arial" panose="020B0604020202020204" pitchFamily="34" charset="0"/>
                        <a:cs typeface="Arial" panose="020B0604020202020204" pitchFamily="34" charset="0"/>
                      </a:endParaRPr>
                    </a:p>
                  </a:txBody>
                  <a:tcPr anchor="c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cs typeface="Arial" panose="020B0604020202020204" pitchFamily="34" charset="0"/>
                          <a:sym typeface="Symbol"/>
                        </a:rPr>
                        <a:t>X</a:t>
                      </a:r>
                      <a:endParaRPr lang="pl-PL" sz="1200" b="1" dirty="0" smtClean="0">
                        <a:solidFill>
                          <a:schemeClr val="tx1"/>
                        </a:solidFill>
                        <a:latin typeface="+mn-lt"/>
                        <a:cs typeface="Arial" panose="020B0604020202020204" pitchFamily="34" charset="0"/>
                      </a:endParaRPr>
                    </a:p>
                  </a:txBody>
                  <a:tcPr anchor="ctr">
                    <a:solidFill>
                      <a:srgbClr val="FFFFCC"/>
                    </a:solidFill>
                  </a:tcPr>
                </a:tc>
                <a:tc>
                  <a:txBody>
                    <a:bodyPr/>
                    <a:lstStyle/>
                    <a:p>
                      <a:pPr algn="ct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endParaRPr lang="pl-PL" sz="1200" dirty="0">
                        <a:latin typeface="Arial" panose="020B0604020202020204" pitchFamily="34" charset="0"/>
                        <a:cs typeface="Arial" panose="020B0604020202020204" pitchFamily="34" charset="0"/>
                      </a:endParaRPr>
                    </a:p>
                  </a:txBody>
                  <a:tcPr anchor="ctr">
                    <a:solidFill>
                      <a:srgbClr val="CCFFCC"/>
                    </a:solidFill>
                  </a:tcPr>
                </a:tc>
              </a:tr>
              <a:tr h="502059">
                <a:tc>
                  <a:txBody>
                    <a:bodyPr/>
                    <a:lstStyle/>
                    <a:p>
                      <a:r>
                        <a:rPr lang="pl-PL" sz="1200" dirty="0" smtClean="0">
                          <a:latin typeface="Arial" panose="020B0604020202020204" pitchFamily="34" charset="0"/>
                          <a:cs typeface="Arial" panose="020B0604020202020204" pitchFamily="34" charset="0"/>
                        </a:rPr>
                        <a:t>Komentarz dotyczący formuły sprawdzianu, rodzaju zadań itp.</a:t>
                      </a:r>
                      <a:endParaRPr lang="pl-PL" sz="1200" dirty="0">
                        <a:latin typeface="Arial" panose="020B0604020202020204" pitchFamily="34" charset="0"/>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r>
                        <a:rPr lang="pl-PL" sz="1200" dirty="0" smtClean="0">
                          <a:latin typeface="Arial" panose="020B0604020202020204" pitchFamily="34" charset="0"/>
                          <a:cs typeface="Arial" panose="020B0604020202020204" pitchFamily="34" charset="0"/>
                        </a:rPr>
                        <a:t>Komentarz bardziej szczegółowy; pogłębiona informacja</a:t>
                      </a:r>
                      <a:endParaRPr lang="pl-PL" sz="1200" dirty="0">
                        <a:latin typeface="Arial" panose="020B0604020202020204" pitchFamily="34" charset="0"/>
                        <a:cs typeface="Arial" panose="020B0604020202020204" pitchFamily="34" charset="0"/>
                      </a:endParaRPr>
                    </a:p>
                  </a:txBody>
                  <a:tcPr anchor="ctr">
                    <a:solidFill>
                      <a:srgbClr val="CCFFCC"/>
                    </a:solidFill>
                  </a:tcPr>
                </a:tc>
              </a:tr>
              <a:tr h="502059">
                <a:tc>
                  <a:txBody>
                    <a:bodyPr/>
                    <a:lstStyle/>
                    <a:p>
                      <a:r>
                        <a:rPr lang="pl-PL" sz="1200" dirty="0" smtClean="0">
                          <a:latin typeface="Arial" panose="020B0604020202020204" pitchFamily="34" charset="0"/>
                          <a:cs typeface="Arial" panose="020B0604020202020204" pitchFamily="34" charset="0"/>
                        </a:rPr>
                        <a:t>Jasno sformułowane oczekiwania wobec uczniów</a:t>
                      </a:r>
                      <a:endParaRPr lang="pl-PL" sz="1200" dirty="0">
                        <a:latin typeface="Arial" panose="020B0604020202020204" pitchFamily="34" charset="0"/>
                        <a:cs typeface="Arial" panose="020B0604020202020204" pitchFamily="34" charset="0"/>
                      </a:endParaRPr>
                    </a:p>
                  </a:txBody>
                  <a:tcPr anchor="ctr">
                    <a:solidFill>
                      <a:srgbClr val="FFFFCC"/>
                    </a:solidFill>
                  </a:tcPr>
                </a:tc>
                <a:tc>
                  <a:txBody>
                    <a:bodyPr/>
                    <a:lstStyle/>
                    <a:p>
                      <a:pPr algn="ctr"/>
                      <a:endParaRPr lang="pl-PL" sz="1200" b="1" dirty="0">
                        <a:solidFill>
                          <a:schemeClr val="tx1"/>
                        </a:solidFill>
                        <a:latin typeface="+mn-lt"/>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r>
                        <a:rPr lang="pl-PL" sz="1200" dirty="0" smtClean="0">
                          <a:latin typeface="Arial" panose="020B0604020202020204" pitchFamily="34" charset="0"/>
                          <a:cs typeface="Arial" panose="020B0604020202020204" pitchFamily="34" charset="0"/>
                        </a:rPr>
                        <a:t>np. opisy form wypowiedzi, lista</a:t>
                      </a:r>
                      <a:r>
                        <a:rPr lang="pl-PL" sz="1200" baseline="0" dirty="0" smtClean="0">
                          <a:latin typeface="Arial" panose="020B0604020202020204" pitchFamily="34" charset="0"/>
                          <a:cs typeface="Arial" panose="020B0604020202020204" pitchFamily="34" charset="0"/>
                        </a:rPr>
                        <a:t> struktur gramatycznych </a:t>
                      </a:r>
                      <a:br>
                        <a:rPr lang="pl-PL" sz="1200" baseline="0" dirty="0" smtClean="0">
                          <a:latin typeface="Arial" panose="020B0604020202020204" pitchFamily="34" charset="0"/>
                          <a:cs typeface="Arial" panose="020B0604020202020204" pitchFamily="34" charset="0"/>
                        </a:rPr>
                      </a:br>
                      <a:r>
                        <a:rPr lang="pl-PL" sz="1200" baseline="0" dirty="0" smtClean="0">
                          <a:latin typeface="Arial" panose="020B0604020202020204" pitchFamily="34" charset="0"/>
                          <a:cs typeface="Arial" panose="020B0604020202020204" pitchFamily="34" charset="0"/>
                        </a:rPr>
                        <a:t>w językach obcych, wyjaśnienia dotyczące  skal oceniania</a:t>
                      </a:r>
                      <a:endParaRPr lang="pl-PL" sz="1200" dirty="0">
                        <a:latin typeface="Arial" panose="020B0604020202020204" pitchFamily="34" charset="0"/>
                        <a:cs typeface="Arial" panose="020B0604020202020204" pitchFamily="34" charset="0"/>
                      </a:endParaRPr>
                    </a:p>
                  </a:txBody>
                  <a:tcPr anchor="ctr">
                    <a:solidFill>
                      <a:srgbClr val="CCFFCC"/>
                    </a:solidFill>
                  </a:tcPr>
                </a:tc>
              </a:tr>
              <a:tr h="502059">
                <a:tc>
                  <a:txBody>
                    <a:bodyPr/>
                    <a:lstStyle/>
                    <a:p>
                      <a:r>
                        <a:rPr lang="pl-PL" sz="1200" dirty="0" smtClean="0">
                          <a:latin typeface="Arial" panose="020B0604020202020204" pitchFamily="34" charset="0"/>
                          <a:cs typeface="Arial" panose="020B0604020202020204" pitchFamily="34" charset="0"/>
                        </a:rPr>
                        <a:t>Precyzyjne określenie, co jest sprawdzane w każdym zadaniu</a:t>
                      </a:r>
                      <a:endParaRPr lang="pl-PL" sz="1200" dirty="0">
                        <a:latin typeface="Arial" panose="020B0604020202020204" pitchFamily="34" charset="0"/>
                        <a:cs typeface="Arial" panose="020B0604020202020204" pitchFamily="34" charset="0"/>
                      </a:endParaRPr>
                    </a:p>
                  </a:txBody>
                  <a:tcPr anchor="ctr">
                    <a:solidFill>
                      <a:srgbClr val="FFFFCC"/>
                    </a:solidFill>
                  </a:tcPr>
                </a:tc>
                <a:tc>
                  <a:txBody>
                    <a:bodyPr/>
                    <a:lstStyle/>
                    <a:p>
                      <a:pPr algn="ctr"/>
                      <a:endParaRPr lang="pl-PL" sz="1200" b="1" dirty="0">
                        <a:solidFill>
                          <a:schemeClr val="tx1"/>
                        </a:solidFill>
                        <a:latin typeface="+mn-lt"/>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r>
                        <a:rPr lang="pl-PL" sz="1200" dirty="0" smtClean="0">
                          <a:latin typeface="Arial" panose="020B0604020202020204" pitchFamily="34" charset="0"/>
                          <a:cs typeface="Arial" panose="020B0604020202020204" pitchFamily="34" charset="0"/>
                        </a:rPr>
                        <a:t>Każde zadanie odniesione do wymagań ogólnych </a:t>
                      </a:r>
                      <a:br>
                        <a:rPr lang="pl-PL" sz="1200" dirty="0" smtClean="0">
                          <a:latin typeface="Arial" panose="020B0604020202020204" pitchFamily="34" charset="0"/>
                          <a:cs typeface="Arial" panose="020B0604020202020204" pitchFamily="34" charset="0"/>
                        </a:rPr>
                      </a:br>
                      <a:r>
                        <a:rPr lang="pl-PL" sz="1200" dirty="0" smtClean="0">
                          <a:latin typeface="Arial" panose="020B0604020202020204" pitchFamily="34" charset="0"/>
                          <a:cs typeface="Arial" panose="020B0604020202020204" pitchFamily="34" charset="0"/>
                        </a:rPr>
                        <a:t>i szczegółowych</a:t>
                      </a:r>
                      <a:endParaRPr lang="pl-PL" sz="1200" dirty="0">
                        <a:latin typeface="Arial" panose="020B0604020202020204" pitchFamily="34" charset="0"/>
                        <a:cs typeface="Arial" panose="020B0604020202020204" pitchFamily="34" charset="0"/>
                      </a:endParaRPr>
                    </a:p>
                  </a:txBody>
                  <a:tcPr anchor="ctr">
                    <a:solidFill>
                      <a:srgbClr val="CCFFCC"/>
                    </a:solidFill>
                  </a:tcPr>
                </a:tc>
              </a:tr>
              <a:tr h="502059">
                <a:tc>
                  <a:txBody>
                    <a:bodyPr/>
                    <a:lstStyle/>
                    <a:p>
                      <a:r>
                        <a:rPr lang="pl-PL" sz="1200" dirty="0" smtClean="0">
                          <a:latin typeface="Arial" panose="020B0604020202020204" pitchFamily="34" charset="0"/>
                          <a:cs typeface="Arial" panose="020B0604020202020204" pitchFamily="34" charset="0"/>
                        </a:rPr>
                        <a:t>Przedstawione alternatywne sposoby rozwiązania zadania wraz z wyjaśnieniem</a:t>
                      </a:r>
                      <a:endParaRPr lang="pl-PL" sz="1200" dirty="0">
                        <a:latin typeface="Arial" panose="020B0604020202020204" pitchFamily="34" charset="0"/>
                        <a:cs typeface="Arial" panose="020B0604020202020204" pitchFamily="34" charset="0"/>
                      </a:endParaRPr>
                    </a:p>
                  </a:txBody>
                  <a:tcPr anchor="ctr">
                    <a:solidFill>
                      <a:srgbClr val="FFFFCC"/>
                    </a:solidFill>
                  </a:tcPr>
                </a:tc>
                <a:tc>
                  <a:txBody>
                    <a:bodyPr/>
                    <a:lstStyle/>
                    <a:p>
                      <a:pPr algn="ctr"/>
                      <a:endParaRPr lang="pl-PL" sz="1200" b="1">
                        <a:solidFill>
                          <a:schemeClr val="tx1"/>
                        </a:solidFill>
                        <a:latin typeface="+mn-lt"/>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r>
                        <a:rPr lang="pl-PL" sz="1200" dirty="0" smtClean="0">
                          <a:latin typeface="Arial" panose="020B0604020202020204" pitchFamily="34" charset="0"/>
                          <a:cs typeface="Arial" panose="020B0604020202020204" pitchFamily="34" charset="0"/>
                        </a:rPr>
                        <a:t>Kreatywne,</a:t>
                      </a:r>
                      <a:r>
                        <a:rPr lang="pl-PL" sz="1200" baseline="0" dirty="0" smtClean="0">
                          <a:latin typeface="Arial" panose="020B0604020202020204" pitchFamily="34" charset="0"/>
                          <a:cs typeface="Arial" panose="020B0604020202020204" pitchFamily="34" charset="0"/>
                        </a:rPr>
                        <a:t> twórcze podejście do rozwiązania zadania</a:t>
                      </a:r>
                      <a:endParaRPr lang="pl-PL" sz="1200" dirty="0">
                        <a:latin typeface="Arial" panose="020B0604020202020204" pitchFamily="34" charset="0"/>
                        <a:cs typeface="Arial" panose="020B0604020202020204" pitchFamily="34" charset="0"/>
                      </a:endParaRPr>
                    </a:p>
                  </a:txBody>
                  <a:tcPr anchor="ctr">
                    <a:solidFill>
                      <a:srgbClr val="CCFFCC"/>
                    </a:solidFill>
                  </a:tcPr>
                </a:tc>
              </a:tr>
              <a:tr h="442993">
                <a:tc>
                  <a:txBody>
                    <a:bodyPr/>
                    <a:lstStyle/>
                    <a:p>
                      <a:r>
                        <a:rPr lang="pl-PL" sz="1200" dirty="0" smtClean="0">
                          <a:latin typeface="Arial" panose="020B0604020202020204" pitchFamily="34" charset="0"/>
                          <a:cs typeface="Arial" panose="020B0604020202020204" pitchFamily="34" charset="0"/>
                        </a:rPr>
                        <a:t>Przejrzyste schematy punktowania odpowiedzi</a:t>
                      </a:r>
                      <a:endParaRPr lang="pl-PL" sz="1200" dirty="0">
                        <a:latin typeface="Arial" panose="020B0604020202020204" pitchFamily="34" charset="0"/>
                        <a:cs typeface="Arial" panose="020B0604020202020204" pitchFamily="34" charset="0"/>
                      </a:endParaRPr>
                    </a:p>
                  </a:txBody>
                  <a:tcPr anchor="ctr">
                    <a:solidFill>
                      <a:srgbClr val="FFFFCC"/>
                    </a:solidFill>
                  </a:tcPr>
                </a:tc>
                <a:tc>
                  <a:txBody>
                    <a:bodyPr/>
                    <a:lstStyle/>
                    <a:p>
                      <a:pPr algn="ctr"/>
                      <a:endParaRPr lang="pl-PL" sz="1200" b="1" dirty="0">
                        <a:solidFill>
                          <a:schemeClr val="tx1"/>
                        </a:solidFill>
                        <a:latin typeface="+mn-lt"/>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r>
                        <a:rPr lang="pl-PL" sz="1200" dirty="0" smtClean="0">
                          <a:latin typeface="Arial" panose="020B0604020202020204" pitchFamily="34" charset="0"/>
                          <a:cs typeface="Arial" panose="020B0604020202020204" pitchFamily="34" charset="0"/>
                        </a:rPr>
                        <a:t>Liczba przyznanych punktów w zależności od poziomu wykonania zadania</a:t>
                      </a:r>
                      <a:endParaRPr lang="pl-PL" sz="1200" dirty="0">
                        <a:latin typeface="Arial" panose="020B0604020202020204" pitchFamily="34" charset="0"/>
                        <a:cs typeface="Arial" panose="020B0604020202020204" pitchFamily="34" charset="0"/>
                      </a:endParaRPr>
                    </a:p>
                  </a:txBody>
                  <a:tcPr anchor="ctr">
                    <a:solidFill>
                      <a:srgbClr val="CCFFCC"/>
                    </a:solidFill>
                  </a:tcPr>
                </a:tc>
              </a:tr>
              <a:tr h="295329">
                <a:tc>
                  <a:txBody>
                    <a:bodyPr/>
                    <a:lstStyle/>
                    <a:p>
                      <a:r>
                        <a:rPr lang="pl-PL" sz="1200" dirty="0" smtClean="0">
                          <a:latin typeface="Arial" panose="020B0604020202020204" pitchFamily="34" charset="0"/>
                          <a:cs typeface="Arial" panose="020B0604020202020204" pitchFamily="34" charset="0"/>
                        </a:rPr>
                        <a:t>Przykładowe ocenione odpowiedzi</a:t>
                      </a:r>
                      <a:r>
                        <a:rPr lang="pl-PL" sz="1200" baseline="0" dirty="0" smtClean="0">
                          <a:latin typeface="Arial" panose="020B0604020202020204" pitchFamily="34" charset="0"/>
                          <a:cs typeface="Arial" panose="020B0604020202020204" pitchFamily="34" charset="0"/>
                        </a:rPr>
                        <a:t> zdających</a:t>
                      </a:r>
                      <a:endParaRPr lang="pl-PL" sz="1200" dirty="0">
                        <a:latin typeface="Arial" panose="020B0604020202020204" pitchFamily="34" charset="0"/>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r>
                        <a:rPr lang="pl-PL" sz="1200" dirty="0" smtClean="0">
                          <a:latin typeface="Arial" panose="020B0604020202020204" pitchFamily="34" charset="0"/>
                          <a:cs typeface="Arial" panose="020B0604020202020204" pitchFamily="34" charset="0"/>
                        </a:rPr>
                        <a:t>Wzbogacone rozbudowanym komentarzem</a:t>
                      </a:r>
                      <a:endParaRPr lang="pl-PL" sz="1200" dirty="0">
                        <a:latin typeface="Arial" panose="020B0604020202020204" pitchFamily="34" charset="0"/>
                        <a:cs typeface="Arial" panose="020B0604020202020204" pitchFamily="34" charset="0"/>
                      </a:endParaRPr>
                    </a:p>
                  </a:txBody>
                  <a:tcPr anchor="ctr">
                    <a:solidFill>
                      <a:srgbClr val="CCFFCC"/>
                    </a:solidFill>
                  </a:tcPr>
                </a:tc>
              </a:tr>
              <a:tr h="620190">
                <a:tc>
                  <a:txBody>
                    <a:bodyPr/>
                    <a:lstStyle/>
                    <a:p>
                      <a:r>
                        <a:rPr lang="pl-PL" sz="1200" dirty="0" smtClean="0">
                          <a:latin typeface="Arial" panose="020B0604020202020204" pitchFamily="34" charset="0"/>
                          <a:cs typeface="Arial" panose="020B0604020202020204" pitchFamily="34" charset="0"/>
                        </a:rPr>
                        <a:t>Przykładowe zadania dostosowane do specyfiki danej niepełnosprawności</a:t>
                      </a:r>
                      <a:endParaRPr lang="pl-PL" sz="1200" dirty="0">
                        <a:latin typeface="Arial" panose="020B0604020202020204" pitchFamily="34" charset="0"/>
                        <a:cs typeface="Arial" panose="020B0604020202020204" pitchFamily="34" charset="0"/>
                      </a:endParaRPr>
                    </a:p>
                  </a:txBody>
                  <a:tcPr anchor="ctr">
                    <a:solidFill>
                      <a:srgbClr val="FFFFCC"/>
                    </a:solidFill>
                  </a:tcPr>
                </a:tc>
                <a:tc>
                  <a:txBody>
                    <a:bodyPr/>
                    <a:lstStyle/>
                    <a:p>
                      <a:pPr algn="ctr"/>
                      <a:endParaRPr lang="pl-PL" sz="1200" b="1">
                        <a:solidFill>
                          <a:schemeClr val="tx1"/>
                        </a:solidFill>
                        <a:latin typeface="+mn-lt"/>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r>
                        <a:rPr lang="pl-PL" sz="1200" dirty="0" smtClean="0">
                          <a:latin typeface="Arial" panose="020B0604020202020204" pitchFamily="34" charset="0"/>
                          <a:cs typeface="Arial" panose="020B0604020202020204" pitchFamily="34" charset="0"/>
                        </a:rPr>
                        <a:t>Dostosowane do potrzeb uczniów słabosłyszących, niesłyszących, niewidomych (czarnodruk, </a:t>
                      </a:r>
                      <a:r>
                        <a:rPr lang="pl-PL" sz="1200" dirty="0" err="1" smtClean="0">
                          <a:latin typeface="Arial" panose="020B0604020202020204" pitchFamily="34" charset="0"/>
                          <a:cs typeface="Arial" panose="020B0604020202020204" pitchFamily="34" charset="0"/>
                        </a:rPr>
                        <a:t>WinBraille</a:t>
                      </a:r>
                      <a:r>
                        <a:rPr lang="pl-PL" sz="1200" dirty="0" smtClean="0">
                          <a:latin typeface="Arial" panose="020B0604020202020204" pitchFamily="34" charset="0"/>
                          <a:cs typeface="Arial" panose="020B0604020202020204" pitchFamily="34" charset="0"/>
                        </a:rPr>
                        <a:t>) oraz</a:t>
                      </a:r>
                      <a:br>
                        <a:rPr lang="pl-PL" sz="1200" dirty="0" smtClean="0">
                          <a:latin typeface="Arial" panose="020B0604020202020204" pitchFamily="34" charset="0"/>
                          <a:cs typeface="Arial" panose="020B0604020202020204" pitchFamily="34" charset="0"/>
                        </a:rPr>
                      </a:br>
                      <a:r>
                        <a:rPr lang="pl-PL" sz="1200" dirty="0" smtClean="0">
                          <a:latin typeface="Arial" panose="020B0604020202020204" pitchFamily="34" charset="0"/>
                          <a:cs typeface="Arial" panose="020B0604020202020204" pitchFamily="34" charset="0"/>
                        </a:rPr>
                        <a:t>z upośledzeniem</a:t>
                      </a:r>
                      <a:r>
                        <a:rPr lang="pl-PL" sz="1200" baseline="0" dirty="0" smtClean="0">
                          <a:latin typeface="Arial" panose="020B0604020202020204" pitchFamily="34" charset="0"/>
                          <a:cs typeface="Arial" panose="020B0604020202020204" pitchFamily="34" charset="0"/>
                        </a:rPr>
                        <a:t> umysłowym w stopniu lekkim</a:t>
                      </a:r>
                      <a:endParaRPr lang="pl-PL" sz="1200" dirty="0">
                        <a:latin typeface="Arial" panose="020B0604020202020204" pitchFamily="34" charset="0"/>
                        <a:cs typeface="Arial" panose="020B0604020202020204" pitchFamily="34" charset="0"/>
                      </a:endParaRPr>
                    </a:p>
                  </a:txBody>
                  <a:tcPr anchor="ctr">
                    <a:solidFill>
                      <a:srgbClr val="CCFFCC"/>
                    </a:solidFill>
                  </a:tcPr>
                </a:tc>
              </a:tr>
              <a:tr h="974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latin typeface="Arial" panose="020B0604020202020204" pitchFamily="34" charset="0"/>
                          <a:cs typeface="Arial" panose="020B0604020202020204" pitchFamily="34" charset="0"/>
                        </a:rPr>
                        <a:t>Informacje tłumaczone na języki mniejszości narodowych, etnicznej oraz w języku regionalnym </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i="1" dirty="0" smtClean="0">
                          <a:latin typeface="Arial" panose="020B0604020202020204" pitchFamily="34" charset="0"/>
                          <a:cs typeface="Arial" panose="020B0604020202020204" pitchFamily="34" charset="0"/>
                        </a:rPr>
                        <a:t>(tylko litewski i niemiecki)</a:t>
                      </a:r>
                      <a:endParaRPr lang="pl-PL" sz="1200" b="0" i="1" dirty="0" smtClean="0">
                        <a:solidFill>
                          <a:schemeClr val="tx1"/>
                        </a:solidFill>
                        <a:latin typeface="Arial" panose="020B0604020202020204" pitchFamily="34" charset="0"/>
                        <a:cs typeface="Arial" panose="020B0604020202020204" pitchFamily="34" charset="0"/>
                      </a:endParaRPr>
                    </a:p>
                  </a:txBody>
                  <a:tcPr anchor="ctr">
                    <a:solidFill>
                      <a:srgbClr val="FFFFCC"/>
                    </a:solidFill>
                  </a:tcPr>
                </a:tc>
                <a:tc>
                  <a:txBody>
                    <a:bodyPr/>
                    <a:lstStyle/>
                    <a:p>
                      <a:pPr algn="ctr"/>
                      <a:r>
                        <a:rPr lang="pl-PL" sz="1200" dirty="0" smtClean="0">
                          <a:latin typeface="+mn-lt"/>
                          <a:cs typeface="Arial" panose="020B0604020202020204" pitchFamily="34" charset="0"/>
                        </a:rPr>
                        <a:t>X</a:t>
                      </a:r>
                    </a:p>
                  </a:txBody>
                  <a:tcPr anchor="ctr">
                    <a:solidFill>
                      <a:srgbClr val="FFFFCC"/>
                    </a:solidFill>
                  </a:tcPr>
                </a:tc>
                <a:tc>
                  <a:txBody>
                    <a:bodyPr/>
                    <a:lstStyle/>
                    <a:p>
                      <a:pPr algn="ctr"/>
                      <a:r>
                        <a:rPr lang="pl-PL" sz="1200" dirty="0" smtClean="0">
                          <a:latin typeface="+mn-lt"/>
                          <a:cs typeface="Arial" panose="020B0604020202020204" pitchFamily="34" charset="0"/>
                        </a:rPr>
                        <a:t>X</a:t>
                      </a:r>
                      <a:endParaRPr lang="pl-PL" sz="1200" b="1" dirty="0">
                        <a:solidFill>
                          <a:schemeClr val="tx1"/>
                        </a:solidFill>
                        <a:latin typeface="+mn-lt"/>
                        <a:cs typeface="Arial" panose="020B0604020202020204" pitchFamily="34" charset="0"/>
                      </a:endParaRPr>
                    </a:p>
                  </a:txBody>
                  <a:tcPr anchor="ctr">
                    <a:solidFill>
                      <a:srgbClr val="CCFFCC"/>
                    </a:solidFill>
                  </a:tcPr>
                </a:tc>
                <a:tc>
                  <a:txBody>
                    <a:bodyPr/>
                    <a:lstStyle/>
                    <a:p>
                      <a:r>
                        <a:rPr lang="pl-PL" sz="1200" dirty="0" smtClean="0">
                          <a:latin typeface="Arial" panose="020B0604020202020204" pitchFamily="34" charset="0"/>
                          <a:cs typeface="Arial" panose="020B0604020202020204" pitchFamily="34" charset="0"/>
                        </a:rPr>
                        <a:t>Tłumaczenie informatora na języki:</a:t>
                      </a:r>
                    </a:p>
                    <a:p>
                      <a:pPr>
                        <a:buFontTx/>
                        <a:buChar char="-"/>
                      </a:pPr>
                      <a:r>
                        <a:rPr lang="pl-PL" sz="1200" baseline="0" dirty="0" smtClean="0">
                          <a:latin typeface="Arial" panose="020B0604020202020204" pitchFamily="34" charset="0"/>
                          <a:cs typeface="Arial" panose="020B0604020202020204" pitchFamily="34" charset="0"/>
                        </a:rPr>
                        <a:t> mniejszości narodowych: białoruski, hebrajski, litewski, niemiecki, ormiański, słowacki, ukraiński</a:t>
                      </a:r>
                    </a:p>
                    <a:p>
                      <a:pPr>
                        <a:buFontTx/>
                        <a:buChar char="-"/>
                      </a:pPr>
                      <a:r>
                        <a:rPr lang="pl-PL" sz="1200" baseline="0" dirty="0" smtClean="0">
                          <a:latin typeface="Arial" panose="020B0604020202020204" pitchFamily="34" charset="0"/>
                          <a:cs typeface="Arial" panose="020B0604020202020204" pitchFamily="34" charset="0"/>
                        </a:rPr>
                        <a:t> mniejszości etnicznej: łemkowski</a:t>
                      </a:r>
                    </a:p>
                    <a:p>
                      <a:pPr>
                        <a:buFontTx/>
                        <a:buChar char="-"/>
                      </a:pPr>
                      <a:r>
                        <a:rPr lang="pl-PL" sz="1200" baseline="0" dirty="0" smtClean="0">
                          <a:latin typeface="Arial" panose="020B0604020202020204" pitchFamily="34" charset="0"/>
                          <a:cs typeface="Arial" panose="020B0604020202020204" pitchFamily="34" charset="0"/>
                        </a:rPr>
                        <a:t> regionalny: kaszubski</a:t>
                      </a:r>
                      <a:endParaRPr lang="pl-PL" sz="1200" dirty="0">
                        <a:latin typeface="Arial" panose="020B0604020202020204" pitchFamily="34" charset="0"/>
                        <a:cs typeface="Arial" panose="020B0604020202020204" pitchFamily="34" charset="0"/>
                      </a:endParaRPr>
                    </a:p>
                  </a:txBody>
                  <a:tcPr anchor="ctr">
                    <a:solidFill>
                      <a:srgbClr val="CCFFCC"/>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A6F3004D-1473-4B52-9EC4-FA23FB5546B9}" type="slidenum">
              <a:rPr lang="pl-PL" smtClean="0"/>
              <a:pPr/>
              <a:t>41</a:t>
            </a:fld>
            <a:endParaRPr lang="pl-PL"/>
          </a:p>
        </p:txBody>
      </p:sp>
      <p:sp>
        <p:nvSpPr>
          <p:cNvPr id="6" name="Prostokąt 5"/>
          <p:cNvSpPr/>
          <p:nvPr/>
        </p:nvSpPr>
        <p:spPr>
          <a:xfrm>
            <a:off x="591127" y="2486951"/>
            <a:ext cx="8072581" cy="2246769"/>
          </a:xfrm>
          <a:prstGeom prst="rect">
            <a:avLst/>
          </a:prstGeom>
          <a:solidFill>
            <a:srgbClr val="FFFFCC"/>
          </a:solidFill>
          <a:ln>
            <a:solidFill>
              <a:schemeClr val="accent6">
                <a:lumMod val="50000"/>
              </a:schemeClr>
            </a:solidFill>
          </a:ln>
        </p:spPr>
        <p:txBody>
          <a:bodyPr wrap="square">
            <a:spAutoFit/>
          </a:bodyPr>
          <a:lstStyle/>
          <a:p>
            <a:pPr>
              <a:buFont typeface="Wingdings" pitchFamily="2" charset="2"/>
              <a:buNone/>
            </a:pPr>
            <a:r>
              <a:rPr lang="pl-PL" sz="2000" b="1" dirty="0" smtClean="0">
                <a:sym typeface="Symbol"/>
              </a:rPr>
              <a:t>Szóstoklasista czytając informator:</a:t>
            </a:r>
          </a:p>
          <a:p>
            <a:pPr lvl="1">
              <a:buFont typeface="Arial" pitchFamily="34" charset="0"/>
              <a:buChar char="•"/>
            </a:pPr>
            <a:r>
              <a:rPr lang="pl-PL" sz="2000" b="1" dirty="0" smtClean="0">
                <a:sym typeface="Symbol"/>
              </a:rPr>
              <a:t>   </a:t>
            </a:r>
            <a:r>
              <a:rPr lang="pl-PL" sz="2000" dirty="0" smtClean="0">
                <a:sym typeface="Symbol"/>
              </a:rPr>
              <a:t>ma pełną świadomość tego, czego się od niego wymaga</a:t>
            </a:r>
          </a:p>
          <a:p>
            <a:pPr lvl="1">
              <a:buFont typeface="Arial" pitchFamily="34" charset="0"/>
              <a:buChar char="•"/>
            </a:pPr>
            <a:r>
              <a:rPr lang="pl-PL" sz="2000" dirty="0" smtClean="0">
                <a:sym typeface="Symbol"/>
              </a:rPr>
              <a:t>   widzi, że to, czego uczy się w szkole, przekłada się na to, co jest   </a:t>
            </a:r>
          </a:p>
          <a:p>
            <a:pPr lvl="1"/>
            <a:r>
              <a:rPr lang="pl-PL" sz="2000" dirty="0" smtClean="0">
                <a:sym typeface="Symbol"/>
              </a:rPr>
              <a:t>     sprawdzane na sprawdzianie</a:t>
            </a:r>
          </a:p>
          <a:p>
            <a:pPr lvl="1">
              <a:buFont typeface="Arial" pitchFamily="34" charset="0"/>
              <a:buChar char="•"/>
            </a:pPr>
            <a:r>
              <a:rPr lang="pl-PL" sz="2000" dirty="0" smtClean="0">
                <a:sym typeface="Symbol"/>
              </a:rPr>
              <a:t>   wie, że istnieje kilka dróg prowadzących do rozwiązania tego samego  </a:t>
            </a:r>
          </a:p>
          <a:p>
            <a:pPr lvl="1"/>
            <a:r>
              <a:rPr lang="pl-PL" sz="2000" dirty="0" smtClean="0">
                <a:sym typeface="Symbol"/>
              </a:rPr>
              <a:t>     problemu</a:t>
            </a:r>
          </a:p>
          <a:p>
            <a:pPr lvl="1">
              <a:buFont typeface="Arial" pitchFamily="34" charset="0"/>
              <a:buChar char="•"/>
            </a:pPr>
            <a:r>
              <a:rPr lang="pl-PL" sz="2000" dirty="0" smtClean="0">
                <a:sym typeface="Symbol"/>
              </a:rPr>
              <a:t>   rozumie zasady oceniania odpowiedzi</a:t>
            </a:r>
            <a:endParaRPr lang="pl-PL" sz="2000" dirty="0"/>
          </a:p>
        </p:txBody>
      </p:sp>
      <p:sp>
        <p:nvSpPr>
          <p:cNvPr id="7" name="Tytuł 1"/>
          <p:cNvSpPr>
            <a:spLocks noGrp="1"/>
          </p:cNvSpPr>
          <p:nvPr>
            <p:ph type="title"/>
          </p:nvPr>
        </p:nvSpPr>
        <p:spPr>
          <a:xfrm>
            <a:off x="0" y="287511"/>
            <a:ext cx="9144000" cy="1388125"/>
          </a:xfrm>
        </p:spPr>
        <p:txBody>
          <a:bodyPr>
            <a:noAutofit/>
          </a:bodyPr>
          <a:lstStyle/>
          <a:p>
            <a:r>
              <a:rPr lang="pl-PL" b="1" dirty="0" smtClean="0">
                <a:solidFill>
                  <a:schemeClr val="tx2">
                    <a:lumMod val="75000"/>
                  </a:schemeClr>
                </a:solidFill>
                <a:effectLst/>
              </a:rPr>
              <a:t>Jak nowe informatory pomogą szóstoklasistom przygotować się do sprawdzianu?</a:t>
            </a:r>
            <a:endParaRPr lang="pl-PL" dirty="0">
              <a:solidFill>
                <a:schemeClr val="tx2">
                  <a:lumMod val="75000"/>
                </a:schemeClr>
              </a:solidFill>
              <a:effectLst/>
            </a:endParaRPr>
          </a:p>
        </p:txBody>
      </p:sp>
    </p:spTree>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A6F3004D-1473-4B52-9EC4-FA23FB5546B9}" type="slidenum">
              <a:rPr lang="pl-PL" smtClean="0"/>
              <a:pPr/>
              <a:t>42</a:t>
            </a:fld>
            <a:endParaRPr lang="pl-PL"/>
          </a:p>
        </p:txBody>
      </p:sp>
      <p:sp>
        <p:nvSpPr>
          <p:cNvPr id="6" name="Tytuł 5"/>
          <p:cNvSpPr>
            <a:spLocks noGrp="1"/>
          </p:cNvSpPr>
          <p:nvPr>
            <p:ph type="title"/>
          </p:nvPr>
        </p:nvSpPr>
        <p:spPr>
          <a:xfrm>
            <a:off x="419919" y="0"/>
            <a:ext cx="8229600" cy="1143000"/>
          </a:xfrm>
        </p:spPr>
        <p:txBody>
          <a:bodyPr/>
          <a:lstStyle/>
          <a:p>
            <a:r>
              <a:rPr lang="pl-PL" b="1" dirty="0" smtClean="0">
                <a:solidFill>
                  <a:schemeClr val="tx2"/>
                </a:solidFill>
              </a:rPr>
              <a:t>Informacje o nowym sprawdzianie</a:t>
            </a:r>
            <a:endParaRPr lang="pl-PL" b="1" dirty="0">
              <a:solidFill>
                <a:schemeClr val="tx2"/>
              </a:solidFill>
            </a:endParaRPr>
          </a:p>
        </p:txBody>
      </p:sp>
      <p:pic>
        <p:nvPicPr>
          <p:cNvPr id="75778" name="Picture 2"/>
          <p:cNvPicPr>
            <a:picLocks noChangeAspect="1" noChangeArrowheads="1"/>
          </p:cNvPicPr>
          <p:nvPr/>
        </p:nvPicPr>
        <p:blipFill>
          <a:blip r:embed="rId2" cstate="print"/>
          <a:srcRect/>
          <a:stretch>
            <a:fillRect/>
          </a:stretch>
        </p:blipFill>
        <p:spPr bwMode="auto">
          <a:xfrm>
            <a:off x="1695450" y="1422935"/>
            <a:ext cx="6115050" cy="4783245"/>
          </a:xfrm>
          <a:prstGeom prst="rect">
            <a:avLst/>
          </a:prstGeom>
          <a:noFill/>
          <a:ln w="9525">
            <a:noFill/>
            <a:miter lim="800000"/>
            <a:headEnd/>
            <a:tailEnd/>
          </a:ln>
        </p:spPr>
      </p:pic>
      <p:cxnSp>
        <p:nvCxnSpPr>
          <p:cNvPr id="17" name="Łącznik prosty ze strzałką 16"/>
          <p:cNvCxnSpPr/>
          <p:nvPr/>
        </p:nvCxnSpPr>
        <p:spPr>
          <a:xfrm>
            <a:off x="2724150" y="3390900"/>
            <a:ext cx="685800" cy="8096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Prostokąt zaokrąglony 17"/>
          <p:cNvSpPr/>
          <p:nvPr/>
        </p:nvSpPr>
        <p:spPr>
          <a:xfrm>
            <a:off x="1733551" y="3248025"/>
            <a:ext cx="990599" cy="1428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5779" name="Picture 3"/>
          <p:cNvPicPr>
            <a:picLocks noChangeAspect="1" noChangeArrowheads="1"/>
          </p:cNvPicPr>
          <p:nvPr/>
        </p:nvPicPr>
        <p:blipFill>
          <a:blip r:embed="rId3" cstate="print"/>
          <a:srcRect/>
          <a:stretch>
            <a:fillRect/>
          </a:stretch>
        </p:blipFill>
        <p:spPr bwMode="auto">
          <a:xfrm>
            <a:off x="1486022" y="1295400"/>
            <a:ext cx="6324478" cy="5424272"/>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ppt_x</p:attrName>
                                        </p:attrNameLst>
                                      </p:cBhvr>
                                      <p:tavLst>
                                        <p:tav tm="0">
                                          <p:val>
                                            <p:strVal val="#ppt_x-.2"/>
                                          </p:val>
                                        </p:tav>
                                        <p:tav tm="100000">
                                          <p:val>
                                            <p:strVal val="#ppt_x"/>
                                          </p:val>
                                        </p:tav>
                                      </p:tavLst>
                                    </p:anim>
                                    <p:anim calcmode="lin" valueType="num">
                                      <p:cBhvr>
                                        <p:cTn id="8" dur="1000" fill="hold"/>
                                        <p:tgtEl>
                                          <p:spTgt spid="757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577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5779"/>
                                        </p:tgtEl>
                                        <p:attrNameLst>
                                          <p:attrName>style.visibility</p:attrName>
                                        </p:attrNameLst>
                                      </p:cBhvr>
                                      <p:to>
                                        <p:strVal val="visible"/>
                                      </p:to>
                                    </p:set>
                                    <p:anim calcmode="lin" valueType="num">
                                      <p:cBhvr>
                                        <p:cTn id="28" dur="1000" fill="hold"/>
                                        <p:tgtEl>
                                          <p:spTgt spid="75779"/>
                                        </p:tgtEl>
                                        <p:attrNameLst>
                                          <p:attrName>ppt_w</p:attrName>
                                        </p:attrNameLst>
                                      </p:cBhvr>
                                      <p:tavLst>
                                        <p:tav tm="0">
                                          <p:val>
                                            <p:strVal val="#ppt_w*0.70"/>
                                          </p:val>
                                        </p:tav>
                                        <p:tav tm="100000">
                                          <p:val>
                                            <p:strVal val="#ppt_w"/>
                                          </p:val>
                                        </p:tav>
                                      </p:tavLst>
                                    </p:anim>
                                    <p:anim calcmode="lin" valueType="num">
                                      <p:cBhvr>
                                        <p:cTn id="29" dur="1000" fill="hold"/>
                                        <p:tgtEl>
                                          <p:spTgt spid="75779"/>
                                        </p:tgtEl>
                                        <p:attrNameLst>
                                          <p:attrName>ppt_h</p:attrName>
                                        </p:attrNameLst>
                                      </p:cBhvr>
                                      <p:tavLst>
                                        <p:tav tm="0">
                                          <p:val>
                                            <p:strVal val="#ppt_h"/>
                                          </p:val>
                                        </p:tav>
                                        <p:tav tm="100000">
                                          <p:val>
                                            <p:strVal val="#ppt_h"/>
                                          </p:val>
                                        </p:tav>
                                      </p:tavLst>
                                    </p:anim>
                                    <p:animEffect transition="in" filter="fade">
                                      <p:cBhvr>
                                        <p:cTn id="30" dur="10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560058" y="5503863"/>
            <a:ext cx="1631442" cy="344487"/>
          </a:xfrm>
        </p:spPr>
        <p:txBody>
          <a:bodyPr>
            <a:normAutofit/>
          </a:bodyPr>
          <a:lstStyle/>
          <a:p>
            <a:r>
              <a:rPr lang="pl-PL" sz="1200" i="1" dirty="0" smtClean="0">
                <a:solidFill>
                  <a:schemeClr val="bg2">
                    <a:lumMod val="10000"/>
                  </a:schemeClr>
                </a:solidFill>
                <a:effectLst/>
              </a:rPr>
              <a:t>Dziękuję za uwagę</a:t>
            </a:r>
            <a:endParaRPr lang="pl-PL" sz="1200" i="1" dirty="0">
              <a:solidFill>
                <a:schemeClr val="bg2">
                  <a:lumMod val="10000"/>
                </a:schemeClr>
              </a:solidFill>
              <a:effectLst/>
            </a:endParaRPr>
          </a:p>
        </p:txBody>
      </p:sp>
      <p:sp>
        <p:nvSpPr>
          <p:cNvPr id="7" name="Tytuł 4"/>
          <p:cNvSpPr txBox="1">
            <a:spLocks/>
          </p:cNvSpPr>
          <p:nvPr/>
        </p:nvSpPr>
        <p:spPr>
          <a:xfrm>
            <a:off x="5753100" y="5953124"/>
            <a:ext cx="3009901" cy="590551"/>
          </a:xfrm>
          <a:prstGeom prst="rect">
            <a:avLst/>
          </a:prstGeom>
        </p:spPr>
        <p:txBody>
          <a:bodyPr anchor="ctr">
            <a:normAutofit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l-PL" sz="1200" b="0" i="1" u="none" strike="noStrike" kern="1200" cap="none" spc="0" normalizeH="0" baseline="0" noProof="0" dirty="0" smtClean="0">
                <a:ln>
                  <a:noFill/>
                </a:ln>
                <a:solidFill>
                  <a:schemeClr val="bg2">
                    <a:lumMod val="10000"/>
                  </a:schemeClr>
                </a:solidFill>
                <a:effectLst/>
                <a:uLnTx/>
                <a:uFillTx/>
                <a:latin typeface="+mj-lt"/>
                <a:ea typeface="+mj-ea"/>
                <a:cs typeface="+mj-cs"/>
              </a:rPr>
              <a:t>Opracowanie</a:t>
            </a:r>
            <a:r>
              <a:rPr lang="pl-PL" sz="1200" i="1" dirty="0" smtClean="0">
                <a:solidFill>
                  <a:schemeClr val="bg2">
                    <a:lumMod val="10000"/>
                  </a:schemeClr>
                </a:solidFill>
                <a:latin typeface="+mj-lt"/>
                <a:ea typeface="+mj-ea"/>
                <a:cs typeface="+mj-cs"/>
              </a:rPr>
              <a:t>: </a:t>
            </a:r>
            <a:r>
              <a:rPr lang="pl-PL" sz="1200" i="1" baseline="0" dirty="0" smtClean="0">
                <a:solidFill>
                  <a:schemeClr val="bg2">
                    <a:lumMod val="10000"/>
                  </a:schemeClr>
                </a:solidFill>
                <a:latin typeface="+mj-lt"/>
                <a:ea typeface="+mj-ea"/>
                <a:cs typeface="+mj-cs"/>
              </a:rPr>
              <a:t>Jerzy Matwijko</a:t>
            </a:r>
          </a:p>
          <a:p>
            <a:pPr marL="0" marR="0" lvl="0" indent="0" algn="r" defTabSz="914400" rtl="0" eaLnBrk="1" fontAlgn="auto" latinLnBrk="0" hangingPunct="1">
              <a:lnSpc>
                <a:spcPct val="100000"/>
              </a:lnSpc>
              <a:spcBef>
                <a:spcPct val="0"/>
              </a:spcBef>
              <a:spcAft>
                <a:spcPts val="0"/>
              </a:spcAft>
              <a:buClrTx/>
              <a:buSzTx/>
              <a:buFontTx/>
              <a:buNone/>
              <a:tabLst/>
              <a:defRPr/>
            </a:pPr>
            <a:r>
              <a:rPr lang="pl-PL" sz="1200" i="1" dirty="0" err="1" smtClean="0">
                <a:solidFill>
                  <a:schemeClr val="bg2">
                    <a:lumMod val="10000"/>
                  </a:schemeClr>
                </a:solidFill>
                <a:latin typeface="+mj-lt"/>
                <a:ea typeface="+mj-ea"/>
                <a:cs typeface="+mj-cs"/>
              </a:rPr>
              <a:t>jerzy@oke.krakow.pl</a:t>
            </a:r>
            <a:endParaRPr lang="pl-PL" sz="1200" i="1" baseline="0" dirty="0" smtClean="0">
              <a:solidFill>
                <a:schemeClr val="bg2">
                  <a:lumMod val="10000"/>
                </a:schemeClr>
              </a:solidFill>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pl-PL" sz="1200" b="0" i="1" u="none" strike="noStrike" kern="1200" cap="none" spc="0" normalizeH="0" noProof="0" dirty="0" smtClean="0">
                <a:ln>
                  <a:noFill/>
                </a:ln>
                <a:solidFill>
                  <a:schemeClr val="bg2">
                    <a:lumMod val="10000"/>
                  </a:schemeClr>
                </a:solidFill>
                <a:effectLst/>
                <a:uLnTx/>
                <a:uFillTx/>
                <a:latin typeface="+mj-lt"/>
                <a:ea typeface="+mj-ea"/>
                <a:cs typeface="+mj-cs"/>
              </a:rPr>
              <a:t>Pracowania Sprawdzianów </a:t>
            </a:r>
            <a:r>
              <a:rPr lang="pl-PL" sz="1200" i="1" dirty="0" smtClean="0">
                <a:solidFill>
                  <a:schemeClr val="bg2">
                    <a:lumMod val="10000"/>
                  </a:schemeClr>
                </a:solidFill>
                <a:latin typeface="+mj-lt"/>
                <a:ea typeface="+mj-ea"/>
                <a:cs typeface="+mj-cs"/>
              </a:rPr>
              <a:t>OKE w Krakowie</a:t>
            </a:r>
            <a:r>
              <a:rPr kumimoji="0" lang="pl-PL" sz="1200" b="0" i="1" u="none" strike="noStrike" kern="1200" cap="none" spc="0" normalizeH="0" noProof="0" dirty="0" smtClean="0">
                <a:ln>
                  <a:noFill/>
                </a:ln>
                <a:solidFill>
                  <a:schemeClr val="bg2">
                    <a:lumMod val="10000"/>
                  </a:schemeClr>
                </a:solidFill>
                <a:effectLst/>
                <a:uLnTx/>
                <a:uFillTx/>
                <a:latin typeface="+mj-lt"/>
                <a:ea typeface="+mj-ea"/>
                <a:cs typeface="+mj-cs"/>
              </a:rPr>
              <a:t> </a:t>
            </a:r>
            <a:endParaRPr kumimoji="0" lang="pl-PL" sz="1200" b="0" i="1" u="none" strike="noStrike" kern="1200" cap="none" spc="0" normalizeH="0" baseline="0" noProof="0" dirty="0">
              <a:ln>
                <a:noFill/>
              </a:ln>
              <a:solidFill>
                <a:schemeClr val="bg2">
                  <a:lumMod val="10000"/>
                </a:schemeClr>
              </a:solidFill>
              <a:effectLst/>
              <a:uLnTx/>
              <a:uFillTx/>
              <a:latin typeface="+mj-lt"/>
              <a:ea typeface="+mj-ea"/>
              <a:cs typeface="+mj-cs"/>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000" b="1" dirty="0" smtClean="0">
                <a:solidFill>
                  <a:schemeClr val="tx2">
                    <a:lumMod val="75000"/>
                  </a:schemeClr>
                </a:solidFill>
                <a:effectLst/>
              </a:rPr>
              <a:t>Część 2. sprawdzianu</a:t>
            </a:r>
            <a:r>
              <a:rPr lang="pl-PL" b="1" dirty="0" smtClean="0">
                <a:solidFill>
                  <a:schemeClr val="tx2">
                    <a:lumMod val="75000"/>
                  </a:schemeClr>
                </a:solidFill>
                <a:effectLst/>
              </a:rPr>
              <a:t/>
            </a:r>
            <a:br>
              <a:rPr lang="pl-PL"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5</a:t>
            </a:fld>
            <a:endParaRPr lang="pl-PL"/>
          </a:p>
        </p:txBody>
      </p:sp>
      <p:graphicFrame>
        <p:nvGraphicFramePr>
          <p:cNvPr id="5" name="Tabela 4"/>
          <p:cNvGraphicFramePr>
            <a:graphicFrameLocks noGrp="1"/>
          </p:cNvGraphicFramePr>
          <p:nvPr>
            <p:extLst>
              <p:ext uri="{D42A27DB-BD31-4B8C-83A1-F6EECF244321}">
                <p14:modId xmlns:p14="http://schemas.microsoft.com/office/powerpoint/2010/main" xmlns="" val="730269481"/>
              </p:ext>
            </p:extLst>
          </p:nvPr>
        </p:nvGraphicFramePr>
        <p:xfrm>
          <a:off x="316293" y="1806108"/>
          <a:ext cx="8596353" cy="4832216"/>
        </p:xfrm>
        <a:graphic>
          <a:graphicData uri="http://schemas.openxmlformats.org/drawingml/2006/table">
            <a:tbl>
              <a:tblPr firstRow="1" bandRow="1">
                <a:tableStyleId>{5C22544A-7EE6-4342-B048-85BDC9FD1C3A}</a:tableStyleId>
              </a:tblPr>
              <a:tblGrid>
                <a:gridCol w="8596353"/>
              </a:tblGrid>
              <a:tr h="504056">
                <a:tc>
                  <a:txBody>
                    <a:bodyPr/>
                    <a:lstStyle/>
                    <a:p>
                      <a:pPr algn="ctr"/>
                      <a:r>
                        <a:rPr lang="pl-PL" dirty="0" smtClean="0"/>
                        <a:t>OD ROKU 2015</a:t>
                      </a:r>
                      <a:endParaRPr lang="pl-PL" dirty="0"/>
                    </a:p>
                  </a:txBody>
                  <a:tcPr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008000"/>
                    </a:solidFill>
                  </a:tcPr>
                </a:tc>
              </a:tr>
              <a:tr h="2600176">
                <a:tc>
                  <a:txBody>
                    <a:bodyPr/>
                    <a:lstStyle/>
                    <a:p>
                      <a:pPr algn="just"/>
                      <a:r>
                        <a:rPr kumimoji="0" lang="pl-PL" sz="1800" kern="1200" baseline="0" dirty="0" smtClean="0">
                          <a:solidFill>
                            <a:srgbClr val="008000"/>
                          </a:solidFill>
                          <a:latin typeface="+mn-lt"/>
                          <a:ea typeface="+mn-ea"/>
                          <a:cs typeface="+mn-cs"/>
                        </a:rPr>
                        <a:t>Uczeń przystępuje do 2. części sprawdzianu z jednego z następujących języków: </a:t>
                      </a:r>
                      <a:r>
                        <a:rPr kumimoji="0" lang="pl-PL" sz="1800" b="1" kern="1200" baseline="0" dirty="0" smtClean="0">
                          <a:solidFill>
                            <a:srgbClr val="008000"/>
                          </a:solidFill>
                          <a:latin typeface="+mn-lt"/>
                          <a:ea typeface="+mn-ea"/>
                          <a:cs typeface="+mn-cs"/>
                        </a:rPr>
                        <a:t>angielskiego, francuskiego, hiszpańskiego, niemieckiego, rosyjskiego lub włoskiego.</a:t>
                      </a:r>
                    </a:p>
                    <a:p>
                      <a:pPr algn="just"/>
                      <a:r>
                        <a:rPr kumimoji="0" lang="pl-PL" sz="1800" kern="1200" baseline="0" dirty="0" smtClean="0">
                          <a:solidFill>
                            <a:srgbClr val="008000"/>
                          </a:solidFill>
                          <a:latin typeface="+mn-lt"/>
                          <a:ea typeface="+mn-ea"/>
                          <a:cs typeface="+mn-cs"/>
                        </a:rPr>
                        <a:t>(</a:t>
                      </a:r>
                      <a:r>
                        <a:rPr kumimoji="0" lang="pl-PL" sz="1800" i="1" kern="1200" baseline="0" dirty="0" smtClean="0">
                          <a:solidFill>
                            <a:srgbClr val="008000"/>
                          </a:solidFill>
                          <a:latin typeface="+mn-lt"/>
                          <a:ea typeface="+mn-ea"/>
                          <a:cs typeface="+mn-cs"/>
                        </a:rPr>
                        <a:t>Uczeń może wybrać tylko ten język, którego uczył się w szkole jako przedmiotu obowiązkowego.)</a:t>
                      </a:r>
                    </a:p>
                    <a:p>
                      <a:pPr algn="just"/>
                      <a:endParaRPr kumimoji="0" lang="pl-PL" sz="800" i="1" kern="1200" baseline="0" dirty="0" smtClean="0">
                        <a:solidFill>
                          <a:srgbClr val="008000"/>
                        </a:solidFill>
                        <a:latin typeface="+mn-lt"/>
                        <a:ea typeface="+mn-ea"/>
                        <a:cs typeface="+mn-cs"/>
                      </a:endParaRPr>
                    </a:p>
                    <a:p>
                      <a:pPr algn="just"/>
                      <a:r>
                        <a:rPr kumimoji="0" lang="pl-PL" sz="1800" kern="1200" baseline="0" dirty="0" smtClean="0">
                          <a:solidFill>
                            <a:srgbClr val="008000"/>
                          </a:solidFill>
                          <a:latin typeface="+mn-lt"/>
                          <a:ea typeface="+mn-ea"/>
                          <a:cs typeface="+mn-cs"/>
                        </a:rPr>
                        <a:t>Zadania będą sprawdzać stopień opanowania wymagań z zakresu języka obcego nowożytnego określonych w podstawie programowej kształcenia ogólnego </a:t>
                      </a:r>
                      <a:br>
                        <a:rPr kumimoji="0" lang="pl-PL" sz="1800" kern="1200" baseline="0" dirty="0" smtClean="0">
                          <a:solidFill>
                            <a:srgbClr val="008000"/>
                          </a:solidFill>
                          <a:latin typeface="+mn-lt"/>
                          <a:ea typeface="+mn-ea"/>
                          <a:cs typeface="+mn-cs"/>
                        </a:rPr>
                      </a:br>
                      <a:r>
                        <a:rPr kumimoji="0" lang="pl-PL" sz="1800" kern="1200" baseline="0" dirty="0" smtClean="0">
                          <a:solidFill>
                            <a:srgbClr val="008000"/>
                          </a:solidFill>
                          <a:latin typeface="+mn-lt"/>
                          <a:ea typeface="+mn-ea"/>
                          <a:cs typeface="+mn-cs"/>
                        </a:rPr>
                        <a:t>dla II etapu edukacyjnego.</a:t>
                      </a:r>
                    </a:p>
                    <a:p>
                      <a:pPr algn="just"/>
                      <a:r>
                        <a:rPr kumimoji="0" lang="pl-PL" sz="1800" kern="1200" baseline="0" dirty="0" smtClean="0">
                          <a:solidFill>
                            <a:srgbClr val="008000"/>
                          </a:solidFill>
                          <a:latin typeface="+mn-lt"/>
                          <a:ea typeface="+mn-ea"/>
                          <a:cs typeface="+mn-cs"/>
                        </a:rPr>
                        <a:t>Arkusz egzaminacyjny z języka obcego nowożytnego będzie zawierał </a:t>
                      </a:r>
                      <a:br>
                        <a:rPr kumimoji="0" lang="pl-PL" sz="1800" kern="1200" baseline="0" dirty="0" smtClean="0">
                          <a:solidFill>
                            <a:srgbClr val="008000"/>
                          </a:solidFill>
                          <a:latin typeface="+mn-lt"/>
                          <a:ea typeface="+mn-ea"/>
                          <a:cs typeface="+mn-cs"/>
                        </a:rPr>
                      </a:br>
                      <a:r>
                        <a:rPr kumimoji="0" lang="pl-PL" sz="1800" kern="1200" baseline="0" dirty="0" smtClean="0">
                          <a:solidFill>
                            <a:srgbClr val="008000"/>
                          </a:solidFill>
                          <a:latin typeface="+mn-lt"/>
                          <a:ea typeface="+mn-ea"/>
                          <a:cs typeface="+mn-cs"/>
                        </a:rPr>
                        <a:t>od 35 do 45 zadań zamkniętych.</a:t>
                      </a:r>
                    </a:p>
                    <a:p>
                      <a:pPr algn="just"/>
                      <a:r>
                        <a:rPr kumimoji="0" lang="pl-PL" sz="1800" kern="1200" baseline="0" dirty="0" smtClean="0">
                          <a:solidFill>
                            <a:srgbClr val="008000"/>
                          </a:solidFill>
                          <a:latin typeface="+mn-lt"/>
                          <a:ea typeface="+mn-ea"/>
                          <a:cs typeface="+mn-cs"/>
                        </a:rPr>
                        <a:t>Zadania z języka obcego nowożytnego będą sprawdzać następujące </a:t>
                      </a:r>
                      <a:br>
                        <a:rPr kumimoji="0" lang="pl-PL" sz="1800" kern="1200" baseline="0" dirty="0" smtClean="0">
                          <a:solidFill>
                            <a:srgbClr val="008000"/>
                          </a:solidFill>
                          <a:latin typeface="+mn-lt"/>
                          <a:ea typeface="+mn-ea"/>
                          <a:cs typeface="+mn-cs"/>
                        </a:rPr>
                      </a:br>
                      <a:r>
                        <a:rPr kumimoji="0" lang="pl-PL" sz="1800" kern="1200" baseline="0" dirty="0" smtClean="0">
                          <a:solidFill>
                            <a:srgbClr val="008000"/>
                          </a:solidFill>
                          <a:latin typeface="+mn-lt"/>
                          <a:ea typeface="+mn-ea"/>
                          <a:cs typeface="+mn-cs"/>
                        </a:rPr>
                        <a:t>kluczowe umiejętności:</a:t>
                      </a:r>
                    </a:p>
                    <a:p>
                      <a:pPr lvl="1" algn="just"/>
                      <a:r>
                        <a:rPr kumimoji="0" lang="pl-PL" sz="1800" kern="1200" baseline="0" dirty="0" smtClean="0">
                          <a:solidFill>
                            <a:srgbClr val="008000"/>
                          </a:solidFill>
                          <a:latin typeface="+mn-lt"/>
                          <a:ea typeface="+mn-ea"/>
                          <a:cs typeface="+mn-cs"/>
                        </a:rPr>
                        <a:t>• rozumienie ze słuchu (</a:t>
                      </a:r>
                      <a:r>
                        <a:rPr kumimoji="0" lang="pl-PL" sz="1800" i="1" kern="1200" baseline="0" dirty="0" smtClean="0">
                          <a:solidFill>
                            <a:srgbClr val="008000"/>
                          </a:solidFill>
                          <a:latin typeface="+mn-lt"/>
                          <a:ea typeface="+mn-ea"/>
                          <a:cs typeface="+mn-cs"/>
                        </a:rPr>
                        <a:t>podstawę tych zadań będą stanowiły krótkie teksty  </a:t>
                      </a:r>
                    </a:p>
                    <a:p>
                      <a:pPr lvl="1" algn="just"/>
                      <a:r>
                        <a:rPr kumimoji="0" lang="pl-PL" sz="1800" i="1" kern="1200" baseline="0" dirty="0" smtClean="0">
                          <a:solidFill>
                            <a:srgbClr val="008000"/>
                          </a:solidFill>
                          <a:latin typeface="+mn-lt"/>
                          <a:ea typeface="+mn-ea"/>
                          <a:cs typeface="+mn-cs"/>
                        </a:rPr>
                        <a:t>   odtwarzane z płyty CD nagrane przez rodzimych użytkowników języka)</a:t>
                      </a:r>
                    </a:p>
                    <a:p>
                      <a:pPr lvl="1" algn="just"/>
                      <a:r>
                        <a:rPr kumimoji="0" lang="pl-PL" sz="1800" kern="1200" baseline="0" dirty="0" smtClean="0">
                          <a:solidFill>
                            <a:srgbClr val="008000"/>
                          </a:solidFill>
                          <a:latin typeface="+mn-lt"/>
                          <a:ea typeface="+mn-ea"/>
                          <a:cs typeface="+mn-cs"/>
                        </a:rPr>
                        <a:t>• znajomość funkcji i środków językowych</a:t>
                      </a:r>
                    </a:p>
                    <a:p>
                      <a:pPr lvl="1" algn="just"/>
                      <a:r>
                        <a:rPr kumimoji="0" lang="pl-PL" sz="1800" kern="1200" baseline="0" dirty="0" smtClean="0">
                          <a:solidFill>
                            <a:srgbClr val="008000"/>
                          </a:solidFill>
                          <a:latin typeface="+mn-lt"/>
                          <a:ea typeface="+mn-ea"/>
                          <a:cs typeface="+mn-cs"/>
                        </a:rPr>
                        <a:t>• rozumienie tekstów pisanych.</a:t>
                      </a:r>
                      <a:endParaRPr lang="pl-PL" sz="1800" dirty="0">
                        <a:solidFill>
                          <a:srgbClr val="008000"/>
                        </a:solidFill>
                      </a:endParaRPr>
                    </a:p>
                  </a:txBody>
                  <a:tcP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CFFCC"/>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000" b="1" dirty="0" smtClean="0">
                <a:solidFill>
                  <a:schemeClr val="tx2">
                    <a:lumMod val="75000"/>
                  </a:schemeClr>
                </a:solidFill>
                <a:effectLst/>
              </a:rPr>
              <a:t>Część 2. sprawdzianu</a:t>
            </a:r>
            <a:r>
              <a:rPr lang="pl-PL" b="1" dirty="0" smtClean="0">
                <a:solidFill>
                  <a:schemeClr val="tx2">
                    <a:lumMod val="75000"/>
                  </a:schemeClr>
                </a:solidFill>
                <a:effectLst/>
              </a:rPr>
              <a:t/>
            </a:r>
            <a:br>
              <a:rPr lang="pl-PL" b="1" dirty="0" smtClean="0">
                <a:solidFill>
                  <a:schemeClr val="tx2">
                    <a:lumMod val="75000"/>
                  </a:schemeClr>
                </a:solidFill>
                <a:effectLst/>
              </a:rPr>
            </a:br>
            <a:r>
              <a:rPr lang="pl-PL" sz="3600" b="1" dirty="0" smtClean="0">
                <a:effectLst/>
              </a:rPr>
              <a:t>zadania z języka obcego nowożytnego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6</a:t>
            </a:fld>
            <a:endParaRPr lang="pl-PL"/>
          </a:p>
        </p:txBody>
      </p:sp>
      <p:graphicFrame>
        <p:nvGraphicFramePr>
          <p:cNvPr id="5" name="Tabela 4"/>
          <p:cNvGraphicFramePr>
            <a:graphicFrameLocks noGrp="1"/>
          </p:cNvGraphicFramePr>
          <p:nvPr>
            <p:extLst>
              <p:ext uri="{D42A27DB-BD31-4B8C-83A1-F6EECF244321}">
                <p14:modId xmlns:p14="http://schemas.microsoft.com/office/powerpoint/2010/main" xmlns="" val="258853747"/>
              </p:ext>
            </p:extLst>
          </p:nvPr>
        </p:nvGraphicFramePr>
        <p:xfrm>
          <a:off x="631536" y="2151692"/>
          <a:ext cx="7841673" cy="2051630"/>
        </p:xfrm>
        <a:graphic>
          <a:graphicData uri="http://schemas.openxmlformats.org/drawingml/2006/table">
            <a:tbl>
              <a:tblPr firstRow="1" bandRow="1">
                <a:tableStyleId>{5C22544A-7EE6-4342-B048-85BDC9FD1C3A}</a:tableStyleId>
              </a:tblPr>
              <a:tblGrid>
                <a:gridCol w="7841673"/>
              </a:tblGrid>
              <a:tr h="326814">
                <a:tc>
                  <a:txBody>
                    <a:bodyPr/>
                    <a:lstStyle/>
                    <a:p>
                      <a:pPr algn="ctr"/>
                      <a:r>
                        <a:rPr lang="pl-PL" dirty="0" smtClean="0"/>
                        <a:t>OD ROKU 2015</a:t>
                      </a:r>
                      <a:endParaRPr lang="pl-PL" dirty="0"/>
                    </a:p>
                  </a:txBody>
                  <a:tcPr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008000"/>
                    </a:solidFill>
                  </a:tcPr>
                </a:tc>
              </a:tr>
              <a:tr h="1685870">
                <a:tc>
                  <a:txBody>
                    <a:bodyPr/>
                    <a:lstStyle/>
                    <a:p>
                      <a:pPr algn="just"/>
                      <a:r>
                        <a:rPr kumimoji="0" lang="pl-PL" sz="1800" kern="1200" dirty="0" smtClean="0">
                          <a:solidFill>
                            <a:srgbClr val="008000"/>
                          </a:solidFill>
                          <a:latin typeface="+mn-lt"/>
                          <a:ea typeface="+mn-ea"/>
                          <a:cs typeface="+mn-cs"/>
                        </a:rPr>
                        <a:t>Jeżeli uczeń uczy się w szkole jako przedmiotu obowiązkowego więcej niż jednego języka obcego nowożytnego, jego rodzice (prawni opiekunowie) składają dyrektorowi szkoły, nie później niż do 30 września roku szkolnego, w którym jest przeprowadzany sprawdzian, pisemną deklarację wskazującą język obcy nowożytny, z którego uczeń przystąpi do drugiej części sprawdzianu.</a:t>
                      </a:r>
                      <a:endParaRPr lang="pl-PL" sz="1800" dirty="0">
                        <a:solidFill>
                          <a:srgbClr val="008000"/>
                        </a:solidFill>
                      </a:endParaRPr>
                    </a:p>
                  </a:txBody>
                  <a:tcP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CFFCC"/>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języka polskiego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7</a:t>
            </a:fld>
            <a:endParaRPr lang="pl-PL"/>
          </a:p>
        </p:txBody>
      </p:sp>
      <p:sp>
        <p:nvSpPr>
          <p:cNvPr id="9" name="pole tekstowe 8"/>
          <p:cNvSpPr txBox="1"/>
          <p:nvPr/>
        </p:nvSpPr>
        <p:spPr>
          <a:xfrm>
            <a:off x="187287" y="1631587"/>
            <a:ext cx="8262649" cy="1200329"/>
          </a:xfrm>
          <a:prstGeom prst="rect">
            <a:avLst/>
          </a:prstGeom>
          <a:solidFill>
            <a:srgbClr val="FFFFCC"/>
          </a:solidFill>
          <a:ln>
            <a:solidFill>
              <a:srgbClr val="FFCC00"/>
            </a:solidFill>
          </a:ln>
        </p:spPr>
        <p:txBody>
          <a:bodyPr wrap="square" rtlCol="0">
            <a:spAutoFit/>
          </a:bodyPr>
          <a:lstStyle/>
          <a:p>
            <a:pPr algn="just"/>
            <a:r>
              <a:rPr lang="pl-PL" b="1" dirty="0" smtClean="0"/>
              <a:t>Zadania z języka polskiego mogą mieć formę zamkniętą lub otwartą. </a:t>
            </a:r>
          </a:p>
          <a:p>
            <a:pPr algn="just"/>
            <a:r>
              <a:rPr lang="pl-PL" b="1" dirty="0" smtClean="0"/>
              <a:t>Wśród zadań zamkniętych znajdą się zadania wyboru wielokrotnego, prawda-fałsz, na dobieranie, </a:t>
            </a:r>
          </a:p>
          <a:p>
            <a:pPr algn="just"/>
            <a:r>
              <a:rPr lang="pl-PL" b="1" dirty="0" smtClean="0"/>
              <a:t>a wśród zadań otwartych – zadania z luką, zadania krótkiej i rozszerzonej odpowiedzi.</a:t>
            </a:r>
            <a:endParaRPr lang="pl-PL" b="1" dirty="0" smtClean="0">
              <a:latin typeface="Arial" pitchFamily="34" charset="0"/>
              <a:cs typeface="Arial" pitchFamily="34" charset="0"/>
            </a:endParaRPr>
          </a:p>
        </p:txBody>
      </p:sp>
      <p:sp>
        <p:nvSpPr>
          <p:cNvPr id="12" name="pole tekstowe 11"/>
          <p:cNvSpPr txBox="1"/>
          <p:nvPr/>
        </p:nvSpPr>
        <p:spPr>
          <a:xfrm>
            <a:off x="936433" y="3011184"/>
            <a:ext cx="7024055" cy="1766909"/>
          </a:xfrm>
          <a:prstGeom prst="rect">
            <a:avLst/>
          </a:prstGeom>
          <a:solidFill>
            <a:srgbClr val="FFFFCC"/>
          </a:solidFill>
          <a:ln>
            <a:solidFill>
              <a:srgbClr val="FFCC00"/>
            </a:solidFill>
          </a:ln>
        </p:spPr>
        <p:txBody>
          <a:bodyPr wrap="square" rtlCol="0">
            <a:spAutoFit/>
          </a:bodyPr>
          <a:lstStyle/>
          <a:p>
            <a:pPr algn="just"/>
            <a:r>
              <a:rPr lang="pl-PL" b="1" dirty="0" smtClean="0"/>
              <a:t>Wśród zadań otwartych z języka polskiego znajduje się dłuższa wypowiedź pisemna w formie opowiadania z dialogiem, kartki </a:t>
            </a:r>
            <a:br>
              <a:rPr lang="pl-PL" b="1" dirty="0" smtClean="0"/>
            </a:br>
            <a:r>
              <a:rPr lang="pl-PL" b="1" dirty="0" smtClean="0"/>
              <a:t>z pamiętnika, wpisu w dzienniku, listu oficjalnego, sprawozdania lub opisu postaci, przedmiotu, krajobrazu. Może też być sprawdzane opanowanie umiejętności tworzenia przez szóstoklasistę form użytkowych takich jak: ogłoszenie, zaproszenie i notatka.</a:t>
            </a:r>
            <a:endParaRPr lang="pl-PL" b="1" dirty="0" smtClean="0">
              <a:latin typeface="Arial" pitchFamily="34" charset="0"/>
              <a:cs typeface="Arial" pitchFamily="34" charset="0"/>
            </a:endParaRPr>
          </a:p>
        </p:txBody>
      </p:sp>
      <p:sp>
        <p:nvSpPr>
          <p:cNvPr id="13" name="pole tekstowe 12"/>
          <p:cNvSpPr txBox="1"/>
          <p:nvPr/>
        </p:nvSpPr>
        <p:spPr>
          <a:xfrm>
            <a:off x="1577972" y="4945847"/>
            <a:ext cx="7284426" cy="1754326"/>
          </a:xfrm>
          <a:prstGeom prst="rect">
            <a:avLst/>
          </a:prstGeom>
          <a:solidFill>
            <a:srgbClr val="FFFFCC"/>
          </a:solidFill>
          <a:ln>
            <a:solidFill>
              <a:srgbClr val="FFCC00"/>
            </a:solidFill>
          </a:ln>
        </p:spPr>
        <p:txBody>
          <a:bodyPr wrap="square" rtlCol="0">
            <a:spAutoFit/>
          </a:bodyPr>
          <a:lstStyle/>
          <a:p>
            <a:pPr algn="just"/>
            <a:r>
              <a:rPr lang="pl-PL" b="1" dirty="0" smtClean="0"/>
              <a:t>Dłuższa wypowiedź pisemna jest oceniana w następujących kryteriach:</a:t>
            </a:r>
          </a:p>
          <a:p>
            <a:pPr lvl="0" algn="just"/>
            <a:r>
              <a:rPr lang="pl-PL" b="1" dirty="0" smtClean="0"/>
              <a:t>treść – od 0 do 3 </a:t>
            </a:r>
            <a:r>
              <a:rPr lang="pl-PL" b="1" dirty="0" err="1" smtClean="0"/>
              <a:t>pkt</a:t>
            </a:r>
            <a:endParaRPr lang="pl-PL" b="1" dirty="0" smtClean="0"/>
          </a:p>
          <a:p>
            <a:pPr lvl="0" algn="just"/>
            <a:r>
              <a:rPr lang="pl-PL" b="1" dirty="0" smtClean="0"/>
              <a:t>styl – od 0 do 1 </a:t>
            </a:r>
            <a:r>
              <a:rPr lang="pl-PL" b="1" dirty="0" err="1" smtClean="0"/>
              <a:t>pkt</a:t>
            </a:r>
            <a:endParaRPr lang="pl-PL" b="1" dirty="0" smtClean="0"/>
          </a:p>
          <a:p>
            <a:pPr lvl="0" algn="just"/>
            <a:r>
              <a:rPr lang="pl-PL" b="1" dirty="0" smtClean="0"/>
              <a:t>język – od 0 do 1 </a:t>
            </a:r>
            <a:r>
              <a:rPr lang="pl-PL" b="1" dirty="0" err="1" smtClean="0"/>
              <a:t>pkt</a:t>
            </a:r>
            <a:endParaRPr lang="pl-PL" b="1" dirty="0" smtClean="0"/>
          </a:p>
          <a:p>
            <a:pPr lvl="0" algn="just"/>
            <a:r>
              <a:rPr lang="pl-PL" b="1" dirty="0" smtClean="0"/>
              <a:t>ortografia – od 0 do 1 </a:t>
            </a:r>
            <a:r>
              <a:rPr lang="pl-PL" b="1" dirty="0" err="1" smtClean="0"/>
              <a:t>pkt</a:t>
            </a:r>
            <a:endParaRPr lang="pl-PL" b="1" dirty="0" smtClean="0"/>
          </a:p>
          <a:p>
            <a:pPr algn="just"/>
            <a:r>
              <a:rPr lang="pl-PL" b="1" dirty="0" smtClean="0"/>
              <a:t>interpunkcja – od 0 do 1 pkt.</a:t>
            </a:r>
            <a:endParaRPr lang="pl-PL" b="1" dirty="0" smtClean="0">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języka polskiego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8</a:t>
            </a:fld>
            <a:endParaRPr lang="pl-PL" dirty="0"/>
          </a:p>
        </p:txBody>
      </p:sp>
      <p:sp>
        <p:nvSpPr>
          <p:cNvPr id="9" name="pole tekstowe 8"/>
          <p:cNvSpPr txBox="1"/>
          <p:nvPr/>
        </p:nvSpPr>
        <p:spPr>
          <a:xfrm>
            <a:off x="363557" y="1643162"/>
            <a:ext cx="8604174" cy="5078313"/>
          </a:xfrm>
          <a:prstGeom prst="rect">
            <a:avLst/>
          </a:prstGeom>
          <a:solidFill>
            <a:srgbClr val="FFFFCC"/>
          </a:solidFill>
          <a:ln>
            <a:solidFill>
              <a:srgbClr val="FF9933"/>
            </a:solidFill>
          </a:ln>
        </p:spPr>
        <p:txBody>
          <a:bodyPr wrap="square" rtlCol="0">
            <a:spAutoFit/>
          </a:bodyPr>
          <a:lstStyle/>
          <a:p>
            <a:pPr algn="just"/>
            <a:r>
              <a:rPr lang="pl-PL" b="1" dirty="0" smtClean="0"/>
              <a:t>Przykładowe skale oceniania treści dla różnych form wypowiedzi pisemnej - Sprawozdanie</a:t>
            </a:r>
            <a:endParaRPr lang="pl-PL" dirty="0" smtClean="0"/>
          </a:p>
          <a:p>
            <a:pPr algn="just"/>
            <a:r>
              <a:rPr lang="pl-PL" dirty="0" smtClean="0"/>
              <a:t> </a:t>
            </a:r>
          </a:p>
          <a:p>
            <a:pPr algn="just"/>
            <a:r>
              <a:rPr lang="pl-PL" b="1" dirty="0" smtClean="0"/>
              <a:t>3 </a:t>
            </a:r>
            <a:r>
              <a:rPr lang="pl-PL" b="1" dirty="0" err="1" smtClean="0"/>
              <a:t>pkt</a:t>
            </a:r>
            <a:r>
              <a:rPr lang="pl-PL" b="1" dirty="0" smtClean="0"/>
              <a:t> – </a:t>
            </a:r>
            <a:r>
              <a:rPr lang="pl-PL" dirty="0" smtClean="0"/>
              <a:t>Uczeń: podaje informacje o czasie, miejscu, celu, przebiegu oraz uczestnikach relacjonowanego zdarzenia; prezentuje wydarzenia w kolejności chronologicznej; używa czasowników w czasie przeszłym i wykorzystuje słownictwo oddające relacje czasowe; logicznie i spójnie wiąże poszczególne części pracy.</a:t>
            </a:r>
          </a:p>
          <a:p>
            <a:pPr algn="just"/>
            <a:r>
              <a:rPr lang="pl-PL" b="1" dirty="0" smtClean="0"/>
              <a:t> </a:t>
            </a:r>
            <a:endParaRPr lang="pl-PL" dirty="0" smtClean="0"/>
          </a:p>
          <a:p>
            <a:pPr algn="just"/>
            <a:r>
              <a:rPr lang="pl-PL" b="1" dirty="0" smtClean="0"/>
              <a:t>2 </a:t>
            </a:r>
            <a:r>
              <a:rPr lang="pl-PL" b="1" dirty="0" err="1" smtClean="0"/>
              <a:t>pkt</a:t>
            </a:r>
            <a:r>
              <a:rPr lang="pl-PL" b="1" dirty="0" smtClean="0"/>
              <a:t> – </a:t>
            </a:r>
            <a:r>
              <a:rPr lang="pl-PL" dirty="0" smtClean="0"/>
              <a:t>Uczeń: podaje informacje, np.: o czasie, miejscu, celu, przebiegu, oraz uczestnikach relacjonowanego zdarzenia; prezentuje wydarzenia w kolejności chronologicznej; ale nie używa czasowników w czasie przeszłym; LUB nie wykorzystuje słownictwa oddającego relacje czasowe; tworzy tekst w większości uporządkowany.</a:t>
            </a:r>
          </a:p>
          <a:p>
            <a:pPr algn="just"/>
            <a:r>
              <a:rPr lang="pl-PL" b="1" dirty="0" smtClean="0"/>
              <a:t> </a:t>
            </a:r>
            <a:endParaRPr lang="pl-PL" dirty="0" smtClean="0"/>
          </a:p>
          <a:p>
            <a:pPr algn="just"/>
            <a:r>
              <a:rPr lang="pl-PL" b="1" dirty="0" smtClean="0"/>
              <a:t>1 </a:t>
            </a:r>
            <a:r>
              <a:rPr lang="pl-PL" b="1" dirty="0" err="1" smtClean="0"/>
              <a:t>pkt</a:t>
            </a:r>
            <a:r>
              <a:rPr lang="pl-PL" dirty="0" smtClean="0"/>
              <a:t> </a:t>
            </a:r>
            <a:r>
              <a:rPr lang="pl-PL" b="1" dirty="0" smtClean="0"/>
              <a:t>–</a:t>
            </a:r>
            <a:r>
              <a:rPr lang="pl-PL" dirty="0" smtClean="0"/>
              <a:t> Uczeń: pomija większość informacji, dotyczących relacjonowanego zdarzenia; niekonsekwentnie stosuje formy gramatyczne czasowników; zachowuje spójność w części pracy.</a:t>
            </a:r>
          </a:p>
          <a:p>
            <a:pPr algn="just"/>
            <a:r>
              <a:rPr lang="pl-PL" b="1" dirty="0" smtClean="0"/>
              <a:t> </a:t>
            </a:r>
            <a:endParaRPr lang="pl-PL" dirty="0" smtClean="0"/>
          </a:p>
          <a:p>
            <a:pPr algn="just"/>
            <a:r>
              <a:rPr lang="pl-PL" b="1" dirty="0" smtClean="0"/>
              <a:t>0 </a:t>
            </a:r>
            <a:r>
              <a:rPr lang="pl-PL" b="1" dirty="0" err="1" smtClean="0"/>
              <a:t>pkt</a:t>
            </a:r>
            <a:r>
              <a:rPr lang="pl-PL" b="1" dirty="0" smtClean="0"/>
              <a:t> – </a:t>
            </a:r>
            <a:r>
              <a:rPr lang="pl-PL" dirty="0" smtClean="0"/>
              <a:t>Uczeń pisze pracę na inny temat lub w innej formie.</a:t>
            </a:r>
            <a:endParaRPr lang="pl-PL" dirty="0"/>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b="1" dirty="0" smtClean="0">
                <a:solidFill>
                  <a:schemeClr val="tx2">
                    <a:lumMod val="75000"/>
                  </a:schemeClr>
                </a:solidFill>
                <a:effectLst/>
              </a:rPr>
              <a:t>Część 1. sprawdzianu</a:t>
            </a:r>
            <a:br>
              <a:rPr lang="pl-PL" sz="3600" b="1" dirty="0" smtClean="0">
                <a:solidFill>
                  <a:schemeClr val="tx2">
                    <a:lumMod val="75000"/>
                  </a:schemeClr>
                </a:solidFill>
                <a:effectLst/>
              </a:rPr>
            </a:br>
            <a:r>
              <a:rPr lang="pl-PL" sz="3600" b="1" dirty="0" smtClean="0">
                <a:effectLst/>
              </a:rPr>
              <a:t>zadania z języka polskiego</a:t>
            </a:r>
            <a:endParaRPr lang="pl-PL" sz="3600" dirty="0">
              <a:solidFill>
                <a:schemeClr val="tx2">
                  <a:lumMod val="75000"/>
                </a:schemeClr>
              </a:solidFill>
              <a:effectLst/>
            </a:endParaRPr>
          </a:p>
        </p:txBody>
      </p:sp>
      <p:sp>
        <p:nvSpPr>
          <p:cNvPr id="4" name="Symbol zastępczy numeru slajdu 3"/>
          <p:cNvSpPr>
            <a:spLocks noGrp="1"/>
          </p:cNvSpPr>
          <p:nvPr>
            <p:ph type="sldNum" sz="quarter" idx="12"/>
          </p:nvPr>
        </p:nvSpPr>
        <p:spPr/>
        <p:txBody>
          <a:bodyPr/>
          <a:lstStyle/>
          <a:p>
            <a:fld id="{A6F3004D-1473-4B52-9EC4-FA23FB5546B9}" type="slidenum">
              <a:rPr lang="pl-PL" smtClean="0"/>
              <a:pPr/>
              <a:t>9</a:t>
            </a:fld>
            <a:endParaRPr lang="pl-PL"/>
          </a:p>
        </p:txBody>
      </p:sp>
      <p:sp>
        <p:nvSpPr>
          <p:cNvPr id="9" name="pole tekstowe 8"/>
          <p:cNvSpPr txBox="1"/>
          <p:nvPr/>
        </p:nvSpPr>
        <p:spPr>
          <a:xfrm>
            <a:off x="330506" y="1528314"/>
            <a:ext cx="8356294" cy="4185761"/>
          </a:xfrm>
          <a:prstGeom prst="rect">
            <a:avLst/>
          </a:prstGeom>
          <a:solidFill>
            <a:srgbClr val="FFFFCC"/>
          </a:solidFill>
          <a:ln>
            <a:solidFill>
              <a:srgbClr val="FF9933"/>
            </a:solidFill>
          </a:ln>
        </p:spPr>
        <p:txBody>
          <a:bodyPr wrap="square" rtlCol="0">
            <a:spAutoFit/>
          </a:bodyPr>
          <a:lstStyle/>
          <a:p>
            <a:r>
              <a:rPr lang="pl-PL" b="1" dirty="0" smtClean="0"/>
              <a:t>Skale oceniania elementów jakości języka, wspólne dla wszystkich form wypowiedzi.</a:t>
            </a:r>
          </a:p>
          <a:p>
            <a:endParaRPr lang="pl-PL" sz="800" dirty="0" smtClean="0"/>
          </a:p>
          <a:p>
            <a:r>
              <a:rPr lang="pl-PL" b="1" dirty="0" smtClean="0"/>
              <a:t>Styl</a:t>
            </a:r>
            <a:r>
              <a:rPr lang="pl-PL" dirty="0" smtClean="0"/>
              <a:t> </a:t>
            </a:r>
          </a:p>
          <a:p>
            <a:r>
              <a:rPr lang="pl-PL" b="1" dirty="0" smtClean="0"/>
              <a:t>1 </a:t>
            </a:r>
            <a:r>
              <a:rPr lang="pl-PL" b="1" dirty="0" err="1" smtClean="0"/>
              <a:t>pkt</a:t>
            </a:r>
            <a:r>
              <a:rPr lang="pl-PL" b="1" dirty="0" smtClean="0"/>
              <a:t> – </a:t>
            </a:r>
            <a:r>
              <a:rPr lang="pl-PL" dirty="0" smtClean="0"/>
              <a:t>Styl konsekwentny, dostosowany do formy wypowiedzi.</a:t>
            </a:r>
          </a:p>
          <a:p>
            <a:r>
              <a:rPr lang="pl-PL" b="1" dirty="0" smtClean="0"/>
              <a:t>0 </a:t>
            </a:r>
            <a:r>
              <a:rPr lang="pl-PL" b="1" dirty="0" err="1" smtClean="0"/>
              <a:t>pkt</a:t>
            </a:r>
            <a:r>
              <a:rPr lang="pl-PL" b="1" dirty="0" smtClean="0"/>
              <a:t> – </a:t>
            </a:r>
            <a:r>
              <a:rPr lang="pl-PL" dirty="0" smtClean="0"/>
              <a:t>Styl niekonsekwentny lub niedostosowany do formy wypowiedzi.</a:t>
            </a:r>
          </a:p>
          <a:p>
            <a:r>
              <a:rPr lang="pl-PL" sz="800" dirty="0" smtClean="0"/>
              <a:t> </a:t>
            </a:r>
          </a:p>
          <a:p>
            <a:r>
              <a:rPr lang="pl-PL" b="1" dirty="0" smtClean="0"/>
              <a:t> Język</a:t>
            </a:r>
            <a:r>
              <a:rPr lang="pl-PL" dirty="0" smtClean="0"/>
              <a:t> </a:t>
            </a:r>
          </a:p>
          <a:p>
            <a:r>
              <a:rPr lang="pl-PL" b="1" dirty="0" smtClean="0"/>
              <a:t>1 </a:t>
            </a:r>
            <a:r>
              <a:rPr lang="pl-PL" b="1" dirty="0" err="1" smtClean="0"/>
              <a:t>pkt</a:t>
            </a:r>
            <a:r>
              <a:rPr lang="pl-PL" b="1" dirty="0" smtClean="0"/>
              <a:t> – </a:t>
            </a:r>
            <a:r>
              <a:rPr lang="pl-PL" dirty="0" smtClean="0"/>
              <a:t>Dopuszczalne 4 błędy (składniowe, leksykalne, frazeologiczne, fleksyjne).</a:t>
            </a:r>
          </a:p>
          <a:p>
            <a:r>
              <a:rPr lang="pl-PL" b="1" dirty="0" smtClean="0"/>
              <a:t>0 </a:t>
            </a:r>
            <a:r>
              <a:rPr lang="pl-PL" b="1" dirty="0" err="1" smtClean="0"/>
              <a:t>pkt</a:t>
            </a:r>
            <a:r>
              <a:rPr lang="pl-PL" b="1" dirty="0" smtClean="0"/>
              <a:t> – </a:t>
            </a:r>
            <a:r>
              <a:rPr lang="pl-PL" dirty="0" smtClean="0"/>
              <a:t>Więcej niż 4 błędy (składniowe, leksykalne, frazeologiczne, fleksyjne).</a:t>
            </a:r>
          </a:p>
          <a:p>
            <a:r>
              <a:rPr lang="pl-PL" sz="800" dirty="0" smtClean="0"/>
              <a:t> </a:t>
            </a:r>
          </a:p>
          <a:p>
            <a:r>
              <a:rPr lang="pl-PL" b="1" dirty="0" smtClean="0"/>
              <a:t>Ortografia</a:t>
            </a:r>
            <a:r>
              <a:rPr lang="pl-PL" dirty="0" smtClean="0"/>
              <a:t> </a:t>
            </a:r>
          </a:p>
          <a:p>
            <a:r>
              <a:rPr lang="pl-PL" b="1" dirty="0" smtClean="0"/>
              <a:t>1 </a:t>
            </a:r>
            <a:r>
              <a:rPr lang="pl-PL" b="1" dirty="0" err="1" smtClean="0"/>
              <a:t>pkt</a:t>
            </a:r>
            <a:r>
              <a:rPr lang="pl-PL" b="1" dirty="0" smtClean="0"/>
              <a:t> – </a:t>
            </a:r>
            <a:r>
              <a:rPr lang="pl-PL" dirty="0" smtClean="0"/>
              <a:t>Dopuszczalne 2 błędy.</a:t>
            </a:r>
          </a:p>
          <a:p>
            <a:r>
              <a:rPr lang="pl-PL" b="1" dirty="0" smtClean="0"/>
              <a:t>0 </a:t>
            </a:r>
            <a:r>
              <a:rPr lang="pl-PL" b="1" dirty="0" err="1" smtClean="0"/>
              <a:t>pkt</a:t>
            </a:r>
            <a:r>
              <a:rPr lang="pl-PL" b="1" dirty="0" smtClean="0"/>
              <a:t> – </a:t>
            </a:r>
            <a:r>
              <a:rPr lang="pl-PL" dirty="0" smtClean="0"/>
              <a:t>Więcej niż 2 błędy.</a:t>
            </a:r>
          </a:p>
          <a:p>
            <a:r>
              <a:rPr lang="pl-PL" sz="800" dirty="0" smtClean="0"/>
              <a:t> </a:t>
            </a:r>
          </a:p>
          <a:p>
            <a:r>
              <a:rPr lang="pl-PL" b="1" dirty="0" smtClean="0"/>
              <a:t>Interpunkcja</a:t>
            </a:r>
            <a:r>
              <a:rPr lang="pl-PL" dirty="0" smtClean="0"/>
              <a:t> </a:t>
            </a:r>
          </a:p>
          <a:p>
            <a:r>
              <a:rPr lang="pl-PL" b="1" dirty="0" smtClean="0"/>
              <a:t>1 </a:t>
            </a:r>
            <a:r>
              <a:rPr lang="pl-PL" b="1" dirty="0" err="1" smtClean="0"/>
              <a:t>pkt</a:t>
            </a:r>
            <a:r>
              <a:rPr lang="pl-PL" b="1" dirty="0" smtClean="0"/>
              <a:t> – </a:t>
            </a:r>
            <a:r>
              <a:rPr lang="pl-PL" dirty="0" smtClean="0"/>
              <a:t>Dopuszczalne 3 błędy.</a:t>
            </a:r>
          </a:p>
          <a:p>
            <a:r>
              <a:rPr lang="pl-PL" b="1" dirty="0" smtClean="0"/>
              <a:t>0 </a:t>
            </a:r>
            <a:r>
              <a:rPr lang="pl-PL" b="1" dirty="0" err="1" smtClean="0"/>
              <a:t>pkt</a:t>
            </a:r>
            <a:r>
              <a:rPr lang="pl-PL" b="1" dirty="0" smtClean="0"/>
              <a:t> – </a:t>
            </a:r>
            <a:r>
              <a:rPr lang="pl-PL" dirty="0" smtClean="0"/>
              <a:t>Więcej niż 3 błędy.</a:t>
            </a:r>
            <a:endParaRPr lang="pl-PL" dirty="0"/>
          </a:p>
        </p:txBody>
      </p:sp>
      <p:sp>
        <p:nvSpPr>
          <p:cNvPr id="5" name="Prostokąt 4"/>
          <p:cNvSpPr/>
          <p:nvPr/>
        </p:nvSpPr>
        <p:spPr>
          <a:xfrm>
            <a:off x="332509" y="6063962"/>
            <a:ext cx="8354291" cy="584775"/>
          </a:xfrm>
          <a:prstGeom prst="rect">
            <a:avLst/>
          </a:prstGeom>
          <a:solidFill>
            <a:srgbClr val="FFFFCC"/>
          </a:solidFill>
          <a:ln>
            <a:solidFill>
              <a:srgbClr val="FF9933"/>
            </a:solidFill>
          </a:ln>
        </p:spPr>
        <p:txBody>
          <a:bodyPr wrap="square">
            <a:spAutoFit/>
          </a:bodyPr>
          <a:lstStyle/>
          <a:p>
            <a:pPr algn="just"/>
            <a:r>
              <a:rPr lang="pl-PL" sz="1600" b="1" dirty="0" smtClean="0"/>
              <a:t>Jeżeli praca zajmie mniej niż połowę wyznaczonego miejsca, będzie oceniana tylko </a:t>
            </a:r>
            <a:br>
              <a:rPr lang="pl-PL" sz="1600" b="1" dirty="0" smtClean="0"/>
            </a:br>
            <a:r>
              <a:rPr lang="pl-PL" sz="1600" b="1" dirty="0" smtClean="0"/>
              <a:t>w kryterium </a:t>
            </a:r>
            <a:r>
              <a:rPr lang="pl-PL" sz="1600" b="1" i="1" dirty="0" smtClean="0"/>
              <a:t>Treść</a:t>
            </a:r>
            <a:r>
              <a:rPr lang="pl-PL" sz="1600" b="1" dirty="0" smtClean="0"/>
              <a:t>.</a:t>
            </a:r>
            <a:endParaRPr lang="pl-PL" sz="1600" b="1" dirty="0"/>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Motyw2013">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Motyw2013</Template>
  <TotalTime>1570</TotalTime>
  <Words>4190</Words>
  <Application>Microsoft Office PowerPoint</Application>
  <PresentationFormat>Pokaz na ekranie (4:3)</PresentationFormat>
  <Paragraphs>987</Paragraphs>
  <Slides>43</Slides>
  <Notes>5</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43</vt:i4>
      </vt:variant>
    </vt:vector>
  </HeadingPairs>
  <TitlesOfParts>
    <vt:vector size="45" baseType="lpstr">
      <vt:lpstr>Motyw2013</vt:lpstr>
      <vt:lpstr>Równanie</vt:lpstr>
      <vt:lpstr>Sprawdzian od roku szkolnego 2014/2015</vt:lpstr>
      <vt:lpstr>Zmiany w sprawdzianie od 2015 r.</vt:lpstr>
      <vt:lpstr>Zmiany w sprawdzianie od 2015 r.</vt:lpstr>
      <vt:lpstr>Część 1. sprawdzianu zadania z języka polskiego i matematyki</vt:lpstr>
      <vt:lpstr>Część 2. sprawdzianu zadania z języka obcego nowożytnego</vt:lpstr>
      <vt:lpstr>Część 2. sprawdzianu zadania z języka obcego nowożytnego</vt:lpstr>
      <vt:lpstr>Część 1. sprawdzianu zadania z języka polskiego</vt:lpstr>
      <vt:lpstr>Część 1. sprawdzianu zadania z języka polskiego</vt:lpstr>
      <vt:lpstr>Część 1. sprawdzianu zadania z języka polskiego</vt:lpstr>
      <vt:lpstr>Część 1. sprawdzianu zadania z języka polskiego – przykłady</vt:lpstr>
      <vt:lpstr>Część 1. sprawdzianu zadania z języka polskiego – przykłady</vt:lpstr>
      <vt:lpstr>Część 1. sprawdzianu zadania z języka polskiego – przykłady</vt:lpstr>
      <vt:lpstr>Część 1. sprawdzianu zadania z języka polskiego – przykłady</vt:lpstr>
      <vt:lpstr>Część 1. sprawdzianu zadania z języka polskiego – przykłady</vt:lpstr>
      <vt:lpstr>Część 1. sprawdzianu zadania z matematyki </vt:lpstr>
      <vt:lpstr>Część 1. sprawdzianu zadania z matematyki </vt:lpstr>
      <vt:lpstr>Część 1. sprawdzianu zadania z matematyki </vt:lpstr>
      <vt:lpstr>Część 1. sprawdzianu zadania z matematyki – przykłady</vt:lpstr>
      <vt:lpstr>Część 1. sprawdzianu zadania z matematyki – przykłady</vt:lpstr>
      <vt:lpstr>Część 1. sprawdzianu zadania z matematyki – przykłady</vt:lpstr>
      <vt:lpstr>Część 1. sprawdzianu zadania z matematyki – przykłady</vt:lpstr>
      <vt:lpstr>Część 1. sprawdzianu zadania z matematyki – przykłady</vt:lpstr>
      <vt:lpstr>Część 1. sprawdzianu zadania z matematyki – przykłady</vt:lpstr>
      <vt:lpstr>Część 1. sprawdzianu zadania z matematyki – przykłady</vt:lpstr>
      <vt:lpstr>Część 1. sprawdzianu zadania z matematyki – przykłady</vt:lpstr>
      <vt:lpstr>Część 1. sprawdzianu zadania z matematyki – przykłady</vt:lpstr>
      <vt:lpstr>Część 1. sprawdzianu zadania z matematyki – przykłady</vt:lpstr>
      <vt:lpstr>Część 1. sprawdzianu zadania z matematyki – przykłady</vt:lpstr>
      <vt:lpstr>Część 1. sprawdzianu zadania z matematyki – przykłady</vt:lpstr>
      <vt:lpstr>Część 1. sprawdzianu zadania z matematyki – przykłady</vt:lpstr>
      <vt:lpstr>Część 2. sprawdzianu zadania z języka obcego nowożytnego</vt:lpstr>
      <vt:lpstr>Część 2. sprawdzianu zadania z języka obcego nowożytnego</vt:lpstr>
      <vt:lpstr>Część 2. sprawdzianu zadania z języka obcego nowożytnego</vt:lpstr>
      <vt:lpstr>Część 2. sprawdzianu zadania z języka obcego nowożytnego</vt:lpstr>
      <vt:lpstr>Część 2. sprawdzianu zadania z języka obcego nowożytnego</vt:lpstr>
      <vt:lpstr>Część 2. sprawdzianu zadania z języka obcego nowożytnego</vt:lpstr>
      <vt:lpstr>Część 2. sprawdzianu zadania z języka obcego nowożytnego</vt:lpstr>
      <vt:lpstr>Część 2. sprawdzianu zadania z języka obcego nowożytnego</vt:lpstr>
      <vt:lpstr>Część 2. sprawdzianu zadania z języka obcego nowożytnego</vt:lpstr>
      <vt:lpstr>Jak nowe informatory pomogą szóstoklasistom przygotować się do sprawdzianu?</vt:lpstr>
      <vt:lpstr>Jak nowe informatory pomogą szóstoklasistom przygotować się do sprawdzianu?</vt:lpstr>
      <vt:lpstr>Informacje o nowym sprawdzianie</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jmatwijko</dc:creator>
  <cp:lastModifiedBy>jmatwijko</cp:lastModifiedBy>
  <cp:revision>167</cp:revision>
  <dcterms:created xsi:type="dcterms:W3CDTF">2013-09-03T12:27:20Z</dcterms:created>
  <dcterms:modified xsi:type="dcterms:W3CDTF">2013-12-02T07:46:16Z</dcterms:modified>
</cp:coreProperties>
</file>