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03" r:id="rId2"/>
    <p:sldMasterId id="2147483690" r:id="rId3"/>
    <p:sldMasterId id="2147483678" r:id="rId4"/>
  </p:sldMasterIdLst>
  <p:notesMasterIdLst>
    <p:notesMasterId r:id="rId12"/>
  </p:notesMasterIdLst>
  <p:sldIdLst>
    <p:sldId id="256" r:id="rId5"/>
    <p:sldId id="276" r:id="rId6"/>
    <p:sldId id="258" r:id="rId7"/>
    <p:sldId id="259" r:id="rId8"/>
    <p:sldId id="262" r:id="rId9"/>
    <p:sldId id="261" r:id="rId10"/>
    <p:sldId id="275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Gruntkowska" initials="AG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0" autoAdjust="0"/>
  </p:normalViewPr>
  <p:slideViewPr>
    <p:cSldViewPr snapToGrid="0">
      <p:cViewPr varScale="1">
        <p:scale>
          <a:sx n="87" d="100"/>
          <a:sy n="87" d="100"/>
        </p:scale>
        <p:origin x="-22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BA1DC-F54A-4D2A-8DC1-66B38D8B1D82}" type="datetimeFigureOut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65437-2205-4222-9429-61B109317E1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32481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95E0D-BBF4-44DA-9961-A837838937C2}" type="datetime1">
              <a:rPr lang="pl-PL" smtClean="0"/>
              <a:pPr/>
              <a:t>2020-04-27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2959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FB7A3-478B-4F15-A8BD-0B40AAA9CB42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08642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CF55-3F08-49D8-AC20-C11CA3A36448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91060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C4B-DE2C-466A-8D86-0E88747DC56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952135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A9F9-9C6C-4758-BCF6-40EC9EA1E63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53613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9684-F7A4-4BC6-AD78-C953AF2EE4D7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882762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13155-F48B-4030-AFFB-6DCBADBC6235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3077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97D0-E0D7-462E-9FC6-3DA53273A22B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329436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7334E-021B-4385-BA08-EE72880B79BD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2784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52C-A0BE-4FD5-AF67-C232DE14019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48777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4076-2C2F-4680-BC06-F59BBE08FB20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96775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9412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095A-5C8D-4C5B-A6E0-C03FB522BDA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7675114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8FF5-1020-4F81-87B5-1B8F0B226F7B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87861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B1ED4-C1B0-4EAB-B6A2-697AB2B2682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9893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58069-1572-40DD-9428-A15CE1F26F75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30360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ACD-803D-483B-A52A-30E94EE23083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2883976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B1DAD-7E94-4BEA-BFD6-89EE528A831C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59593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2693F-BF57-4909-B9FD-6461B906EC24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568799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A284C-BCDB-4627-A345-5B915D53248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911641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AF4E-10F6-468D-85D8-46B368B9E1EE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395019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6F56-406F-4189-972B-81F1DDA05163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36986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AA44-EE30-40F5-9C04-CB60D797CB32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87777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F9A0-4BA1-48FF-B9D1-02DBB18A19FB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38412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A278-E2EE-4339-8F4C-3A5DFDED49B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4615412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F39C-7624-484C-B457-EAF6DA966B50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7211628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F17E-57F2-484F-B3FB-AE80A8878006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977340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0746-8988-4E43-84A7-CA7D98995E1D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2435425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4BBE-5EAE-430E-94FF-52600A33C9E9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940771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9559-4402-4FDC-A12A-F83C12111947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7436685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3DE7-074B-4A85-807F-7CB1C13FD9F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7197633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BF74-D1A9-422E-88C6-BBC84CCB83E5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656456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32CD-31BD-4067-AD3F-FA8A1438DF0B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4508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C8576-6904-4182-9642-F272A1FE933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58586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2AFA4-2566-4AA8-AA4C-BB41294D38D4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327279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67E5-5E8F-4773-AED5-185CF825C6C6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532384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4336-4175-4C37-A453-68A80FD82BF9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5423785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165A-FA7C-4486-A94C-BC29FCD1ACE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128980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771C-7ED3-43F9-A42E-43A02F7CA669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6485536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C23B-EEB2-444D-836F-B154A12F85F8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943542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CC56-BF37-4C12-9241-2F8791B63543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526695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4AF9C-F5D9-4C35-B600-557256C76328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676400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864A-3C88-4240-A035-DDF505997C3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3777562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25ED-E983-4222-8CA9-8D128B45A8F2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29876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08B3-942A-4595-BA83-FFC8E5CBB39D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843169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15CD-AFB5-4764-8263-DDC90A2C979F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071727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8009-C627-4F7E-8251-F99688F8505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3607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7E41-7A3A-4000-B834-B7CA5B1A2C3E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953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AFCD-92A8-469A-A131-48C0AF28C1FE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71508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2CF6-C505-4DED-A3F3-B6627972022E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9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F6AF-2302-438C-965C-0220943494D9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2851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chemeClr val="accent1">
                <a:lumMod val="20000"/>
                <a:lumOff val="8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B05ABB-2175-4EEA-98A9-FEF085CEE672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04AD940-A0DA-437C-B0BE-266376A066E1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0" cstate="print"/>
          <a:stretch>
            <a:fillRect/>
          </a:stretch>
        </p:blipFill>
        <p:spPr>
          <a:xfrm>
            <a:off x="48768" y="48431"/>
            <a:ext cx="1792379" cy="6645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05849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702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E2195-0482-485C-B6A3-E00E25D8379E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F071-C3A9-4546-A3C8-37F9A62DD1B0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 descr="logo_oke_bez nazwy_3cm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" y="48991"/>
            <a:ext cx="828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1813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A2A28-4B7C-42D1-8E28-D6EBEF2CA7E9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A9BA9-7B14-4BA5-8794-B742ADA251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434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510C6-11F8-4F30-822B-5804BCB1802A}" type="datetime1">
              <a:rPr lang="pl-PL" smtClean="0"/>
              <a:pPr/>
              <a:t>2020-04-27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1CBF9-E3E2-49F4-96CA-EE692E67CA79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26" name="Picture 2" descr="logo_oke_bez nazwy_3cm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828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8941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511954" y="577839"/>
            <a:ext cx="87660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POMAGAMY UCZNIOM </a:t>
            </a:r>
            <a:br>
              <a:rPr lang="pl-PL" sz="4000" b="1" dirty="0" smtClean="0">
                <a:solidFill>
                  <a:schemeClr val="bg1"/>
                </a:solidFill>
                <a:latin typeface="Boopee" panose="02000506020000020003" pitchFamily="2" charset="0"/>
              </a:rPr>
            </a:br>
            <a:r>
              <a:rPr lang="pl-PL" sz="40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W Przygotowaniu SI</a:t>
            </a:r>
            <a:r>
              <a:rPr lang="pl-PL" sz="2800" b="1" dirty="0" smtClean="0">
                <a:latin typeface="Comic Sans MS" panose="030F0702030302020204" pitchFamily="66" charset="0"/>
              </a:rPr>
              <a:t>Ę</a:t>
            </a:r>
            <a:r>
              <a:rPr lang="pl-PL" sz="4000" b="1" dirty="0" smtClean="0">
                <a:solidFill>
                  <a:schemeClr val="bg1"/>
                </a:solidFill>
              </a:rPr>
              <a:t/>
            </a:r>
            <a:br>
              <a:rPr lang="pl-PL" sz="4000" b="1" dirty="0" smtClean="0">
                <a:solidFill>
                  <a:schemeClr val="bg1"/>
                </a:solidFill>
              </a:rPr>
            </a:br>
            <a:r>
              <a:rPr lang="pl-PL" sz="40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do egzaminu </a:t>
            </a:r>
            <a:r>
              <a:rPr lang="pl-PL" sz="4000" b="1" dirty="0" smtClean="0">
                <a:latin typeface="Boopee" panose="02000506020000020003" pitchFamily="2" charset="0"/>
              </a:rPr>
              <a:t>ósmoklasisty</a:t>
            </a:r>
            <a:br>
              <a:rPr lang="pl-PL" sz="4000" b="1" dirty="0" smtClean="0">
                <a:latin typeface="Boopee" panose="02000506020000020003" pitchFamily="2" charset="0"/>
              </a:rPr>
            </a:br>
            <a:r>
              <a:rPr lang="pl-PL" sz="4000" b="1" dirty="0" smtClean="0">
                <a:latin typeface="Boopee" panose="02000506020000020003" pitchFamily="2" charset="0"/>
              </a:rPr>
              <a:t/>
            </a:r>
            <a:br>
              <a:rPr lang="pl-PL" sz="4000" b="1" dirty="0" smtClean="0">
                <a:latin typeface="Boopee" panose="02000506020000020003" pitchFamily="2" charset="0"/>
              </a:rPr>
            </a:br>
            <a:r>
              <a:rPr lang="pl-PL" sz="4000" b="1" dirty="0" smtClean="0">
                <a:latin typeface="Boopee" panose="02000506020000020003" pitchFamily="2" charset="0"/>
              </a:rPr>
              <a:t>Język Polski</a:t>
            </a:r>
            <a:endParaRPr lang="pl-PL" sz="4000" b="1" dirty="0">
              <a:solidFill>
                <a:schemeClr val="bg1"/>
              </a:solidFill>
              <a:latin typeface="Boopee" panose="02000506020000020003" pitchFamily="2" charset="0"/>
            </a:endParaRPr>
          </a:p>
        </p:txBody>
      </p:sp>
      <p:sp>
        <p:nvSpPr>
          <p:cNvPr id="5" name="Tytuł 3"/>
          <p:cNvSpPr txBox="1">
            <a:spLocks/>
          </p:cNvSpPr>
          <p:nvPr/>
        </p:nvSpPr>
        <p:spPr>
          <a:xfrm>
            <a:off x="1360714" y="3884905"/>
            <a:ext cx="8893629" cy="1815882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b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Pracownia Egzaminu Ósmoklasisty</a:t>
            </a:r>
          </a:p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Okr</a:t>
            </a:r>
            <a:r>
              <a:rPr lang="pl-PL" sz="2000" b="1" dirty="0" smtClean="0">
                <a:latin typeface="Comic Sans MS" panose="030F0702030302020204" pitchFamily="66" charset="0"/>
              </a:rPr>
              <a:t>ę</a:t>
            </a:r>
            <a:r>
              <a:rPr lang="pl-PL" sz="2800" b="1" dirty="0" smtClean="0">
                <a:latin typeface="Boopee" panose="02000506020000020003" pitchFamily="2" charset="0"/>
              </a:rPr>
              <a:t>gowa Komisja Egzaminacyjna </a:t>
            </a:r>
            <a:br>
              <a:rPr lang="pl-PL" sz="2800" b="1" dirty="0" smtClean="0">
                <a:latin typeface="Boopee" panose="02000506020000020003" pitchFamily="2" charset="0"/>
              </a:rPr>
            </a:br>
            <a:r>
              <a:rPr lang="pl-PL" sz="2800" b="1" dirty="0" smtClean="0">
                <a:latin typeface="Boopee" panose="02000506020000020003" pitchFamily="2" charset="0"/>
              </a:rPr>
              <a:t>w Krakowie </a:t>
            </a:r>
          </a:p>
          <a:p>
            <a:pPr algn="ctr"/>
            <a:r>
              <a:rPr lang="pl-PL" sz="2800" b="1" dirty="0" smtClean="0">
                <a:latin typeface="Boopee" panose="02000506020000020003" pitchFamily="2" charset="0"/>
              </a:rPr>
              <a:t>Kwiecień 2020 roku</a:t>
            </a:r>
            <a:endParaRPr lang="pl-PL" sz="2800" b="1" dirty="0">
              <a:latin typeface="Boopee" panose="02000506020000020003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738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288805" y="678874"/>
            <a:ext cx="112166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Wstęp   </a:t>
            </a:r>
            <a:endParaRPr lang="pl-PL" sz="2400" b="1" dirty="0" smtClean="0">
              <a:solidFill>
                <a:srgbClr val="FF0000"/>
              </a:solidFill>
              <a:latin typeface="Boopee" panose="02000506020000020003" pitchFamily="2" charset="0"/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Zbliża się egzamin ósmoklasisty. Z pewnością wszyscy, zarówno Wy uczniowie, Wasi rodzice, opiekunowie, nauczyciele, jak i my – egzaminatorzy Pracowni Egzaminu Ósmoklasisty – chcielibyśmy, by wypadł on jak najlepiej. Naszą siłą są między innymi nasze doświadczenia. </a:t>
            </a:r>
            <a:br>
              <a:rPr lang="pl-PL" sz="2400" dirty="0" smtClean="0">
                <a:solidFill>
                  <a:schemeClr val="bg1"/>
                </a:solidFill>
              </a:rPr>
            </a:br>
            <a:endParaRPr lang="pl-PL" sz="2400" dirty="0" smtClean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Egzamin ósmoklasisty jest ważnym egzaminem. Dostarcza bowiem informacji zwrotnej </a:t>
            </a:r>
            <a:r>
              <a:rPr lang="pl-PL" sz="2400" dirty="0">
                <a:solidFill>
                  <a:schemeClr val="bg1"/>
                </a:solidFill>
              </a:rPr>
              <a:t>na temat </a:t>
            </a:r>
            <a:r>
              <a:rPr lang="pl-PL" sz="2400" dirty="0" smtClean="0">
                <a:solidFill>
                  <a:schemeClr val="bg1"/>
                </a:solidFill>
              </a:rPr>
              <a:t>poziomu opanowania przez uczniów wiedzy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i umiejętności opisanych w podstawie programowej kształcenia ogólnego, a jego wynik jest jednym z elementów uwzględnianych podczas rekrutacji do szkół ponadpodstawowych.</a:t>
            </a:r>
          </a:p>
          <a:p>
            <a:endParaRPr lang="pl-PL" sz="2400" strike="sngStrike" dirty="0">
              <a:solidFill>
                <a:schemeClr val="bg1"/>
              </a:solidFill>
            </a:endParaRPr>
          </a:p>
          <a:p>
            <a:r>
              <a:rPr lang="pl-PL" sz="2400" dirty="0" smtClean="0">
                <a:solidFill>
                  <a:schemeClr val="bg1"/>
                </a:solidFill>
              </a:rPr>
              <a:t>Zachęcamy do zapoznania się z zawartością tej prezentacji i traktowanie jej jako pomoc w przygotowaniu się do egzaminu.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/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Życzymy jak najlepszych wyników z egzaminu ósmoklasisty.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32725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81980" y="1579418"/>
            <a:ext cx="10354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W prezentacji przygotowano kilka praktycznych wskazówek </a:t>
            </a:r>
            <a:br>
              <a:rPr lang="pl-PL" sz="2400" b="1" dirty="0" smtClean="0">
                <a:solidFill>
                  <a:schemeClr val="bg1"/>
                </a:solidFill>
                <a:effectLst/>
                <a:latin typeface="Boopee" panose="02000506020000020003" pitchFamily="2" charset="0"/>
              </a:rPr>
            </a:br>
            <a:r>
              <a:rPr lang="pl-PL" sz="2400" b="1" dirty="0" smtClean="0"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dla uczniów przed egzaminem ósmoklasisty w następujących obszarach:</a:t>
            </a:r>
            <a:r>
              <a:rPr lang="pl-PL" sz="2400" dirty="0" smtClean="0">
                <a:solidFill>
                  <a:schemeClr val="bg1"/>
                </a:solidFill>
                <a:latin typeface="Boopee" panose="02000506020000020003" pitchFamily="2" charset="0"/>
              </a:rPr>
              <a:t/>
            </a:r>
            <a:br>
              <a:rPr lang="pl-PL" sz="2400" dirty="0" smtClean="0">
                <a:solidFill>
                  <a:schemeClr val="bg1"/>
                </a:solidFill>
                <a:latin typeface="Boopee" panose="02000506020000020003" pitchFamily="2" charset="0"/>
              </a:rPr>
            </a:br>
            <a:r>
              <a:rPr lang="pl-PL" sz="2400" dirty="0" smtClean="0">
                <a:solidFill>
                  <a:schemeClr val="bg1"/>
                </a:solidFill>
              </a:rPr>
              <a:t> 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bg1"/>
                </a:solidFill>
              </a:rPr>
              <a:t>Praca z tekstem</a:t>
            </a:r>
          </a:p>
          <a:p>
            <a:pPr marL="285750" indent="-285750"/>
            <a:endParaRPr lang="pl-PL" sz="2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bg1"/>
                </a:solidFill>
              </a:rPr>
              <a:t>Tworzenie własnego tekstu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bg1"/>
                </a:solidFill>
              </a:rPr>
              <a:t>Zasady formułowania odpowiedzi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20009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7" y="1595003"/>
            <a:ext cx="11170158" cy="420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Pamiętaj, aby zrozumieć tekst, warto zwrócić uwagę na: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/>
            </a:r>
            <a:b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</a:b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uważną (a nie pobieżną) lekturę tekstów literackich oraz innych tekstów kultury,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2000" dirty="0" smtClean="0">
                <a:solidFill>
                  <a:schemeClr val="bg1"/>
                </a:solidFill>
              </a:rPr>
              <a:t>analizę tekstu lub treści zadania w celu realizacji wskazanych wymagań zadania,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2000" dirty="0" smtClean="0">
                <a:solidFill>
                  <a:schemeClr val="bg1"/>
                </a:solidFill>
              </a:rPr>
              <a:t>wykorzystanie tekstu lub jego fragmentu dla realizacji zadania (wyszukiwanie </a:t>
            </a:r>
            <a:br>
              <a:rPr lang="pl-PL" altLang="pl-PL" sz="2000" dirty="0" smtClean="0">
                <a:solidFill>
                  <a:schemeClr val="bg1"/>
                </a:solidFill>
              </a:rPr>
            </a:br>
            <a:r>
              <a:rPr lang="pl-PL" altLang="pl-PL" sz="2000" dirty="0" smtClean="0">
                <a:solidFill>
                  <a:schemeClr val="bg1"/>
                </a:solidFill>
              </a:rPr>
              <a:t>w różnych tekstach konkretnych faktów czy informacji, a także odczytanie intencji nadawcy),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odczytanie tekstu (jeżeli to konieczne) na wszystkich możliwych poziomach: dosłownym, przenośnym i symbolicznym,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zastosowane w</a:t>
            </a:r>
            <a:r>
              <a:rPr kumimoji="0" lang="pl-PL" altLang="pl-PL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lang="pl-PL" altLang="pl-PL" sz="2000" dirty="0" smtClean="0">
                <a:solidFill>
                  <a:schemeClr val="bg1"/>
                </a:solidFill>
              </a:rPr>
              <a:t>tekstach literackich oraz innych tekstach kultury środki 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wyrazu </a:t>
            </a:r>
            <a:b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</a:b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i określanie ich funkcji.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1524000" y="426232"/>
            <a:ext cx="8447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pl-PL" altLang="pl-PL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pee" panose="02000506020000020003" pitchFamily="2" charset="0"/>
              </a:rPr>
              <a:t>Praca z tekstem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66339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4347" y="1166014"/>
            <a:ext cx="10607309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pl-PL" altLang="pl-PL" sz="22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Jeżeli chcesz napisać ciekawe wypracowanie, pamiętaj o:</a:t>
            </a:r>
            <a:endParaRPr kumimoji="0" lang="pl-PL" altLang="pl-PL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tworzeniu tekstu na zadany temat</a:t>
            </a:r>
            <a:r>
              <a:rPr lang="pl-PL" altLang="pl-PL" sz="2000" dirty="0" smtClean="0">
                <a:solidFill>
                  <a:schemeClr val="bg1"/>
                </a:solidFill>
              </a:rPr>
              <a:t> i odwołaniu się do obowiązkowej lektury wskazanej w poleceniu,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lang="pl-PL" altLang="pl-PL" sz="2000" dirty="0" smtClean="0">
                <a:solidFill>
                  <a:schemeClr val="bg1"/>
                </a:solidFill>
              </a:rPr>
              <a:t>analizowaniu, porządkowaniu i syntetyzowaniu zgromadzonego materiału </a:t>
            </a:r>
            <a:br>
              <a:rPr lang="pl-PL" altLang="pl-PL" sz="2000" dirty="0" smtClean="0">
                <a:solidFill>
                  <a:schemeClr val="bg1"/>
                </a:solidFill>
              </a:rPr>
            </a:br>
            <a:r>
              <a:rPr lang="pl-PL" altLang="pl-PL" sz="2000" dirty="0" smtClean="0">
                <a:solidFill>
                  <a:schemeClr val="bg1"/>
                </a:solidFill>
              </a:rPr>
              <a:t>(tu: przygotowaniu szkicu, planu wypowiedzi, wypisaniu przykładów, bohaterów </a:t>
            </a:r>
            <a:br>
              <a:rPr lang="pl-PL" altLang="pl-PL" sz="2000" dirty="0" smtClean="0">
                <a:solidFill>
                  <a:schemeClr val="bg1"/>
                </a:solidFill>
              </a:rPr>
            </a:br>
            <a:r>
              <a:rPr lang="pl-PL" altLang="pl-PL" sz="2000" dirty="0" smtClean="0">
                <a:solidFill>
                  <a:schemeClr val="bg1"/>
                </a:solidFill>
              </a:rPr>
              <a:t>i wątków),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redagowaniu dłuższej formy wypowiedzi – rozprawki </a:t>
            </a:r>
            <a:r>
              <a:rPr lang="pl-PL" altLang="pl-PL" sz="2000" dirty="0" smtClean="0">
                <a:solidFill>
                  <a:schemeClr val="bg1"/>
                </a:solidFill>
              </a:rPr>
              <a:t>(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elementy retoryczne:  teza, argumentacja,</a:t>
            </a:r>
            <a:r>
              <a:rPr kumimoji="0" lang="pl-PL" altLang="pl-PL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przykłady, wnioski 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) i opowiadania (elementy twórcze: bohater,</a:t>
            </a:r>
            <a:r>
              <a:rPr kumimoji="0" lang="pl-PL" altLang="pl-PL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charakterystyka, opis , dialog, monolog, wydarzenia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),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kompozycji tekstu spójnego pod względem logicznym i składniowym,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lang="pl-PL" altLang="pl-PL" sz="2000" dirty="0" smtClean="0">
                <a:solidFill>
                  <a:schemeClr val="bg1"/>
                </a:solidFill>
              </a:rPr>
              <a:t>dostosowaniu stylu wypowiedzi do sytuacji komunikacyjnej i wybranej formy wypowiedzi,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pisaniu poprawnie pod względem językowym,</a:t>
            </a:r>
            <a:r>
              <a:rPr kumimoji="0" lang="pl-PL" altLang="pl-PL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ortograficznym i interpunkcyjnym.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991638" y="275573"/>
            <a:ext cx="8942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32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Tworzenie własnego tekstu</a:t>
            </a:r>
            <a:endParaRPr lang="pl-PL" altLang="pl-PL" sz="3200" dirty="0">
              <a:solidFill>
                <a:schemeClr val="bg1"/>
              </a:solidFill>
              <a:latin typeface="Boopee" panose="02000506020000020003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793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58143" y="353088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Zasady formułowania wypowiedzi</a:t>
            </a:r>
            <a:endParaRPr lang="pl-PL" sz="3200" b="1" dirty="0">
              <a:solidFill>
                <a:schemeClr val="bg1"/>
              </a:solidFill>
              <a:latin typeface="Boopee" panose="02000506020000020003" pitchFamily="2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22515" y="1080727"/>
            <a:ext cx="10646228" cy="5770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umiejętność dostosowania wypowiedzi do sytuacji komunikacyjnej,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dobór środków językowych adekwatny</a:t>
            </a:r>
            <a:r>
              <a:rPr kumimoji="0" lang="pl-PL" altLang="pl-PL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do intencji autora wypowiedzi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unikanie udzielania odpowiedzi niejednoznacznych,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unikanie udzielania odpowiedzi w sposób skrótowy,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2000" dirty="0" smtClean="0">
                <a:solidFill>
                  <a:schemeClr val="bg1"/>
                </a:solidFill>
              </a:rPr>
              <a:t>unikanie udzielania odpowiedzi w sposób rozbudowany (zamieszczanie dodatkowych, niewymaganych informacji), 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lang="pl-PL" altLang="pl-PL" sz="2000" dirty="0" smtClean="0">
                <a:solidFill>
                  <a:schemeClr val="bg1"/>
                </a:solidFill>
              </a:rPr>
              <a:t>używanie bogatego słownictwa/bogatej leksyki (wypracowania)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,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staranne redagowanie </a:t>
            </a: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swoich </a:t>
            </a:r>
            <a:r>
              <a:rPr lang="pl-PL" altLang="pl-PL" sz="2000" dirty="0" smtClean="0">
                <a:solidFill>
                  <a:schemeClr val="bg1"/>
                </a:solidFill>
              </a:rPr>
              <a:t>wypowiedzi/ ćwiczenia graficzne dotyczące rozplanowania </a:t>
            </a:r>
            <a:r>
              <a:rPr lang="pl-PL" altLang="pl-PL" sz="2000" dirty="0" smtClean="0">
                <a:solidFill>
                  <a:schemeClr val="bg1"/>
                </a:solidFill>
              </a:rPr>
              <a:t>wypowiedzi, 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2000" dirty="0" smtClean="0">
                <a:solidFill>
                  <a:schemeClr val="bg1"/>
                </a:solidFill>
              </a:rPr>
              <a:t>umiejętność formułowania argumentów,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2000" dirty="0" smtClean="0">
                <a:solidFill>
                  <a:schemeClr val="bg1"/>
                </a:solidFill>
              </a:rPr>
              <a:t>redagowanie różnych tekstów użytkowych (kto?, do kogo? się zwraca , kiedy?, gdzie? wydarzenie ma miejsce, w jakim celu? się zaprasza/ogłasza/informuje).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 startAt="12"/>
              <a:tabLst/>
            </a:pP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859970" y="1102864"/>
            <a:ext cx="98515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2400" b="1" dirty="0" smtClean="0">
                <a:solidFill>
                  <a:schemeClr val="bg1"/>
                </a:solidFill>
                <a:latin typeface="Boopee" panose="02000506020000020003" pitchFamily="2" charset="0"/>
              </a:rPr>
              <a:t>Pamiętaj, aby udzielać precyzyjnych odpowiedzi, zwróć uwagę na:</a:t>
            </a:r>
            <a:endParaRPr lang="pl-PL" sz="2400" dirty="0"/>
          </a:p>
        </p:txBody>
      </p:sp>
    </p:spTree>
    <p:extLst>
      <p:ext uri="{BB962C8B-B14F-4D97-AF65-F5344CB8AC3E}">
        <p14:creationId xmlns="" xmlns:p14="http://schemas.microsoft.com/office/powerpoint/2010/main" val="292579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AD940-A0DA-437C-B0BE-266376A066E1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630385" y="1382450"/>
            <a:ext cx="6324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>
                <a:solidFill>
                  <a:schemeClr val="bg1"/>
                </a:solidFill>
                <a:latin typeface="Boopee" panose="02000506020000020003" pitchFamily="2" charset="0"/>
              </a:rPr>
              <a:t>Powodzenia na egzaminie ósmoklasisty</a:t>
            </a:r>
          </a:p>
          <a:p>
            <a:pPr algn="ctr"/>
            <a:endParaRPr lang="pl-PL" sz="3200" dirty="0" smtClean="0">
              <a:solidFill>
                <a:schemeClr val="bg1"/>
              </a:solidFill>
              <a:latin typeface="Boopee" panose="02000506020000020003" pitchFamily="2" charset="0"/>
            </a:endParaRPr>
          </a:p>
          <a:p>
            <a:pPr algn="ctr"/>
            <a:r>
              <a:rPr lang="pl-PL" sz="3200" dirty="0" smtClean="0">
                <a:solidFill>
                  <a:schemeClr val="bg1"/>
                </a:solidFill>
              </a:rPr>
              <a:t>Życzymy Wam wielu ciekawych prac</a:t>
            </a:r>
          </a:p>
          <a:p>
            <a:pPr algn="ctr"/>
            <a:endParaRPr lang="pl-PL" sz="3200" dirty="0" smtClean="0">
              <a:solidFill>
                <a:schemeClr val="bg1"/>
              </a:solidFill>
            </a:endParaRPr>
          </a:p>
          <a:p>
            <a:pPr algn="ctr"/>
            <a:endParaRPr lang="pl-PL" sz="3200" dirty="0" smtClean="0">
              <a:solidFill>
                <a:schemeClr val="bg1"/>
              </a:solidFill>
            </a:endParaRPr>
          </a:p>
          <a:p>
            <a:pPr algn="r"/>
            <a:r>
              <a:rPr lang="pl-PL" sz="2800" i="1" dirty="0" smtClean="0">
                <a:solidFill>
                  <a:schemeClr val="bg1"/>
                </a:solidFill>
              </a:rPr>
              <a:t>Egzaminatorzy </a:t>
            </a:r>
            <a:br>
              <a:rPr lang="pl-PL" sz="2800" i="1" dirty="0" smtClean="0">
                <a:solidFill>
                  <a:schemeClr val="bg1"/>
                </a:solidFill>
              </a:rPr>
            </a:br>
            <a:r>
              <a:rPr lang="pl-PL" sz="2800" i="1" dirty="0" smtClean="0">
                <a:solidFill>
                  <a:schemeClr val="bg1"/>
                </a:solidFill>
              </a:rPr>
              <a:t>Pracowni Egzaminu Ósmoklasisty</a:t>
            </a:r>
            <a:endParaRPr lang="pl-PL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327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1203</TotalTime>
  <Words>228</Words>
  <Application>Microsoft Office PowerPoint</Application>
  <PresentationFormat>Niestandardowy</PresentationFormat>
  <Paragraphs>54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4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Wycinek</vt:lpstr>
      <vt:lpstr>2_Projekt niestandardowy</vt:lpstr>
      <vt:lpstr>1_Projekt niestandardowy</vt:lpstr>
      <vt:lpstr>Projekt niestandardowy</vt:lpstr>
      <vt:lpstr>POMAGAMY UCZNIOM  W Przygotowaniu SIĘ do egzaminu ósmoklasisty  Język Polski</vt:lpstr>
      <vt:lpstr>Slajd 2</vt:lpstr>
      <vt:lpstr>Slajd 3</vt:lpstr>
      <vt:lpstr>Slajd 4</vt:lpstr>
      <vt:lpstr>Slajd 5</vt:lpstr>
      <vt:lpstr>Slajd 6</vt:lpstr>
      <vt:lpstr>Slajd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Elżbieta Tyralska-Wojtycza</dc:creator>
  <cp:lastModifiedBy>Marta</cp:lastModifiedBy>
  <cp:revision>113</cp:revision>
  <dcterms:created xsi:type="dcterms:W3CDTF">2020-04-18T18:38:09Z</dcterms:created>
  <dcterms:modified xsi:type="dcterms:W3CDTF">2020-04-27T10:57:08Z</dcterms:modified>
</cp:coreProperties>
</file>