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tags/tag6.xml" ContentType="application/vnd.openxmlformats-officedocument.presentationml.tags+xml"/>
  <Override PartName="/ppt/notesSlides/notesSlide11.xml" ContentType="application/vnd.openxmlformats-officedocument.presentationml.notesSlide+xml"/>
  <Override PartName="/ppt/tags/tag7.xml" ContentType="application/vnd.openxmlformats-officedocument.presentationml.tags+xml"/>
  <Override PartName="/ppt/notesSlides/notesSlide12.xml" ContentType="application/vnd.openxmlformats-officedocument.presentationml.notesSlide+xml"/>
  <Override PartName="/ppt/tags/tag8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9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703" r:id="rId2"/>
    <p:sldMasterId id="2147483690" r:id="rId3"/>
    <p:sldMasterId id="2147483678" r:id="rId4"/>
  </p:sldMasterIdLst>
  <p:notesMasterIdLst>
    <p:notesMasterId r:id="rId21"/>
  </p:notesMasterIdLst>
  <p:sldIdLst>
    <p:sldId id="256" r:id="rId5"/>
    <p:sldId id="492" r:id="rId6"/>
    <p:sldId id="494" r:id="rId7"/>
    <p:sldId id="313" r:id="rId8"/>
    <p:sldId id="493" r:id="rId9"/>
    <p:sldId id="471" r:id="rId10"/>
    <p:sldId id="316" r:id="rId11"/>
    <p:sldId id="473" r:id="rId12"/>
    <p:sldId id="331" r:id="rId13"/>
    <p:sldId id="308" r:id="rId14"/>
    <p:sldId id="497" r:id="rId15"/>
    <p:sldId id="496" r:id="rId16"/>
    <p:sldId id="508" r:id="rId17"/>
    <p:sldId id="503" r:id="rId18"/>
    <p:sldId id="507" r:id="rId19"/>
    <p:sldId id="362" r:id="rId20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94" autoAdjust="0"/>
    <p:restoredTop sz="63736" autoAdjust="0"/>
  </p:normalViewPr>
  <p:slideViewPr>
    <p:cSldViewPr snapToGrid="0">
      <p:cViewPr varScale="1">
        <p:scale>
          <a:sx n="56" d="100"/>
          <a:sy n="56" d="100"/>
        </p:scale>
        <p:origin x="221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1BA1DC-F54A-4D2A-8DC1-66B38D8B1D82}" type="datetimeFigureOut">
              <a:rPr lang="pl-PL" smtClean="0"/>
              <a:t>06.05.2020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565437-2205-4222-9429-61B109317E1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32481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u="none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565437-2205-4222-9429-61B109317E1E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63864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i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0D392-1B84-4F15-8CE5-68997F9BFC18}" type="slidenum">
              <a:rPr lang="pl-PL" smtClean="0"/>
              <a:pPr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224465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565437-2205-4222-9429-61B109317E1E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697817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i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565437-2205-4222-9429-61B109317E1E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9667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565437-2205-4222-9429-61B109317E1E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006299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565437-2205-4222-9429-61B109317E1E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68393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565437-2205-4222-9429-61B109317E1E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936071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0D392-1B84-4F15-8CE5-68997F9BFC18}" type="slidenum">
              <a:rPr lang="pl-PL" smtClean="0"/>
              <a:pPr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52038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0D392-1B84-4F15-8CE5-68997F9BFC18}" type="slidenum">
              <a:rPr lang="pl-PL" smtClean="0"/>
              <a:pPr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0099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u="none" strike="noStrike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0D392-1B84-4F15-8CE5-68997F9BFC18}" type="slidenum">
              <a:rPr lang="pl-PL" smtClean="0"/>
              <a:pPr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547501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trike="noStrike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0D392-1B84-4F15-8CE5-68997F9BFC18}" type="slidenum">
              <a:rPr lang="pl-PL" smtClean="0"/>
              <a:pPr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277340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120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0D392-1B84-4F15-8CE5-68997F9BFC18}" type="slidenum">
              <a:rPr lang="pl-PL" smtClean="0"/>
              <a:pPr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877215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i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0D392-1B84-4F15-8CE5-68997F9BFC18}" type="slidenum">
              <a:rPr lang="pl-PL" smtClean="0"/>
              <a:pPr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073363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i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0D392-1B84-4F15-8CE5-68997F9BFC18}" type="slidenum">
              <a:rPr lang="pl-PL" smtClean="0"/>
              <a:pPr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065235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i="0" strike="noStrike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0D392-1B84-4F15-8CE5-68997F9BFC18}" type="slidenum">
              <a:rPr lang="pl-PL" smtClean="0"/>
              <a:pPr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79071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120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0D392-1B84-4F15-8CE5-68997F9BFC18}" type="slidenum">
              <a:rPr lang="pl-PL" smtClean="0"/>
              <a:pPr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337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95E0D-BBF4-44DA-9961-A837838937C2}" type="datetime1">
              <a:rPr lang="pl-PL" smtClean="0"/>
              <a:t>06.05.2020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9598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FB7A3-478B-4F15-A8BD-0B40AAA9CB42}" type="datetime1">
              <a:rPr lang="pl-PL" smtClean="0"/>
              <a:t>06.05.2020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86429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6CF55-3F08-49D8-AC20-C11CA3A36448}" type="datetime1">
              <a:rPr lang="pl-PL" smtClean="0"/>
              <a:t>06.05.2020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910607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48C4B-DE2C-466A-8D86-0E88747DC56F}" type="datetime1">
              <a:rPr lang="pl-PL" smtClean="0"/>
              <a:t>06.05.2020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52135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3A9F9-9C6C-4758-BCF6-40EC9EA1E63A}" type="datetime1">
              <a:rPr lang="pl-PL" smtClean="0"/>
              <a:t>06.05.2020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36135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9684-F7A4-4BC6-AD78-C953AF2EE4D7}" type="datetime1">
              <a:rPr lang="pl-PL" smtClean="0"/>
              <a:t>06.05.2020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827620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13155-F48B-4030-AFFB-6DCBADBC6235}" type="datetime1">
              <a:rPr lang="pl-PL" smtClean="0"/>
              <a:t>06.05.2020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30779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597D0-E0D7-462E-9FC6-3DA53273A22B}" type="datetime1">
              <a:rPr lang="pl-PL" smtClean="0"/>
              <a:t>06.05.2020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294364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7334E-021B-4385-BA08-EE72880B79BD}" type="datetime1">
              <a:rPr lang="pl-PL" smtClean="0"/>
              <a:t>06.05.2020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27847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352C-A0BE-4FD5-AF67-C232DE14019F}" type="datetime1">
              <a:rPr lang="pl-PL" smtClean="0"/>
              <a:t>06.05.2020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87776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4076-2C2F-4680-BC06-F59BBE08FB20}" type="datetime1">
              <a:rPr lang="pl-PL" smtClean="0"/>
              <a:t>06.05.2020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7751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4122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D095A-5C8D-4C5B-A6E0-C03FB522BDAF}" type="datetime1">
              <a:rPr lang="pl-PL" smtClean="0"/>
              <a:t>06.05.2020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75114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88FF5-1020-4F81-87B5-1B8F0B226F7B}" type="datetime1">
              <a:rPr lang="pl-PL" smtClean="0"/>
              <a:t>06.05.2020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878615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B1ED4-C1B0-4EAB-B6A2-697AB2B2682A}" type="datetime1">
              <a:rPr lang="pl-PL" smtClean="0"/>
              <a:t>06.05.2020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989384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58069-1572-40DD-9428-A15CE1F26F75}" type="datetime1">
              <a:rPr lang="pl-PL" smtClean="0"/>
              <a:t>06.05.2020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303601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86ACD-803D-483B-A52A-30E94EE23083}" type="datetime1">
              <a:rPr lang="pl-PL" smtClean="0"/>
              <a:t>06.05.2020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83976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B1DAD-7E94-4BEA-BFD6-89EE528A831C}" type="datetime1">
              <a:rPr lang="pl-PL" smtClean="0"/>
              <a:t>06.05.2020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95936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2693F-BF57-4909-B9FD-6461B906EC24}" type="datetime1">
              <a:rPr lang="pl-PL" smtClean="0"/>
              <a:t>06.05.2020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68799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A284C-BCDB-4627-A345-5B915D53248A}" type="datetime1">
              <a:rPr lang="pl-PL" smtClean="0"/>
              <a:t>06.05.2020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911641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AF4E-10F6-468D-85D8-46B368B9E1EE}" type="datetime1">
              <a:rPr lang="pl-PL" smtClean="0"/>
              <a:t>06.05.2020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395019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B6F56-406F-4189-972B-81F1DDA05163}" type="datetime1">
              <a:rPr lang="pl-PL" smtClean="0"/>
              <a:t>06.05.2020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69869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0AA44-EE30-40F5-9C04-CB60D797CB32}" type="datetime1">
              <a:rPr lang="pl-PL" smtClean="0"/>
              <a:t>06.05.2020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77772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4F9A0-4BA1-48FF-B9D1-02DBB18A19FB}" type="datetime1">
              <a:rPr lang="pl-PL" smtClean="0"/>
              <a:t>06.05.2020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38412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AA278-E2EE-4339-8F4C-3A5DFDED49BA}" type="datetime1">
              <a:rPr lang="pl-PL" smtClean="0"/>
              <a:t>06.05.2020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615412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F39C-7624-484C-B457-EAF6DA966B50}" type="datetime1">
              <a:rPr lang="pl-PL" smtClean="0"/>
              <a:t>06.05.2020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211628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FF17E-57F2-484F-B3FB-AE80A8878006}" type="datetime1">
              <a:rPr lang="pl-PL" smtClean="0"/>
              <a:t>06.05.2020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77340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70746-8988-4E43-84A7-CA7D98995E1D}" type="datetime1">
              <a:rPr lang="pl-PL" smtClean="0"/>
              <a:t>06.05.2020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435425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64BBE-5EAE-430E-94FF-52600A33C9E9}" type="datetime1">
              <a:rPr lang="pl-PL" smtClean="0"/>
              <a:t>06.05.2020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940771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9559-4402-4FDC-A12A-F83C12111947}" type="datetime1">
              <a:rPr lang="pl-PL" smtClean="0"/>
              <a:t>06.05.2020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436685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33DE7-074B-4A85-807F-7CB1C13FD9FF}" type="datetime1">
              <a:rPr lang="pl-PL" smtClean="0"/>
              <a:t>06.05.2020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197633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1BF74-D1A9-422E-88C6-BBC84CCB83E5}" type="datetime1">
              <a:rPr lang="pl-PL" smtClean="0"/>
              <a:t>06.05.2020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656456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332CD-31BD-4067-AD3F-FA8A1438DF0B}" type="datetime1">
              <a:rPr lang="pl-PL" smtClean="0"/>
              <a:t>06.05.2020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45084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C8576-6904-4182-9642-F272A1FE933F}" type="datetime1">
              <a:rPr lang="pl-PL" smtClean="0"/>
              <a:t>06.05.2020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85860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2AFA4-2566-4AA8-AA4C-BB41294D38D4}" type="datetime1">
              <a:rPr lang="pl-PL" smtClean="0"/>
              <a:t>06.05.2020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27279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867E5-5E8F-4773-AED5-185CF825C6C6}" type="datetime1">
              <a:rPr lang="pl-PL" smtClean="0"/>
              <a:t>06.05.2020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532384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D4336-4175-4C37-A453-68A80FD82BF9}" type="datetime1">
              <a:rPr lang="pl-PL" smtClean="0"/>
              <a:t>06.05.2020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423785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E165A-FA7C-4486-A94C-BC29FCD1ACEA}" type="datetime1">
              <a:rPr lang="pl-PL" smtClean="0"/>
              <a:t>06.05.2020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128980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4771C-7ED3-43F9-A42E-43A02F7CA669}" type="datetime1">
              <a:rPr lang="pl-PL" smtClean="0"/>
              <a:t>06.05.2020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85536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FC23B-EEB2-444D-836F-B154A12F85F8}" type="datetime1">
              <a:rPr lang="pl-PL" smtClean="0"/>
              <a:t>06.05.2020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43542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6CC56-BF37-4C12-9241-2F8791B63543}" type="datetime1">
              <a:rPr lang="pl-PL" smtClean="0"/>
              <a:t>06.05.2020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66958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4AF9C-F5D9-4C35-B600-557256C76328}" type="datetime1">
              <a:rPr lang="pl-PL" smtClean="0"/>
              <a:t>06.05.2020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676400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864A-3C88-4240-A035-DDF505997C3F}" type="datetime1">
              <a:rPr lang="pl-PL" smtClean="0"/>
              <a:t>06.05.2020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777562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825ED-E983-4222-8CA9-8D128B45A8F2}" type="datetime1">
              <a:rPr lang="pl-PL" smtClean="0"/>
              <a:t>06.05.2020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8765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208B3-942A-4595-BA83-FFC8E5CBB39D}" type="datetime1">
              <a:rPr lang="pl-PL" smtClean="0"/>
              <a:t>06.05.2020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43169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E15CD-AFB5-4764-8263-DDC90A2C979F}" type="datetime1">
              <a:rPr lang="pl-PL" smtClean="0"/>
              <a:t>06.05.2020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071727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A8009-C627-4F7E-8251-F99688F8505A}" type="datetime1">
              <a:rPr lang="pl-PL" smtClean="0"/>
              <a:t>06.05.2020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36077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7E41-7A3A-4000-B834-B7CA5B1A2C3E}" type="datetime1">
              <a:rPr lang="pl-PL" smtClean="0"/>
              <a:t>06.05.2020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9538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daty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3AFCD-92A8-469A-A131-48C0AF28C1FE}" type="datetime1">
              <a:rPr lang="pl-PL" smtClean="0"/>
              <a:t>06.05.2020</a:t>
            </a:fld>
            <a:endParaRPr lang="pl-PL"/>
          </a:p>
        </p:txBody>
      </p:sp>
      <p:sp>
        <p:nvSpPr>
          <p:cNvPr id="7" name="Symbol zastępczy stopki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15084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82CF6-C505-4DED-A3F3-B6627972022E}" type="datetime1">
              <a:rPr lang="pl-PL" smtClean="0"/>
              <a:t>06.05.2020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4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FF6AF-2302-438C-965C-0220943494D9}" type="datetime1">
              <a:rPr lang="pl-PL" smtClean="0"/>
              <a:t>06.05.2020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28514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5000">
              <a:schemeClr val="accent1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05B05ABB-2175-4EEA-98A9-FEF085CEE672}" type="datetime1">
              <a:rPr lang="pl-PL" smtClean="0"/>
              <a:t>06.05.2020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4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04AD940-A0DA-437C-B0BE-266376A066E1}" type="slidenum">
              <a:rPr lang="pl-PL" smtClean="0"/>
              <a:pPr/>
              <a:t>‹#›</a:t>
            </a:fld>
            <a:endParaRPr lang="pl-PL" dirty="0"/>
          </a:p>
        </p:txBody>
      </p:sp>
      <p:pic>
        <p:nvPicPr>
          <p:cNvPr id="14" name="Obraz 13"/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48768" y="48431"/>
            <a:ext cx="1792379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8495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702" r:id="rId18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8E2195-0482-485C-B6A3-E00E25D8379E}" type="datetime1">
              <a:rPr lang="pl-PL" smtClean="0"/>
              <a:t>06.05.2020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  <p:pic>
        <p:nvPicPr>
          <p:cNvPr id="7" name="Picture 2" descr="logo_oke_bez nazwy_3cm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" y="48991"/>
            <a:ext cx="82867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8131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AA2A28-4B7C-42D1-8E28-D6EBEF2CA7E9}" type="datetime1">
              <a:rPr lang="pl-PL" smtClean="0"/>
              <a:t>06.05.2020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4343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7510C6-11F8-4F30-822B-5804BCB1802A}" type="datetime1">
              <a:rPr lang="pl-PL" smtClean="0"/>
              <a:t>06.05.2020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  <p:pic>
        <p:nvPicPr>
          <p:cNvPr id="1026" name="Picture 2" descr="logo_oke_bez nazwy_3cm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763"/>
            <a:ext cx="82867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9410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3.png"/><Relationship Id="rId2" Type="http://schemas.microsoft.com/office/2007/relationships/media" Target="../media/media10.m4a"/><Relationship Id="rId1" Type="http://schemas.openxmlformats.org/officeDocument/2006/relationships/tags" Target="../tags/tag5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3.png"/><Relationship Id="rId2" Type="http://schemas.microsoft.com/office/2007/relationships/media" Target="../media/media11.m4a"/><Relationship Id="rId1" Type="http://schemas.openxmlformats.org/officeDocument/2006/relationships/tags" Target="../tags/tag6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3.png"/><Relationship Id="rId2" Type="http://schemas.microsoft.com/office/2007/relationships/media" Target="../media/media12.m4a"/><Relationship Id="rId1" Type="http://schemas.openxmlformats.org/officeDocument/2006/relationships/tags" Target="../tags/tag7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3.png"/><Relationship Id="rId2" Type="http://schemas.microsoft.com/office/2007/relationships/media" Target="../media/media13.m4a"/><Relationship Id="rId1" Type="http://schemas.openxmlformats.org/officeDocument/2006/relationships/tags" Target="../tags/tag8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9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3.png"/><Relationship Id="rId2" Type="http://schemas.microsoft.com/office/2007/relationships/media" Target="../media/media6.m4a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3.png"/><Relationship Id="rId2" Type="http://schemas.microsoft.com/office/2007/relationships/media" Target="../media/media7.m4a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3.png"/><Relationship Id="rId2" Type="http://schemas.microsoft.com/office/2007/relationships/media" Target="../media/media8.m4a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3.png"/><Relationship Id="rId2" Type="http://schemas.microsoft.com/office/2007/relationships/media" Target="../media/media9.m4a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>
          <a:xfrm>
            <a:off x="1511954" y="577839"/>
            <a:ext cx="876604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>
                <a:solidFill>
                  <a:schemeClr val="bg1"/>
                </a:solidFill>
                <a:latin typeface="Boopee" panose="02000506020000020003" pitchFamily="2" charset="0"/>
              </a:rPr>
              <a:t>POMAGAMY UCZNIOM </a:t>
            </a:r>
            <a:br>
              <a:rPr lang="pl-PL" sz="4000" b="1" dirty="0">
                <a:solidFill>
                  <a:schemeClr val="bg1"/>
                </a:solidFill>
                <a:latin typeface="Boopee" panose="02000506020000020003" pitchFamily="2" charset="0"/>
              </a:rPr>
            </a:br>
            <a:r>
              <a:rPr lang="pl-PL" sz="4000" b="1" dirty="0">
                <a:solidFill>
                  <a:schemeClr val="bg1"/>
                </a:solidFill>
                <a:latin typeface="Boopee" panose="02000506020000020003" pitchFamily="2" charset="0"/>
              </a:rPr>
              <a:t>W Przygotowaniu SI</a:t>
            </a:r>
            <a:r>
              <a:rPr lang="pl-PL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Ę</a:t>
            </a:r>
            <a:br>
              <a:rPr lang="pl-PL" sz="4000" b="1" dirty="0">
                <a:solidFill>
                  <a:schemeClr val="bg1"/>
                </a:solidFill>
              </a:rPr>
            </a:br>
            <a:r>
              <a:rPr lang="pl-PL" sz="4000" b="1" dirty="0">
                <a:solidFill>
                  <a:schemeClr val="bg1"/>
                </a:solidFill>
                <a:latin typeface="Boopee" panose="02000506020000020003" pitchFamily="2" charset="0"/>
              </a:rPr>
              <a:t>do egzaminu </a:t>
            </a:r>
            <a:r>
              <a:rPr lang="pl-PL" sz="4000" b="1" dirty="0">
                <a:latin typeface="Boopee" panose="02000506020000020003" pitchFamily="2" charset="0"/>
              </a:rPr>
              <a:t>ósmoklasisty</a:t>
            </a:r>
            <a:br>
              <a:rPr lang="pl-PL" sz="4000" b="1" dirty="0">
                <a:latin typeface="Boopee" panose="02000506020000020003" pitchFamily="2" charset="0"/>
              </a:rPr>
            </a:br>
            <a:br>
              <a:rPr lang="pl-PL" sz="4000" b="1" dirty="0">
                <a:latin typeface="Boopee" panose="02000506020000020003" pitchFamily="2" charset="0"/>
              </a:rPr>
            </a:br>
            <a:r>
              <a:rPr lang="pl-PL" sz="4000" b="1" dirty="0">
                <a:latin typeface="Boopee" panose="02000506020000020003" pitchFamily="2" charset="0"/>
              </a:rPr>
              <a:t>matematyka</a:t>
            </a:r>
            <a:endParaRPr lang="pl-PL" sz="4000" b="1" dirty="0">
              <a:solidFill>
                <a:schemeClr val="bg1"/>
              </a:solidFill>
              <a:latin typeface="Boopee" panose="02000506020000020003" pitchFamily="2" charset="0"/>
            </a:endParaRPr>
          </a:p>
        </p:txBody>
      </p:sp>
      <p:sp>
        <p:nvSpPr>
          <p:cNvPr id="5" name="Tytuł 3"/>
          <p:cNvSpPr txBox="1">
            <a:spLocks/>
          </p:cNvSpPr>
          <p:nvPr/>
        </p:nvSpPr>
        <p:spPr>
          <a:xfrm>
            <a:off x="1712976" y="6000068"/>
            <a:ext cx="8766048" cy="738664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b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1400" b="1" dirty="0">
                <a:latin typeface="Boopee" panose="02000506020000020003" pitchFamily="2" charset="0"/>
              </a:rPr>
              <a:t>Pracownia Egzaminu Ósmoklasisty</a:t>
            </a:r>
          </a:p>
          <a:p>
            <a:pPr algn="ctr"/>
            <a:r>
              <a:rPr lang="pl-PL" sz="1400" b="1" dirty="0">
                <a:latin typeface="Boopee" panose="02000506020000020003" pitchFamily="2" charset="0"/>
              </a:rPr>
              <a:t>Okr</a:t>
            </a:r>
            <a:r>
              <a:rPr lang="pl-PL" sz="1400" b="1" dirty="0">
                <a:latin typeface="Comic Sans MS" panose="030F0702030302020204" pitchFamily="66" charset="0"/>
              </a:rPr>
              <a:t>ę</a:t>
            </a:r>
            <a:r>
              <a:rPr lang="pl-PL" sz="1400" b="1" dirty="0">
                <a:latin typeface="Boopee" panose="02000506020000020003" pitchFamily="2" charset="0"/>
              </a:rPr>
              <a:t>gowa Komisja Egzaminacyjna w Krakowie </a:t>
            </a:r>
          </a:p>
          <a:p>
            <a:pPr algn="ctr"/>
            <a:r>
              <a:rPr lang="pl-PL" sz="1400" b="1" dirty="0">
                <a:latin typeface="Boopee" panose="02000506020000020003" pitchFamily="2" charset="0"/>
              </a:rPr>
              <a:t>Kwiecień 2020 roku</a:t>
            </a:r>
          </a:p>
        </p:txBody>
      </p:sp>
      <p:sp>
        <p:nvSpPr>
          <p:cNvPr id="6" name="Tytuł 3">
            <a:extLst>
              <a:ext uri="{FF2B5EF4-FFF2-40B4-BE49-F238E27FC236}">
                <a16:creationId xmlns:a16="http://schemas.microsoft.com/office/drawing/2014/main" id="{EEFF7573-AEFB-4160-8D14-627C6179E869}"/>
              </a:ext>
            </a:extLst>
          </p:cNvPr>
          <p:cNvSpPr txBox="1">
            <a:spLocks/>
          </p:cNvSpPr>
          <p:nvPr/>
        </p:nvSpPr>
        <p:spPr>
          <a:xfrm>
            <a:off x="1390931" y="3747938"/>
            <a:ext cx="8766048" cy="523220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b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2800" b="1" dirty="0">
                <a:latin typeface="Boopee" panose="02000506020000020003" pitchFamily="2" charset="0"/>
              </a:rPr>
              <a:t>Część 3</a:t>
            </a:r>
          </a:p>
        </p:txBody>
      </p:sp>
      <p:sp>
        <p:nvSpPr>
          <p:cNvPr id="8" name="Tytuł 3">
            <a:extLst>
              <a:ext uri="{FF2B5EF4-FFF2-40B4-BE49-F238E27FC236}">
                <a16:creationId xmlns:a16="http://schemas.microsoft.com/office/drawing/2014/main" id="{D079CC7F-09BF-4C7C-B31E-14610C07730F}"/>
              </a:ext>
            </a:extLst>
          </p:cNvPr>
          <p:cNvSpPr txBox="1">
            <a:spLocks/>
          </p:cNvSpPr>
          <p:nvPr/>
        </p:nvSpPr>
        <p:spPr>
          <a:xfrm>
            <a:off x="1410811" y="4602706"/>
            <a:ext cx="8766048" cy="523220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b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2800" b="1" dirty="0">
                <a:latin typeface="Boopee" panose="02000506020000020003" pitchFamily="2" charset="0"/>
              </a:rPr>
              <a:t>Rola rysunku w zadaniu geometrycznym</a:t>
            </a:r>
          </a:p>
        </p:txBody>
      </p:sp>
      <p:pic>
        <p:nvPicPr>
          <p:cNvPr id="7" name="Dźwięk 6">
            <a:hlinkClick r:id="" action="ppaction://media"/>
            <a:extLst>
              <a:ext uri="{FF2B5EF4-FFF2-40B4-BE49-F238E27FC236}">
                <a16:creationId xmlns:a16="http://schemas.microsoft.com/office/drawing/2014/main" id="{45CBC7FA-E1C6-453A-AEA3-C3EEFF93F5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3887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9093">
        <p15:prstTrans prst="pageCurlDouble"/>
      </p:transition>
    </mc:Choice>
    <mc:Fallback>
      <p:transition spd="slow" advTm="90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3">
            <a:extLst>
              <a:ext uri="{FF2B5EF4-FFF2-40B4-BE49-F238E27FC236}">
                <a16:creationId xmlns:a16="http://schemas.microsoft.com/office/drawing/2014/main" id="{D3916D5A-03EB-429D-AAA0-88DFD2993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04" y="2024743"/>
            <a:ext cx="2478534" cy="776674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>
                <a:latin typeface="Boopee" panose="02000506020000020003" pitchFamily="2" charset="0"/>
              </a:rPr>
              <a:t>Przykład 5.</a:t>
            </a: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43D25ADA-E47F-4260-80C1-1CA62BC26CEA}"/>
              </a:ext>
            </a:extLst>
          </p:cNvPr>
          <p:cNvGrpSpPr>
            <a:grpSpLocks noChangeAspect="1"/>
          </p:cNvGrpSpPr>
          <p:nvPr/>
        </p:nvGrpSpPr>
        <p:grpSpPr>
          <a:xfrm>
            <a:off x="2948260" y="228596"/>
            <a:ext cx="8896178" cy="6355083"/>
            <a:chOff x="3801702" y="0"/>
            <a:chExt cx="5560012" cy="3971857"/>
          </a:xfrm>
        </p:grpSpPr>
        <p:pic>
          <p:nvPicPr>
            <p:cNvPr id="3" name="Obraz 1">
              <a:extLst>
                <a:ext uri="{FF2B5EF4-FFF2-40B4-BE49-F238E27FC236}">
                  <a16:creationId xmlns:a16="http://schemas.microsoft.com/office/drawing/2014/main" id="{B3466C3F-D43D-4F9C-A4BB-E92C569B7BF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1" b="78113"/>
            <a:stretch/>
          </p:blipFill>
          <p:spPr bwMode="auto">
            <a:xfrm>
              <a:off x="3801702" y="0"/>
              <a:ext cx="5560012" cy="13914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Obraz 1">
              <a:extLst>
                <a:ext uri="{FF2B5EF4-FFF2-40B4-BE49-F238E27FC236}">
                  <a16:creationId xmlns:a16="http://schemas.microsoft.com/office/drawing/2014/main" id="{86796523-060C-4782-AFD6-7D64CE0F5F0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771" b="1"/>
            <a:stretch/>
          </p:blipFill>
          <p:spPr bwMode="auto">
            <a:xfrm>
              <a:off x="3801702" y="1377431"/>
              <a:ext cx="5560012" cy="2594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Prostokąt: zaokrąglone rogi 6">
            <a:extLst>
              <a:ext uri="{FF2B5EF4-FFF2-40B4-BE49-F238E27FC236}">
                <a16:creationId xmlns:a16="http://schemas.microsoft.com/office/drawing/2014/main" id="{7D1FF792-A491-408B-856F-D4FB509F84AD}"/>
              </a:ext>
            </a:extLst>
          </p:cNvPr>
          <p:cNvSpPr/>
          <p:nvPr/>
        </p:nvSpPr>
        <p:spPr>
          <a:xfrm>
            <a:off x="5155096" y="228595"/>
            <a:ext cx="3352800" cy="1997769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/>
          </a:p>
        </p:txBody>
      </p: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C35C331A-0A68-4F0B-9FD8-3C49AC0CF924}"/>
              </a:ext>
            </a:extLst>
          </p:cNvPr>
          <p:cNvCxnSpPr>
            <a:cxnSpLocks/>
          </p:cNvCxnSpPr>
          <p:nvPr/>
        </p:nvCxnSpPr>
        <p:spPr>
          <a:xfrm>
            <a:off x="7111227" y="3010369"/>
            <a:ext cx="1727973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2A0013D1-8E8D-4A18-BE98-6762606BB551}"/>
              </a:ext>
            </a:extLst>
          </p:cNvPr>
          <p:cNvCxnSpPr>
            <a:cxnSpLocks/>
          </p:cNvCxnSpPr>
          <p:nvPr/>
        </p:nvCxnSpPr>
        <p:spPr>
          <a:xfrm>
            <a:off x="7430018" y="4085149"/>
            <a:ext cx="118389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Dźwięk 11">
            <a:hlinkClick r:id="" action="ppaction://media"/>
            <a:extLst>
              <a:ext uri="{FF2B5EF4-FFF2-40B4-BE49-F238E27FC236}">
                <a16:creationId xmlns:a16="http://schemas.microsoft.com/office/drawing/2014/main" id="{18F37C12-4D21-436A-9632-BE2CD776C46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2817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988">
        <p15:prstTrans prst="pageCurlDouble"/>
      </p:transition>
    </mc:Choice>
    <mc:Fallback xmlns="">
      <p:transition spd="slow" advTm="409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965A6174-B1CD-47EA-A3EA-D7CA6B1E579F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6"/>
          <a:srcRect b="67343"/>
          <a:stretch/>
        </p:blipFill>
        <p:spPr>
          <a:xfrm>
            <a:off x="3973286" y="0"/>
            <a:ext cx="5236028" cy="2239617"/>
          </a:xfrm>
          <a:prstGeom prst="rect">
            <a:avLst/>
          </a:prstGeom>
        </p:spPr>
      </p:pic>
      <p:sp>
        <p:nvSpPr>
          <p:cNvPr id="6" name="Tytuł 3">
            <a:extLst>
              <a:ext uri="{FF2B5EF4-FFF2-40B4-BE49-F238E27FC236}">
                <a16:creationId xmlns:a16="http://schemas.microsoft.com/office/drawing/2014/main" id="{B35D0105-E0D8-42B1-9C89-02DA1C708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0663"/>
            <a:ext cx="3339402" cy="776674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>
                <a:latin typeface="Boopee" panose="02000506020000020003" pitchFamily="2" charset="0"/>
              </a:rPr>
              <a:t>Przykład 6.</a:t>
            </a: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9" name="Symbol zastępczy zawartości 3">
            <a:extLst>
              <a:ext uri="{FF2B5EF4-FFF2-40B4-BE49-F238E27FC236}">
                <a16:creationId xmlns:a16="http://schemas.microsoft.com/office/drawing/2014/main" id="{17CCD521-ACEF-43D2-92F9-54412E4860CE}"/>
              </a:ext>
            </a:extLst>
          </p:cNvPr>
          <p:cNvPicPr>
            <a:picLocks/>
          </p:cNvPicPr>
          <p:nvPr/>
        </p:nvPicPr>
        <p:blipFill rotWithShape="1">
          <a:blip r:embed="rId6"/>
          <a:srcRect t="59517"/>
          <a:stretch/>
        </p:blipFill>
        <p:spPr>
          <a:xfrm>
            <a:off x="3960034" y="2239617"/>
            <a:ext cx="5236028" cy="2776330"/>
          </a:xfrm>
          <a:prstGeom prst="rect">
            <a:avLst/>
          </a:prstGeom>
        </p:spPr>
      </p:pic>
      <p:grpSp>
        <p:nvGrpSpPr>
          <p:cNvPr id="2" name="Grupa 1">
            <a:extLst>
              <a:ext uri="{FF2B5EF4-FFF2-40B4-BE49-F238E27FC236}">
                <a16:creationId xmlns:a16="http://schemas.microsoft.com/office/drawing/2014/main" id="{01B1041C-A67F-4C79-80EB-4BD870AE6926}"/>
              </a:ext>
            </a:extLst>
          </p:cNvPr>
          <p:cNvGrpSpPr/>
          <p:nvPr/>
        </p:nvGrpSpPr>
        <p:grpSpPr>
          <a:xfrm>
            <a:off x="3960034" y="-105071"/>
            <a:ext cx="7224801" cy="6897752"/>
            <a:chOff x="3960034" y="-39757"/>
            <a:chExt cx="5249280" cy="5015947"/>
          </a:xfrm>
        </p:grpSpPr>
        <p:pic>
          <p:nvPicPr>
            <p:cNvPr id="10" name="Symbol zastępczy zawartości 3">
              <a:extLst>
                <a:ext uri="{FF2B5EF4-FFF2-40B4-BE49-F238E27FC236}">
                  <a16:creationId xmlns:a16="http://schemas.microsoft.com/office/drawing/2014/main" id="{0598C47E-E8C5-4142-BC75-E49AE9919C38}"/>
                </a:ext>
              </a:extLst>
            </p:cNvPr>
            <p:cNvPicPr>
              <a:picLocks/>
            </p:cNvPicPr>
            <p:nvPr/>
          </p:nvPicPr>
          <p:blipFill rotWithShape="1">
            <a:blip r:embed="rId6"/>
            <a:srcRect b="67343"/>
            <a:stretch/>
          </p:blipFill>
          <p:spPr>
            <a:xfrm>
              <a:off x="3973286" y="-39757"/>
              <a:ext cx="5236028" cy="2239617"/>
            </a:xfrm>
            <a:prstGeom prst="rect">
              <a:avLst/>
            </a:prstGeom>
          </p:spPr>
        </p:pic>
        <p:pic>
          <p:nvPicPr>
            <p:cNvPr id="11" name="Symbol zastępczy zawartości 3">
              <a:extLst>
                <a:ext uri="{FF2B5EF4-FFF2-40B4-BE49-F238E27FC236}">
                  <a16:creationId xmlns:a16="http://schemas.microsoft.com/office/drawing/2014/main" id="{744BE06C-0F8B-4DCD-82D1-8C3D10060AE9}"/>
                </a:ext>
              </a:extLst>
            </p:cNvPr>
            <p:cNvPicPr>
              <a:picLocks/>
            </p:cNvPicPr>
            <p:nvPr/>
          </p:nvPicPr>
          <p:blipFill rotWithShape="1">
            <a:blip r:embed="rId6"/>
            <a:srcRect t="59517"/>
            <a:stretch/>
          </p:blipFill>
          <p:spPr>
            <a:xfrm>
              <a:off x="3960034" y="2199860"/>
              <a:ext cx="5236028" cy="2776330"/>
            </a:xfrm>
            <a:prstGeom prst="rect">
              <a:avLst/>
            </a:prstGeom>
          </p:spPr>
        </p:pic>
      </p:grp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2A0013D1-8E8D-4A18-BE98-6762606BB551}"/>
              </a:ext>
            </a:extLst>
          </p:cNvPr>
          <p:cNvCxnSpPr>
            <a:cxnSpLocks/>
          </p:cNvCxnSpPr>
          <p:nvPr/>
        </p:nvCxnSpPr>
        <p:spPr>
          <a:xfrm>
            <a:off x="5168348" y="5037324"/>
            <a:ext cx="54265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C35C331A-0A68-4F0B-9FD8-3C49AC0CF924}"/>
              </a:ext>
            </a:extLst>
          </p:cNvPr>
          <p:cNvCxnSpPr>
            <a:cxnSpLocks/>
          </p:cNvCxnSpPr>
          <p:nvPr/>
        </p:nvCxnSpPr>
        <p:spPr>
          <a:xfrm flipV="1">
            <a:off x="4091002" y="4625001"/>
            <a:ext cx="15120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C2FA78BA-65E3-4786-84CB-BC29101C2B7A}"/>
              </a:ext>
            </a:extLst>
          </p:cNvPr>
          <p:cNvCxnSpPr>
            <a:cxnSpLocks/>
          </p:cNvCxnSpPr>
          <p:nvPr/>
        </p:nvCxnSpPr>
        <p:spPr>
          <a:xfrm flipV="1">
            <a:off x="7622710" y="3650966"/>
            <a:ext cx="15120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rostokąt: zaokrąglone rogi 13">
            <a:extLst>
              <a:ext uri="{FF2B5EF4-FFF2-40B4-BE49-F238E27FC236}">
                <a16:creationId xmlns:a16="http://schemas.microsoft.com/office/drawing/2014/main" id="{6D990874-D7ED-49D2-9956-467910237835}"/>
              </a:ext>
            </a:extLst>
          </p:cNvPr>
          <p:cNvSpPr/>
          <p:nvPr/>
        </p:nvSpPr>
        <p:spPr>
          <a:xfrm>
            <a:off x="4452731" y="6351475"/>
            <a:ext cx="1789044" cy="50652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/>
          </a:p>
        </p:txBody>
      </p:sp>
      <p:pic>
        <p:nvPicPr>
          <p:cNvPr id="17" name="Dźwięk 16">
            <a:hlinkClick r:id="" action="ppaction://media"/>
            <a:extLst>
              <a:ext uri="{FF2B5EF4-FFF2-40B4-BE49-F238E27FC236}">
                <a16:creationId xmlns:a16="http://schemas.microsoft.com/office/drawing/2014/main" id="{200FC9E2-2297-4A19-9A7C-45EC3D454DE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2268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3372">
        <p15:prstTrans prst="pageCurlDouble"/>
      </p:transition>
    </mc:Choice>
    <mc:Fallback xmlns="">
      <p:transition spd="slow" advTm="333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962BE38E-9A4A-4233-8646-1D33F7436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12</a:t>
            </a:fld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C57686A5-B52B-4FC3-B25B-F6EC98D6045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50" t="9744" r="8882" b="5902"/>
          <a:stretch/>
        </p:blipFill>
        <p:spPr>
          <a:xfrm>
            <a:off x="1605463" y="911087"/>
            <a:ext cx="9279055" cy="5536096"/>
          </a:xfrm>
          <a:prstGeom prst="rect">
            <a:avLst/>
          </a:prstGeom>
        </p:spPr>
      </p:pic>
      <p:sp>
        <p:nvSpPr>
          <p:cNvPr id="4" name="Tytuł 3">
            <a:extLst>
              <a:ext uri="{FF2B5EF4-FFF2-40B4-BE49-F238E27FC236}">
                <a16:creationId xmlns:a16="http://schemas.microsoft.com/office/drawing/2014/main" id="{E08F3B80-27DF-41C6-81AA-878201307BA9}"/>
              </a:ext>
            </a:extLst>
          </p:cNvPr>
          <p:cNvSpPr txBox="1">
            <a:spLocks/>
          </p:cNvSpPr>
          <p:nvPr/>
        </p:nvSpPr>
        <p:spPr>
          <a:xfrm>
            <a:off x="4856732" y="61526"/>
            <a:ext cx="2776519" cy="77667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2800" b="1" dirty="0">
                <a:latin typeface="Boopee" panose="02000506020000020003" pitchFamily="2" charset="0"/>
              </a:rPr>
              <a:t>Przykład 7.</a:t>
            </a: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A06C645A-D6B8-4E2B-AF47-5751B6057638}"/>
              </a:ext>
            </a:extLst>
          </p:cNvPr>
          <p:cNvCxnSpPr>
            <a:cxnSpLocks/>
          </p:cNvCxnSpPr>
          <p:nvPr/>
        </p:nvCxnSpPr>
        <p:spPr>
          <a:xfrm>
            <a:off x="2075401" y="6124631"/>
            <a:ext cx="1144877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Dźwięk 6">
            <a:hlinkClick r:id="" action="ppaction://media"/>
            <a:extLst>
              <a:ext uri="{FF2B5EF4-FFF2-40B4-BE49-F238E27FC236}">
                <a16:creationId xmlns:a16="http://schemas.microsoft.com/office/drawing/2014/main" id="{BF7F77D5-5342-4CA6-BB71-748A66901FB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8729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7988">
        <p15:prstTrans prst="pageCurlDouble"/>
      </p:transition>
    </mc:Choice>
    <mc:Fallback xmlns="">
      <p:transition spd="slow" advTm="179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97263344-4589-4236-913B-D1665B96F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13</a:t>
            </a:fld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5D1873E-0E07-4E94-B877-17579040F9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" t="397" r="5454" b="3217"/>
          <a:stretch/>
        </p:blipFill>
        <p:spPr bwMode="auto">
          <a:xfrm>
            <a:off x="4005067" y="0"/>
            <a:ext cx="5900938" cy="6747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ytuł 3">
            <a:extLst>
              <a:ext uri="{FF2B5EF4-FFF2-40B4-BE49-F238E27FC236}">
                <a16:creationId xmlns:a16="http://schemas.microsoft.com/office/drawing/2014/main" id="{AE9A7A2D-73F1-465E-A93A-466CBDEBC3FA}"/>
              </a:ext>
            </a:extLst>
          </p:cNvPr>
          <p:cNvSpPr txBox="1">
            <a:spLocks/>
          </p:cNvSpPr>
          <p:nvPr/>
        </p:nvSpPr>
        <p:spPr>
          <a:xfrm>
            <a:off x="17700" y="3138634"/>
            <a:ext cx="3339402" cy="77667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2800" b="1">
                <a:latin typeface="Boopee" panose="02000506020000020003" pitchFamily="2" charset="0"/>
              </a:rPr>
              <a:t>Przykład 8.</a:t>
            </a: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grpSp>
        <p:nvGrpSpPr>
          <p:cNvPr id="8" name="Grupa 7">
            <a:extLst>
              <a:ext uri="{FF2B5EF4-FFF2-40B4-BE49-F238E27FC236}">
                <a16:creationId xmlns:a16="http://schemas.microsoft.com/office/drawing/2014/main" id="{BAA11B00-DF4D-4BF7-9C7C-D444855D06A5}"/>
              </a:ext>
            </a:extLst>
          </p:cNvPr>
          <p:cNvGrpSpPr/>
          <p:nvPr/>
        </p:nvGrpSpPr>
        <p:grpSpPr>
          <a:xfrm>
            <a:off x="4107508" y="2151686"/>
            <a:ext cx="1043599" cy="823367"/>
            <a:chOff x="4107508" y="2151686"/>
            <a:chExt cx="1043599" cy="823367"/>
          </a:xfrm>
        </p:grpSpPr>
        <p:sp>
          <p:nvSpPr>
            <p:cNvPr id="6" name="Owal 5">
              <a:extLst>
                <a:ext uri="{FF2B5EF4-FFF2-40B4-BE49-F238E27FC236}">
                  <a16:creationId xmlns:a16="http://schemas.microsoft.com/office/drawing/2014/main" id="{4896AEC9-5067-4674-B655-AEB274FD7BD6}"/>
                </a:ext>
              </a:extLst>
            </p:cNvPr>
            <p:cNvSpPr>
              <a:spLocks/>
            </p:cNvSpPr>
            <p:nvPr/>
          </p:nvSpPr>
          <p:spPr>
            <a:xfrm>
              <a:off x="4107508" y="2579053"/>
              <a:ext cx="360000" cy="39600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l-PL">
                <a:solidFill>
                  <a:srgbClr val="FF0000"/>
                </a:solidFill>
              </a:endParaRPr>
            </a:p>
          </p:txBody>
        </p:sp>
        <p:sp>
          <p:nvSpPr>
            <p:cNvPr id="7" name="Owal 6">
              <a:extLst>
                <a:ext uri="{FF2B5EF4-FFF2-40B4-BE49-F238E27FC236}">
                  <a16:creationId xmlns:a16="http://schemas.microsoft.com/office/drawing/2014/main" id="{CC6E545B-F8AA-42D6-8DF7-FFC3C23E2C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27625" y="2151686"/>
              <a:ext cx="423482" cy="445738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l-PL">
                <a:solidFill>
                  <a:srgbClr val="FF0000"/>
                </a:solidFill>
              </a:endParaRPr>
            </a:p>
          </p:txBody>
        </p:sp>
      </p:grpSp>
      <p:pic>
        <p:nvPicPr>
          <p:cNvPr id="9" name="Dźwięk 8">
            <a:hlinkClick r:id="" action="ppaction://media"/>
            <a:extLst>
              <a:ext uri="{FF2B5EF4-FFF2-40B4-BE49-F238E27FC236}">
                <a16:creationId xmlns:a16="http://schemas.microsoft.com/office/drawing/2014/main" id="{448C3B24-A002-44EF-B7AF-B29BA947C3C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374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8701">
        <p15:prstTrans prst="pageCurlDouble"/>
      </p:transition>
    </mc:Choice>
    <mc:Fallback xmlns="">
      <p:transition spd="slow" advTm="287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>
          <a:xfrm>
            <a:off x="1511954" y="2978497"/>
            <a:ext cx="876604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400" b="1" dirty="0">
                <a:solidFill>
                  <a:schemeClr val="bg1"/>
                </a:solidFill>
                <a:latin typeface="Boopee" panose="02000506020000020003" pitchFamily="2" charset="0"/>
              </a:rPr>
              <a:t>podsumowanie</a:t>
            </a:r>
          </a:p>
        </p:txBody>
      </p:sp>
      <p:pic>
        <p:nvPicPr>
          <p:cNvPr id="6" name="Dźwięk 5">
            <a:hlinkClick r:id="" action="ppaction://media"/>
            <a:extLst>
              <a:ext uri="{FF2B5EF4-FFF2-40B4-BE49-F238E27FC236}">
                <a16:creationId xmlns:a16="http://schemas.microsoft.com/office/drawing/2014/main" id="{BE48C065-9E40-4E1B-8A24-8EBCB43635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7997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4295">
        <p15:prstTrans prst="pageCurlDouble"/>
      </p:transition>
    </mc:Choice>
    <mc:Fallback xmlns="">
      <p:transition spd="slow" advTm="242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3">
            <a:extLst>
              <a:ext uri="{FF2B5EF4-FFF2-40B4-BE49-F238E27FC236}">
                <a16:creationId xmlns:a16="http://schemas.microsoft.com/office/drawing/2014/main" id="{47870D50-F626-4568-A030-1DBB7F3B451B}"/>
              </a:ext>
            </a:extLst>
          </p:cNvPr>
          <p:cNvSpPr txBox="1">
            <a:spLocks/>
          </p:cNvSpPr>
          <p:nvPr/>
        </p:nvSpPr>
        <p:spPr>
          <a:xfrm>
            <a:off x="2050473" y="0"/>
            <a:ext cx="9448799" cy="153034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pl-PL" sz="3200" b="1" dirty="0">
                <a:latin typeface="Boopee" panose="02000506020000020003" pitchFamily="2" charset="0"/>
              </a:rPr>
              <a:t>Zasady postępowania podczas</a:t>
            </a:r>
            <a:r>
              <a:rPr lang="pl-PL" sz="3200" b="1" dirty="0">
                <a:solidFill>
                  <a:srgbClr val="FF0000"/>
                </a:solidFill>
                <a:latin typeface="Boopee" panose="02000506020000020003" pitchFamily="2" charset="0"/>
              </a:rPr>
              <a:t> </a:t>
            </a:r>
            <a:r>
              <a:rPr lang="pl-PL" sz="3200" b="1" dirty="0">
                <a:latin typeface="Boopee" panose="02000506020000020003" pitchFamily="2" charset="0"/>
              </a:rPr>
              <a:t>rozwiązywania </a:t>
            </a:r>
          </a:p>
          <a:p>
            <a:pPr algn="ctr">
              <a:lnSpc>
                <a:spcPct val="150000"/>
              </a:lnSpc>
            </a:pPr>
            <a:r>
              <a:rPr lang="pl-PL" sz="3200" b="1" dirty="0">
                <a:latin typeface="Boopee" panose="02000506020000020003" pitchFamily="2" charset="0"/>
              </a:rPr>
              <a:t>problemów matematycznych</a:t>
            </a:r>
            <a:endParaRPr lang="pl-PL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5D504581-B460-4E75-B0DE-3F00517034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934" y="1857590"/>
            <a:ext cx="10207788" cy="500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marL="285750" indent="-285750" defTabSz="685800" eaLnBrk="0" fontAlgn="base" hangingPunct="0">
              <a:spcBef>
                <a:spcPct val="0"/>
              </a:spcBef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pl-PL" altLang="pl-PL" sz="2800" dirty="0">
                <a:solidFill>
                  <a:prstClr val="black"/>
                </a:solidFill>
                <a:latin typeface="Century Gothic" panose="020B0502020202020204"/>
              </a:rPr>
              <a:t>Zapoznaj się z treścią zadania</a:t>
            </a: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7C48B2E0-F9C7-46C3-BCB5-1FB0126D70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934" y="2497976"/>
            <a:ext cx="11550107" cy="931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pl-PL" sz="2800" dirty="0">
                <a:solidFill>
                  <a:schemeClr val="bg1"/>
                </a:solidFill>
              </a:rPr>
              <a:t>Jeśli treść zadania jest uzupełniona diagramem lub rysunkiem, sprawdź jakie informacje są w nim zawarte</a:t>
            </a: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12688738-44A5-4A40-B313-5AAAA3D95A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934" y="3569910"/>
            <a:ext cx="10207788" cy="500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pl-PL" sz="2800" dirty="0">
                <a:solidFill>
                  <a:schemeClr val="bg1"/>
                </a:solidFill>
              </a:rPr>
              <a:t>Zaplanuj rozwiązanie</a:t>
            </a: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506B0AD8-C9F2-49E4-BA8E-1E2E5FC33B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784" y="4205471"/>
            <a:ext cx="10207788" cy="500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pl-PL" sz="2800" dirty="0">
                <a:solidFill>
                  <a:schemeClr val="bg1"/>
                </a:solidFill>
              </a:rPr>
              <a:t>Zapisz kolejne etapy rozwiązania</a:t>
            </a: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8D3E0EF4-5D01-4187-88A8-6F3D7D108E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934" y="4841032"/>
            <a:ext cx="10207788" cy="500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pl-PL" sz="2800" dirty="0">
                <a:solidFill>
                  <a:schemeClr val="bg1"/>
                </a:solidFill>
              </a:rPr>
              <a:t>Wykonaj niezbędne obliczenia</a:t>
            </a: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2BE0A0C7-BD7F-451E-B325-532DD6493B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783" y="5476593"/>
            <a:ext cx="11536257" cy="931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pl-PL" sz="2800" dirty="0">
                <a:solidFill>
                  <a:schemeClr val="bg1"/>
                </a:solidFill>
              </a:rPr>
              <a:t>Sprawdź, czy otrzymany wynik jest odpowiedzią na postawione w zadaniu pytanie</a:t>
            </a:r>
          </a:p>
        </p:txBody>
      </p:sp>
      <p:pic>
        <p:nvPicPr>
          <p:cNvPr id="5" name="Dźwięk 4">
            <a:hlinkClick r:id="" action="ppaction://media"/>
            <a:extLst>
              <a:ext uri="{FF2B5EF4-FFF2-40B4-BE49-F238E27FC236}">
                <a16:creationId xmlns:a16="http://schemas.microsoft.com/office/drawing/2014/main" id="{EF8CD24C-B006-44D3-A138-C45025647CE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56624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7016">
        <p15:prstTrans prst="pageCurlDouble"/>
      </p:transition>
    </mc:Choice>
    <mc:Fallback xmlns="">
      <p:transition spd="slow" advTm="770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233EE544-1E07-422C-B7E3-0E50D54D3949}"/>
              </a:ext>
            </a:extLst>
          </p:cNvPr>
          <p:cNvSpPr txBox="1">
            <a:spLocks/>
          </p:cNvSpPr>
          <p:nvPr/>
        </p:nvSpPr>
        <p:spPr>
          <a:xfrm>
            <a:off x="1712976" y="3158774"/>
            <a:ext cx="8766048" cy="707886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ctr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4000" b="1" dirty="0">
                <a:latin typeface="Boopee" panose="02000506020000020003" pitchFamily="2" charset="0"/>
              </a:rPr>
              <a:t>Dziękujemy za uwagę</a:t>
            </a: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4C78A4A7-94AF-4B7F-8975-E114191C4A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617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384">
        <p15:prstTrans prst="pageCurlDouble"/>
      </p:transition>
    </mc:Choice>
    <mc:Fallback xmlns="">
      <p:transition spd="slow" advTm="63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3">
            <a:extLst>
              <a:ext uri="{FF2B5EF4-FFF2-40B4-BE49-F238E27FC236}">
                <a16:creationId xmlns:a16="http://schemas.microsoft.com/office/drawing/2014/main" id="{B62ED9D4-8813-438B-8F4F-8FCC3B5BE60C}"/>
              </a:ext>
            </a:extLst>
          </p:cNvPr>
          <p:cNvSpPr txBox="1">
            <a:spLocks/>
          </p:cNvSpPr>
          <p:nvPr/>
        </p:nvSpPr>
        <p:spPr>
          <a:xfrm>
            <a:off x="1468411" y="1677297"/>
            <a:ext cx="8766048" cy="3170099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ctr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4000" b="1" dirty="0">
                <a:latin typeface="Boopee" panose="02000506020000020003" pitchFamily="2" charset="0"/>
              </a:rPr>
              <a:t>Egzamin ósmoklasisty</a:t>
            </a:r>
          </a:p>
          <a:p>
            <a:pPr algn="ctr"/>
            <a:br>
              <a:rPr lang="pl-PL" sz="4000" b="1" dirty="0">
                <a:latin typeface="Boopee" panose="02000506020000020003" pitchFamily="2" charset="0"/>
              </a:rPr>
            </a:br>
            <a:r>
              <a:rPr lang="pl-PL" sz="4000" b="1" dirty="0">
                <a:latin typeface="Boopee" panose="02000506020000020003" pitchFamily="2" charset="0"/>
              </a:rPr>
              <a:t>z matematyki</a:t>
            </a:r>
          </a:p>
          <a:p>
            <a:pPr algn="ctr"/>
            <a:endParaRPr lang="pl-PL" sz="4000" b="1" dirty="0">
              <a:latin typeface="Boopee" panose="02000506020000020003" pitchFamily="2" charset="0"/>
            </a:endParaRPr>
          </a:p>
          <a:p>
            <a:pPr algn="ctr"/>
            <a:r>
              <a:rPr lang="pl-PL" sz="4000" b="1" dirty="0">
                <a:latin typeface="Boopee" panose="02000506020000020003" pitchFamily="2" charset="0"/>
              </a:rPr>
              <a:t>Zadania otwarte</a:t>
            </a:r>
          </a:p>
        </p:txBody>
      </p:sp>
      <p:pic>
        <p:nvPicPr>
          <p:cNvPr id="7" name="Dźwięk 6">
            <a:hlinkClick r:id="" action="ppaction://media"/>
            <a:extLst>
              <a:ext uri="{FF2B5EF4-FFF2-40B4-BE49-F238E27FC236}">
                <a16:creationId xmlns:a16="http://schemas.microsoft.com/office/drawing/2014/main" id="{51033B26-207F-48F3-83A3-ED80BF25E7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847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6639">
        <p15:prstTrans prst="pageCurlDouble"/>
      </p:transition>
    </mc:Choice>
    <mc:Fallback xmlns="">
      <p:transition spd="slow" advTm="266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3">
            <a:extLst>
              <a:ext uri="{FF2B5EF4-FFF2-40B4-BE49-F238E27FC236}">
                <a16:creationId xmlns:a16="http://schemas.microsoft.com/office/drawing/2014/main" id="{A2D772C8-B8CF-413F-A310-AF760C71318B}"/>
              </a:ext>
            </a:extLst>
          </p:cNvPr>
          <p:cNvSpPr txBox="1">
            <a:spLocks/>
          </p:cNvSpPr>
          <p:nvPr/>
        </p:nvSpPr>
        <p:spPr>
          <a:xfrm>
            <a:off x="1592773" y="199940"/>
            <a:ext cx="8766048" cy="707886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ctr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4000" b="1" dirty="0">
                <a:latin typeface="Boopee" panose="02000506020000020003" pitchFamily="2" charset="0"/>
              </a:rPr>
              <a:t>Zadanie 20.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9043801-A280-4680-8D1B-3DF474BEDF53}"/>
              </a:ext>
            </a:extLst>
          </p:cNvPr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6199" y="1317172"/>
            <a:ext cx="10699601" cy="4484914"/>
          </a:xfrm>
          <a:prstGeom prst="rect">
            <a:avLst/>
          </a:prstGeom>
        </p:spPr>
      </p:pic>
      <p:pic>
        <p:nvPicPr>
          <p:cNvPr id="8" name="Dźwięk 7">
            <a:hlinkClick r:id="" action="ppaction://media"/>
            <a:extLst>
              <a:ext uri="{FF2B5EF4-FFF2-40B4-BE49-F238E27FC236}">
                <a16:creationId xmlns:a16="http://schemas.microsoft.com/office/drawing/2014/main" id="{3BD66927-3066-4FC7-BC69-1849FF3354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067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8595">
        <p15:prstTrans prst="pageCurlDouble"/>
      </p:transition>
    </mc:Choice>
    <mc:Fallback xmlns="">
      <p:transition spd="slow" advTm="185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EFEA94F3-952F-415F-AE10-F06CD0D9EE83}"/>
              </a:ext>
            </a:extLst>
          </p:cNvPr>
          <p:cNvSpPr txBox="1">
            <a:spLocks/>
          </p:cNvSpPr>
          <p:nvPr/>
        </p:nvSpPr>
        <p:spPr>
          <a:xfrm>
            <a:off x="1592773" y="199940"/>
            <a:ext cx="8766048" cy="707886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ctr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4000" b="1" dirty="0">
                <a:latin typeface="Boopee" panose="02000506020000020003" pitchFamily="2" charset="0"/>
              </a:rPr>
              <a:t>zasady oceniania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B8B299C8-38FB-463E-B4E9-7E8492CF0A34}"/>
              </a:ext>
            </a:extLst>
          </p:cNvPr>
          <p:cNvSpPr txBox="1"/>
          <p:nvPr/>
        </p:nvSpPr>
        <p:spPr>
          <a:xfrm>
            <a:off x="723900" y="1997638"/>
            <a:ext cx="10744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ea typeface="Cambria" panose="02040503050406030204" pitchFamily="18" charset="0"/>
              </a:rPr>
              <a:t>3 punkty – obliczenie wymiarów działki przed podziałem (50 m, 75 m)</a:t>
            </a:r>
          </a:p>
          <a:p>
            <a:endParaRPr lang="pl-PL" sz="2400" b="1" dirty="0">
              <a:solidFill>
                <a:schemeClr val="bg1"/>
              </a:solidFill>
              <a:ea typeface="Cambria" panose="02040503050406030204" pitchFamily="18" charset="0"/>
            </a:endParaRPr>
          </a:p>
          <a:p>
            <a:r>
              <a:rPr lang="pl-PL" sz="2400" b="1" dirty="0">
                <a:solidFill>
                  <a:schemeClr val="bg1"/>
                </a:solidFill>
                <a:ea typeface="Cambria" panose="02040503050406030204" pitchFamily="18" charset="0"/>
              </a:rPr>
              <a:t>2 punkty – poprawny sposób obliczenia jednego wymiaru prostokąta</a:t>
            </a:r>
          </a:p>
          <a:p>
            <a:endParaRPr lang="pl-PL" sz="2400" b="1" dirty="0">
              <a:solidFill>
                <a:schemeClr val="bg1"/>
              </a:solidFill>
              <a:ea typeface="Cambria" panose="02040503050406030204" pitchFamily="18" charset="0"/>
            </a:endParaRPr>
          </a:p>
          <a:p>
            <a:r>
              <a:rPr lang="pl-PL" sz="2400" b="1" dirty="0">
                <a:solidFill>
                  <a:schemeClr val="bg1"/>
                </a:solidFill>
                <a:ea typeface="Cambria" panose="02040503050406030204" pitchFamily="18" charset="0"/>
              </a:rPr>
              <a:t>1 punkt – ustalenie, że długości wymiarów małej działki pozostają </a:t>
            </a:r>
          </a:p>
          <a:p>
            <a:r>
              <a:rPr lang="pl-PL" sz="2400" b="1" dirty="0">
                <a:solidFill>
                  <a:schemeClr val="bg1"/>
                </a:solidFill>
                <a:ea typeface="Cambria" panose="02040503050406030204" pitchFamily="18" charset="0"/>
              </a:rPr>
              <a:t>                 w stosunku 2:1</a:t>
            </a:r>
          </a:p>
          <a:p>
            <a:endParaRPr lang="pl-PL" sz="2400" b="1" dirty="0">
              <a:solidFill>
                <a:schemeClr val="bg1"/>
              </a:solidFill>
              <a:ea typeface="Cambria" panose="02040503050406030204" pitchFamily="18" charset="0"/>
            </a:endParaRPr>
          </a:p>
          <a:p>
            <a:r>
              <a:rPr lang="pl-PL" sz="2400" b="1" dirty="0">
                <a:solidFill>
                  <a:schemeClr val="bg1"/>
                </a:solidFill>
                <a:ea typeface="Cambria" panose="02040503050406030204" pitchFamily="18" charset="0"/>
              </a:rPr>
              <a:t>0 punktów – rozwiązanie błędne lub brak rozwiązania</a:t>
            </a:r>
          </a:p>
        </p:txBody>
      </p:sp>
      <p:pic>
        <p:nvPicPr>
          <p:cNvPr id="8" name="Dźwięk 7">
            <a:hlinkClick r:id="" action="ppaction://media"/>
            <a:extLst>
              <a:ext uri="{FF2B5EF4-FFF2-40B4-BE49-F238E27FC236}">
                <a16:creationId xmlns:a16="http://schemas.microsoft.com/office/drawing/2014/main" id="{6E3C6428-BB5A-4CB4-860A-04E053043C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503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2702">
        <p15:prstTrans prst="pageCurlDouble"/>
      </p:transition>
    </mc:Choice>
    <mc:Fallback xmlns="">
      <p:transition spd="slow" advTm="427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3">
            <a:extLst>
              <a:ext uri="{FF2B5EF4-FFF2-40B4-BE49-F238E27FC236}">
                <a16:creationId xmlns:a16="http://schemas.microsoft.com/office/drawing/2014/main" id="{9DA14601-AD1E-4383-883D-35BA3887448B}"/>
              </a:ext>
            </a:extLst>
          </p:cNvPr>
          <p:cNvSpPr txBox="1">
            <a:spLocks/>
          </p:cNvSpPr>
          <p:nvPr/>
        </p:nvSpPr>
        <p:spPr>
          <a:xfrm>
            <a:off x="1712976" y="2281964"/>
            <a:ext cx="8766048" cy="1938992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ctr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4000" b="1" dirty="0">
                <a:latin typeface="Boopee" panose="02000506020000020003" pitchFamily="2" charset="0"/>
              </a:rPr>
              <a:t>Rozwiązania uczniowskie</a:t>
            </a:r>
          </a:p>
          <a:p>
            <a:pPr algn="ctr"/>
            <a:r>
              <a:rPr lang="pl-PL" sz="4000" b="1" dirty="0">
                <a:latin typeface="Boopee" panose="02000506020000020003" pitchFamily="2" charset="0"/>
              </a:rPr>
              <a:t>Z egzaminu</a:t>
            </a:r>
          </a:p>
          <a:p>
            <a:pPr algn="ctr"/>
            <a:r>
              <a:rPr lang="pl-PL" sz="4000" b="1" dirty="0">
                <a:latin typeface="Boopee" panose="02000506020000020003" pitchFamily="2" charset="0"/>
              </a:rPr>
              <a:t>W roku 2019</a:t>
            </a:r>
          </a:p>
        </p:txBody>
      </p:sp>
      <p:pic>
        <p:nvPicPr>
          <p:cNvPr id="5" name="Dźwięk 4">
            <a:hlinkClick r:id="" action="ppaction://media"/>
            <a:extLst>
              <a:ext uri="{FF2B5EF4-FFF2-40B4-BE49-F238E27FC236}">
                <a16:creationId xmlns:a16="http://schemas.microsoft.com/office/drawing/2014/main" id="{8E5EE5E4-A369-4DD5-8557-5DF2CD6D24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4720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8640">
        <p15:prstTrans prst="pageCurlDouble"/>
      </p:transition>
    </mc:Choice>
    <mc:Fallback xmlns="">
      <p:transition spd="slow" advTm="286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3"/>
          <p:cNvSpPr>
            <a:spLocks noGrp="1"/>
          </p:cNvSpPr>
          <p:nvPr>
            <p:ph type="title"/>
          </p:nvPr>
        </p:nvSpPr>
        <p:spPr>
          <a:xfrm>
            <a:off x="0" y="3040663"/>
            <a:ext cx="2478534" cy="776674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>
                <a:latin typeface="Boopee" panose="02000506020000020003" pitchFamily="2" charset="0"/>
              </a:rPr>
              <a:t>Przykład 1.</a:t>
            </a: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9502445F-0245-477E-B1AF-C04D8A0D44E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411" r="26161" b="13044"/>
          <a:stretch/>
        </p:blipFill>
        <p:spPr>
          <a:xfrm>
            <a:off x="4493405" y="0"/>
            <a:ext cx="5215039" cy="6833559"/>
          </a:xfrm>
          <a:prstGeom prst="rect">
            <a:avLst/>
          </a:prstGeom>
        </p:spPr>
      </p:pic>
      <p:grpSp>
        <p:nvGrpSpPr>
          <p:cNvPr id="3" name="Grupa 2">
            <a:extLst>
              <a:ext uri="{FF2B5EF4-FFF2-40B4-BE49-F238E27FC236}">
                <a16:creationId xmlns:a16="http://schemas.microsoft.com/office/drawing/2014/main" id="{2617DC02-E19C-4924-B04D-795F528D63CB}"/>
              </a:ext>
            </a:extLst>
          </p:cNvPr>
          <p:cNvGrpSpPr/>
          <p:nvPr/>
        </p:nvGrpSpPr>
        <p:grpSpPr>
          <a:xfrm>
            <a:off x="5744496" y="13252"/>
            <a:ext cx="852762" cy="883059"/>
            <a:chOff x="5744496" y="13252"/>
            <a:chExt cx="852762" cy="883059"/>
          </a:xfrm>
        </p:grpSpPr>
        <p:sp>
          <p:nvSpPr>
            <p:cNvPr id="6" name="Owal 5">
              <a:extLst>
                <a:ext uri="{FF2B5EF4-FFF2-40B4-BE49-F238E27FC236}">
                  <a16:creationId xmlns:a16="http://schemas.microsoft.com/office/drawing/2014/main" id="{B8FE638C-5CAA-4BAA-BEE8-8B4A089B27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86238" y="13252"/>
              <a:ext cx="411020" cy="318897"/>
            </a:xfrm>
            <a:prstGeom prst="ellipse">
              <a:avLst/>
            </a:pr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l-PL"/>
            </a:p>
          </p:txBody>
        </p:sp>
        <p:sp>
          <p:nvSpPr>
            <p:cNvPr id="7" name="Owal 6">
              <a:extLst>
                <a:ext uri="{FF2B5EF4-FFF2-40B4-BE49-F238E27FC236}">
                  <a16:creationId xmlns:a16="http://schemas.microsoft.com/office/drawing/2014/main" id="{EF9BF183-4CBB-4147-BFA8-ED3604E647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44496" y="573985"/>
              <a:ext cx="415440" cy="322326"/>
            </a:xfrm>
            <a:prstGeom prst="ellipse">
              <a:avLst/>
            </a:pr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l-PL"/>
            </a:p>
          </p:txBody>
        </p:sp>
      </p:grp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700739C5-F3EB-4362-A49F-CC51FCBDA3A9}"/>
              </a:ext>
            </a:extLst>
          </p:cNvPr>
          <p:cNvCxnSpPr>
            <a:cxnSpLocks/>
          </p:cNvCxnSpPr>
          <p:nvPr/>
        </p:nvCxnSpPr>
        <p:spPr>
          <a:xfrm>
            <a:off x="5023274" y="4335588"/>
            <a:ext cx="1191996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D2F373A6-C878-4CF7-9A0D-3DEA468F76DE}"/>
              </a:ext>
            </a:extLst>
          </p:cNvPr>
          <p:cNvCxnSpPr>
            <a:cxnSpLocks/>
          </p:cNvCxnSpPr>
          <p:nvPr/>
        </p:nvCxnSpPr>
        <p:spPr>
          <a:xfrm>
            <a:off x="6938213" y="6817671"/>
            <a:ext cx="1191996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6A6A3152-D557-4E52-A0FD-D9F10B44505D}"/>
              </a:ext>
            </a:extLst>
          </p:cNvPr>
          <p:cNvCxnSpPr>
            <a:cxnSpLocks/>
          </p:cNvCxnSpPr>
          <p:nvPr/>
        </p:nvCxnSpPr>
        <p:spPr>
          <a:xfrm>
            <a:off x="5189962" y="4816610"/>
            <a:ext cx="9720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Dźwięk 12">
            <a:hlinkClick r:id="" action="ppaction://media"/>
            <a:extLst>
              <a:ext uri="{FF2B5EF4-FFF2-40B4-BE49-F238E27FC236}">
                <a16:creationId xmlns:a16="http://schemas.microsoft.com/office/drawing/2014/main" id="{CA8C4ECA-8938-4676-8987-2D92882C767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48551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719">
        <p15:prstTrans prst="pageCurlDouble"/>
      </p:transition>
    </mc:Choice>
    <mc:Fallback xmlns="">
      <p:transition spd="slow" advTm="307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3">
            <a:extLst>
              <a:ext uri="{FF2B5EF4-FFF2-40B4-BE49-F238E27FC236}">
                <a16:creationId xmlns:a16="http://schemas.microsoft.com/office/drawing/2014/main" id="{993BFF7D-D255-4FA5-AB36-BBFBD2D55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0662"/>
            <a:ext cx="2478534" cy="776674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>
                <a:latin typeface="Boopee" panose="02000506020000020003" pitchFamily="2" charset="0"/>
              </a:rPr>
              <a:t>Przykład 2.</a:t>
            </a: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E71D8BDB-44F6-4969-9ED8-657794AFAD5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405"/>
          <a:stretch/>
        </p:blipFill>
        <p:spPr>
          <a:xfrm>
            <a:off x="3222909" y="-1"/>
            <a:ext cx="7542543" cy="6858000"/>
          </a:xfrm>
          <a:prstGeom prst="rect">
            <a:avLst/>
          </a:prstGeom>
        </p:spPr>
      </p:pic>
      <p:grpSp>
        <p:nvGrpSpPr>
          <p:cNvPr id="3" name="Grupa 2">
            <a:extLst>
              <a:ext uri="{FF2B5EF4-FFF2-40B4-BE49-F238E27FC236}">
                <a16:creationId xmlns:a16="http://schemas.microsoft.com/office/drawing/2014/main" id="{D1D2B389-75C0-4AA0-BBFE-264A7F9A35E6}"/>
              </a:ext>
            </a:extLst>
          </p:cNvPr>
          <p:cNvGrpSpPr/>
          <p:nvPr/>
        </p:nvGrpSpPr>
        <p:grpSpPr>
          <a:xfrm>
            <a:off x="6530998" y="1084194"/>
            <a:ext cx="1159772" cy="739769"/>
            <a:chOff x="6530998" y="1084194"/>
            <a:chExt cx="1159772" cy="739769"/>
          </a:xfrm>
        </p:grpSpPr>
        <p:sp>
          <p:nvSpPr>
            <p:cNvPr id="5" name="Owal 4">
              <a:extLst>
                <a:ext uri="{FF2B5EF4-FFF2-40B4-BE49-F238E27FC236}">
                  <a16:creationId xmlns:a16="http://schemas.microsoft.com/office/drawing/2014/main" id="{ED310293-DC50-4D03-8474-1B14E13084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79750" y="1084194"/>
              <a:ext cx="411020" cy="318897"/>
            </a:xfrm>
            <a:prstGeom prst="ellipse">
              <a:avLst/>
            </a:pr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l-PL"/>
            </a:p>
          </p:txBody>
        </p:sp>
        <p:sp>
          <p:nvSpPr>
            <p:cNvPr id="6" name="Owal 5">
              <a:extLst>
                <a:ext uri="{FF2B5EF4-FFF2-40B4-BE49-F238E27FC236}">
                  <a16:creationId xmlns:a16="http://schemas.microsoft.com/office/drawing/2014/main" id="{ADBE93A4-E943-4696-B009-8260D751EC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30998" y="1501637"/>
              <a:ext cx="415440" cy="322326"/>
            </a:xfrm>
            <a:prstGeom prst="ellipse">
              <a:avLst/>
            </a:pr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l-PL"/>
            </a:p>
          </p:txBody>
        </p:sp>
      </p:grp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C35C331A-0A68-4F0B-9FD8-3C49AC0CF924}"/>
              </a:ext>
            </a:extLst>
          </p:cNvPr>
          <p:cNvCxnSpPr>
            <a:cxnSpLocks/>
          </p:cNvCxnSpPr>
          <p:nvPr/>
        </p:nvCxnSpPr>
        <p:spPr>
          <a:xfrm>
            <a:off x="5701661" y="2864596"/>
            <a:ext cx="234241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0E72CB79-6ED9-4FE9-B52F-121DDA99D8B1}"/>
              </a:ext>
            </a:extLst>
          </p:cNvPr>
          <p:cNvCxnSpPr>
            <a:cxnSpLocks/>
          </p:cNvCxnSpPr>
          <p:nvPr/>
        </p:nvCxnSpPr>
        <p:spPr>
          <a:xfrm>
            <a:off x="6476915" y="4938565"/>
            <a:ext cx="11520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F2699501-1AF2-4857-9FBD-CA8A09922E88}"/>
              </a:ext>
            </a:extLst>
          </p:cNvPr>
          <p:cNvCxnSpPr>
            <a:cxnSpLocks/>
          </p:cNvCxnSpPr>
          <p:nvPr/>
        </p:nvCxnSpPr>
        <p:spPr>
          <a:xfrm>
            <a:off x="8749662" y="6614965"/>
            <a:ext cx="11520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Dźwięk 14">
            <a:hlinkClick r:id="" action="ppaction://media"/>
            <a:extLst>
              <a:ext uri="{FF2B5EF4-FFF2-40B4-BE49-F238E27FC236}">
                <a16:creationId xmlns:a16="http://schemas.microsoft.com/office/drawing/2014/main" id="{DA57E7FF-5120-407D-92C6-6728A891D86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2732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6588">
        <p15:prstTrans prst="pageCurlDouble"/>
      </p:transition>
    </mc:Choice>
    <mc:Fallback xmlns="">
      <p:transition spd="slow" advTm="265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1">
            <a:extLst>
              <a:ext uri="{FF2B5EF4-FFF2-40B4-BE49-F238E27FC236}">
                <a16:creationId xmlns:a16="http://schemas.microsoft.com/office/drawing/2014/main" id="{D1BB18DE-1A79-45F3-8DCC-9ADB38FDD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2"/>
          <a:stretch>
            <a:fillRect/>
          </a:stretch>
        </p:blipFill>
        <p:spPr bwMode="auto">
          <a:xfrm>
            <a:off x="2861619" y="0"/>
            <a:ext cx="7979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271545FF-677E-449B-86F1-361020C2AC1C}"/>
              </a:ext>
            </a:extLst>
          </p:cNvPr>
          <p:cNvCxnSpPr>
            <a:cxnSpLocks/>
          </p:cNvCxnSpPr>
          <p:nvPr/>
        </p:nvCxnSpPr>
        <p:spPr>
          <a:xfrm>
            <a:off x="3433011" y="3765744"/>
            <a:ext cx="32760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B4241F1D-E246-43BD-B3AF-5943E4D82064}"/>
              </a:ext>
            </a:extLst>
          </p:cNvPr>
          <p:cNvCxnSpPr>
            <a:cxnSpLocks/>
          </p:cNvCxnSpPr>
          <p:nvPr/>
        </p:nvCxnSpPr>
        <p:spPr>
          <a:xfrm>
            <a:off x="5022574" y="3191878"/>
            <a:ext cx="1191996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074A5160-4CC9-42DB-8D15-DD65453B65D1}"/>
              </a:ext>
            </a:extLst>
          </p:cNvPr>
          <p:cNvCxnSpPr>
            <a:cxnSpLocks/>
          </p:cNvCxnSpPr>
          <p:nvPr/>
        </p:nvCxnSpPr>
        <p:spPr>
          <a:xfrm>
            <a:off x="8481022" y="6667971"/>
            <a:ext cx="16920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wal 9">
            <a:extLst>
              <a:ext uri="{FF2B5EF4-FFF2-40B4-BE49-F238E27FC236}">
                <a16:creationId xmlns:a16="http://schemas.microsoft.com/office/drawing/2014/main" id="{953AD903-B6DA-4666-8DC2-1FC93435BD6E}"/>
              </a:ext>
            </a:extLst>
          </p:cNvPr>
          <p:cNvSpPr>
            <a:spLocks noChangeAspect="1"/>
          </p:cNvSpPr>
          <p:nvPr/>
        </p:nvSpPr>
        <p:spPr>
          <a:xfrm>
            <a:off x="7977070" y="621054"/>
            <a:ext cx="1007904" cy="781996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  <p:sp>
        <p:nvSpPr>
          <p:cNvPr id="13" name="Tytuł 3">
            <a:extLst>
              <a:ext uri="{FF2B5EF4-FFF2-40B4-BE49-F238E27FC236}">
                <a16:creationId xmlns:a16="http://schemas.microsoft.com/office/drawing/2014/main" id="{78B41CD5-ADB2-4384-80E6-E1D2C22FC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58138"/>
            <a:ext cx="2478534" cy="776674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>
                <a:latin typeface="Boopee" panose="02000506020000020003" pitchFamily="2" charset="0"/>
              </a:rPr>
              <a:t>Przykład 3.</a:t>
            </a: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11" name="Dźwięk 10">
            <a:hlinkClick r:id="" action="ppaction://media"/>
            <a:extLst>
              <a:ext uri="{FF2B5EF4-FFF2-40B4-BE49-F238E27FC236}">
                <a16:creationId xmlns:a16="http://schemas.microsoft.com/office/drawing/2014/main" id="{EB15B2AD-D064-4CFD-AD8D-AEAB8502AAF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51988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1114">
        <p15:prstTrans prst="pageCurlDouble"/>
      </p:transition>
    </mc:Choice>
    <mc:Fallback xmlns="">
      <p:transition spd="slow" advTm="311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3">
            <a:extLst>
              <a:ext uri="{FF2B5EF4-FFF2-40B4-BE49-F238E27FC236}">
                <a16:creationId xmlns:a16="http://schemas.microsoft.com/office/drawing/2014/main" id="{14CEDFED-F90C-4536-96E7-BB58D72EA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0663"/>
            <a:ext cx="2478534" cy="776674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>
                <a:latin typeface="Boopee" panose="02000506020000020003" pitchFamily="2" charset="0"/>
              </a:rPr>
              <a:t>Przykład 4.</a:t>
            </a: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3B943AE-5F7D-46BC-8D49-C9D32A9AB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8" t="34378" r="10449" b="11646"/>
          <a:stretch>
            <a:fillRect/>
          </a:stretch>
        </p:blipFill>
        <p:spPr bwMode="auto">
          <a:xfrm>
            <a:off x="2969187" y="140570"/>
            <a:ext cx="8546952" cy="6726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5ED233A0-7E53-46BB-A743-1CB55BC38524}"/>
              </a:ext>
            </a:extLst>
          </p:cNvPr>
          <p:cNvCxnSpPr>
            <a:cxnSpLocks/>
          </p:cNvCxnSpPr>
          <p:nvPr/>
        </p:nvCxnSpPr>
        <p:spPr>
          <a:xfrm>
            <a:off x="3790821" y="4123553"/>
            <a:ext cx="10440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C35C331A-0A68-4F0B-9FD8-3C49AC0CF924}"/>
              </a:ext>
            </a:extLst>
          </p:cNvPr>
          <p:cNvCxnSpPr>
            <a:cxnSpLocks/>
          </p:cNvCxnSpPr>
          <p:nvPr/>
        </p:nvCxnSpPr>
        <p:spPr>
          <a:xfrm>
            <a:off x="5221357" y="4640386"/>
            <a:ext cx="376618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C35C331A-0A68-4F0B-9FD8-3C49AC0CF924}"/>
              </a:ext>
            </a:extLst>
          </p:cNvPr>
          <p:cNvCxnSpPr>
            <a:cxnSpLocks/>
          </p:cNvCxnSpPr>
          <p:nvPr/>
        </p:nvCxnSpPr>
        <p:spPr>
          <a:xfrm>
            <a:off x="9504168" y="6614960"/>
            <a:ext cx="164091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upa 4">
            <a:extLst>
              <a:ext uri="{FF2B5EF4-FFF2-40B4-BE49-F238E27FC236}">
                <a16:creationId xmlns:a16="http://schemas.microsoft.com/office/drawing/2014/main" id="{3B8BB126-C1E2-4DBB-8713-3895FC463C1D}"/>
              </a:ext>
            </a:extLst>
          </p:cNvPr>
          <p:cNvGrpSpPr/>
          <p:nvPr/>
        </p:nvGrpSpPr>
        <p:grpSpPr>
          <a:xfrm>
            <a:off x="4201640" y="1832132"/>
            <a:ext cx="2282287" cy="581891"/>
            <a:chOff x="4201640" y="1832132"/>
            <a:chExt cx="2282287" cy="581891"/>
          </a:xfrm>
        </p:grpSpPr>
        <p:cxnSp>
          <p:nvCxnSpPr>
            <p:cNvPr id="4" name="Łącznik prosty 3">
              <a:extLst>
                <a:ext uri="{FF2B5EF4-FFF2-40B4-BE49-F238E27FC236}">
                  <a16:creationId xmlns:a16="http://schemas.microsoft.com/office/drawing/2014/main" id="{DC445589-B527-4D60-8398-7A60F9E04BA8}"/>
                </a:ext>
              </a:extLst>
            </p:cNvPr>
            <p:cNvCxnSpPr>
              <a:cxnSpLocks/>
            </p:cNvCxnSpPr>
            <p:nvPr/>
          </p:nvCxnSpPr>
          <p:spPr>
            <a:xfrm>
              <a:off x="4294406" y="2414023"/>
              <a:ext cx="1894360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Łącznik prosty 9">
              <a:extLst>
                <a:ext uri="{FF2B5EF4-FFF2-40B4-BE49-F238E27FC236}">
                  <a16:creationId xmlns:a16="http://schemas.microsoft.com/office/drawing/2014/main" id="{B9B18EB9-E728-44C7-9A12-8C02F2E61CF8}"/>
                </a:ext>
              </a:extLst>
            </p:cNvPr>
            <p:cNvCxnSpPr>
              <a:cxnSpLocks/>
            </p:cNvCxnSpPr>
            <p:nvPr/>
          </p:nvCxnSpPr>
          <p:spPr>
            <a:xfrm>
              <a:off x="4201640" y="1832132"/>
              <a:ext cx="2282287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Dźwięk 11">
            <a:hlinkClick r:id="" action="ppaction://media"/>
            <a:extLst>
              <a:ext uri="{FF2B5EF4-FFF2-40B4-BE49-F238E27FC236}">
                <a16:creationId xmlns:a16="http://schemas.microsoft.com/office/drawing/2014/main" id="{3D17FF07-407A-453E-8C92-C31DE91ACB8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70630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4657">
        <p15:prstTrans prst="pageCurlDouble"/>
      </p:transition>
    </mc:Choice>
    <mc:Fallback xmlns="">
      <p:transition spd="slow" advTm="246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7.4|4.4|6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7|5.8|2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8.2|5.9|8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8.2|5.3|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|11.4|6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4.6|8.2|5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|10.6|11.6|12.4|9.8|9.2"/>
</p:tagLst>
</file>

<file path=ppt/theme/theme1.xml><?xml version="1.0" encoding="utf-8"?>
<a:theme xmlns:a="http://schemas.openxmlformats.org/drawingml/2006/main" name="Wycinek">
  <a:themeElements>
    <a:clrScheme name="Wycinek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Wycine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ycine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2_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3819</TotalTime>
  <Words>191</Words>
  <Application>Microsoft Office PowerPoint</Application>
  <PresentationFormat>Panoramiczny</PresentationFormat>
  <Paragraphs>59</Paragraphs>
  <Slides>16</Slides>
  <Notes>16</Notes>
  <HiddenSlides>0</HiddenSlides>
  <MMClips>16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4</vt:i4>
      </vt:variant>
      <vt:variant>
        <vt:lpstr>Tytuły slajdów</vt:lpstr>
      </vt:variant>
      <vt:variant>
        <vt:i4>16</vt:i4>
      </vt:variant>
    </vt:vector>
  </HeadingPairs>
  <TitlesOfParts>
    <vt:vector size="29" baseType="lpstr">
      <vt:lpstr>Arial</vt:lpstr>
      <vt:lpstr>Boopee</vt:lpstr>
      <vt:lpstr>Calibri</vt:lpstr>
      <vt:lpstr>Calibri Light</vt:lpstr>
      <vt:lpstr>Cambria</vt:lpstr>
      <vt:lpstr>Century Gothic</vt:lpstr>
      <vt:lpstr>Comic Sans MS</vt:lpstr>
      <vt:lpstr>Wingdings</vt:lpstr>
      <vt:lpstr>Wingdings 3</vt:lpstr>
      <vt:lpstr>Wycinek</vt:lpstr>
      <vt:lpstr>2_Projekt niestandardowy</vt:lpstr>
      <vt:lpstr>1_Projekt niestandardowy</vt:lpstr>
      <vt:lpstr>Projekt niestandardowy</vt:lpstr>
      <vt:lpstr>POMAGAMY UCZNIOM  W Przygotowaniu SIĘ do egzaminu ósmoklasisty  matematyka</vt:lpstr>
      <vt:lpstr>Prezentacja programu PowerPoint</vt:lpstr>
      <vt:lpstr>Prezentacja programu PowerPoint</vt:lpstr>
      <vt:lpstr>Prezentacja programu PowerPoint</vt:lpstr>
      <vt:lpstr>Prezentacja programu PowerPoint</vt:lpstr>
      <vt:lpstr>Przykład 1.</vt:lpstr>
      <vt:lpstr>Przykład 2.</vt:lpstr>
      <vt:lpstr>Przykład 3.</vt:lpstr>
      <vt:lpstr>Przykład 4.</vt:lpstr>
      <vt:lpstr>Przykład 5.</vt:lpstr>
      <vt:lpstr>Przykład 6.</vt:lpstr>
      <vt:lpstr>Prezentacja programu PowerPoint</vt:lpstr>
      <vt:lpstr>Prezentacja programu PowerPoint</vt:lpstr>
      <vt:lpstr>podsumowanie</vt:lpstr>
      <vt:lpstr>Prezentacja programu PowerPoint</vt:lpstr>
      <vt:lpstr>Prezentacja programu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Elżbieta Tyralska-Wojtycza</dc:creator>
  <cp:lastModifiedBy>Współpracownik</cp:lastModifiedBy>
  <cp:revision>221</cp:revision>
  <dcterms:created xsi:type="dcterms:W3CDTF">2020-04-18T18:38:09Z</dcterms:created>
  <dcterms:modified xsi:type="dcterms:W3CDTF">2020-05-06T08:23:28Z</dcterms:modified>
</cp:coreProperties>
</file>