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703" r:id="rId2"/>
    <p:sldMasterId id="2147483690" r:id="rId3"/>
    <p:sldMasterId id="2147483678" r:id="rId4"/>
  </p:sldMasterIdLst>
  <p:notesMasterIdLst>
    <p:notesMasterId r:id="rId24"/>
  </p:notesMasterIdLst>
  <p:sldIdLst>
    <p:sldId id="256" r:id="rId5"/>
    <p:sldId id="258" r:id="rId6"/>
    <p:sldId id="259" r:id="rId7"/>
    <p:sldId id="260" r:id="rId8"/>
    <p:sldId id="261" r:id="rId9"/>
    <p:sldId id="263" r:id="rId10"/>
    <p:sldId id="264" r:id="rId11"/>
    <p:sldId id="266" r:id="rId12"/>
    <p:sldId id="267" r:id="rId13"/>
    <p:sldId id="268" r:id="rId14"/>
    <p:sldId id="265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75" r:id="rId2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12" autoAdjust="0"/>
    <p:restoredTop sz="94630" autoAdjust="0"/>
  </p:normalViewPr>
  <p:slideViewPr>
    <p:cSldViewPr snapToGrid="0">
      <p:cViewPr varScale="1">
        <p:scale>
          <a:sx n="84" d="100"/>
          <a:sy n="84" d="100"/>
        </p:scale>
        <p:origin x="738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BA1DC-F54A-4D2A-8DC1-66B38D8B1D82}" type="datetimeFigureOut">
              <a:rPr lang="pl-PL" smtClean="0"/>
              <a:pPr/>
              <a:t>2020-05-03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565437-2205-4222-9429-61B109317E1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2481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95E0D-BBF4-44DA-9961-A837838937C2}" type="datetime1">
              <a:rPr lang="pl-PL" smtClean="0"/>
              <a:pPr/>
              <a:t>2020-05-03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9598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FB7A3-478B-4F15-A8BD-0B40AAA9CB42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6429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CF55-3F08-49D8-AC20-C11CA3A36448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1060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8C4B-DE2C-466A-8D86-0E88747DC56F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2135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3A9F9-9C6C-4758-BCF6-40EC9EA1E63A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36135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9684-F7A4-4BC6-AD78-C953AF2EE4D7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27620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13155-F48B-4030-AFFB-6DCBADBC6235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0779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97D0-E0D7-462E-9FC6-3DA53273A22B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94364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7334E-021B-4385-BA08-EE72880B79BD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7847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352C-A0BE-4FD5-AF67-C232DE14019F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87776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4076-2C2F-4680-BC06-F59BBE08FB20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7751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4122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095A-5C8D-4C5B-A6E0-C03FB522BDAF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75114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8FF5-1020-4F81-87B5-1B8F0B226F7B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78615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B1ED4-C1B0-4EAB-B6A2-697AB2B2682A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893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58069-1572-40DD-9428-A15CE1F26F75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03601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6ACD-803D-483B-A52A-30E94EE23083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83976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B1DAD-7E94-4BEA-BFD6-89EE528A831C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95936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2693F-BF57-4909-B9FD-6461B906EC24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68799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A284C-BCDB-4627-A345-5B915D53248A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11641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5AF4E-10F6-468D-85D8-46B368B9E1EE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95019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B6F56-406F-4189-972B-81F1DDA05163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9869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0AA44-EE30-40F5-9C04-CB60D797CB32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7772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F9A0-4BA1-48FF-B9D1-02DBB18A19FB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8412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AA278-E2EE-4339-8F4C-3A5DFDED49BA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15412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F39C-7624-484C-B457-EAF6DA966B50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11628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FF17E-57F2-484F-B3FB-AE80A8878006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7340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70746-8988-4E43-84A7-CA7D98995E1D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5425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64BBE-5EAE-430E-94FF-52600A33C9E9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40771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9559-4402-4FDC-A12A-F83C12111947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366852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3DE7-074B-4A85-807F-7CB1C13FD9FF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976331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1BF74-D1A9-422E-88C6-BBC84CCB83E5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564565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332CD-31BD-4067-AD3F-FA8A1438DF0B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5084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C8576-6904-4182-9642-F272A1FE933F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5860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2AFA4-2566-4AA8-AA4C-BB41294D38D4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272796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67E5-5E8F-4773-AED5-185CF825C6C6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323847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D4336-4175-4C37-A453-68A80FD82BF9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237857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E165A-FA7C-4486-A94C-BC29FCD1ACEA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289801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771C-7ED3-43F9-A42E-43A02F7CA669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855366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FC23B-EEB2-444D-836F-B154A12F85F8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35428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6CC56-BF37-4C12-9241-2F8791B63543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669582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4AF9C-F5D9-4C35-B600-557256C76328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764007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6864A-3C88-4240-A035-DDF505997C3F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77562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25ED-E983-4222-8CA9-8D128B45A8F2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8765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08B3-942A-4595-BA83-FFC8E5CBB39D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431696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E15CD-AFB5-4764-8263-DDC90A2C979F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717274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A8009-C627-4F7E-8251-F99688F8505A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6077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E7E41-7A3A-4000-B834-B7CA5B1A2C3E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538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AFCD-92A8-469A-A131-48C0AF28C1FE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15084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2CF6-C505-4DED-A3F3-B6627972022E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4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FF6AF-2302-438C-965C-0220943494D9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851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5000">
              <a:schemeClr val="accent1">
                <a:lumMod val="20000"/>
                <a:lumOff val="80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5B05ABB-2175-4EEA-98A9-FEF085CEE672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4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04AD940-A0DA-437C-B0BE-266376A066E1}" type="slidenum">
              <a:rPr lang="pl-PL" smtClean="0"/>
              <a:pPr/>
              <a:t>‹#›</a:t>
            </a:fld>
            <a:endParaRPr lang="pl-PL" dirty="0"/>
          </a:p>
        </p:txBody>
      </p:sp>
      <p:pic>
        <p:nvPicPr>
          <p:cNvPr id="14" name="Obraz 13"/>
          <p:cNvPicPr>
            <a:picLocks noChangeAspect="1"/>
          </p:cNvPicPr>
          <p:nvPr userDrawn="1"/>
        </p:nvPicPr>
        <p:blipFill>
          <a:blip r:embed="rId20" cstate="print"/>
          <a:stretch>
            <a:fillRect/>
          </a:stretch>
        </p:blipFill>
        <p:spPr>
          <a:xfrm>
            <a:off x="48768" y="48431"/>
            <a:ext cx="1792379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8495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702" r:id="rId18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E2195-0482-485C-B6A3-E00E25D8379E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Picture 2" descr="logo_oke_bez nazwy_3cm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1" y="48991"/>
            <a:ext cx="82867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8131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A2A28-4B7C-42D1-8E28-D6EBEF2CA7E9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343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510C6-11F8-4F30-822B-5804BCB1802A}" type="datetime1">
              <a:rPr lang="pl-PL" smtClean="0"/>
              <a:pPr/>
              <a:t>2020-05-03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1026" name="Picture 2" descr="logo_oke_bez nazwy_3cm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82867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9410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encyklopedia.pwn.pl/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>
          <a:xfrm>
            <a:off x="424543" y="-196581"/>
            <a:ext cx="115062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 smtClean="0">
                <a:solidFill>
                  <a:schemeClr val="bg1"/>
                </a:solidFill>
                <a:latin typeface="Boopee" panose="02000506020000020003" pitchFamily="2" charset="0"/>
              </a:rPr>
              <a:t/>
            </a:r>
            <a:br>
              <a:rPr lang="pl-PL" sz="2800" b="1" dirty="0" smtClean="0">
                <a:solidFill>
                  <a:schemeClr val="bg1"/>
                </a:solidFill>
                <a:latin typeface="Boopee" panose="02000506020000020003" pitchFamily="2" charset="0"/>
              </a:rPr>
            </a:br>
            <a:r>
              <a:rPr lang="pl-PL" sz="2800" b="1" dirty="0" smtClean="0">
                <a:solidFill>
                  <a:schemeClr val="bg1"/>
                </a:solidFill>
                <a:latin typeface="Boopee" panose="02000506020000020003" pitchFamily="2" charset="0"/>
              </a:rPr>
              <a:t>POMAGAMY UCZNIOM </a:t>
            </a:r>
            <a:br>
              <a:rPr lang="pl-PL" sz="2800" b="1" dirty="0" smtClean="0">
                <a:solidFill>
                  <a:schemeClr val="bg1"/>
                </a:solidFill>
                <a:latin typeface="Boopee" panose="02000506020000020003" pitchFamily="2" charset="0"/>
              </a:rPr>
            </a:br>
            <a:r>
              <a:rPr lang="pl-PL" sz="2800" b="1" dirty="0" smtClean="0">
                <a:solidFill>
                  <a:schemeClr val="bg1"/>
                </a:solidFill>
                <a:latin typeface="Boopee" panose="02000506020000020003" pitchFamily="2" charset="0"/>
              </a:rPr>
              <a:t>W Przygotowaniu SI</a:t>
            </a:r>
            <a:r>
              <a:rPr lang="pl-PL" sz="28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Ę</a:t>
            </a:r>
            <a:r>
              <a:rPr lang="pl-PL" sz="2800" b="1" dirty="0" smtClean="0">
                <a:solidFill>
                  <a:schemeClr val="bg1"/>
                </a:solidFill>
              </a:rPr>
              <a:t/>
            </a:r>
            <a:br>
              <a:rPr lang="pl-PL" sz="2800" b="1" dirty="0" smtClean="0">
                <a:solidFill>
                  <a:schemeClr val="bg1"/>
                </a:solidFill>
              </a:rPr>
            </a:br>
            <a:r>
              <a:rPr lang="pl-PL" sz="2800" b="1" dirty="0" smtClean="0">
                <a:solidFill>
                  <a:schemeClr val="bg1"/>
                </a:solidFill>
                <a:latin typeface="Boopee" panose="02000506020000020003" pitchFamily="2" charset="0"/>
              </a:rPr>
              <a:t>do egzaminu </a:t>
            </a:r>
            <a:r>
              <a:rPr lang="pl-PL" sz="2800" b="1" dirty="0" smtClean="0">
                <a:latin typeface="Boopee" panose="02000506020000020003" pitchFamily="2" charset="0"/>
              </a:rPr>
              <a:t>ósmoklasisty</a:t>
            </a:r>
            <a:br>
              <a:rPr lang="pl-PL" sz="2800" b="1" dirty="0" smtClean="0">
                <a:latin typeface="Boopee" panose="02000506020000020003" pitchFamily="2" charset="0"/>
              </a:rPr>
            </a:br>
            <a:r>
              <a:rPr lang="pl-PL" sz="2800" b="1" dirty="0" smtClean="0">
                <a:latin typeface="Boopee" panose="02000506020000020003" pitchFamily="2" charset="0"/>
              </a:rPr>
              <a:t/>
            </a:r>
            <a:br>
              <a:rPr lang="pl-PL" sz="2800" b="1" dirty="0" smtClean="0">
                <a:latin typeface="Boopee" panose="02000506020000020003" pitchFamily="2" charset="0"/>
              </a:rPr>
            </a:br>
            <a:r>
              <a:rPr lang="pl-PL" sz="2800" b="1" dirty="0" smtClean="0">
                <a:latin typeface="Boopee" panose="02000506020000020003" pitchFamily="2" charset="0"/>
              </a:rPr>
              <a:t> </a:t>
            </a:r>
            <a:r>
              <a:rPr lang="pl-PL" sz="2800" b="1" dirty="0" err="1" smtClean="0">
                <a:latin typeface="Boopee" panose="02000506020000020003" pitchFamily="2" charset="0"/>
              </a:rPr>
              <a:t>Repetitio</a:t>
            </a:r>
            <a:r>
              <a:rPr lang="pl-PL" sz="2800" b="1" dirty="0" smtClean="0">
                <a:latin typeface="Boopee" panose="02000506020000020003" pitchFamily="2" charset="0"/>
              </a:rPr>
              <a:t> </a:t>
            </a:r>
            <a:r>
              <a:rPr lang="pl-PL" sz="2800" b="1" dirty="0" err="1" smtClean="0">
                <a:latin typeface="Boopee" panose="02000506020000020003" pitchFamily="2" charset="0"/>
              </a:rPr>
              <a:t>est</a:t>
            </a:r>
            <a:r>
              <a:rPr lang="pl-PL" sz="2800" b="1" dirty="0" smtClean="0">
                <a:latin typeface="Boopee" panose="02000506020000020003" pitchFamily="2" charset="0"/>
              </a:rPr>
              <a:t> </a:t>
            </a:r>
            <a:r>
              <a:rPr lang="pl-PL" sz="2800" b="1" dirty="0" err="1" smtClean="0">
                <a:latin typeface="Boopee" panose="02000506020000020003" pitchFamily="2" charset="0"/>
              </a:rPr>
              <a:t>mater</a:t>
            </a:r>
            <a:r>
              <a:rPr lang="pl-PL" sz="2800" b="1" dirty="0" smtClean="0">
                <a:latin typeface="Boopee" panose="02000506020000020003" pitchFamily="2" charset="0"/>
              </a:rPr>
              <a:t> </a:t>
            </a:r>
            <a:r>
              <a:rPr lang="pl-PL" sz="2800" b="1" dirty="0" err="1" smtClean="0">
                <a:latin typeface="Boopee" panose="02000506020000020003" pitchFamily="2" charset="0"/>
              </a:rPr>
              <a:t>Studiorum</a:t>
            </a:r>
            <a:r>
              <a:rPr lang="pl-PL" sz="2800" b="1" dirty="0" smtClean="0">
                <a:latin typeface="Boopee" panose="02000506020000020003" pitchFamily="2" charset="0"/>
              </a:rPr>
              <a:t/>
            </a:r>
            <a:br>
              <a:rPr lang="pl-PL" sz="2800" b="1" dirty="0" smtClean="0">
                <a:latin typeface="Boopee" panose="02000506020000020003" pitchFamily="2" charset="0"/>
              </a:rPr>
            </a:br>
            <a:r>
              <a:rPr lang="pl-PL" sz="2800" b="1" dirty="0" smtClean="0">
                <a:latin typeface="Boopee" panose="02000506020000020003" pitchFamily="2" charset="0"/>
              </a:rPr>
              <a:t>/powtarzanie jest matką wiedzy/</a:t>
            </a:r>
            <a:br>
              <a:rPr lang="pl-PL" sz="2800" b="1" dirty="0" smtClean="0">
                <a:latin typeface="Boopee" panose="02000506020000020003" pitchFamily="2" charset="0"/>
              </a:rPr>
            </a:br>
            <a:r>
              <a:rPr lang="pl-PL" sz="2800" b="1" dirty="0" smtClean="0">
                <a:latin typeface="Boopee" panose="02000506020000020003" pitchFamily="2" charset="0"/>
              </a:rPr>
              <a:t> </a:t>
            </a:r>
            <a:br>
              <a:rPr lang="pl-PL" sz="2800" b="1" dirty="0" smtClean="0">
                <a:latin typeface="Boopee" panose="02000506020000020003" pitchFamily="2" charset="0"/>
              </a:rPr>
            </a:br>
            <a:r>
              <a:rPr lang="pl-PL" sz="2800" b="1" dirty="0" smtClean="0">
                <a:latin typeface="Boopee" panose="02000506020000020003" pitchFamily="2" charset="0"/>
              </a:rPr>
              <a:t>Język polski – Ćwiczenia</a:t>
            </a:r>
            <a:br>
              <a:rPr lang="pl-PL" sz="2800" b="1" dirty="0" smtClean="0">
                <a:latin typeface="Boopee" panose="02000506020000020003" pitchFamily="2" charset="0"/>
              </a:rPr>
            </a:br>
            <a:r>
              <a:rPr lang="pl-PL" sz="2800" b="1" dirty="0" smtClean="0">
                <a:latin typeface="Boopee" panose="02000506020000020003" pitchFamily="2" charset="0"/>
              </a:rPr>
              <a:t/>
            </a:r>
            <a:br>
              <a:rPr lang="pl-PL" sz="2800" b="1" dirty="0" smtClean="0">
                <a:latin typeface="Boopee" panose="02000506020000020003" pitchFamily="2" charset="0"/>
              </a:rPr>
            </a:br>
            <a:r>
              <a:rPr lang="pl-PL" sz="2800" b="1" dirty="0" smtClean="0">
                <a:latin typeface="Boopee" panose="02000506020000020003" pitchFamily="2" charset="0"/>
              </a:rPr>
              <a:t> </a:t>
            </a:r>
            <a:br>
              <a:rPr lang="pl-PL" sz="2800" b="1" dirty="0" smtClean="0">
                <a:latin typeface="Boopee" panose="02000506020000020003" pitchFamily="2" charset="0"/>
              </a:rPr>
            </a:br>
            <a:r>
              <a:rPr lang="pl-PL" sz="2800" b="1" dirty="0" smtClean="0">
                <a:latin typeface="Boopee" panose="02000506020000020003" pitchFamily="2" charset="0"/>
              </a:rPr>
              <a:t/>
            </a:r>
            <a:br>
              <a:rPr lang="pl-PL" sz="2800" b="1" dirty="0" smtClean="0">
                <a:latin typeface="Boopee" panose="02000506020000020003" pitchFamily="2" charset="0"/>
              </a:rPr>
            </a:br>
            <a:endParaRPr lang="pl-PL" sz="2800" b="1" dirty="0">
              <a:solidFill>
                <a:schemeClr val="bg1"/>
              </a:solidFill>
              <a:latin typeface="Boopee" panose="02000506020000020003" pitchFamily="2" charset="0"/>
            </a:endParaRPr>
          </a:p>
        </p:txBody>
      </p:sp>
      <p:sp>
        <p:nvSpPr>
          <p:cNvPr id="5" name="Tytuł 3"/>
          <p:cNvSpPr txBox="1">
            <a:spLocks/>
          </p:cNvSpPr>
          <p:nvPr/>
        </p:nvSpPr>
        <p:spPr>
          <a:xfrm>
            <a:off x="1371600" y="4287676"/>
            <a:ext cx="9144000" cy="1815882"/>
          </a:xfrm>
          <a:prstGeom prst="rect">
            <a:avLst/>
          </a:prstGeom>
          <a:effectLst/>
        </p:spPr>
        <p:txBody>
          <a:bodyPr vert="horz" wrap="square" lIns="91440" tIns="45720" rIns="91440" bIns="45720" rtlCol="0" anchor="b">
            <a:sp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2800" b="1" dirty="0" smtClean="0">
                <a:latin typeface="Boopee" panose="02000506020000020003" pitchFamily="2" charset="0"/>
              </a:rPr>
              <a:t>Pracownia Egzaminu Ósmoklasisty</a:t>
            </a:r>
          </a:p>
          <a:p>
            <a:pPr algn="ctr"/>
            <a:r>
              <a:rPr lang="pl-PL" sz="2800" b="1" dirty="0" smtClean="0">
                <a:latin typeface="Boopee" panose="02000506020000020003" pitchFamily="2" charset="0"/>
              </a:rPr>
              <a:t>Okr</a:t>
            </a:r>
            <a:r>
              <a:rPr lang="pl-PL" sz="2000" b="1" dirty="0" smtClean="0">
                <a:latin typeface="Comic Sans MS" panose="030F0702030302020204" pitchFamily="66" charset="0"/>
              </a:rPr>
              <a:t>ę</a:t>
            </a:r>
            <a:r>
              <a:rPr lang="pl-PL" sz="2800" b="1" dirty="0" smtClean="0">
                <a:latin typeface="Boopee" panose="02000506020000020003" pitchFamily="2" charset="0"/>
              </a:rPr>
              <a:t>gowa Komisja Egzaminacyjna </a:t>
            </a:r>
          </a:p>
          <a:p>
            <a:pPr algn="ctr"/>
            <a:r>
              <a:rPr lang="pl-PL" sz="2800" b="1" dirty="0" smtClean="0">
                <a:latin typeface="Boopee" panose="02000506020000020003" pitchFamily="2" charset="0"/>
              </a:rPr>
              <a:t>w Krakowie </a:t>
            </a:r>
          </a:p>
          <a:p>
            <a:pPr algn="ctr"/>
            <a:r>
              <a:rPr lang="pl-PL" sz="2800" b="1" dirty="0" smtClean="0">
                <a:latin typeface="Boopee" panose="02000506020000020003" pitchFamily="2" charset="0"/>
              </a:rPr>
              <a:t>Kwiecień 2020 roku</a:t>
            </a:r>
            <a:endParaRPr lang="pl-PL" sz="2800" b="1" dirty="0">
              <a:latin typeface="Boopee" panose="02000506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38876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9793" y="734291"/>
            <a:ext cx="11618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chemeClr val="bg1"/>
                </a:solidFill>
              </a:rPr>
              <a:t>Zadanie 7. (0-1)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Dokończ zdanie. Wybierz właściwą odpowiedź spośród podanych.</a:t>
            </a:r>
          </a:p>
          <a:p>
            <a:endParaRPr lang="pl-PL" sz="2400" i="1" dirty="0" smtClean="0">
              <a:solidFill>
                <a:schemeClr val="bg1"/>
              </a:solidFill>
            </a:endParaRPr>
          </a:p>
          <a:p>
            <a:r>
              <a:rPr lang="pl-PL" sz="2400" i="1" dirty="0" smtClean="0">
                <a:solidFill>
                  <a:schemeClr val="bg1"/>
                </a:solidFill>
              </a:rPr>
              <a:t>Jedynie dzieci wiedzą, czego szukają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W przytoczonym fragmencie tekstu powyższa wypowiedź Małego Księcia pełni funkcję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A. wniosku.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B. tezy.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C. argumentu.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D. przesłanki.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 </a:t>
            </a:r>
          </a:p>
          <a:p>
            <a:r>
              <a:rPr lang="pl-PL" sz="2400" b="1" dirty="0" smtClean="0">
                <a:solidFill>
                  <a:schemeClr val="bg1"/>
                </a:solidFill>
              </a:rPr>
              <a:t>Wskazówka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Cytowane zdanie pojawia się na końcu fragmentu, stanowi więc wynik obserwacji bohatera.</a:t>
            </a:r>
          </a:p>
          <a:p>
            <a:r>
              <a:rPr lang="pl-PL" sz="2400" b="1" dirty="0" smtClean="0">
                <a:solidFill>
                  <a:schemeClr val="bg1"/>
                </a:solidFill>
              </a:rPr>
              <a:t>Poprawna odpowiedź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2498132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84909" y="886194"/>
            <a:ext cx="1098665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chemeClr val="bg1"/>
                </a:solidFill>
              </a:rPr>
              <a:t>Zadanie 8. (0-1)</a:t>
            </a:r>
          </a:p>
          <a:p>
            <a:r>
              <a:rPr lang="pl-PL" sz="2400" b="1" dirty="0" smtClean="0">
                <a:solidFill>
                  <a:schemeClr val="bg1"/>
                </a:solidFill>
              </a:rPr>
              <a:t>Dokończ zdanie. Wybierz właściwą odpowiedź spośród podanych.</a:t>
            </a:r>
          </a:p>
          <a:p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Wypowiedź </a:t>
            </a:r>
            <a:r>
              <a:rPr lang="pl-PL" sz="2400" i="1" dirty="0" smtClean="0">
                <a:solidFill>
                  <a:schemeClr val="bg1"/>
                </a:solidFill>
              </a:rPr>
              <a:t>Jedynie dzieci wiedzą, czego szukają</a:t>
            </a:r>
            <a:r>
              <a:rPr lang="pl-PL" sz="2400" dirty="0" smtClean="0">
                <a:solidFill>
                  <a:schemeClr val="bg1"/>
                </a:solidFill>
              </a:rPr>
              <a:t> jest</a:t>
            </a:r>
          </a:p>
          <a:p>
            <a:r>
              <a:rPr lang="pl-PL" sz="2400" b="1" dirty="0" smtClean="0">
                <a:solidFill>
                  <a:schemeClr val="bg1"/>
                </a:solidFill>
              </a:rPr>
              <a:t> </a:t>
            </a:r>
            <a:endParaRPr lang="pl-PL" sz="2400" dirty="0" smtClean="0">
              <a:solidFill>
                <a:schemeClr val="bg1"/>
              </a:solidFill>
            </a:endParaRP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A. zdaniem złożonym współrzędnie.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B. zdaniem pojedynczym rozwiniętym.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C. zdaniem pojedynczym nierozwiniętym.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D. zdaniem złożonym podrzędnie.</a:t>
            </a:r>
          </a:p>
          <a:p>
            <a:pPr lvl="0"/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Wskazówka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W wypowiedzi są dwa orzeczenia (wiedzą, szukają). Drugie zdanie składowe uzupełnia treść pierwszego zdania składowego.</a:t>
            </a:r>
          </a:p>
          <a:p>
            <a:r>
              <a:rPr lang="pl-PL" sz="2400" b="1" dirty="0" smtClean="0">
                <a:solidFill>
                  <a:schemeClr val="bg1"/>
                </a:solidFill>
              </a:rPr>
              <a:t>Poprawna odpowiedź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D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5967707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32509" y="744679"/>
            <a:ext cx="11471564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chemeClr val="bg1"/>
                </a:solidFill>
              </a:rPr>
              <a:t>Zadanie 9. (0-1)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Dokończ zdanie. Wybierz właściwą odpowiedź spośród podanych.</a:t>
            </a:r>
          </a:p>
          <a:p>
            <a:endParaRPr lang="pl-PL" b="1" dirty="0" smtClean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Sens życia – według Małego Księcia – polega na</a:t>
            </a:r>
          </a:p>
          <a:p>
            <a:endParaRPr lang="pl-PL" sz="1200" dirty="0" smtClean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A. ciągłym podróżowaniu po świecie.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B. gromadzeniu różnych rzeczy.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C. poszukiwaniu lepszych miejsc.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D. dostrzeganiu piękna w zwyczajności.</a:t>
            </a:r>
          </a:p>
          <a:p>
            <a:pPr lvl="0"/>
            <a:endParaRPr lang="pl-PL" sz="1200" dirty="0" smtClean="0">
              <a:solidFill>
                <a:schemeClr val="bg1"/>
              </a:solidFill>
            </a:endParaRPr>
          </a:p>
          <a:p>
            <a:r>
              <a:rPr lang="pl-PL" sz="2000" dirty="0" smtClean="0">
                <a:solidFill>
                  <a:schemeClr val="bg1"/>
                </a:solidFill>
              </a:rPr>
              <a:t> </a:t>
            </a:r>
            <a:r>
              <a:rPr lang="pl-PL" sz="2000" b="1" dirty="0" smtClean="0">
                <a:solidFill>
                  <a:schemeClr val="bg1"/>
                </a:solidFill>
              </a:rPr>
              <a:t>Wskazówka</a:t>
            </a:r>
          </a:p>
          <a:p>
            <a:r>
              <a:rPr lang="pl-PL" sz="2000" i="1" dirty="0" smtClean="0">
                <a:solidFill>
                  <a:schemeClr val="bg1"/>
                </a:solidFill>
              </a:rPr>
              <a:t>– Oni nikogo nie ścigają – odparł Zwrotniczy. – Śpią w wagonach lub ziewają. Jedynie dzieci przyciskają noski do okien. </a:t>
            </a:r>
            <a:endParaRPr lang="pl-PL" sz="2000" dirty="0" smtClean="0">
              <a:solidFill>
                <a:schemeClr val="bg1"/>
              </a:solidFill>
            </a:endParaRPr>
          </a:p>
          <a:p>
            <a:r>
              <a:rPr lang="pl-PL" sz="2000" i="1" dirty="0" smtClean="0">
                <a:solidFill>
                  <a:schemeClr val="bg1"/>
                </a:solidFill>
              </a:rPr>
              <a:t>– Jedynie dzieci wiedzą, czego szukają – odparł Mały Książę. – Poświęcają czas lalce </a:t>
            </a:r>
            <a:br>
              <a:rPr lang="pl-PL" sz="2000" i="1" dirty="0" smtClean="0">
                <a:solidFill>
                  <a:schemeClr val="bg1"/>
                </a:solidFill>
              </a:rPr>
            </a:br>
            <a:r>
              <a:rPr lang="pl-PL" sz="2000" i="1" dirty="0" smtClean="0">
                <a:solidFill>
                  <a:schemeClr val="bg1"/>
                </a:solidFill>
              </a:rPr>
              <a:t>z gałganków, która nabiera dla nich wielkiego znaczenia, i płaczą, gdy się im ją odbierze. </a:t>
            </a:r>
            <a:r>
              <a:rPr lang="pl-PL" sz="2000" dirty="0" smtClean="0">
                <a:solidFill>
                  <a:schemeClr val="bg1"/>
                </a:solidFill>
              </a:rPr>
              <a:t>Postawa dzieci, którą ceni Mały Książę, przeciwstawiona jest zachowaniu znudzonych codziennością dorosłych.</a:t>
            </a:r>
          </a:p>
          <a:p>
            <a:r>
              <a:rPr lang="pl-PL" sz="2000" b="1" dirty="0" smtClean="0">
                <a:solidFill>
                  <a:schemeClr val="bg1"/>
                </a:solidFill>
              </a:rPr>
              <a:t>Poprawna odpowiedź </a:t>
            </a:r>
          </a:p>
          <a:p>
            <a:r>
              <a:rPr lang="pl-PL" sz="2000" dirty="0" smtClean="0">
                <a:solidFill>
                  <a:schemeClr val="bg1"/>
                </a:solidFill>
              </a:rPr>
              <a:t>D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5967707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32509" y="775855"/>
            <a:ext cx="11596255" cy="5231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chemeClr val="bg1"/>
                </a:solidFill>
              </a:rPr>
              <a:t>Zadanie 10. (0-1)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Napisz, jaka przyczyna szczęścia została przedstawiona w wypowiedzi Małego Księcia: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i="1" dirty="0" smtClean="0">
                <a:solidFill>
                  <a:schemeClr val="bg1"/>
                </a:solidFill>
              </a:rPr>
              <a:t>Jedynie dzieci wiedzą, czego szukają. Poświęcają czas lalce z gałganków, która nabiera dla nich wielkiego znaczenia, i płaczą, gdy się im ją odbierze. 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……………………………………………………………………………………………………………………………………………………………………………………………………</a:t>
            </a:r>
          </a:p>
          <a:p>
            <a:r>
              <a:rPr lang="pl-PL" sz="2400" b="1" dirty="0" smtClean="0">
                <a:solidFill>
                  <a:schemeClr val="bg1"/>
                </a:solidFill>
              </a:rPr>
              <a:t>Wskazówka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Dzieci, w przeciwieństwie do dorosłych, cieszą się życiem, dążą do celu, nie są znudzone, nie spieszą się, okazują emocje.</a:t>
            </a:r>
          </a:p>
          <a:p>
            <a:r>
              <a:rPr lang="pl-PL" sz="2400" b="1" dirty="0" smtClean="0">
                <a:solidFill>
                  <a:schemeClr val="bg1"/>
                </a:solidFill>
              </a:rPr>
              <a:t>Przykładowe rozwiązania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Znajomość celu życia.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Umiejętność wzruszania się.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Dostrzeganie wartości codziennych zjawisk.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5967707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74073" y="744679"/>
            <a:ext cx="113884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chemeClr val="bg1"/>
                </a:solidFill>
              </a:rPr>
              <a:t>Zadanie 11. (0-1)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Na podstawie informacji zawartych w tekście dokończ wyjaśnienie: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i="1" dirty="0" smtClean="0">
                <a:solidFill>
                  <a:schemeClr val="bg1"/>
                </a:solidFill>
              </a:rPr>
              <a:t>Dorosły to człowiek, który </a:t>
            </a:r>
            <a:r>
              <a:rPr lang="pl-PL" sz="2400" dirty="0" smtClean="0">
                <a:solidFill>
                  <a:schemeClr val="bg1"/>
                </a:solidFill>
              </a:rPr>
              <a:t>……………………………………………………………………………………………</a:t>
            </a:r>
            <a:r>
              <a:rPr lang="pl-PL" sz="2400" i="1" dirty="0" smtClean="0">
                <a:solidFill>
                  <a:schemeClr val="bg1"/>
                </a:solidFill>
              </a:rPr>
              <a:t>.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Wskazówka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i="1" dirty="0" smtClean="0">
                <a:solidFill>
                  <a:schemeClr val="bg1"/>
                </a:solidFill>
              </a:rPr>
              <a:t>Czego oni szukają?    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i="1" dirty="0" smtClean="0">
                <a:solidFill>
                  <a:schemeClr val="bg1"/>
                </a:solidFill>
              </a:rPr>
              <a:t>– Nawet człowiek prowadzący parowóz tego nie wie – odparł Zwrotniczy.[…]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i="1" dirty="0" smtClean="0">
                <a:solidFill>
                  <a:schemeClr val="bg1"/>
                </a:solidFill>
              </a:rPr>
              <a:t>– Oni nikogo nie ścigają – odparł Zwrotniczy. – Śpią w wagonach lub ziewają.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Te fragmenty tekstu wskazują charakterystyczne zachowania dorosłych. Pokazany jest w nich obraz człowieka zagubionego, znudzonego, pozbawionego celu.</a:t>
            </a:r>
          </a:p>
          <a:p>
            <a:r>
              <a:rPr lang="pl-PL" sz="2400" b="1" dirty="0" smtClean="0">
                <a:solidFill>
                  <a:schemeClr val="bg1"/>
                </a:solidFill>
              </a:rPr>
              <a:t>Przykładowe rozwiązania</a:t>
            </a:r>
          </a:p>
          <a:p>
            <a:r>
              <a:rPr lang="pl-PL" sz="2400" i="1" dirty="0" smtClean="0">
                <a:solidFill>
                  <a:schemeClr val="bg1"/>
                </a:solidFill>
              </a:rPr>
              <a:t>Dorosły to człowiek, który </a:t>
            </a:r>
            <a:r>
              <a:rPr lang="pl-PL" sz="2400" dirty="0" smtClean="0">
                <a:solidFill>
                  <a:schemeClr val="bg1"/>
                </a:solidFill>
              </a:rPr>
              <a:t>nie wie dokąd zmierza; jest zagubiony,…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5967707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60218" y="720436"/>
            <a:ext cx="1162396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chemeClr val="bg1"/>
                </a:solidFill>
              </a:rPr>
              <a:t>Zadanie 12. (0-1)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Odwołując się do przytoczonego fragmentu i znajomości całego tekstu, sformułuj argument, którym uzasadnisz, że Małego Księcia cechuje filozoficzne podejście do życia.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………………………………………………………………………………………..………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………………………………………………………………………………………..………</a:t>
            </a:r>
          </a:p>
          <a:p>
            <a:r>
              <a:rPr lang="pl-PL" sz="2400" b="1" dirty="0" smtClean="0">
                <a:solidFill>
                  <a:schemeClr val="bg1"/>
                </a:solidFill>
              </a:rPr>
              <a:t>Wskazówka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filozofia </a:t>
            </a:r>
            <a:r>
              <a:rPr lang="pl-PL" sz="2400" dirty="0" smtClean="0">
                <a:solidFill>
                  <a:schemeClr val="bg1"/>
                </a:solidFill>
              </a:rPr>
              <a:t>[gr., ‘umiłowanie mądrości’ &lt; </a:t>
            </a:r>
            <a:r>
              <a:rPr lang="pl-PL" sz="2400" i="1" dirty="0" err="1" smtClean="0">
                <a:solidFill>
                  <a:schemeClr val="bg1"/>
                </a:solidFill>
              </a:rPr>
              <a:t>philéō</a:t>
            </a:r>
            <a:r>
              <a:rPr lang="pl-PL" sz="2400" dirty="0" smtClean="0">
                <a:solidFill>
                  <a:schemeClr val="bg1"/>
                </a:solidFill>
              </a:rPr>
              <a:t> ‘miłuję’, </a:t>
            </a:r>
            <a:r>
              <a:rPr lang="pl-PL" sz="2400" i="1" dirty="0" err="1" smtClean="0">
                <a:solidFill>
                  <a:schemeClr val="bg1"/>
                </a:solidFill>
              </a:rPr>
              <a:t>sophía</a:t>
            </a:r>
            <a:r>
              <a:rPr lang="pl-PL" sz="2400" dirty="0" smtClean="0">
                <a:solidFill>
                  <a:schemeClr val="bg1"/>
                </a:solidFill>
              </a:rPr>
              <a:t> ‘mądrość’], </a:t>
            </a:r>
          </a:p>
          <a:p>
            <a:r>
              <a:rPr lang="pl-PL" sz="2400" i="1" dirty="0" smtClean="0">
                <a:solidFill>
                  <a:schemeClr val="bg1"/>
                </a:solidFill>
              </a:rPr>
              <a:t>najbardziej ogólna, fundamentalna, racjonalna i krytyczna wiedza </a:t>
            </a:r>
            <a:br>
              <a:rPr lang="pl-PL" sz="2400" i="1" dirty="0" smtClean="0">
                <a:solidFill>
                  <a:schemeClr val="bg1"/>
                </a:solidFill>
              </a:rPr>
            </a:br>
            <a:r>
              <a:rPr lang="pl-PL" sz="2400" i="1" dirty="0" smtClean="0">
                <a:solidFill>
                  <a:schemeClr val="bg1"/>
                </a:solidFill>
              </a:rPr>
              <a:t>o wszystkim, co istnieje; </a:t>
            </a:r>
            <a:r>
              <a:rPr lang="pl-PL" sz="2400" dirty="0" smtClean="0">
                <a:solidFill>
                  <a:schemeClr val="bg1"/>
                </a:solidFill>
              </a:rPr>
              <a:t>w znaczeniu źródłowym filozofia oznaczała umiłowanie mądrości, czyli nieustanne dążenie do wiedzy i poszukiwanie pewności.      </a:t>
            </a:r>
          </a:p>
          <a:p>
            <a:endParaRPr lang="pl-PL" sz="2400" b="1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Przykładowe rozwiązanie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Mały Książę zachowuje się jak filozof, ponieważ zadaje pytania, które mają mu pomóc zrozumieć obserwowane zjawiska.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8599714" y="4903560"/>
            <a:ext cx="3592285" cy="669925"/>
          </a:xfrm>
        </p:spPr>
        <p:txBody>
          <a:bodyPr/>
          <a:lstStyle/>
          <a:p>
            <a:r>
              <a:rPr lang="pl-PL" dirty="0" err="1" smtClean="0">
                <a:solidFill>
                  <a:schemeClr val="bg1"/>
                </a:solidFill>
              </a:rPr>
              <a:t>Źródło:</a:t>
            </a:r>
            <a:r>
              <a:rPr lang="pl-PL" u="sng" dirty="0" err="1" smtClean="0">
                <a:solidFill>
                  <a:schemeClr val="bg1"/>
                </a:solidFill>
                <a:hlinkClick r:id="rId2"/>
              </a:rPr>
              <a:t>https</a:t>
            </a:r>
            <a:r>
              <a:rPr lang="pl-PL" u="sng" dirty="0" smtClean="0">
                <a:solidFill>
                  <a:schemeClr val="bg1"/>
                </a:solidFill>
                <a:hlinkClick r:id="rId2"/>
              </a:rPr>
              <a:t>://</a:t>
            </a:r>
            <a:r>
              <a:rPr lang="pl-PL" u="sng" dirty="0" err="1" smtClean="0">
                <a:solidFill>
                  <a:schemeClr val="bg1"/>
                </a:solidFill>
                <a:hlinkClick r:id="rId2"/>
              </a:rPr>
              <a:t>encyklopedia.pwn.pl</a:t>
            </a:r>
            <a:r>
              <a:rPr lang="pl-PL" u="sng" dirty="0" smtClean="0">
                <a:solidFill>
                  <a:schemeClr val="bg1"/>
                </a:solidFill>
                <a:hlinkClick r:id="rId2"/>
              </a:rPr>
              <a:t>/</a:t>
            </a:r>
            <a:endParaRPr lang="pl-PL" dirty="0" smtClean="0">
              <a:solidFill>
                <a:schemeClr val="bg1"/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5967707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74073" y="744679"/>
            <a:ext cx="1159625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chemeClr val="bg1"/>
                </a:solidFill>
              </a:rPr>
              <a:t>Zadanie 13. (0-2)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Na podstawie fragmentu lektury zapisz dwie różne rady, które można zamieścić w poradniku </a:t>
            </a:r>
            <a:r>
              <a:rPr lang="pl-PL" sz="2400" b="1" i="1" dirty="0" smtClean="0">
                <a:solidFill>
                  <a:schemeClr val="bg1"/>
                </a:solidFill>
              </a:rPr>
              <a:t>Jak żyć?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……………………………………………………………….………………………………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……………………………………………………………………………………………….</a:t>
            </a:r>
          </a:p>
          <a:p>
            <a:r>
              <a:rPr lang="pl-PL" sz="2400" b="1" dirty="0" smtClean="0">
                <a:solidFill>
                  <a:schemeClr val="bg1"/>
                </a:solidFill>
              </a:rPr>
              <a:t>Wskazówka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Celem wszelkich poradników jest udzielanie pomocnych wskazówek, informacji z jakiejś dziedziny życia. Formułując radę, warto wykorzystać 2. os. trybu rozkazującego lub czasowniki modalne typu: można, trzeba, należy. </a:t>
            </a:r>
            <a:br>
              <a:rPr lang="pl-PL" sz="2400" dirty="0" smtClean="0">
                <a:solidFill>
                  <a:schemeClr val="bg1"/>
                </a:solidFill>
              </a:rPr>
            </a:br>
            <a:r>
              <a:rPr lang="pl-PL" sz="2400" dirty="0" smtClean="0">
                <a:solidFill>
                  <a:schemeClr val="bg1"/>
                </a:solidFill>
              </a:rPr>
              <a:t>Z powyższego fragmentu wynika, że tylko dzieci wiedzą, jak dobrze żyć. Dorośli ukazani są jako ludzie pozbawieni umiejętności cieszenia się codziennością.</a:t>
            </a:r>
          </a:p>
          <a:p>
            <a:r>
              <a:rPr lang="pl-PL" sz="2400" b="1" dirty="0" smtClean="0">
                <a:solidFill>
                  <a:schemeClr val="bg1"/>
                </a:solidFill>
              </a:rPr>
              <a:t>Przykładowe rozwiązanie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Nie niszcz w sobie zdolności do wzruszania się codziennością.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Ustal w życiu cel, do którego będziesz dążyć.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5967707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71055" y="744679"/>
            <a:ext cx="1136072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chemeClr val="bg1"/>
                </a:solidFill>
              </a:rPr>
              <a:t>Zadanie 14. (0-2)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Chcesz ofiarować </a:t>
            </a:r>
            <a:r>
              <a:rPr lang="pl-PL" sz="2400" b="1" i="1" dirty="0" smtClean="0">
                <a:solidFill>
                  <a:schemeClr val="bg1"/>
                </a:solidFill>
              </a:rPr>
              <a:t>Małego Księcia</a:t>
            </a:r>
            <a:r>
              <a:rPr lang="pl-PL" sz="2400" b="1" dirty="0" smtClean="0">
                <a:solidFill>
                  <a:schemeClr val="bg1"/>
                </a:solidFill>
              </a:rPr>
              <a:t> swemu koledze.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Wykorzystując informacje zawarte w przytoczonym fragmencie, zredaguj tekst dedykacji, którą zamieścisz w książce. W tekście odnieś się do treści lektury.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………………………………………………………………………………………………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………………………………………………………………….……………………..……</a:t>
            </a:r>
          </a:p>
          <a:p>
            <a:endParaRPr lang="pl-PL" sz="2400" b="1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Wskazówka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Dedykacja to krótki tekst. Powinna zawierać nadawcę, adresata oraz  wskazywać czas jej napisania. W tym przypadku wymagane jest także powiązanie treści książki z  informacjami na temat osoby, której ją ofiarujemy.</a:t>
            </a:r>
          </a:p>
          <a:p>
            <a:r>
              <a:rPr lang="pl-PL" sz="2400" b="1" dirty="0" smtClean="0">
                <a:solidFill>
                  <a:schemeClr val="bg1"/>
                </a:solidFill>
              </a:rPr>
              <a:t>Przykładowe rozwiązanie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Na następnym slajdzie.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5967707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18</a:t>
            </a:fld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748145" y="762001"/>
            <a:ext cx="1090352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dirty="0" smtClean="0">
                <a:solidFill>
                  <a:schemeClr val="bg1"/>
                </a:solidFill>
                <a:latin typeface="Century Gothic" pitchFamily="34" charset="0"/>
              </a:rPr>
              <a:t>Drogiemu Koledze</a:t>
            </a:r>
          </a:p>
          <a:p>
            <a:pPr algn="ctr"/>
            <a:endParaRPr lang="pl-PL" sz="2400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algn="ctr"/>
            <a:r>
              <a:rPr lang="pl-PL" sz="2400" dirty="0" smtClean="0">
                <a:solidFill>
                  <a:schemeClr val="bg1"/>
                </a:solidFill>
                <a:latin typeface="Century Gothic" pitchFamily="34" charset="0"/>
              </a:rPr>
              <a:t>z okazji ukończenia z wynikiem celującym szkoły podstawowej</a:t>
            </a:r>
          </a:p>
          <a:p>
            <a:pPr algn="ctr"/>
            <a:r>
              <a:rPr lang="pl-PL" sz="2400" dirty="0" smtClean="0">
                <a:solidFill>
                  <a:schemeClr val="bg1"/>
                </a:solidFill>
                <a:latin typeface="Century Gothic" pitchFamily="34" charset="0"/>
              </a:rPr>
              <a:t>ofiaruję tę książkę – „Małego Księcia” </a:t>
            </a:r>
            <a:r>
              <a:rPr lang="pl-PL" sz="2400" dirty="0" err="1" smtClean="0">
                <a:solidFill>
                  <a:schemeClr val="bg1"/>
                </a:solidFill>
                <a:latin typeface="Century Gothic" pitchFamily="34" charset="0"/>
              </a:rPr>
              <a:t>Antoine’a</a:t>
            </a:r>
            <a:r>
              <a:rPr lang="pl-PL" sz="2400" dirty="0" smtClean="0">
                <a:solidFill>
                  <a:schemeClr val="bg1"/>
                </a:solidFill>
                <a:latin typeface="Century Gothic" pitchFamily="34" charset="0"/>
              </a:rPr>
              <a:t> de </a:t>
            </a:r>
            <a:r>
              <a:rPr lang="pl-PL" sz="2400" dirty="0" err="1" smtClean="0">
                <a:solidFill>
                  <a:schemeClr val="bg1"/>
                </a:solidFill>
                <a:latin typeface="Century Gothic" pitchFamily="34" charset="0"/>
              </a:rPr>
              <a:t>Saint-Exupery’ego</a:t>
            </a:r>
            <a:r>
              <a:rPr lang="pl-PL" sz="2400" dirty="0" smtClean="0">
                <a:solidFill>
                  <a:schemeClr val="bg1"/>
                </a:solidFill>
                <a:latin typeface="Century Gothic" pitchFamily="34" charset="0"/>
              </a:rPr>
              <a:t>.</a:t>
            </a:r>
          </a:p>
          <a:p>
            <a:pPr algn="ctr"/>
            <a:endParaRPr lang="pl-PL" sz="2400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algn="ctr"/>
            <a:r>
              <a:rPr lang="pl-PL" sz="2400" dirty="0" smtClean="0">
                <a:solidFill>
                  <a:schemeClr val="bg1"/>
                </a:solidFill>
                <a:latin typeface="Century Gothic" pitchFamily="34" charset="0"/>
              </a:rPr>
              <a:t>Niechaj będzie ona drogowskazem w podążaniu za marzeniami, </a:t>
            </a:r>
          </a:p>
          <a:p>
            <a:pPr algn="ctr"/>
            <a:r>
              <a:rPr lang="pl-PL" sz="2400" dirty="0" smtClean="0">
                <a:solidFill>
                  <a:schemeClr val="bg1"/>
                </a:solidFill>
                <a:latin typeface="Century Gothic" pitchFamily="34" charset="0"/>
              </a:rPr>
              <a:t>w odkrywaniu piękna świata, w radowaniu się nie tylko z wielkich spraw, ale także czerpaniu radości z rzeczy tych codziennych. Niechaj sekret, który Lis zdradził Małemu Księciu „[…] d</a:t>
            </a:r>
            <a:r>
              <a:rPr lang="pl-PL" sz="2400" dirty="0" smtClean="0">
                <a:solidFill>
                  <a:schemeClr val="bg1"/>
                </a:solidFill>
              </a:rPr>
              <a:t>obrze widzi się tylko sercem. Najważniejsze jest niewidoczne dla oczu.”</a:t>
            </a:r>
            <a:r>
              <a:rPr lang="pl-PL" sz="2400" dirty="0" smtClean="0">
                <a:solidFill>
                  <a:schemeClr val="bg1"/>
                </a:solidFill>
                <a:latin typeface="Century Gothic" pitchFamily="34" charset="0"/>
              </a:rPr>
              <a:t> będzie przewodnikiem </a:t>
            </a:r>
            <a:br>
              <a:rPr lang="pl-PL" sz="2400" dirty="0" smtClean="0">
                <a:solidFill>
                  <a:schemeClr val="bg1"/>
                </a:solidFill>
                <a:latin typeface="Century Gothic" pitchFamily="34" charset="0"/>
              </a:rPr>
            </a:br>
            <a:r>
              <a:rPr lang="pl-PL" sz="2400" dirty="0" smtClean="0">
                <a:solidFill>
                  <a:schemeClr val="bg1"/>
                </a:solidFill>
                <a:latin typeface="Century Gothic" pitchFamily="34" charset="0"/>
              </a:rPr>
              <a:t>w Twoim życiu.</a:t>
            </a:r>
          </a:p>
          <a:p>
            <a:pPr algn="ctr"/>
            <a:endParaRPr lang="pl-PL" sz="2400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algn="r"/>
            <a:r>
              <a:rPr lang="pl-PL" sz="2400" dirty="0" smtClean="0">
                <a:solidFill>
                  <a:schemeClr val="bg1"/>
                </a:solidFill>
                <a:latin typeface="Century Gothic" pitchFamily="34" charset="0"/>
              </a:rPr>
              <a:t>Koleżanka z ławki </a:t>
            </a:r>
          </a:p>
          <a:p>
            <a:pPr algn="r"/>
            <a:r>
              <a:rPr lang="pl-PL" sz="2400" dirty="0" smtClean="0">
                <a:solidFill>
                  <a:schemeClr val="bg1"/>
                </a:solidFill>
                <a:latin typeface="Century Gothic" pitchFamily="34" charset="0"/>
              </a:rPr>
              <a:t>Ewa</a:t>
            </a:r>
          </a:p>
          <a:p>
            <a:r>
              <a:rPr lang="pl-PL" sz="2400" dirty="0" smtClean="0">
                <a:solidFill>
                  <a:schemeClr val="bg1"/>
                </a:solidFill>
                <a:latin typeface="Century Gothic" pitchFamily="34" charset="0"/>
              </a:rPr>
              <a:t>Kraków, 26 czerwca 2020 roku</a:t>
            </a:r>
            <a:endParaRPr lang="pl-PL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27645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19</a:t>
            </a:fld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2394858" y="1355543"/>
            <a:ext cx="736962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dirty="0" smtClean="0">
                <a:solidFill>
                  <a:schemeClr val="bg1"/>
                </a:solidFill>
                <a:latin typeface="Boopee" panose="02000506020000020003" pitchFamily="2" charset="0"/>
              </a:rPr>
              <a:t>Powodzenia na egzaminie ósmoklasisty</a:t>
            </a:r>
          </a:p>
          <a:p>
            <a:pPr algn="ctr"/>
            <a:endParaRPr lang="pl-PL" sz="2800" dirty="0" smtClean="0">
              <a:solidFill>
                <a:schemeClr val="bg1"/>
              </a:solidFill>
              <a:latin typeface="Boopee" panose="02000506020000020003" pitchFamily="2" charset="0"/>
            </a:endParaRPr>
          </a:p>
          <a:p>
            <a:pPr algn="ctr"/>
            <a:r>
              <a:rPr lang="pl-PL" sz="2800" dirty="0" smtClean="0">
                <a:solidFill>
                  <a:schemeClr val="bg1"/>
                </a:solidFill>
              </a:rPr>
              <a:t>Życzymy Wam wielu ciekawych prac</a:t>
            </a:r>
          </a:p>
          <a:p>
            <a:pPr algn="ctr"/>
            <a:endParaRPr lang="pl-PL" sz="2800" dirty="0" smtClean="0">
              <a:solidFill>
                <a:schemeClr val="bg1"/>
              </a:solidFill>
            </a:endParaRPr>
          </a:p>
          <a:p>
            <a:pPr algn="ctr"/>
            <a:endParaRPr lang="pl-PL" sz="2800" dirty="0" smtClean="0">
              <a:solidFill>
                <a:schemeClr val="bg1"/>
              </a:solidFill>
            </a:endParaRPr>
          </a:p>
          <a:p>
            <a:pPr algn="r"/>
            <a:r>
              <a:rPr lang="pl-PL" sz="2800" i="1" dirty="0" smtClean="0">
                <a:solidFill>
                  <a:schemeClr val="bg1"/>
                </a:solidFill>
              </a:rPr>
              <a:t>Egzaminatorzy </a:t>
            </a:r>
            <a:br>
              <a:rPr lang="pl-PL" sz="2800" i="1" dirty="0" smtClean="0">
                <a:solidFill>
                  <a:schemeClr val="bg1"/>
                </a:solidFill>
              </a:rPr>
            </a:br>
            <a:r>
              <a:rPr lang="pl-PL" sz="2800" i="1" dirty="0" smtClean="0">
                <a:solidFill>
                  <a:schemeClr val="bg1"/>
                </a:solidFill>
              </a:rPr>
              <a:t>Pracowni Egzaminu Ósmoklasisty</a:t>
            </a:r>
            <a:endParaRPr lang="pl-PL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27645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729343" y="1510145"/>
            <a:ext cx="1048294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chemeClr val="bg1"/>
                </a:solidFill>
                <a:effectLst/>
                <a:latin typeface="Boopee" panose="02000506020000020003" pitchFamily="2" charset="0"/>
              </a:rPr>
              <a:t>W prezentacji przygotowano</a:t>
            </a:r>
            <a:r>
              <a:rPr lang="pl-PL" sz="2000" b="1" dirty="0" smtClean="0">
                <a:solidFill>
                  <a:schemeClr val="bg1"/>
                </a:solidFill>
                <a:effectLst/>
                <a:latin typeface="Boopee" panose="02000506020000020003" pitchFamily="2" charset="0"/>
              </a:rPr>
              <a:t>:</a:t>
            </a:r>
            <a:r>
              <a:rPr lang="pl-PL" sz="2000" dirty="0" smtClean="0">
                <a:solidFill>
                  <a:schemeClr val="bg1"/>
                </a:solidFill>
                <a:latin typeface="Boopee" panose="02000506020000020003" pitchFamily="2" charset="0"/>
              </a:rPr>
              <a:t/>
            </a:r>
            <a:br>
              <a:rPr lang="pl-PL" sz="2000" dirty="0" smtClean="0">
                <a:solidFill>
                  <a:schemeClr val="bg1"/>
                </a:solidFill>
                <a:latin typeface="Boopee" panose="02000506020000020003" pitchFamily="2" charset="0"/>
              </a:rPr>
            </a:br>
            <a:r>
              <a:rPr lang="pl-PL" dirty="0" smtClean="0">
                <a:solidFill>
                  <a:schemeClr val="bg1"/>
                </a:solidFill>
              </a:rPr>
              <a:t> 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chemeClr val="bg1"/>
                </a:solidFill>
              </a:rPr>
              <a:t>Ćwiczeniową wiązkę zadań z języka polskiego opartą na fragmencie tekstu</a:t>
            </a:r>
            <a:r>
              <a:rPr lang="pl-PL" sz="2000" dirty="0" smtClean="0">
                <a:solidFill>
                  <a:schemeClr val="bg1"/>
                </a:solidFill>
                <a:ea typeface="Times New Roman" pitchFamily="18" charset="0"/>
              </a:rPr>
              <a:t> </a:t>
            </a:r>
            <a:r>
              <a:rPr lang="pl-PL" sz="2000" dirty="0" err="1" smtClean="0">
                <a:solidFill>
                  <a:schemeClr val="bg1"/>
                </a:solidFill>
                <a:ea typeface="Times New Roman" pitchFamily="18" charset="0"/>
              </a:rPr>
              <a:t>Antoine’a</a:t>
            </a:r>
            <a:r>
              <a:rPr lang="pl-PL" sz="2000" dirty="0" smtClean="0">
                <a:solidFill>
                  <a:schemeClr val="bg1"/>
                </a:solidFill>
                <a:ea typeface="Times New Roman" pitchFamily="18" charset="0"/>
              </a:rPr>
              <a:t> de </a:t>
            </a:r>
            <a:r>
              <a:rPr lang="pl-PL" sz="2000" dirty="0" err="1" smtClean="0">
                <a:solidFill>
                  <a:schemeClr val="bg1"/>
                </a:solidFill>
                <a:ea typeface="Times New Roman" pitchFamily="18" charset="0"/>
              </a:rPr>
              <a:t>Saint-Exupèry’ego</a:t>
            </a:r>
            <a:r>
              <a:rPr lang="pl-PL" sz="2000" dirty="0" smtClean="0">
                <a:solidFill>
                  <a:schemeClr val="bg1"/>
                </a:solidFill>
                <a:ea typeface="Times New Roman" pitchFamily="18" charset="0"/>
              </a:rPr>
              <a:t>,</a:t>
            </a:r>
            <a:r>
              <a:rPr lang="pl-PL" sz="2000" i="1" dirty="0" smtClean="0">
                <a:solidFill>
                  <a:schemeClr val="bg1"/>
                </a:solidFill>
                <a:ea typeface="Times New Roman" pitchFamily="18" charset="0"/>
              </a:rPr>
              <a:t> Mały Książę</a:t>
            </a:r>
            <a:endParaRPr lang="pl-PL" sz="20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0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chemeClr val="bg1"/>
                </a:solidFill>
              </a:rPr>
              <a:t>Pomocne wskazówki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chemeClr val="bg1"/>
                </a:solidFill>
              </a:rPr>
              <a:t>Poprawne odpowiedzi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0009776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15686" y="-97963"/>
            <a:ext cx="11599223" cy="7540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kumimoji="0" lang="pl-PL" altLang="pl-PL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/>
            </a:r>
            <a:b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</a:br>
            <a:r>
              <a:rPr lang="pl-PL" dirty="0" smtClean="0">
                <a:solidFill>
                  <a:schemeClr val="bg1"/>
                </a:solidFill>
              </a:rPr>
              <a:t>– Dzień dobry – powiedział Mały Książę. 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– Dzień dobry – powiedział  Zwrotniczy.  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– Co ty tu robisz? – spytał Mały Książę.  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– Sortuję podróżnych na paczki po tysiąc sztuk – odpowiedział Zwrotniczy. – Wysyłam </a:t>
            </a:r>
          </a:p>
          <a:p>
            <a:pPr indent="182563"/>
            <a:r>
              <a:rPr lang="pl-PL" dirty="0" smtClean="0">
                <a:solidFill>
                  <a:schemeClr val="bg1"/>
                </a:solidFill>
              </a:rPr>
              <a:t>w lewo i prawo pociągi, które ich unoszą.  </a:t>
            </a:r>
          </a:p>
          <a:p>
            <a:pPr indent="182563"/>
            <a:r>
              <a:rPr lang="pl-PL" dirty="0" smtClean="0">
                <a:solidFill>
                  <a:schemeClr val="bg1"/>
                </a:solidFill>
              </a:rPr>
              <a:t>Oświetlony pociąg pospieszny, hucząc jak grzmot, zatrząsł domkiem Zwrotniczego. 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– Bardzo się spieszę – powiedział Mały Książę. – Czego oni szukają?    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– Nawet człowiek prowadzący parowóz tego nie wie – odparł Zwrotniczy. </a:t>
            </a:r>
          </a:p>
          <a:p>
            <a:pPr marL="182563"/>
            <a:r>
              <a:rPr lang="pl-PL" dirty="0" smtClean="0">
                <a:solidFill>
                  <a:schemeClr val="bg1"/>
                </a:solidFill>
              </a:rPr>
              <a:t>I znów zagrzmiał oświetlony ekspres, pędzący w przeciwnym kierunku.  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– Już wracają? – spytał Mały Książę.  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– To nie ci sami – odpowiedział Zwrotniczy. – To wymiana. 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– Czy było im źle tam, gdzie byli przedtem?  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– Zawsze się wydaje, że w innym miejscu będzie lepiej – powiedział Zwrotniczy. </a:t>
            </a:r>
          </a:p>
          <a:p>
            <a:pPr indent="182563"/>
            <a:r>
              <a:rPr lang="pl-PL" dirty="0" smtClean="0">
                <a:solidFill>
                  <a:schemeClr val="bg1"/>
                </a:solidFill>
              </a:rPr>
              <a:t>Znowu rozległ się grzmot trzeciego oświetlonego ekspresu. 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– Czy oni ścigają poprzednich podróżnych? – zapytał Mały Książę.  </a:t>
            </a:r>
          </a:p>
          <a:p>
            <a:pPr marL="182563" indent="-182563"/>
            <a:r>
              <a:rPr lang="pl-PL" dirty="0" smtClean="0">
                <a:solidFill>
                  <a:schemeClr val="bg1"/>
                </a:solidFill>
              </a:rPr>
              <a:t>– Oni nikogo nie ścigają – odparł Zwrotniczy. – Śpią w wagonach lub ziewają. Jedynie dzieci przyciskają noski do okien. 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– Jedynie dzieci wiedzą, czego szukają – odparł Mały Książę. – Poświęcają czas lalce </a:t>
            </a:r>
          </a:p>
          <a:p>
            <a:pPr indent="263525"/>
            <a:r>
              <a:rPr lang="pl-PL" dirty="0" smtClean="0">
                <a:solidFill>
                  <a:schemeClr val="bg1"/>
                </a:solidFill>
              </a:rPr>
              <a:t>z gałganków, która nabiera dla nich wielkiego znaczenia, i płaczą, gdy się im ją odbierze. 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– Szczęśliwe – powiedział Zwrotniczy. </a:t>
            </a:r>
          </a:p>
          <a:p>
            <a:pPr algn="r"/>
            <a:r>
              <a:rPr lang="pl-PL" sz="1600" dirty="0" smtClean="0">
                <a:solidFill>
                  <a:schemeClr val="bg1"/>
                </a:solidFill>
              </a:rPr>
              <a:t>Antoine de Saint – </a:t>
            </a:r>
            <a:r>
              <a:rPr lang="pl-PL" sz="1600" dirty="0" err="1" smtClean="0">
                <a:solidFill>
                  <a:schemeClr val="bg1"/>
                </a:solidFill>
              </a:rPr>
              <a:t>Exupèry</a:t>
            </a:r>
            <a:r>
              <a:rPr lang="pl-PL" sz="1600" dirty="0" smtClean="0">
                <a:solidFill>
                  <a:schemeClr val="bg1"/>
                </a:solidFill>
              </a:rPr>
              <a:t>,</a:t>
            </a:r>
            <a:r>
              <a:rPr lang="pl-PL" sz="1600" i="1" dirty="0" smtClean="0">
                <a:solidFill>
                  <a:schemeClr val="bg1"/>
                </a:solidFill>
              </a:rPr>
              <a:t> Mały Książę</a:t>
            </a:r>
            <a:r>
              <a:rPr lang="pl-PL" sz="1600" dirty="0" smtClean="0">
                <a:solidFill>
                  <a:schemeClr val="bg1"/>
                </a:solidFill>
              </a:rPr>
              <a:t>.</a:t>
            </a:r>
          </a:p>
          <a:p>
            <a:endParaRPr lang="pl-PL" dirty="0" smtClean="0">
              <a:solidFill>
                <a:schemeClr val="bg1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1831325" y="164976"/>
            <a:ext cx="876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pl-PL" altLang="pl-PL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opee" panose="02000506020000020003" pitchFamily="2" charset="0"/>
              </a:rPr>
              <a:t>Fragment tekstu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6339333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57200" y="991560"/>
            <a:ext cx="11374581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sz="2400" b="1" dirty="0" smtClean="0">
                <a:solidFill>
                  <a:schemeClr val="bg1"/>
                </a:solidFill>
              </a:rPr>
              <a:t>Zadanie 1. (0-1)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Uzupełnij zdanie. Wybierz właściwe odpowiedzi spośród podanych.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 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W powyższym fragmencie tekstu dominuje A/B, który ma na celu ukazanie C/D.</a:t>
            </a:r>
          </a:p>
          <a:p>
            <a:endParaRPr lang="pl-PL" sz="2400" dirty="0" smtClean="0">
              <a:solidFill>
                <a:schemeClr val="bg1"/>
              </a:solidFill>
            </a:endParaRP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A. opis                                 	C. obrazu świata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B. dialog                              	D. przygód bohaterów</a:t>
            </a:r>
          </a:p>
          <a:p>
            <a:pPr lvl="0"/>
            <a:endParaRPr lang="pl-PL" sz="2400" dirty="0" smtClean="0">
              <a:solidFill>
                <a:schemeClr val="bg1"/>
              </a:solidFill>
            </a:endParaRPr>
          </a:p>
          <a:p>
            <a:pPr lvl="0"/>
            <a:r>
              <a:rPr lang="pl-PL" sz="2400" b="1" dirty="0" smtClean="0">
                <a:solidFill>
                  <a:schemeClr val="bg1"/>
                </a:solidFill>
              </a:rPr>
              <a:t>Wskazówka</a:t>
            </a:r>
          </a:p>
          <a:p>
            <a:pPr lvl="0"/>
            <a:r>
              <a:rPr lang="pl-PL" altLang="pl-PL" sz="2400" dirty="0" smtClean="0">
                <a:solidFill>
                  <a:schemeClr val="bg1"/>
                </a:solidFill>
              </a:rPr>
              <a:t>W powyższym fragmencie bohaterowie rozmawiają, czyli prowadzą dialog. Z ich wypowiedzi dowiadujemy się, jak funkcjonuje świat dzieci i dorosłych.</a:t>
            </a:r>
          </a:p>
          <a:p>
            <a:pPr marL="342900" lvl="0" indent="-342900" eaLnBrk="0" fontAlgn="base" hangingPunct="0"/>
            <a:r>
              <a:rPr lang="pl-PL" altLang="pl-PL" sz="2400" b="1" dirty="0" smtClean="0">
                <a:solidFill>
                  <a:schemeClr val="bg1"/>
                </a:solidFill>
              </a:rPr>
              <a:t>Poprawna odpowiedź</a:t>
            </a:r>
            <a:r>
              <a:rPr lang="pl-PL" altLang="pl-PL" sz="2400" dirty="0" smtClean="0">
                <a:solidFill>
                  <a:schemeClr val="bg1"/>
                </a:solidFill>
              </a:rPr>
              <a:t>	</a:t>
            </a:r>
          </a:p>
          <a:p>
            <a:pPr marL="342900" lvl="0" indent="-342900" eaLnBrk="0" fontAlgn="base" hangingPunct="0"/>
            <a:r>
              <a:rPr lang="pl-PL" altLang="pl-PL" sz="2400" dirty="0" smtClean="0">
                <a:solidFill>
                  <a:schemeClr val="bg1"/>
                </a:solidFill>
              </a:rPr>
              <a:t>BC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4470946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40327" y="577337"/>
            <a:ext cx="11064833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kumimoji="0" lang="pl-PL" altLang="pl-PL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r>
              <a:rPr lang="pl-PL" sz="2400" b="1" dirty="0" smtClean="0">
                <a:solidFill>
                  <a:schemeClr val="bg1"/>
                </a:solidFill>
                <a:ea typeface="Times New Roman"/>
              </a:rPr>
              <a:t>Zadanie 2. (0-1)</a:t>
            </a:r>
            <a:endParaRPr lang="pl-PL" sz="2400" dirty="0" smtClean="0">
              <a:solidFill>
                <a:schemeClr val="bg1"/>
              </a:solidFill>
              <a:ea typeface="Times New Roman"/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Dokończ zdanie. Wybierz właściwą odpowiedź spośród podanych.</a:t>
            </a:r>
            <a:endParaRPr lang="pl-PL" sz="2400" dirty="0" smtClean="0">
              <a:solidFill>
                <a:schemeClr val="bg1"/>
              </a:solidFill>
            </a:endParaRPr>
          </a:p>
          <a:p>
            <a:endParaRPr lang="pl-PL" sz="2400" b="1" dirty="0" smtClean="0">
              <a:solidFill>
                <a:schemeClr val="bg1"/>
              </a:solidFill>
              <a:ea typeface="Times New Roman"/>
            </a:endParaRPr>
          </a:p>
          <a:p>
            <a:r>
              <a:rPr lang="pl-PL" sz="2400" dirty="0" smtClean="0">
                <a:solidFill>
                  <a:schemeClr val="bg1"/>
                </a:solidFill>
                <a:ea typeface="Times New Roman"/>
              </a:rPr>
              <a:t>Czynność wykonywana przez Zwrotniczego polega na</a:t>
            </a:r>
          </a:p>
          <a:p>
            <a:r>
              <a:rPr lang="pl-PL" sz="2400" dirty="0" smtClean="0">
                <a:solidFill>
                  <a:schemeClr val="bg1"/>
                </a:solidFill>
                <a:ea typeface="Times New Roman"/>
              </a:rPr>
              <a:t> </a:t>
            </a:r>
          </a:p>
          <a:p>
            <a:pPr marL="342900" lvl="0" indent="-342900">
              <a:buFont typeface="+mj-lt"/>
              <a:buAutoNum type="alphaUcPeriod"/>
              <a:tabLst>
                <a:tab pos="457200" algn="l"/>
              </a:tabLst>
            </a:pPr>
            <a:r>
              <a:rPr lang="pl-PL" sz="2400" dirty="0" smtClean="0">
                <a:solidFill>
                  <a:schemeClr val="bg1"/>
                </a:solidFill>
                <a:ea typeface="Times New Roman"/>
              </a:rPr>
              <a:t>podliczaniu.</a:t>
            </a:r>
          </a:p>
          <a:p>
            <a:pPr marL="342900" lvl="0" indent="-342900">
              <a:buFont typeface="+mj-lt"/>
              <a:buAutoNum type="alphaUcPeriod"/>
              <a:tabLst>
                <a:tab pos="457200" algn="l"/>
              </a:tabLst>
            </a:pPr>
            <a:r>
              <a:rPr lang="pl-PL" sz="2400" dirty="0" smtClean="0">
                <a:solidFill>
                  <a:schemeClr val="bg1"/>
                </a:solidFill>
                <a:ea typeface="Times New Roman"/>
              </a:rPr>
              <a:t>porządkowaniu.</a:t>
            </a:r>
          </a:p>
          <a:p>
            <a:pPr marL="342900" lvl="0" indent="-342900">
              <a:buFont typeface="+mj-lt"/>
              <a:buAutoNum type="alphaUcPeriod"/>
              <a:tabLst>
                <a:tab pos="457200" algn="l"/>
              </a:tabLst>
            </a:pPr>
            <a:r>
              <a:rPr lang="pl-PL" sz="2400" dirty="0" smtClean="0">
                <a:solidFill>
                  <a:schemeClr val="bg1"/>
                </a:solidFill>
                <a:ea typeface="Times New Roman"/>
              </a:rPr>
              <a:t>porównywaniu.</a:t>
            </a:r>
          </a:p>
          <a:p>
            <a:pPr marL="342900" lvl="0" indent="-342900">
              <a:buFont typeface="+mj-lt"/>
              <a:buAutoNum type="alphaUcPeriod"/>
              <a:tabLst>
                <a:tab pos="457200" algn="l"/>
              </a:tabLst>
            </a:pPr>
            <a:r>
              <a:rPr lang="pl-PL" sz="2400" dirty="0" smtClean="0">
                <a:solidFill>
                  <a:schemeClr val="bg1"/>
                </a:solidFill>
                <a:ea typeface="Times New Roman"/>
              </a:rPr>
              <a:t>przebieraniu.</a:t>
            </a:r>
          </a:p>
          <a:p>
            <a:pPr marL="342900" lvl="0" indent="-342900">
              <a:tabLst>
                <a:tab pos="457200" algn="l"/>
              </a:tabLst>
            </a:pPr>
            <a:endParaRPr lang="pl-PL" sz="2400" dirty="0" smtClean="0">
              <a:solidFill>
                <a:schemeClr val="bg1"/>
              </a:solidFill>
              <a:ea typeface="Times New Roman"/>
            </a:endParaRPr>
          </a:p>
          <a:p>
            <a:pPr marL="342900" lvl="0" indent="-342900">
              <a:tabLst>
                <a:tab pos="457200" algn="l"/>
              </a:tabLst>
            </a:pPr>
            <a:r>
              <a:rPr lang="pl-PL" sz="2400" b="1" dirty="0" smtClean="0">
                <a:solidFill>
                  <a:schemeClr val="bg1"/>
                </a:solidFill>
                <a:ea typeface="Times New Roman"/>
              </a:rPr>
              <a:t>Wskazówka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pl-PL" sz="2400" dirty="0" smtClean="0">
                <a:solidFill>
                  <a:schemeClr val="bg1"/>
                </a:solidFill>
              </a:rPr>
              <a:t>Zwrotniczy sortuje, czyli rozdziela coś na grupy lub kategorie według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pl-PL" sz="2400" dirty="0" smtClean="0">
                <a:solidFill>
                  <a:schemeClr val="bg1"/>
                </a:solidFill>
              </a:rPr>
              <a:t>określonych cech.</a:t>
            </a:r>
          </a:p>
          <a:p>
            <a:pPr marL="342900" lvl="0" indent="-342900" eaLnBrk="0" fontAlgn="base" hangingPunct="0"/>
            <a:r>
              <a:rPr lang="pl-PL" altLang="pl-PL" sz="2400" b="1" dirty="0" smtClean="0">
                <a:solidFill>
                  <a:schemeClr val="bg1"/>
                </a:solidFill>
              </a:rPr>
              <a:t>Poprawna odpowiedź </a:t>
            </a:r>
          </a:p>
          <a:p>
            <a:pPr marL="342900" lvl="0" indent="-342900" eaLnBrk="0" fontAlgn="base" hangingPunct="0"/>
            <a:r>
              <a:rPr lang="pl-PL" altLang="pl-PL" sz="2400" dirty="0" smtClean="0">
                <a:solidFill>
                  <a:schemeClr val="bg1"/>
                </a:solidFill>
              </a:rPr>
              <a:t>B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2579097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6</a:t>
            </a:fld>
            <a:endParaRPr lang="pl-PL" dirty="0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568036" y="649222"/>
            <a:ext cx="11249891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Times New Roman" pitchFamily="18" charset="0"/>
              </a:rPr>
              <a:t>Zadanie 3. (0-1)</a:t>
            </a:r>
            <a:endParaRPr kumimoji="0" lang="pl-PL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2400" b="1" dirty="0" smtClean="0">
                <a:solidFill>
                  <a:schemeClr val="bg1"/>
                </a:solidFill>
              </a:rPr>
              <a:t>Dokończ zdanie. Wybierz właściwą odpowiedź spośród podanych.</a:t>
            </a:r>
            <a:endParaRPr lang="pl-PL" sz="2400" dirty="0" smtClean="0">
              <a:solidFill>
                <a:schemeClr val="bg1"/>
              </a:solidFill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Times New Roman" pitchFamily="18" charset="0"/>
              </a:rPr>
              <a:t>Wędrówka podróżnych przypomina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l-PL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Times New Roman" pitchFamily="18" charset="0"/>
              </a:rPr>
              <a:t>A. podróż donikąd.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l-PL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Times New Roman" pitchFamily="18" charset="0"/>
              </a:rPr>
              <a:t>B. kosmiczną Odyseję.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l-PL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Times New Roman" pitchFamily="18" charset="0"/>
              </a:rPr>
              <a:t>C. egzotyczną eskapadę.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l-PL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Times New Roman" pitchFamily="18" charset="0"/>
              </a:rPr>
              <a:t>D. wyprawę po Złote Runo.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l-PL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Times New Roman" pitchFamily="18" charset="0"/>
              </a:rPr>
              <a:t>Wskazówka </a:t>
            </a:r>
            <a:endParaRPr kumimoji="0" lang="pl-PL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Times New Roman" pitchFamily="18" charset="0"/>
              </a:rPr>
              <a:t>Podróżni nie znają celu swojej wędrówki, co wynika z fragmentu tekstu:</a:t>
            </a:r>
            <a:endParaRPr kumimoji="0" lang="pl-PL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24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Times New Roman" pitchFamily="18" charset="0"/>
              </a:rPr>
              <a:t>– Czego oni szukają? Nawet człowiek prowadzący parowóz tego nie wie – odparł Zwrotniczy.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l-PL" sz="2400" b="1" dirty="0" smtClean="0">
                <a:solidFill>
                  <a:schemeClr val="bg1"/>
                </a:solidFill>
                <a:latin typeface="+mj-lt"/>
              </a:rPr>
              <a:t>Poprawna odpowiedź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240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A</a:t>
            </a:r>
            <a:r>
              <a:rPr kumimoji="0" lang="pl-PL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Times New Roman" pitchFamily="18" charset="0"/>
              </a:rPr>
              <a:t> </a:t>
            </a:r>
            <a:endParaRPr kumimoji="0" lang="pl-PL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2042475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3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3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1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31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24945" y="734292"/>
            <a:ext cx="1158996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chemeClr val="bg1"/>
                </a:solidFill>
              </a:rPr>
              <a:t>Zadanie 4. (0-1)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Dokończ zdanie. Wybierz właściwą odpowiedź spośród podanych.</a:t>
            </a:r>
            <a:endParaRPr lang="pl-PL" sz="2400" dirty="0" smtClean="0">
              <a:solidFill>
                <a:schemeClr val="bg1"/>
              </a:solidFill>
            </a:endParaRPr>
          </a:p>
          <a:p>
            <a:endParaRPr lang="pl-PL" sz="2400" b="1" dirty="0" smtClean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Zwrotniczy traktuje pasażerów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 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A. z sympatią.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B. przedmiotowo.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C. podmiotowo.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D. z szacunkiem.</a:t>
            </a:r>
          </a:p>
          <a:p>
            <a:pPr lvl="0"/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Wskazówka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i="1" dirty="0" smtClean="0">
                <a:solidFill>
                  <a:schemeClr val="bg1"/>
                </a:solidFill>
              </a:rPr>
              <a:t>Sortuję podróżnych na paczki po tysiąc sztuk – odpowiedział Zwrotniczy.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Pasażerowie traktowani są jak przedmioty, towar, który trzeba gdzieś wysłać.</a:t>
            </a:r>
          </a:p>
          <a:p>
            <a:r>
              <a:rPr lang="pl-PL" sz="2400" b="1" dirty="0" smtClean="0">
                <a:solidFill>
                  <a:schemeClr val="bg1"/>
                </a:solidFill>
              </a:rPr>
              <a:t>Poprawna odpowiedź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B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7152627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257338" y="374073"/>
            <a:ext cx="11618976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2400" b="1" dirty="0" smtClean="0">
              <a:solidFill>
                <a:schemeClr val="bg1"/>
              </a:solidFill>
              <a:latin typeface="Boopee" panose="02000506020000020003" pitchFamily="2" charset="0"/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Zadanie 5. (0-1)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Dokończ zdanie. Wybierz właściwą odpowiedź spośród podanych.</a:t>
            </a:r>
          </a:p>
          <a:p>
            <a:endParaRPr lang="pl-PL" sz="2400" b="1" dirty="0" smtClean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Świat dorosłych czytelnik poznaje dzięki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 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A. wypowiedziom narratora.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B. zadumie Małego Księcia nad losem dzieci.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C. pytaniom Małego Księcia.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D. czynnościom wykonywanym przez Zwrotniczego.</a:t>
            </a:r>
          </a:p>
          <a:p>
            <a:pPr lvl="0"/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Wskazówka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Partie narracyjne w tym tekście ograniczono do minimum, wskazują tylko  osobę mówiącą. Istotą fragmentu są wypowiedzi Zwrotniczego i pytania Małego Księcia.</a:t>
            </a:r>
          </a:p>
          <a:p>
            <a:r>
              <a:rPr lang="pl-PL" sz="2400" b="1" dirty="0" smtClean="0">
                <a:solidFill>
                  <a:schemeClr val="bg1"/>
                </a:solidFill>
              </a:rPr>
              <a:t>Poprawna odpowiedź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C</a:t>
            </a:r>
          </a:p>
          <a:p>
            <a:endParaRPr lang="pl-PL" sz="2400" b="1" dirty="0" smtClean="0">
              <a:solidFill>
                <a:schemeClr val="bg1"/>
              </a:solidFill>
              <a:latin typeface="Boopee" panose="02000506020000020003" pitchFamily="2" charset="0"/>
            </a:endParaRPr>
          </a:p>
          <a:p>
            <a:endParaRPr lang="pl-PL" sz="2400" b="1" dirty="0" smtClean="0">
              <a:solidFill>
                <a:schemeClr val="bg1"/>
              </a:solidFill>
              <a:latin typeface="Boopee" panose="02000506020000020003" pitchFamily="2" charset="0"/>
            </a:endParaRPr>
          </a:p>
          <a:p>
            <a:r>
              <a:rPr lang="pl-PL" b="1" dirty="0" smtClean="0">
                <a:solidFill>
                  <a:schemeClr val="bg1"/>
                </a:solidFill>
                <a:effectLst/>
              </a:rPr>
              <a:t/>
            </a:r>
            <a:br>
              <a:rPr lang="pl-PL" b="1" dirty="0" smtClean="0">
                <a:solidFill>
                  <a:schemeClr val="bg1"/>
                </a:solidFill>
                <a:effectLst/>
              </a:rPr>
            </a:br>
            <a:endParaRPr lang="pl-PL" b="1" dirty="0" smtClean="0">
              <a:solidFill>
                <a:schemeClr val="bg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endParaRPr lang="pl-PL" sz="1200" dirty="0" smtClean="0">
              <a:solidFill>
                <a:schemeClr val="bg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7392121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263459" y="678873"/>
            <a:ext cx="11618976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chemeClr val="bg1"/>
                </a:solidFill>
              </a:rPr>
              <a:t>Zadanie 6. (0-1)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Dokończ zdanie. Wybierz właściwą odpowiedź spośród podanych.</a:t>
            </a:r>
          </a:p>
          <a:p>
            <a:endParaRPr lang="pl-PL" sz="2400" b="1" dirty="0" smtClean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W przedstawieniu dorosłych i dzieci autor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 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A. podkreślił podobieństwa.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B. ukazał kontrast.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C. stopniował napięcie.</a:t>
            </a:r>
          </a:p>
          <a:p>
            <a:pPr lvl="0"/>
            <a:r>
              <a:rPr lang="pl-PL" sz="2400" dirty="0" smtClean="0">
                <a:solidFill>
                  <a:schemeClr val="bg1"/>
                </a:solidFill>
              </a:rPr>
              <a:t>D. wprowadził powtórzenie.</a:t>
            </a:r>
          </a:p>
          <a:p>
            <a:r>
              <a:rPr lang="pl-PL" sz="2400" b="1" dirty="0" smtClean="0">
                <a:solidFill>
                  <a:schemeClr val="bg1"/>
                </a:solidFill>
              </a:rPr>
              <a:t>  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Wskazówka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i="1" dirty="0" smtClean="0">
                <a:solidFill>
                  <a:schemeClr val="bg1"/>
                </a:solidFill>
              </a:rPr>
              <a:t>Śpią w wagonach lub ziewają. Jedynie dzieci przyciskają noski do okien.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i="1" dirty="0" smtClean="0">
                <a:solidFill>
                  <a:schemeClr val="bg1"/>
                </a:solidFill>
              </a:rPr>
              <a:t>Jedynie dzieci wiedzą, czego szukają (…)</a:t>
            </a: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Te fragmenty wskazują na ogromną różnicę w zachowaniu dzieci i dorosłych.</a:t>
            </a:r>
          </a:p>
          <a:p>
            <a:r>
              <a:rPr lang="pl-PL" sz="2400" b="1" dirty="0" smtClean="0">
                <a:solidFill>
                  <a:schemeClr val="bg1"/>
                </a:solidFill>
              </a:rPr>
              <a:t>Poprawna odpowiedź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B</a:t>
            </a:r>
          </a:p>
          <a:p>
            <a:r>
              <a:rPr lang="pl-PL" sz="2400" b="1" dirty="0" smtClean="0">
                <a:solidFill>
                  <a:schemeClr val="bg1"/>
                </a:solidFill>
                <a:effectLst/>
                <a:latin typeface="Boopee" panose="02000506020000020003" pitchFamily="2" charset="0"/>
              </a:rPr>
              <a:t> </a:t>
            </a:r>
          </a:p>
          <a:p>
            <a:endParaRPr lang="pl-PL" sz="2400" b="1" dirty="0" smtClean="0">
              <a:solidFill>
                <a:schemeClr val="bg1"/>
              </a:solidFill>
              <a:latin typeface="Boopee" panose="02000506020000020003" pitchFamily="2" charset="0"/>
            </a:endParaRPr>
          </a:p>
          <a:p>
            <a:endParaRPr lang="pl-PL" sz="2400" b="1" dirty="0" smtClean="0">
              <a:solidFill>
                <a:schemeClr val="bg1"/>
              </a:solidFill>
              <a:latin typeface="Boopee" panose="02000506020000020003" pitchFamily="2" charset="0"/>
            </a:endParaRPr>
          </a:p>
          <a:p>
            <a:r>
              <a:rPr lang="pl-PL" sz="2400" dirty="0" smtClean="0">
                <a:solidFill>
                  <a:schemeClr val="bg1"/>
                </a:solidFill>
                <a:latin typeface="Boopee" panose="02000506020000020003" pitchFamily="2" charset="0"/>
              </a:rPr>
              <a:t/>
            </a:r>
            <a:br>
              <a:rPr lang="pl-PL" sz="2400" dirty="0" smtClean="0">
                <a:solidFill>
                  <a:schemeClr val="bg1"/>
                </a:solidFill>
                <a:latin typeface="Boopee" panose="02000506020000020003" pitchFamily="2" charset="0"/>
              </a:rPr>
            </a:br>
            <a:endParaRPr lang="pl-PL" sz="2400" dirty="0" smtClean="0">
              <a:solidFill>
                <a:schemeClr val="bg1"/>
              </a:solidFill>
              <a:latin typeface="Boopee" panose="02000506020000020003" pitchFamily="2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95759824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ycinek">
  <a:themeElements>
    <a:clrScheme name="Wycine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Wycinek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ycine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2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1354</TotalTime>
  <Words>688</Words>
  <Application>Microsoft Office PowerPoint</Application>
  <PresentationFormat>Panoramiczny</PresentationFormat>
  <Paragraphs>257</Paragraphs>
  <Slides>19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4</vt:i4>
      </vt:variant>
      <vt:variant>
        <vt:lpstr>Tytuły slajdów</vt:lpstr>
      </vt:variant>
      <vt:variant>
        <vt:i4>19</vt:i4>
      </vt:variant>
    </vt:vector>
  </HeadingPairs>
  <TitlesOfParts>
    <vt:vector size="31" baseType="lpstr">
      <vt:lpstr>Arial</vt:lpstr>
      <vt:lpstr>Boopee</vt:lpstr>
      <vt:lpstr>Calibri</vt:lpstr>
      <vt:lpstr>Calibri Light</vt:lpstr>
      <vt:lpstr>Century Gothic</vt:lpstr>
      <vt:lpstr>Comic Sans MS</vt:lpstr>
      <vt:lpstr>Times New Roman</vt:lpstr>
      <vt:lpstr>Wingdings 3</vt:lpstr>
      <vt:lpstr>Wycinek</vt:lpstr>
      <vt:lpstr>2_Projekt niestandardowy</vt:lpstr>
      <vt:lpstr>1_Projekt niestandardowy</vt:lpstr>
      <vt:lpstr>Projekt niestandardowy</vt:lpstr>
      <vt:lpstr> POMAGAMY UCZNIOM  W Przygotowaniu SIĘ do egzaminu ósmoklasisty   Repetitio est mater Studiorum /powtarzanie jest matką wiedzy/   Język polski – Ćwiczenia    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Elżbieta Tyralska-Wojtycza</dc:creator>
  <cp:lastModifiedBy>Elżbieta Tyralska-Wojtycza</cp:lastModifiedBy>
  <cp:revision>141</cp:revision>
  <dcterms:created xsi:type="dcterms:W3CDTF">2020-04-18T18:38:09Z</dcterms:created>
  <dcterms:modified xsi:type="dcterms:W3CDTF">2020-05-03T16:20:59Z</dcterms:modified>
</cp:coreProperties>
</file>