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notesMasterIdLst>
    <p:notesMasterId r:id="rId18"/>
  </p:notesMasterIdLst>
  <p:handoutMasterIdLst>
    <p:handoutMasterId r:id="rId19"/>
  </p:handoutMasterIdLst>
  <p:sldIdLst>
    <p:sldId id="260" r:id="rId2"/>
    <p:sldId id="676" r:id="rId3"/>
    <p:sldId id="797" r:id="rId4"/>
    <p:sldId id="651" r:id="rId5"/>
    <p:sldId id="796" r:id="rId6"/>
    <p:sldId id="793" r:id="rId7"/>
    <p:sldId id="795" r:id="rId8"/>
    <p:sldId id="783" r:id="rId9"/>
    <p:sldId id="268" r:id="rId10"/>
    <p:sldId id="785" r:id="rId11"/>
    <p:sldId id="306" r:id="rId12"/>
    <p:sldId id="307" r:id="rId13"/>
    <p:sldId id="653" r:id="rId14"/>
    <p:sldId id="669" r:id="rId15"/>
    <p:sldId id="671" r:id="rId16"/>
    <p:sldId id="672" r:id="rId17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1970"/>
    <a:srgbClr val="002060"/>
    <a:srgbClr val="CCFF99"/>
    <a:srgbClr val="D32C46"/>
    <a:srgbClr val="FFFFCC"/>
    <a:srgbClr val="00823B"/>
    <a:srgbClr val="FFC1C1"/>
    <a:srgbClr val="FFCCFF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76295" autoAdjust="0"/>
  </p:normalViewPr>
  <p:slideViewPr>
    <p:cSldViewPr snapToGrid="0">
      <p:cViewPr varScale="1">
        <p:scale>
          <a:sx n="66" d="100"/>
          <a:sy n="66" d="100"/>
        </p:scale>
        <p:origin x="110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62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8E55FD-4835-4BCF-9311-7A440CAC24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BB20C12-FE87-4D68-86FA-50E6C2145AE8}">
      <dgm:prSet phldrT="[Teks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pl-PL" dirty="0">
              <a:solidFill>
                <a:srgbClr val="002060"/>
              </a:solidFill>
            </a:rPr>
            <a:t>Dodać egzamin</a:t>
          </a:r>
        </a:p>
      </dgm:t>
    </dgm:pt>
    <dgm:pt modelId="{BAB9AFF0-B9C7-40E0-8B37-BF4D4F04D990}" type="parTrans" cxnId="{DFFF5D3A-ACC5-4CA2-9515-0A3BBD5E9026}">
      <dgm:prSet/>
      <dgm:spPr/>
      <dgm:t>
        <a:bodyPr/>
        <a:lstStyle/>
        <a:p>
          <a:endParaRPr lang="pl-PL"/>
        </a:p>
      </dgm:t>
    </dgm:pt>
    <dgm:pt modelId="{64C4EB24-A446-4B38-9AA1-18968174B701}" type="sibTrans" cxnId="{DFFF5D3A-ACC5-4CA2-9515-0A3BBD5E9026}">
      <dgm:prSet/>
      <dgm:spPr/>
      <dgm:t>
        <a:bodyPr/>
        <a:lstStyle/>
        <a:p>
          <a:endParaRPr lang="pl-PL"/>
        </a:p>
      </dgm:t>
    </dgm:pt>
    <dgm:pt modelId="{7A58397C-AD24-4836-8B52-1490A9D4D19C}">
      <dgm:prSet phldrT="[Teks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l-PL" dirty="0"/>
            <a:t>Proces egzaminowania</a:t>
          </a:r>
          <a:endParaRPr lang="pl-PL" cap="small" baseline="0" dirty="0"/>
        </a:p>
      </dgm:t>
    </dgm:pt>
    <dgm:pt modelId="{7C85C635-C585-4CC0-BE71-C7879B5CFE08}" type="parTrans" cxnId="{796CA519-647E-47B5-96C4-A787C8D39D22}">
      <dgm:prSet/>
      <dgm:spPr/>
      <dgm:t>
        <a:bodyPr/>
        <a:lstStyle/>
        <a:p>
          <a:endParaRPr lang="pl-PL"/>
        </a:p>
      </dgm:t>
    </dgm:pt>
    <dgm:pt modelId="{721E0FA7-26F0-46C4-B98B-9B69394561F4}" type="sibTrans" cxnId="{796CA519-647E-47B5-96C4-A787C8D39D22}">
      <dgm:prSet/>
      <dgm:spPr/>
      <dgm:t>
        <a:bodyPr/>
        <a:lstStyle/>
        <a:p>
          <a:endParaRPr lang="pl-PL"/>
        </a:p>
      </dgm:t>
    </dgm:pt>
    <dgm:pt modelId="{38660F6E-7EB6-47AA-A19F-A7AFD2D11632}">
      <dgm:prSet phldrT="[Teks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l-PL" dirty="0"/>
            <a:t>Egzaminy</a:t>
          </a:r>
          <a:endParaRPr lang="pl-PL" cap="small" baseline="0" dirty="0"/>
        </a:p>
      </dgm:t>
    </dgm:pt>
    <dgm:pt modelId="{D2EBF9F4-2970-4CB6-8AD4-809B365A0B5E}" type="parTrans" cxnId="{0F549E85-F099-45B4-97A2-C6B8779AC05B}">
      <dgm:prSet/>
      <dgm:spPr/>
      <dgm:t>
        <a:bodyPr/>
        <a:lstStyle/>
        <a:p>
          <a:endParaRPr lang="pl-PL"/>
        </a:p>
      </dgm:t>
    </dgm:pt>
    <dgm:pt modelId="{5502AD8E-8CE4-4083-87CB-0049055A4414}" type="sibTrans" cxnId="{0F549E85-F099-45B4-97A2-C6B8779AC05B}">
      <dgm:prSet/>
      <dgm:spPr/>
      <dgm:t>
        <a:bodyPr/>
        <a:lstStyle/>
        <a:p>
          <a:endParaRPr lang="pl-PL"/>
        </a:p>
      </dgm:t>
    </dgm:pt>
    <dgm:pt modelId="{FD7119C7-D7E5-43DE-AE3D-8B8DBA592A23}">
      <dgm:prSet phldrT="[Tekst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pl-PL" dirty="0"/>
            <a:t>Egzaminy</a:t>
          </a:r>
          <a:endParaRPr lang="pl-PL" cap="small" baseline="0" dirty="0"/>
        </a:p>
      </dgm:t>
    </dgm:pt>
    <dgm:pt modelId="{FDB3AB84-434B-48EE-8CE1-081CE218C06D}" type="parTrans" cxnId="{C2F4BC0D-5046-4F2D-B984-60C973AE5CAB}">
      <dgm:prSet/>
      <dgm:spPr/>
      <dgm:t>
        <a:bodyPr/>
        <a:lstStyle/>
        <a:p>
          <a:endParaRPr lang="pl-PL"/>
        </a:p>
      </dgm:t>
    </dgm:pt>
    <dgm:pt modelId="{F5882B05-BDD8-4B8C-926D-76A2244C52E4}" type="sibTrans" cxnId="{C2F4BC0D-5046-4F2D-B984-60C973AE5CAB}">
      <dgm:prSet/>
      <dgm:spPr/>
      <dgm:t>
        <a:bodyPr/>
        <a:lstStyle/>
        <a:p>
          <a:endParaRPr lang="pl-PL"/>
        </a:p>
      </dgm:t>
    </dgm:pt>
    <dgm:pt modelId="{436F1A9C-ABD5-4F51-9231-AC3E812525D4}" type="pres">
      <dgm:prSet presAssocID="{C48E55FD-4835-4BCF-9311-7A440CAC24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D94427E3-CA7E-4490-83B7-47BBDAABD2C6}" type="pres">
      <dgm:prSet presAssocID="{7BB20C12-FE87-4D68-86FA-50E6C2145AE8}" presName="horFlow" presStyleCnt="0"/>
      <dgm:spPr/>
    </dgm:pt>
    <dgm:pt modelId="{BED37A8C-7830-4B75-BD80-21E55A9028EE}" type="pres">
      <dgm:prSet presAssocID="{7BB20C12-FE87-4D68-86FA-50E6C2145AE8}" presName="bigChev" presStyleLbl="node1" presStyleIdx="0" presStyleCnt="1"/>
      <dgm:spPr/>
    </dgm:pt>
    <dgm:pt modelId="{53F4B435-E344-45AD-B37F-5E9D10990EF7}" type="pres">
      <dgm:prSet presAssocID="{7C85C635-C585-4CC0-BE71-C7879B5CFE08}" presName="parTrans" presStyleCnt="0"/>
      <dgm:spPr/>
    </dgm:pt>
    <dgm:pt modelId="{A30D2B1A-47F0-417A-9CC5-DB9A63416C14}" type="pres">
      <dgm:prSet presAssocID="{7A58397C-AD24-4836-8B52-1490A9D4D19C}" presName="node" presStyleLbl="alignAccFollowNode1" presStyleIdx="0" presStyleCnt="3">
        <dgm:presLayoutVars>
          <dgm:bulletEnabled val="1"/>
        </dgm:presLayoutVars>
      </dgm:prSet>
      <dgm:spPr/>
    </dgm:pt>
    <dgm:pt modelId="{A0194E9E-3CC1-4DD2-9CDE-96DC81B20395}" type="pres">
      <dgm:prSet presAssocID="{721E0FA7-26F0-46C4-B98B-9B69394561F4}" presName="sibTrans" presStyleCnt="0"/>
      <dgm:spPr/>
    </dgm:pt>
    <dgm:pt modelId="{A9AC241A-9E87-43AB-A313-FE2566E427AC}" type="pres">
      <dgm:prSet presAssocID="{38660F6E-7EB6-47AA-A19F-A7AFD2D11632}" presName="node" presStyleLbl="alignAccFollowNode1" presStyleIdx="1" presStyleCnt="3">
        <dgm:presLayoutVars>
          <dgm:bulletEnabled val="1"/>
        </dgm:presLayoutVars>
      </dgm:prSet>
      <dgm:spPr/>
    </dgm:pt>
    <dgm:pt modelId="{2790CA90-9D90-4BB4-8F2B-86D461D6314C}" type="pres">
      <dgm:prSet presAssocID="{5502AD8E-8CE4-4083-87CB-0049055A4414}" presName="sibTrans" presStyleCnt="0"/>
      <dgm:spPr/>
    </dgm:pt>
    <dgm:pt modelId="{FF214128-87BC-4A13-9887-56BBBDF77D30}" type="pres">
      <dgm:prSet presAssocID="{FD7119C7-D7E5-43DE-AE3D-8B8DBA592A23}" presName="node" presStyleLbl="alignAccFollowNode1" presStyleIdx="2" presStyleCnt="3">
        <dgm:presLayoutVars>
          <dgm:bulletEnabled val="1"/>
        </dgm:presLayoutVars>
      </dgm:prSet>
      <dgm:spPr/>
    </dgm:pt>
  </dgm:ptLst>
  <dgm:cxnLst>
    <dgm:cxn modelId="{C2F4BC0D-5046-4F2D-B984-60C973AE5CAB}" srcId="{7BB20C12-FE87-4D68-86FA-50E6C2145AE8}" destId="{FD7119C7-D7E5-43DE-AE3D-8B8DBA592A23}" srcOrd="2" destOrd="0" parTransId="{FDB3AB84-434B-48EE-8CE1-081CE218C06D}" sibTransId="{F5882B05-BDD8-4B8C-926D-76A2244C52E4}"/>
    <dgm:cxn modelId="{796CA519-647E-47B5-96C4-A787C8D39D22}" srcId="{7BB20C12-FE87-4D68-86FA-50E6C2145AE8}" destId="{7A58397C-AD24-4836-8B52-1490A9D4D19C}" srcOrd="0" destOrd="0" parTransId="{7C85C635-C585-4CC0-BE71-C7879B5CFE08}" sibTransId="{721E0FA7-26F0-46C4-B98B-9B69394561F4}"/>
    <dgm:cxn modelId="{A2B7162D-FDBB-443C-A518-2764E1339961}" type="presOf" srcId="{FD7119C7-D7E5-43DE-AE3D-8B8DBA592A23}" destId="{FF214128-87BC-4A13-9887-56BBBDF77D30}" srcOrd="0" destOrd="0" presId="urn:microsoft.com/office/officeart/2005/8/layout/lProcess3"/>
    <dgm:cxn modelId="{BD8AC731-B2D8-48E0-A11F-E53868A6DE40}" type="presOf" srcId="{7BB20C12-FE87-4D68-86FA-50E6C2145AE8}" destId="{BED37A8C-7830-4B75-BD80-21E55A9028EE}" srcOrd="0" destOrd="0" presId="urn:microsoft.com/office/officeart/2005/8/layout/lProcess3"/>
    <dgm:cxn modelId="{DFFF5D3A-ACC5-4CA2-9515-0A3BBD5E9026}" srcId="{C48E55FD-4835-4BCF-9311-7A440CAC2452}" destId="{7BB20C12-FE87-4D68-86FA-50E6C2145AE8}" srcOrd="0" destOrd="0" parTransId="{BAB9AFF0-B9C7-40E0-8B37-BF4D4F04D990}" sibTransId="{64C4EB24-A446-4B38-9AA1-18968174B701}"/>
    <dgm:cxn modelId="{F0BCDF61-69F4-4200-AE07-BD20A39388A6}" type="presOf" srcId="{7A58397C-AD24-4836-8B52-1490A9D4D19C}" destId="{A30D2B1A-47F0-417A-9CC5-DB9A63416C14}" srcOrd="0" destOrd="0" presId="urn:microsoft.com/office/officeart/2005/8/layout/lProcess3"/>
    <dgm:cxn modelId="{0F549E85-F099-45B4-97A2-C6B8779AC05B}" srcId="{7BB20C12-FE87-4D68-86FA-50E6C2145AE8}" destId="{38660F6E-7EB6-47AA-A19F-A7AFD2D11632}" srcOrd="1" destOrd="0" parTransId="{D2EBF9F4-2970-4CB6-8AD4-809B365A0B5E}" sibTransId="{5502AD8E-8CE4-4083-87CB-0049055A4414}"/>
    <dgm:cxn modelId="{2CC39D91-3902-4F9F-A983-4F8F40478A98}" type="presOf" srcId="{38660F6E-7EB6-47AA-A19F-A7AFD2D11632}" destId="{A9AC241A-9E87-43AB-A313-FE2566E427AC}" srcOrd="0" destOrd="0" presId="urn:microsoft.com/office/officeart/2005/8/layout/lProcess3"/>
    <dgm:cxn modelId="{E1C382A7-D7A7-4597-B0B4-2AF981E00AF0}" type="presOf" srcId="{C48E55FD-4835-4BCF-9311-7A440CAC2452}" destId="{436F1A9C-ABD5-4F51-9231-AC3E812525D4}" srcOrd="0" destOrd="0" presId="urn:microsoft.com/office/officeart/2005/8/layout/lProcess3"/>
    <dgm:cxn modelId="{7A2F830D-024B-42D7-8FC2-D6E6906A29B0}" type="presParOf" srcId="{436F1A9C-ABD5-4F51-9231-AC3E812525D4}" destId="{D94427E3-CA7E-4490-83B7-47BBDAABD2C6}" srcOrd="0" destOrd="0" presId="urn:microsoft.com/office/officeart/2005/8/layout/lProcess3"/>
    <dgm:cxn modelId="{88EFB864-6926-46ED-BE50-4A557750D2DE}" type="presParOf" srcId="{D94427E3-CA7E-4490-83B7-47BBDAABD2C6}" destId="{BED37A8C-7830-4B75-BD80-21E55A9028EE}" srcOrd="0" destOrd="0" presId="urn:microsoft.com/office/officeart/2005/8/layout/lProcess3"/>
    <dgm:cxn modelId="{053B787A-BF40-407B-9991-908B77CCAF08}" type="presParOf" srcId="{D94427E3-CA7E-4490-83B7-47BBDAABD2C6}" destId="{53F4B435-E344-45AD-B37F-5E9D10990EF7}" srcOrd="1" destOrd="0" presId="urn:microsoft.com/office/officeart/2005/8/layout/lProcess3"/>
    <dgm:cxn modelId="{320C796D-C5D4-42E0-B63A-B95C1F4B71F1}" type="presParOf" srcId="{D94427E3-CA7E-4490-83B7-47BBDAABD2C6}" destId="{A30D2B1A-47F0-417A-9CC5-DB9A63416C14}" srcOrd="2" destOrd="0" presId="urn:microsoft.com/office/officeart/2005/8/layout/lProcess3"/>
    <dgm:cxn modelId="{BE1B7A4F-B174-4564-9D8F-2A441291A89E}" type="presParOf" srcId="{D94427E3-CA7E-4490-83B7-47BBDAABD2C6}" destId="{A0194E9E-3CC1-4DD2-9CDE-96DC81B20395}" srcOrd="3" destOrd="0" presId="urn:microsoft.com/office/officeart/2005/8/layout/lProcess3"/>
    <dgm:cxn modelId="{E6FACF01-0910-40C3-9EF7-6119FFB3CDD1}" type="presParOf" srcId="{D94427E3-CA7E-4490-83B7-47BBDAABD2C6}" destId="{A9AC241A-9E87-43AB-A313-FE2566E427AC}" srcOrd="4" destOrd="0" presId="urn:microsoft.com/office/officeart/2005/8/layout/lProcess3"/>
    <dgm:cxn modelId="{BD963EA1-5B0B-43AD-8A27-FCA44899DC35}" type="presParOf" srcId="{D94427E3-CA7E-4490-83B7-47BBDAABD2C6}" destId="{2790CA90-9D90-4BB4-8F2B-86D461D6314C}" srcOrd="5" destOrd="0" presId="urn:microsoft.com/office/officeart/2005/8/layout/lProcess3"/>
    <dgm:cxn modelId="{70CADC73-AE2E-4BB2-A03C-22CF789D6DAF}" type="presParOf" srcId="{D94427E3-CA7E-4490-83B7-47BBDAABD2C6}" destId="{FF214128-87BC-4A13-9887-56BBBDF77D30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FD3409-1BB3-4746-B72B-01C9FC47CBC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8AC141D-AF0A-4959-8AE4-30802F68037A}">
      <dgm:prSet phldrT="[Teks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l-PL" b="1" dirty="0">
              <a:solidFill>
                <a:srgbClr val="002060"/>
              </a:solidFill>
            </a:rPr>
            <a:t>Proces egzaminowania</a:t>
          </a:r>
        </a:p>
      </dgm:t>
    </dgm:pt>
    <dgm:pt modelId="{C2AD0EC8-A044-4998-8D99-8A84093D52C7}" type="parTrans" cxnId="{FF09CB4D-D88A-4A58-9F2E-F12551FC8C6C}">
      <dgm:prSet/>
      <dgm:spPr/>
      <dgm:t>
        <a:bodyPr/>
        <a:lstStyle/>
        <a:p>
          <a:endParaRPr lang="pl-PL"/>
        </a:p>
      </dgm:t>
    </dgm:pt>
    <dgm:pt modelId="{31C629F3-8766-4485-87D2-9386237D15A3}" type="sibTrans" cxnId="{FF09CB4D-D88A-4A58-9F2E-F12551FC8C6C}">
      <dgm:prSet/>
      <dgm:spPr/>
      <dgm:t>
        <a:bodyPr/>
        <a:lstStyle/>
        <a:p>
          <a:endParaRPr lang="pl-PL"/>
        </a:p>
      </dgm:t>
    </dgm:pt>
    <dgm:pt modelId="{3CC7F358-A986-4544-ADFB-1EFF765F4710}">
      <dgm:prSet phldrT="[Teks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l-PL" dirty="0">
              <a:solidFill>
                <a:srgbClr val="002060"/>
              </a:solidFill>
            </a:rPr>
            <a:t>Egzaminy</a:t>
          </a:r>
          <a:endParaRPr lang="pl-PL" b="1" dirty="0">
            <a:solidFill>
              <a:srgbClr val="002060"/>
            </a:solidFill>
          </a:endParaRPr>
        </a:p>
      </dgm:t>
    </dgm:pt>
    <dgm:pt modelId="{298B3CC7-7D06-43B0-8A33-782AF88C8631}" type="parTrans" cxnId="{9F32F25E-2CD5-4038-9E92-8BFB42D6E0BD}">
      <dgm:prSet/>
      <dgm:spPr/>
      <dgm:t>
        <a:bodyPr/>
        <a:lstStyle/>
        <a:p>
          <a:endParaRPr lang="pl-PL"/>
        </a:p>
      </dgm:t>
    </dgm:pt>
    <dgm:pt modelId="{97B9CEED-625A-47C6-8F6C-04C680CDC3A8}" type="sibTrans" cxnId="{9F32F25E-2CD5-4038-9E92-8BFB42D6E0BD}">
      <dgm:prSet/>
      <dgm:spPr/>
      <dgm:t>
        <a:bodyPr/>
        <a:lstStyle/>
        <a:p>
          <a:endParaRPr lang="pl-PL"/>
        </a:p>
      </dgm:t>
    </dgm:pt>
    <dgm:pt modelId="{58B1833F-C338-42ED-94A8-55AA343BE205}">
      <dgm:prSet phldrT="[Teks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pl-PL">
              <a:solidFill>
                <a:srgbClr val="002060"/>
              </a:solidFill>
            </a:rPr>
            <a:t>Egzaminy</a:t>
          </a:r>
          <a:endParaRPr lang="pl-PL" b="1" dirty="0">
            <a:solidFill>
              <a:srgbClr val="002060"/>
            </a:solidFill>
          </a:endParaRPr>
        </a:p>
      </dgm:t>
    </dgm:pt>
    <dgm:pt modelId="{A75D9559-ECD3-44D0-8F20-403750CB9A5A}" type="parTrans" cxnId="{8519489F-4542-4EB4-978D-142C54CDA919}">
      <dgm:prSet/>
      <dgm:spPr/>
      <dgm:t>
        <a:bodyPr/>
        <a:lstStyle/>
        <a:p>
          <a:endParaRPr lang="pl-PL"/>
        </a:p>
      </dgm:t>
    </dgm:pt>
    <dgm:pt modelId="{FECBCCE4-ECE8-419A-985C-7EA9FE8AFAC3}" type="sibTrans" cxnId="{8519489F-4542-4EB4-978D-142C54CDA919}">
      <dgm:prSet/>
      <dgm:spPr/>
      <dgm:t>
        <a:bodyPr/>
        <a:lstStyle/>
        <a:p>
          <a:endParaRPr lang="pl-PL"/>
        </a:p>
      </dgm:t>
    </dgm:pt>
    <dgm:pt modelId="{7DD4F76D-46ED-4F15-9A82-346D28A20FA5}" type="pres">
      <dgm:prSet presAssocID="{BCFD3409-1BB3-4746-B72B-01C9FC47CBCC}" presName="Name0" presStyleCnt="0">
        <dgm:presLayoutVars>
          <dgm:dir/>
          <dgm:animLvl val="lvl"/>
          <dgm:resizeHandles val="exact"/>
        </dgm:presLayoutVars>
      </dgm:prSet>
      <dgm:spPr/>
    </dgm:pt>
    <dgm:pt modelId="{58A1999C-9B49-4D56-849B-AEB2D960EEA5}" type="pres">
      <dgm:prSet presAssocID="{48AC141D-AF0A-4959-8AE4-30802F68037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7927829-E770-4A54-95C2-B16A0136729D}" type="pres">
      <dgm:prSet presAssocID="{31C629F3-8766-4485-87D2-9386237D15A3}" presName="parTxOnlySpace" presStyleCnt="0"/>
      <dgm:spPr/>
    </dgm:pt>
    <dgm:pt modelId="{55C320F2-11FC-4F1C-AD35-AC9FF909D615}" type="pres">
      <dgm:prSet presAssocID="{3CC7F358-A986-4544-ADFB-1EFF765F471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8DDAB30-92E3-4E20-9947-D23695730827}" type="pres">
      <dgm:prSet presAssocID="{97B9CEED-625A-47C6-8F6C-04C680CDC3A8}" presName="parTxOnlySpace" presStyleCnt="0"/>
      <dgm:spPr/>
    </dgm:pt>
    <dgm:pt modelId="{CFEAA41D-21EC-440E-A1C9-428E2EE22812}" type="pres">
      <dgm:prSet presAssocID="{58B1833F-C338-42ED-94A8-55AA343BE205}" presName="parTxOnly" presStyleLbl="node1" presStyleIdx="2" presStyleCnt="3" custLinFactNeighborX="821" custLinFactNeighborY="2054">
        <dgm:presLayoutVars>
          <dgm:chMax val="0"/>
          <dgm:chPref val="0"/>
          <dgm:bulletEnabled val="1"/>
        </dgm:presLayoutVars>
      </dgm:prSet>
      <dgm:spPr/>
    </dgm:pt>
  </dgm:ptLst>
  <dgm:cxnLst>
    <dgm:cxn modelId="{9F32F25E-2CD5-4038-9E92-8BFB42D6E0BD}" srcId="{BCFD3409-1BB3-4746-B72B-01C9FC47CBCC}" destId="{3CC7F358-A986-4544-ADFB-1EFF765F4710}" srcOrd="1" destOrd="0" parTransId="{298B3CC7-7D06-43B0-8A33-782AF88C8631}" sibTransId="{97B9CEED-625A-47C6-8F6C-04C680CDC3A8}"/>
    <dgm:cxn modelId="{D6D7A962-152A-409C-ADB7-C0870F4F681A}" type="presOf" srcId="{BCFD3409-1BB3-4746-B72B-01C9FC47CBCC}" destId="{7DD4F76D-46ED-4F15-9A82-346D28A20FA5}" srcOrd="0" destOrd="0" presId="urn:microsoft.com/office/officeart/2005/8/layout/chevron1"/>
    <dgm:cxn modelId="{FF09CB4D-D88A-4A58-9F2E-F12551FC8C6C}" srcId="{BCFD3409-1BB3-4746-B72B-01C9FC47CBCC}" destId="{48AC141D-AF0A-4959-8AE4-30802F68037A}" srcOrd="0" destOrd="0" parTransId="{C2AD0EC8-A044-4998-8D99-8A84093D52C7}" sibTransId="{31C629F3-8766-4485-87D2-9386237D15A3}"/>
    <dgm:cxn modelId="{8519489F-4542-4EB4-978D-142C54CDA919}" srcId="{BCFD3409-1BB3-4746-B72B-01C9FC47CBCC}" destId="{58B1833F-C338-42ED-94A8-55AA343BE205}" srcOrd="2" destOrd="0" parTransId="{A75D9559-ECD3-44D0-8F20-403750CB9A5A}" sibTransId="{FECBCCE4-ECE8-419A-985C-7EA9FE8AFAC3}"/>
    <dgm:cxn modelId="{001863AF-8020-4DCA-8BDC-8BBC7FA74E89}" type="presOf" srcId="{3CC7F358-A986-4544-ADFB-1EFF765F4710}" destId="{55C320F2-11FC-4F1C-AD35-AC9FF909D615}" srcOrd="0" destOrd="0" presId="urn:microsoft.com/office/officeart/2005/8/layout/chevron1"/>
    <dgm:cxn modelId="{334774C0-4DCB-43A8-8F87-9BDC4E43EC61}" type="presOf" srcId="{58B1833F-C338-42ED-94A8-55AA343BE205}" destId="{CFEAA41D-21EC-440E-A1C9-428E2EE22812}" srcOrd="0" destOrd="0" presId="urn:microsoft.com/office/officeart/2005/8/layout/chevron1"/>
    <dgm:cxn modelId="{FFCE5EFF-48E0-4BE9-B077-7BEBFE3C6D3D}" type="presOf" srcId="{48AC141D-AF0A-4959-8AE4-30802F68037A}" destId="{58A1999C-9B49-4D56-849B-AEB2D960EEA5}" srcOrd="0" destOrd="0" presId="urn:microsoft.com/office/officeart/2005/8/layout/chevron1"/>
    <dgm:cxn modelId="{9FC55686-CCB4-4A2D-ACC9-4B5648025D04}" type="presParOf" srcId="{7DD4F76D-46ED-4F15-9A82-346D28A20FA5}" destId="{58A1999C-9B49-4D56-849B-AEB2D960EEA5}" srcOrd="0" destOrd="0" presId="urn:microsoft.com/office/officeart/2005/8/layout/chevron1"/>
    <dgm:cxn modelId="{4CB55E29-30C5-4531-819A-C9A7D036A87E}" type="presParOf" srcId="{7DD4F76D-46ED-4F15-9A82-346D28A20FA5}" destId="{D7927829-E770-4A54-95C2-B16A0136729D}" srcOrd="1" destOrd="0" presId="urn:microsoft.com/office/officeart/2005/8/layout/chevron1"/>
    <dgm:cxn modelId="{D0D8E909-C8D5-4AA0-ADA5-AFD81F054026}" type="presParOf" srcId="{7DD4F76D-46ED-4F15-9A82-346D28A20FA5}" destId="{55C320F2-11FC-4F1C-AD35-AC9FF909D615}" srcOrd="2" destOrd="0" presId="urn:microsoft.com/office/officeart/2005/8/layout/chevron1"/>
    <dgm:cxn modelId="{F3790FCB-F888-41EF-940A-CB45ACE5EB88}" type="presParOf" srcId="{7DD4F76D-46ED-4F15-9A82-346D28A20FA5}" destId="{C8DDAB30-92E3-4E20-9947-D23695730827}" srcOrd="3" destOrd="0" presId="urn:microsoft.com/office/officeart/2005/8/layout/chevron1"/>
    <dgm:cxn modelId="{A12B6B77-8D7D-44E4-B83A-98FFE94A75A9}" type="presParOf" srcId="{7DD4F76D-46ED-4F15-9A82-346D28A20FA5}" destId="{CFEAA41D-21EC-440E-A1C9-428E2EE2281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D37A8C-7830-4B75-BD80-21E55A9028EE}">
      <dsp:nvSpPr>
        <dsp:cNvPr id="0" name=""/>
        <dsp:cNvSpPr/>
      </dsp:nvSpPr>
      <dsp:spPr>
        <a:xfrm>
          <a:off x="5059" y="165255"/>
          <a:ext cx="2595562" cy="1038225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500" kern="1200" dirty="0">
              <a:solidFill>
                <a:srgbClr val="002060"/>
              </a:solidFill>
            </a:rPr>
            <a:t>Dodać egzamin</a:t>
          </a:r>
        </a:p>
      </dsp:txBody>
      <dsp:txXfrm>
        <a:off x="524172" y="165255"/>
        <a:ext cx="1557337" cy="1038225"/>
      </dsp:txXfrm>
    </dsp:sp>
    <dsp:sp modelId="{A30D2B1A-47F0-417A-9CC5-DB9A63416C14}">
      <dsp:nvSpPr>
        <dsp:cNvPr id="0" name=""/>
        <dsp:cNvSpPr/>
      </dsp:nvSpPr>
      <dsp:spPr>
        <a:xfrm>
          <a:off x="2263198" y="253504"/>
          <a:ext cx="2154316" cy="861726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Proces egzaminowania</a:t>
          </a:r>
          <a:endParaRPr lang="pl-PL" sz="1500" kern="1200" cap="small" baseline="0" dirty="0"/>
        </a:p>
      </dsp:txBody>
      <dsp:txXfrm>
        <a:off x="2694061" y="253504"/>
        <a:ext cx="1292590" cy="861726"/>
      </dsp:txXfrm>
    </dsp:sp>
    <dsp:sp modelId="{A9AC241A-9E87-43AB-A313-FE2566E427AC}">
      <dsp:nvSpPr>
        <dsp:cNvPr id="0" name=""/>
        <dsp:cNvSpPr/>
      </dsp:nvSpPr>
      <dsp:spPr>
        <a:xfrm>
          <a:off x="4115911" y="253504"/>
          <a:ext cx="2154316" cy="861726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Egzaminy</a:t>
          </a:r>
          <a:endParaRPr lang="pl-PL" sz="1500" kern="1200" cap="small" baseline="0" dirty="0"/>
        </a:p>
      </dsp:txBody>
      <dsp:txXfrm>
        <a:off x="4546774" y="253504"/>
        <a:ext cx="1292590" cy="861726"/>
      </dsp:txXfrm>
    </dsp:sp>
    <dsp:sp modelId="{FF214128-87BC-4A13-9887-56BBBDF77D30}">
      <dsp:nvSpPr>
        <dsp:cNvPr id="0" name=""/>
        <dsp:cNvSpPr/>
      </dsp:nvSpPr>
      <dsp:spPr>
        <a:xfrm>
          <a:off x="5968623" y="253504"/>
          <a:ext cx="2154316" cy="861726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Egzaminy</a:t>
          </a:r>
          <a:endParaRPr lang="pl-PL" sz="1500" kern="1200" cap="small" baseline="0" dirty="0"/>
        </a:p>
      </dsp:txBody>
      <dsp:txXfrm>
        <a:off x="6399486" y="253504"/>
        <a:ext cx="1292590" cy="861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A1999C-9B49-4D56-849B-AEB2D960EEA5}">
      <dsp:nvSpPr>
        <dsp:cNvPr id="0" name=""/>
        <dsp:cNvSpPr/>
      </dsp:nvSpPr>
      <dsp:spPr>
        <a:xfrm>
          <a:off x="1777" y="0"/>
          <a:ext cx="2165967" cy="826400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1" kern="1200" dirty="0">
              <a:solidFill>
                <a:srgbClr val="002060"/>
              </a:solidFill>
            </a:rPr>
            <a:t>Proces egzaminowania</a:t>
          </a:r>
        </a:p>
      </dsp:txBody>
      <dsp:txXfrm>
        <a:off x="414977" y="0"/>
        <a:ext cx="1339567" cy="826400"/>
      </dsp:txXfrm>
    </dsp:sp>
    <dsp:sp modelId="{55C320F2-11FC-4F1C-AD35-AC9FF909D615}">
      <dsp:nvSpPr>
        <dsp:cNvPr id="0" name=""/>
        <dsp:cNvSpPr/>
      </dsp:nvSpPr>
      <dsp:spPr>
        <a:xfrm>
          <a:off x="1951148" y="0"/>
          <a:ext cx="2165967" cy="826400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>
              <a:solidFill>
                <a:srgbClr val="002060"/>
              </a:solidFill>
            </a:rPr>
            <a:t>Egzaminy</a:t>
          </a:r>
          <a:endParaRPr lang="pl-PL" sz="1500" b="1" kern="1200" dirty="0">
            <a:solidFill>
              <a:srgbClr val="002060"/>
            </a:solidFill>
          </a:endParaRPr>
        </a:p>
      </dsp:txBody>
      <dsp:txXfrm>
        <a:off x="2364348" y="0"/>
        <a:ext cx="1339567" cy="826400"/>
      </dsp:txXfrm>
    </dsp:sp>
    <dsp:sp modelId="{CFEAA41D-21EC-440E-A1C9-428E2EE22812}">
      <dsp:nvSpPr>
        <dsp:cNvPr id="0" name=""/>
        <dsp:cNvSpPr/>
      </dsp:nvSpPr>
      <dsp:spPr>
        <a:xfrm>
          <a:off x="3902297" y="0"/>
          <a:ext cx="2165967" cy="826400"/>
        </a:xfrm>
        <a:prstGeom prst="chevron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>
              <a:solidFill>
                <a:srgbClr val="002060"/>
              </a:solidFill>
            </a:rPr>
            <a:t>Egzaminy</a:t>
          </a:r>
          <a:endParaRPr lang="pl-PL" sz="1500" b="1" kern="1200" dirty="0">
            <a:solidFill>
              <a:srgbClr val="002060"/>
            </a:solidFill>
          </a:endParaRPr>
        </a:p>
      </dsp:txBody>
      <dsp:txXfrm>
        <a:off x="4315497" y="0"/>
        <a:ext cx="1339567" cy="82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8056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60" cy="498056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r">
              <a:defRPr sz="1300"/>
            </a:lvl1pPr>
          </a:lstStyle>
          <a:p>
            <a:fld id="{A86C5804-197A-41C3-9DFF-1804E9C4EF15}" type="datetimeFigureOut">
              <a:rPr lang="pl-PL" smtClean="0"/>
              <a:t>18.03.2022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60" cy="498055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60" cy="498055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r">
              <a:defRPr sz="1300"/>
            </a:lvl1pPr>
          </a:lstStyle>
          <a:p>
            <a:fld id="{440BDA03-B223-4D5D-AFA5-75949471DC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060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8056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8056"/>
          </a:xfrm>
          <a:prstGeom prst="rect">
            <a:avLst/>
          </a:prstGeom>
        </p:spPr>
        <p:txBody>
          <a:bodyPr vert="horz" lIns="95545" tIns="47772" rIns="95545" bIns="47772" rtlCol="0"/>
          <a:lstStyle>
            <a:lvl1pPr algn="r">
              <a:defRPr sz="1300"/>
            </a:lvl1pPr>
          </a:lstStyle>
          <a:p>
            <a:fld id="{BC713D8A-C425-4BAA-AEAD-1B3095D7BB81}" type="datetimeFigureOut">
              <a:rPr lang="pl-PL" smtClean="0"/>
              <a:t>18.03.2022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2" rIns="95545" bIns="4777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45" tIns="47772" rIns="95545" bIns="4777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60" cy="498055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60" cy="498055"/>
          </a:xfrm>
          <a:prstGeom prst="rect">
            <a:avLst/>
          </a:prstGeom>
        </p:spPr>
        <p:txBody>
          <a:bodyPr vert="horz" lIns="95545" tIns="47772" rIns="95545" bIns="47772" rtlCol="0" anchor="b"/>
          <a:lstStyle>
            <a:lvl1pPr algn="r">
              <a:defRPr sz="1300"/>
            </a:lvl1pPr>
          </a:lstStyle>
          <a:p>
            <a:fld id="{140D8D60-A8B1-477C-8D84-4B7B75FD85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77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C723B-EE03-435E-A767-D002A6A505F2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90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Jeżeli pierwszy egzamin w danym dniu zaplanujemy na godz. 8.00, to następny możemy najwcześniej zaplanować po 2 godzinach, czyli o godz. 10.00. Jeżeli na danej zmianie egzaminu będą zdawać osoby z wydłużonym czasem trwania egzaminu, to następny egzamin może być potem planowany po upływie 2,5 godz. </a:t>
            </a:r>
          </a:p>
          <a:p>
            <a:r>
              <a:rPr lang="pl-PL" dirty="0"/>
              <a:t>Maksymalnie w jednym dniu egzaminu możemy zaplanować </a:t>
            </a:r>
            <a:r>
              <a:rPr lang="pl-PL" b="1" dirty="0"/>
              <a:t>6 zmian</a:t>
            </a:r>
            <a:r>
              <a:rPr lang="pl-PL" dirty="0"/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736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Można również robić dłuższe przerwy między egzaminami. Wtedy zmian egzaminu w danym dniu będzie mniej.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9312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W przypadku</a:t>
            </a:r>
            <a:r>
              <a:rPr lang="pl-PL" baseline="0" dirty="0"/>
              <a:t> problemów  z zaplanowaniem egzaminów prosimy Państwa o korzystania ze z</a:t>
            </a:r>
            <a:r>
              <a:rPr lang="pl-PL" dirty="0"/>
              <a:t>aktualizowanych instrukcji dla ośrodków egzaminacyjnych dot. SIOEPKZ (</a:t>
            </a:r>
            <a:r>
              <a:rPr lang="pl-PL" b="1" dirty="0"/>
              <a:t>wersja 4.0</a:t>
            </a:r>
            <a:r>
              <a:rPr lang="pl-PL" dirty="0"/>
              <a:t>) – instrukcje</a:t>
            </a:r>
            <a:r>
              <a:rPr lang="pl-PL" baseline="0" dirty="0"/>
              <a:t> są do pobrania ze strony internetowej OKE Kraków, egzamin zawodowy, zakładka SIOEPKZ.</a:t>
            </a:r>
          </a:p>
          <a:p>
            <a:r>
              <a:rPr lang="pl-PL" baseline="0" dirty="0"/>
              <a:t>Przed wpisaniem egzaminów należy w SIOEPKZ zdefiniować sale.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774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Egzamin należy</a:t>
            </a:r>
            <a:r>
              <a:rPr lang="pl-PL" baseline="0" dirty="0"/>
              <a:t> zaplanować pod kodem szkoły, czyli na tym kodzie, gdzie zostały wprowadzone deklaracje, chyba że skierujemy zdających z danej szkoły do innej szkoły. Nie planujemy egzaminów pod zespołem szkół.</a:t>
            </a:r>
          </a:p>
          <a:p>
            <a:endParaRPr lang="pl-PL" baseline="0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31668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Zespoły nadzorujące powinny być powołane na 30 dni przed egzaminem,</a:t>
            </a:r>
            <a:r>
              <a:rPr lang="pl-PL" baseline="0" dirty="0"/>
              <a:t> dlatego w tym momencie nie ma konieczności uzupełniania zakładki dotyczącej zespołu.</a:t>
            </a:r>
          </a:p>
          <a:p>
            <a:pPr algn="l"/>
            <a:r>
              <a:rPr lang="pl-PL" baseline="0" dirty="0"/>
              <a:t>Składy zespołów nadzorujących dla danego egzaminu pracownik OE może modyfikować na dowolnym etapie realizacji planowania (nawet w dniu egzaminu).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59824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Proszę</a:t>
            </a:r>
            <a:r>
              <a:rPr lang="pl-PL" baseline="0" dirty="0"/>
              <a:t> korzystać z zakładki: </a:t>
            </a:r>
            <a:r>
              <a:rPr lang="pl-PL" i="1" baseline="0" dirty="0"/>
              <a:t>Adres dostawy, </a:t>
            </a:r>
            <a:r>
              <a:rPr lang="pl-PL" baseline="0" dirty="0"/>
              <a:t>jeśli materiały egzaminacyjne mają zostać przesłane na adres inny niż siedziba szkoły. Nie trzeba zatem wysyłać do OKE wniosku o zmianę adresu dostawy, można zmienić adres dostawy samodzielnie planując egzaminy do momentu przesłania egzaminu do OKE.</a:t>
            </a:r>
          </a:p>
          <a:p>
            <a:endParaRPr lang="pl-PL" dirty="0"/>
          </a:p>
          <a:p>
            <a:r>
              <a:rPr lang="pl-PL" baseline="0" dirty="0"/>
              <a:t>Po zakończeniu planowania proszę o usunięcie egzaminów, które mają status nieprzesłany. Na liście egzaminów w każdej szkole powinny figurować tylko egzaminy o statusie „przesłany”.</a:t>
            </a:r>
          </a:p>
          <a:p>
            <a:endParaRPr lang="pl-PL" baseline="0" dirty="0"/>
          </a:p>
          <a:p>
            <a:endParaRPr lang="pl-PL" baseline="0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309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Możliwości</a:t>
            </a:r>
            <a:r>
              <a:rPr lang="pl-PL" baseline="0" dirty="0"/>
              <a:t> planowania części pisemnej egzaminu:</a:t>
            </a:r>
          </a:p>
          <a:p>
            <a:r>
              <a:rPr lang="pl-PL" dirty="0"/>
              <a:t>Formuła 2012 – tylko z wydrukowanymi arkuszami egzaminacyjnymi;</a:t>
            </a:r>
          </a:p>
          <a:p>
            <a:r>
              <a:rPr lang="pl-PL" dirty="0"/>
              <a:t>Formuła</a:t>
            </a:r>
            <a:r>
              <a:rPr lang="pl-PL" baseline="0" dirty="0"/>
              <a:t> 2017 - z wydrukowanymi arkuszami egzaminacyjnymi i/lub z wykorzystaniem systemu elektronicznego;</a:t>
            </a:r>
          </a:p>
          <a:p>
            <a:r>
              <a:rPr lang="pl-PL" baseline="0" dirty="0"/>
              <a:t>Formuła 2019 – tylko z wykorzystaniem systemu elektronicznego.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8824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Zanim zaczniemy wpisywać egzaminy w SIOEPKZ (czyli planować) warto przygotować wewnętrzny harmonogram egzaminów dla całej szkoły. Pozwoli to między innymi zoptymalizować liczbę zmian egzaminu. Przed przystąpieniem do planowania należy również przeanalizować zasoby kadrowe w szkole/placówce i ustalić ilu pracowników będzie można powołać do ZN.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1710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Trzeba jeszcze wziąć pod uwagę, że przy egzaminie z wykorzystaniem elektronicznego systemu przeprowadzania egzaminów w przeprowadzaniu egzaminu bierze udział  operator egzaminu, który odpowiada za obsługę systemu elektronicznego. </a:t>
            </a:r>
          </a:p>
        </p:txBody>
      </p:sp>
      <p:sp>
        <p:nvSpPr>
          <p:cNvPr id="10445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5381BA0-0ED6-4B10-9763-56CE0B2955FB}" type="slidenum">
              <a:rPr lang="pl-PL" altLang="pl-PL" smtClean="0">
                <a:latin typeface="Arial" panose="020B0604020202020204" pitchFamily="34" charset="0"/>
              </a:rPr>
              <a:pPr/>
              <a:t>5</a:t>
            </a:fld>
            <a:endParaRPr lang="pl-PL" altLang="pl-P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49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8998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/>
              <a:t>Na stronie internetowej OKE (egzamin zawodowy, zakładka SIOEPKZ) dostępne są dla Państwa materiały szkoleniowe - filmy z webinarium, w trakcie którego omówiono konfigurowanie komputera dla operatora egzaminu oraz konfigurowanie komputerów zdających do egzaminu z wykorzystaniem stanowisk komputerowych.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113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0676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 ogłoszonego komunikatem dyrektora CKE harmonogramu egzaminu wynika, że może być on zorganizowany w dniach od 2 do 7 czerwca (do dyspozycji jest 6 dni). W komunikacie dyrektora CKE „</a:t>
            </a: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Informacja o sposobie organizacji i przeprowadzania egzaminu zawodowego obowiązująca w roku szkolnym 2021/2022”</a:t>
            </a:r>
            <a:r>
              <a:rPr lang="pl-PL" dirty="0"/>
              <a:t> zamieszczone zostały możliwe do wyboru godziny rozpoczynania egzaminu oraz zasady, którymi należy się kierować przy planowaniu. Najwcześniej w danym dniu możemy zacząć o godz. 8.00, a najpóźniej o 19.30.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6303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406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697C5-051A-4173-AE30-28517B40CF86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224807"/>
            <a:ext cx="1349272" cy="34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3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A490-7C6A-4591-B883-7A96951A6995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3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B543-8BF6-468D-93F6-3A335A1CDF0F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5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4087" y="2336931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17EEEB6C-0A92-454E-8EE3-C391948A9019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6382039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" y="6389877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35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46BD1-CD5E-44BE-A67A-969F50D4128E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7312" y="111007"/>
            <a:ext cx="1522326" cy="43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74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D55B6-0C0F-4820-B7BF-AA48068BA0EF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86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34F88-9BC6-41AE-89D4-98C540DE3FD4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90F8FAA0-241B-41C8-8725-226AE2F910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11" y="49192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9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13C-15DC-4476-91CF-3427151AD1FE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04B843AD-84CA-402F-95F3-FA9FD1C24B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11" y="49192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73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38DA9-212B-4556-A133-A60481EB928F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11" y="49192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76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CDF27-2079-49DD-93FE-EDA8BDFFFCF3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186" y="402263"/>
            <a:ext cx="3118991" cy="89798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8F946D3-01DA-443B-8BD9-3E31D29F22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211" y="49192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7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5DC1A-3948-40B5-B35D-D98C11069E8C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3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7DD7B-A2A3-4D6F-8625-06EC447956D4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9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264024"/>
            <a:ext cx="10515600" cy="4912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0AC6E-C5F1-433A-AB44-1815065B89CB}" type="datetime1">
              <a:rPr lang="en-US" smtClean="0"/>
              <a:t>3/18/2022</a:t>
            </a:fld>
            <a:endParaRPr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8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8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mp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7.tm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15802" y="994878"/>
            <a:ext cx="10101841" cy="3950676"/>
          </a:xfrm>
        </p:spPr>
        <p:txBody>
          <a:bodyPr>
            <a:normAutofit/>
          </a:bodyPr>
          <a:lstStyle/>
          <a:p>
            <a:pPr algn="ctr"/>
            <a:r>
              <a:rPr lang="pl-PL" sz="6600" dirty="0">
                <a:solidFill>
                  <a:srgbClr val="002060"/>
                </a:solidFill>
                <a:latin typeface="+mn-lt"/>
              </a:rPr>
              <a:t>Planowanie </a:t>
            </a:r>
            <a:r>
              <a:rPr lang="pl-PL" sz="6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części pisemnej </a:t>
            </a:r>
            <a:r>
              <a:rPr lang="pl-PL" sz="6600" dirty="0">
                <a:solidFill>
                  <a:srgbClr val="002060"/>
                </a:solidFill>
                <a:latin typeface="+mn-lt"/>
              </a:rPr>
              <a:t>egzaminu zawodowego </a:t>
            </a:r>
            <a:br>
              <a:rPr lang="pl-PL" sz="6600" dirty="0">
                <a:solidFill>
                  <a:srgbClr val="002060"/>
                </a:solidFill>
                <a:latin typeface="+mn-lt"/>
              </a:rPr>
            </a:br>
            <a:br>
              <a:rPr lang="pl-PL" sz="4000" dirty="0">
                <a:solidFill>
                  <a:srgbClr val="002060"/>
                </a:solidFill>
                <a:latin typeface="+mn-lt"/>
              </a:rPr>
            </a:br>
            <a:r>
              <a:rPr lang="pl-PL" sz="4000" dirty="0">
                <a:solidFill>
                  <a:srgbClr val="002060"/>
                </a:solidFill>
                <a:latin typeface="+mn-lt"/>
              </a:rPr>
              <a:t>egzamin przy komputerze</a:t>
            </a:r>
            <a:endParaRPr lang="pl-PL" sz="6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10776" y="5353397"/>
            <a:ext cx="8689976" cy="509725"/>
          </a:xfrm>
        </p:spPr>
        <p:txBody>
          <a:bodyPr>
            <a:noAutofit/>
          </a:bodyPr>
          <a:lstStyle/>
          <a:p>
            <a:r>
              <a:rPr lang="pl-PL" sz="4800" i="1" dirty="0">
                <a:solidFill>
                  <a:srgbClr val="002060"/>
                </a:solidFill>
              </a:rPr>
              <a:t>marzec 2022 r.</a:t>
            </a:r>
          </a:p>
        </p:txBody>
      </p:sp>
    </p:spTree>
    <p:extLst>
      <p:ext uri="{BB962C8B-B14F-4D97-AF65-F5344CB8AC3E}">
        <p14:creationId xmlns:p14="http://schemas.microsoft.com/office/powerpoint/2010/main" val="401850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326"/>
    </mc:Choice>
    <mc:Fallback xmlns="">
      <p:transition advTm="932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32A1C22-D1BC-40D1-A56D-3C31BE48A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Podstawowe zasady planowania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41D717D-14A9-4A0A-9FA5-B2C5C35F6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9208" y="1327387"/>
            <a:ext cx="10653584" cy="4790787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pl-PL" sz="2400" dirty="0"/>
              <a:t>Na przeprowadzenie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jednej zmiany </a:t>
            </a:r>
            <a:r>
              <a:rPr lang="pl-PL" sz="2400" dirty="0"/>
              <a:t>części pisemnej egzaminu będą przeznaczone w systemie elektronicznym przeprowadzania egzaminu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godziny</a:t>
            </a:r>
            <a:r>
              <a:rPr lang="pl-PL" sz="2400" dirty="0"/>
              <a:t>.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pl-PL" sz="2400" dirty="0"/>
              <a:t>Każda kolejna zmiana egzaminu w tej samej sali egzaminacyjnej nie może być zaplanowana przed upływem 2 godzin od godziny rozpoczęcia w tej samej sali zmiany poprzedzającej (wskazane są dłuższe przerwy w pierwszych dniach egzaminu).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pl-PL" sz="2400" dirty="0"/>
              <a:t>Kolejna zmiana egzaminu może rozpocząć się najwcześniej po 30 minutach od zakończenia zmiany poprzedzającej. </a:t>
            </a: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pl-PL" sz="2400" dirty="0"/>
              <a:t>O ile to możliwe należy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planować egzaminy w pierwszych</a:t>
            </a:r>
            <a:r>
              <a:rPr lang="pl-PL" sz="2400" dirty="0"/>
              <a:t>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dniach</a:t>
            </a:r>
            <a:r>
              <a:rPr lang="pl-PL" sz="2400" dirty="0"/>
              <a:t> przeprowadzania egzaminu, a nie w dniu ostatnim.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1DF37F6-1360-4B7C-80E5-3525650FA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0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3589"/>
    </mc:Choice>
    <mc:Fallback xmlns="">
      <p:transition advTm="7358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066680"/>
              </p:ext>
            </p:extLst>
          </p:nvPr>
        </p:nvGraphicFramePr>
        <p:xfrm>
          <a:off x="551875" y="2102753"/>
          <a:ext cx="10801925" cy="3699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32077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641278">
                <a:tc gridSpan="25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.zmiany egzaminu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 sali egzaminacyjnej nr ZZ  w dniu </a:t>
                      </a:r>
                      <a:r>
                        <a:rPr lang="pl-PL" sz="18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XX.XX 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dla 39 zdających</a:t>
                      </a:r>
                      <a:endParaRPr lang="pl-PL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1581"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b="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95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8:00-9:00)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10:00-11:00)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12:00-13:00)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zdających+1 z dostosowaniem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14:00-15:30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ze względu na dostosowanie)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16:30-17:30)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19:00-20:00)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601">
                <a:tc gridSpan="4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2,5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>
                        <a:solidFill>
                          <a:schemeClr val="bg1"/>
                        </a:solidFill>
                      </a:endParaRPr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30" name="Grupa 29"/>
          <p:cNvGrpSpPr/>
          <p:nvPr/>
        </p:nvGrpSpPr>
        <p:grpSpPr>
          <a:xfrm>
            <a:off x="676109" y="1239864"/>
            <a:ext cx="5247861" cy="1601443"/>
            <a:chOff x="541299" y="379757"/>
            <a:chExt cx="5247861" cy="1601443"/>
          </a:xfrm>
        </p:grpSpPr>
        <p:sp>
          <p:nvSpPr>
            <p:cNvPr id="10" name="pole tekstowe 9"/>
            <p:cNvSpPr txBox="1"/>
            <p:nvPr/>
          </p:nvSpPr>
          <p:spPr>
            <a:xfrm>
              <a:off x="541299" y="379757"/>
              <a:ext cx="52478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Godzina rozpoczęcia zmiany egzaminu</a:t>
              </a:r>
            </a:p>
          </p:txBody>
        </p:sp>
        <p:cxnSp>
          <p:nvCxnSpPr>
            <p:cNvPr id="27" name="Łącznik prosty ze strzałką 26"/>
            <p:cNvCxnSpPr/>
            <p:nvPr/>
          </p:nvCxnSpPr>
          <p:spPr>
            <a:xfrm>
              <a:off x="1184031" y="749089"/>
              <a:ext cx="1137138" cy="123211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Łącznik prosty ze strzałką 28"/>
            <p:cNvCxnSpPr/>
            <p:nvPr/>
          </p:nvCxnSpPr>
          <p:spPr>
            <a:xfrm flipH="1">
              <a:off x="715107" y="749089"/>
              <a:ext cx="269631" cy="123211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177C2947-5ECF-40BB-A389-D713C8D3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1 planowania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F0CF5C9-B0CB-442C-83AC-AF1DCF1E1428}"/>
              </a:ext>
            </a:extLst>
          </p:cNvPr>
          <p:cNvSpPr txBox="1"/>
          <p:nvPr/>
        </p:nvSpPr>
        <p:spPr>
          <a:xfrm>
            <a:off x="6642847" y="1344706"/>
            <a:ext cx="42303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b="1" dirty="0"/>
              <a:t>Egzamin dla osoby z wydłużonym czasem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6A263239-4567-41F2-BCCC-2402135C1DA2}"/>
              </a:ext>
            </a:extLst>
          </p:cNvPr>
          <p:cNvCxnSpPr>
            <a:cxnSpLocks/>
          </p:cNvCxnSpPr>
          <p:nvPr/>
        </p:nvCxnSpPr>
        <p:spPr>
          <a:xfrm flipH="1">
            <a:off x="7140388" y="1733421"/>
            <a:ext cx="618565" cy="21153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51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429"/>
    </mc:Choice>
    <mc:Fallback xmlns="">
      <p:transition advTm="3042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53139"/>
              </p:ext>
            </p:extLst>
          </p:nvPr>
        </p:nvGraphicFramePr>
        <p:xfrm>
          <a:off x="636429" y="2164688"/>
          <a:ext cx="10919142" cy="3396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419967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</a:tblGrid>
              <a:tr h="674159">
                <a:tc gridSpan="26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zmiany egzaminu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 sali egzaminacyjnej nr KK w dniu </a:t>
                      </a:r>
                      <a:r>
                        <a:rPr lang="pl-PL" sz="1800" b="0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YY.XX  </a:t>
                      </a:r>
                      <a:r>
                        <a:rPr lang="pl-PL" sz="18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dla 35 zdających</a:t>
                      </a:r>
                      <a:endParaRPr lang="pl-PL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841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18:00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18:30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19:00</a:t>
                      </a: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19:30</a:t>
                      </a:r>
                    </a:p>
                  </a:txBody>
                  <a:tcPr marL="90352" marR="90352" marT="45175" marB="45175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352" marR="90352" marT="45175" marB="45175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661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1 EGZAMIN 1</a:t>
                      </a:r>
                    </a:p>
                    <a:p>
                      <a:pPr algn="ctr"/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8:30-9:30)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2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10:30-11:30)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3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14:00-15:00)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4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16:30-17:30)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ZMIANA 5 </a:t>
                      </a: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EGZAMIN 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zdających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(egzamin </a:t>
                      </a:r>
                      <a:b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 godzinach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19:30-20:30)</a:t>
                      </a:r>
                    </a:p>
                  </a:txBody>
                  <a:tcPr marL="90352" marR="90352" marT="45175" marB="4517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406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 2 h</a:t>
                      </a:r>
                    </a:p>
                  </a:txBody>
                  <a:tcPr marL="90352" marR="90352" marT="45175" marB="451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90352" marR="90352" marT="45175" marB="451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707462" y="1533824"/>
            <a:ext cx="5247861" cy="1472576"/>
            <a:chOff x="246948" y="658732"/>
            <a:chExt cx="5247861" cy="1472576"/>
          </a:xfrm>
        </p:grpSpPr>
        <p:sp>
          <p:nvSpPr>
            <p:cNvPr id="10" name="pole tekstowe 9"/>
            <p:cNvSpPr txBox="1"/>
            <p:nvPr/>
          </p:nvSpPr>
          <p:spPr>
            <a:xfrm>
              <a:off x="246948" y="658732"/>
              <a:ext cx="52478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Godzina rozpoczęcia zmiany egzaminu</a:t>
              </a:r>
            </a:p>
          </p:txBody>
        </p:sp>
        <p:cxnSp>
          <p:nvCxnSpPr>
            <p:cNvPr id="17" name="Łącznik prosty ze strzałką 16"/>
            <p:cNvCxnSpPr/>
            <p:nvPr/>
          </p:nvCxnSpPr>
          <p:spPr>
            <a:xfrm flipH="1">
              <a:off x="824948" y="1028064"/>
              <a:ext cx="934278" cy="110324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/>
            <p:nvPr/>
          </p:nvCxnSpPr>
          <p:spPr>
            <a:xfrm>
              <a:off x="1933161" y="1028064"/>
              <a:ext cx="616226" cy="110324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ytuł 1">
            <a:extLst>
              <a:ext uri="{FF2B5EF4-FFF2-40B4-BE49-F238E27FC236}">
                <a16:creationId xmlns:a16="http://schemas.microsoft.com/office/drawing/2014/main" id="{9239583F-DF12-4200-BA02-5583968DE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739"/>
          </a:xfrm>
        </p:spPr>
        <p:txBody>
          <a:bodyPr/>
          <a:lstStyle/>
          <a:p>
            <a:r>
              <a:rPr lang="pl-PL" dirty="0"/>
              <a:t>Przykład 2 planowania</a:t>
            </a:r>
          </a:p>
        </p:txBody>
      </p:sp>
    </p:spTree>
    <p:extLst>
      <p:ext uri="{BB962C8B-B14F-4D97-AF65-F5344CB8AC3E}">
        <p14:creationId xmlns:p14="http://schemas.microsoft.com/office/powerpoint/2010/main" val="4029697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8965"/>
    </mc:Choice>
    <mc:Fallback xmlns="">
      <p:transition advTm="28965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831850" y="768350"/>
            <a:ext cx="10515600" cy="1806918"/>
          </a:xfrm>
        </p:spPr>
        <p:txBody>
          <a:bodyPr>
            <a:normAutofit/>
          </a:bodyPr>
          <a:lstStyle/>
          <a:p>
            <a:pPr marL="457200" lvl="1" algn="ctr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l-PL" sz="54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Wpisanie zaplanowanych egzaminów do SIOEPKZ</a:t>
            </a:r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838200" y="3532639"/>
            <a:ext cx="10515600" cy="1500187"/>
          </a:xfrm>
        </p:spPr>
        <p:txBody>
          <a:bodyPr/>
          <a:lstStyle/>
          <a:p>
            <a:r>
              <a:rPr lang="pl-PL" dirty="0"/>
              <a:t>Oznaczenie egzaminu</a:t>
            </a:r>
          </a:p>
          <a:p>
            <a:r>
              <a:rPr lang="pl-PL" sz="2800" dirty="0">
                <a:solidFill>
                  <a:srgbClr val="19197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20190409/066301-7250I/40668231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1B23C1C6-1296-49B5-AC64-7FF8EF5A3BDA}"/>
              </a:ext>
            </a:extLst>
          </p:cNvPr>
          <p:cNvSpPr txBox="1"/>
          <p:nvPr/>
        </p:nvSpPr>
        <p:spPr>
          <a:xfrm>
            <a:off x="370703" y="4819135"/>
            <a:ext cx="1729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Data egzaminu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BB9E5C5B-7D45-42C2-914C-132140DB94B4}"/>
              </a:ext>
            </a:extLst>
          </p:cNvPr>
          <p:cNvSpPr txBox="1"/>
          <p:nvPr/>
        </p:nvSpPr>
        <p:spPr>
          <a:xfrm>
            <a:off x="2520779" y="4819135"/>
            <a:ext cx="1729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Kod OE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C4B1A8D-6E1C-4491-8AFC-0D25C65EEA77}"/>
              </a:ext>
            </a:extLst>
          </p:cNvPr>
          <p:cNvSpPr txBox="1"/>
          <p:nvPr/>
        </p:nvSpPr>
        <p:spPr>
          <a:xfrm>
            <a:off x="4250725" y="4819135"/>
            <a:ext cx="3076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Indywidualny numer egzaminu</a:t>
            </a: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4B2928F6-AC37-4DB3-A616-1B52E01E1727}"/>
              </a:ext>
            </a:extLst>
          </p:cNvPr>
          <p:cNvCxnSpPr/>
          <p:nvPr/>
        </p:nvCxnSpPr>
        <p:spPr>
          <a:xfrm flipH="1">
            <a:off x="956620" y="4392827"/>
            <a:ext cx="582827" cy="536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>
            <a:extLst>
              <a:ext uri="{FF2B5EF4-FFF2-40B4-BE49-F238E27FC236}">
                <a16:creationId xmlns:a16="http://schemas.microsoft.com/office/drawing/2014/main" id="{4CA7DAB5-D5FC-414A-9A35-5DFF55FEA413}"/>
              </a:ext>
            </a:extLst>
          </p:cNvPr>
          <p:cNvCxnSpPr/>
          <p:nvPr/>
        </p:nvCxnSpPr>
        <p:spPr>
          <a:xfrm>
            <a:off x="3015049" y="4386649"/>
            <a:ext cx="0" cy="432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529CBAC0-3D3E-4CDF-A55C-C19674113B09}"/>
              </a:ext>
            </a:extLst>
          </p:cNvPr>
          <p:cNvCxnSpPr/>
          <p:nvPr/>
        </p:nvCxnSpPr>
        <p:spPr>
          <a:xfrm>
            <a:off x="5078627" y="4386649"/>
            <a:ext cx="679622" cy="432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4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8761"/>
    </mc:Choice>
    <mc:Fallback xmlns="">
      <p:transition advTm="8876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1341" y="0"/>
            <a:ext cx="10515600" cy="1325563"/>
          </a:xfrm>
        </p:spPr>
        <p:txBody>
          <a:bodyPr/>
          <a:lstStyle/>
          <a:p>
            <a:r>
              <a:rPr lang="pl-PL" dirty="0">
                <a:solidFill>
                  <a:srgbClr val="002060"/>
                </a:solidFill>
              </a:rPr>
              <a:t>Wpisanie egzaminu do SIOEPKZ</a:t>
            </a:r>
          </a:p>
        </p:txBody>
      </p:sp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681945179"/>
              </p:ext>
            </p:extLst>
          </p:nvPr>
        </p:nvGraphicFramePr>
        <p:xfrm>
          <a:off x="764059" y="962997"/>
          <a:ext cx="8128000" cy="136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Obraz 2" descr="Wycinek ekranu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2059" y="1159302"/>
            <a:ext cx="1553111" cy="976241"/>
          </a:xfrm>
          <a:prstGeom prst="rect">
            <a:avLst/>
          </a:prstGeom>
        </p:spPr>
      </p:pic>
      <p:pic>
        <p:nvPicPr>
          <p:cNvPr id="19" name="Obraz 18" descr="Wycinek ekranu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41" y="3024564"/>
            <a:ext cx="11191860" cy="4223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Prostokąt 19"/>
          <p:cNvSpPr/>
          <p:nvPr/>
        </p:nvSpPr>
        <p:spPr>
          <a:xfrm>
            <a:off x="661341" y="2465776"/>
            <a:ext cx="529673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191970"/>
                </a:solidFill>
              </a:rPr>
              <a:t>1. Wybrać odpowiednią część egzaminu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661342" y="3860863"/>
            <a:ext cx="11145176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71463" indent="-271463"/>
            <a:r>
              <a:rPr lang="pl-PL" sz="2400" dirty="0">
                <a:solidFill>
                  <a:srgbClr val="191970"/>
                </a:solidFill>
              </a:rPr>
              <a:t>2. Wybrać datę egzaminu oraz godzinę (zgodnie z harmonogramem sesji ogłoszonym przez CKE). Każda zmiana egzaminu w danej sali to oddzielny egzamin.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661341" y="4835223"/>
            <a:ext cx="1133707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68288" indent="-268288"/>
            <a:r>
              <a:rPr lang="pl-PL" sz="2400" dirty="0">
                <a:solidFill>
                  <a:srgbClr val="191970"/>
                </a:solidFill>
              </a:rPr>
              <a:t>3. Wybrać miejsce egzaminowania </a:t>
            </a:r>
            <a:r>
              <a:rPr lang="pl-PL" sz="2000" dirty="0">
                <a:solidFill>
                  <a:srgbClr val="191970"/>
                </a:solidFill>
              </a:rPr>
              <a:t>(jeżeli lista jest pusta to oznacza, że OE nie posiada upoważnienia)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661341" y="5440251"/>
            <a:ext cx="11145176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68288" indent="-268288"/>
            <a:r>
              <a:rPr lang="pl-PL" sz="2400" dirty="0">
                <a:solidFill>
                  <a:srgbClr val="191970"/>
                </a:solidFill>
              </a:rPr>
              <a:t>4. Dodać zdających (zakładka dodaj zdających)</a:t>
            </a:r>
            <a:br>
              <a:rPr lang="pl-PL" sz="2400" dirty="0">
                <a:solidFill>
                  <a:srgbClr val="191970"/>
                </a:solidFill>
              </a:rPr>
            </a:br>
            <a:r>
              <a:rPr lang="pl-PL" sz="2000" dirty="0">
                <a:solidFill>
                  <a:srgbClr val="191970"/>
                </a:solidFill>
              </a:rPr>
              <a:t>(jeżeli na liście nie ma zdających do wyboru to może oznaczać, że została wybrana niewłaściwa godzina lub data egzaminu niezgoda z harmonogramem sesji)</a:t>
            </a:r>
          </a:p>
        </p:txBody>
      </p:sp>
      <p:sp>
        <p:nvSpPr>
          <p:cNvPr id="5" name="Owal 4">
            <a:extLst>
              <a:ext uri="{FF2B5EF4-FFF2-40B4-BE49-F238E27FC236}">
                <a16:creationId xmlns:a16="http://schemas.microsoft.com/office/drawing/2014/main" id="{74E342ED-67F1-4A0C-B4C6-1E4B31354007}"/>
              </a:ext>
            </a:extLst>
          </p:cNvPr>
          <p:cNvSpPr/>
          <p:nvPr/>
        </p:nvSpPr>
        <p:spPr>
          <a:xfrm>
            <a:off x="3175685" y="2944458"/>
            <a:ext cx="3149655" cy="64633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8E616CD0-EE61-4D81-97A5-9A9EA9A561FE}"/>
              </a:ext>
            </a:extLst>
          </p:cNvPr>
          <p:cNvSpPr txBox="1"/>
          <p:nvPr/>
        </p:nvSpPr>
        <p:spPr>
          <a:xfrm>
            <a:off x="6588886" y="2182707"/>
            <a:ext cx="54864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pl-PL" sz="1600" dirty="0"/>
              <a:t>Dla dostosowania „ </a:t>
            </a:r>
            <a:r>
              <a:rPr lang="pl-PL" sz="1600" i="1" dirty="0"/>
              <a:t>Arkusz dostosowany zapisany na płycie CD …” </a:t>
            </a:r>
            <a:r>
              <a:rPr lang="pl-PL" sz="1600" dirty="0"/>
              <a:t>należy wybrać „Pisemny – papierowy”</a:t>
            </a:r>
            <a:endParaRPr lang="pl-PL" sz="1600" i="1" dirty="0"/>
          </a:p>
        </p:txBody>
      </p:sp>
      <p:cxnSp>
        <p:nvCxnSpPr>
          <p:cNvPr id="8" name="Łącznik prosty ze strzałką 7">
            <a:extLst>
              <a:ext uri="{FF2B5EF4-FFF2-40B4-BE49-F238E27FC236}">
                <a16:creationId xmlns:a16="http://schemas.microsoft.com/office/drawing/2014/main" id="{52BE3684-BC4A-4784-BD41-20BFFDEA7ABF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1655805" y="2475095"/>
            <a:ext cx="4933081" cy="66001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801683"/>
      </p:ext>
    </p:extLst>
  </p:cSld>
  <p:clrMapOvr>
    <a:masterClrMapping/>
  </p:clrMapOvr>
  <p:transition advTm="76285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81003" y="233580"/>
            <a:ext cx="10515600" cy="724087"/>
          </a:xfrm>
        </p:spPr>
        <p:txBody>
          <a:bodyPr/>
          <a:lstStyle/>
          <a:p>
            <a:r>
              <a:rPr lang="pl-PL" dirty="0"/>
              <a:t>Wpisanie egzaminów – zespół nadzorujący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0599" y="1264024"/>
            <a:ext cx="11740200" cy="4912939"/>
          </a:xfrm>
        </p:spPr>
        <p:txBody>
          <a:bodyPr>
            <a:normAutofit/>
          </a:bodyPr>
          <a:lstStyle/>
          <a:p>
            <a:pPr marL="538163" indent="-538163">
              <a:buFont typeface="Wingdings" panose="05000000000000000000" pitchFamily="2" charset="2"/>
              <a:buChar char="q"/>
            </a:pPr>
            <a:r>
              <a:rPr lang="pl-PL" sz="2400" dirty="0"/>
              <a:t>Na etapie wpisywania egzaminów i przekazywania ich do OKE </a:t>
            </a:r>
            <a:r>
              <a:rPr lang="pl-PL" sz="2400" u="sng" dirty="0"/>
              <a:t>nie ma potrzeby </a:t>
            </a:r>
            <a:r>
              <a:rPr lang="pl-PL" sz="2400" dirty="0"/>
              <a:t>określania składu zespołu nadzorującego. </a:t>
            </a:r>
          </a:p>
          <a:p>
            <a:pPr marL="538163" indent="-538163">
              <a:buFont typeface="Wingdings" panose="05000000000000000000" pitchFamily="2" charset="2"/>
              <a:buChar char="q"/>
            </a:pPr>
            <a:endParaRPr lang="pl-PL" sz="2400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301201" y="2625967"/>
          <a:ext cx="6068265" cy="82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Prostokąt 6"/>
          <p:cNvSpPr/>
          <p:nvPr/>
        </p:nvSpPr>
        <p:spPr>
          <a:xfrm>
            <a:off x="443753" y="3766650"/>
            <a:ext cx="56522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2060"/>
                </a:solidFill>
              </a:rPr>
              <a:t>Uwaga wybranie przycisku </a:t>
            </a:r>
            <a:r>
              <a:rPr lang="pl-PL" sz="2400" b="1" dirty="0">
                <a:solidFill>
                  <a:srgbClr val="002060"/>
                </a:solidFill>
              </a:rPr>
              <a:t>dodaj</a:t>
            </a:r>
            <a:r>
              <a:rPr lang="pl-PL" sz="2400" dirty="0">
                <a:solidFill>
                  <a:srgbClr val="002060"/>
                </a:solidFill>
              </a:rPr>
              <a:t> </a:t>
            </a:r>
            <a:br>
              <a:rPr lang="pl-PL" sz="2400" dirty="0">
                <a:solidFill>
                  <a:srgbClr val="002060"/>
                </a:solidFill>
              </a:rPr>
            </a:br>
            <a:r>
              <a:rPr lang="pl-PL" sz="2400" dirty="0">
                <a:solidFill>
                  <a:srgbClr val="002060"/>
                </a:solidFill>
              </a:rPr>
              <a:t>powoduje, że nie można przekazać egzaminu do OKE bez podawania składu ZN. Wpisany skład ZN można zmieniać.</a:t>
            </a:r>
          </a:p>
        </p:txBody>
      </p:sp>
      <p:grpSp>
        <p:nvGrpSpPr>
          <p:cNvPr id="9" name="Grupa 8"/>
          <p:cNvGrpSpPr/>
          <p:nvPr/>
        </p:nvGrpSpPr>
        <p:grpSpPr>
          <a:xfrm>
            <a:off x="6369465" y="2090323"/>
            <a:ext cx="5378781" cy="3046715"/>
            <a:chOff x="6528589" y="2587864"/>
            <a:chExt cx="5143458" cy="3046715"/>
          </a:xfrm>
        </p:grpSpPr>
        <p:pic>
          <p:nvPicPr>
            <p:cNvPr id="5" name="Obraz 4"/>
            <p:cNvPicPr>
              <a:picLocks noChangeAspect="1"/>
            </p:cNvPicPr>
            <p:nvPr/>
          </p:nvPicPr>
          <p:blipFill rotWithShape="1">
            <a:blip r:embed="rId8"/>
            <a:srcRect r="39818"/>
            <a:stretch/>
          </p:blipFill>
          <p:spPr>
            <a:xfrm>
              <a:off x="6528589" y="2587864"/>
              <a:ext cx="5143458" cy="3046715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8" name="Owal 7"/>
            <p:cNvSpPr/>
            <p:nvPr/>
          </p:nvSpPr>
          <p:spPr>
            <a:xfrm>
              <a:off x="7543800" y="3207718"/>
              <a:ext cx="1586753" cy="759164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cxnSp>
        <p:nvCxnSpPr>
          <p:cNvPr id="11" name="Łącznik prosty ze strzałką 10"/>
          <p:cNvCxnSpPr>
            <a:cxnSpLocks/>
          </p:cNvCxnSpPr>
          <p:nvPr/>
        </p:nvCxnSpPr>
        <p:spPr>
          <a:xfrm>
            <a:off x="4741651" y="3988011"/>
            <a:ext cx="2794305" cy="2615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/>
          <p:cNvSpPr/>
          <p:nvPr/>
        </p:nvSpPr>
        <p:spPr>
          <a:xfrm>
            <a:off x="150600" y="5642667"/>
            <a:ext cx="118908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indent="-5381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>
                <a:solidFill>
                  <a:srgbClr val="002060"/>
                </a:solidFill>
              </a:rPr>
              <a:t>Informację o składzie zespołu nadzorującego należy uzupełnić na 30 dni przed egzaminem.</a:t>
            </a:r>
          </a:p>
          <a:p>
            <a:pPr marL="538163" indent="-5381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>
                <a:solidFill>
                  <a:srgbClr val="002060"/>
                </a:solidFill>
              </a:rPr>
              <a:t>Skład ZN można modyfikować (nawet w dniu egzaminu).</a:t>
            </a:r>
          </a:p>
        </p:txBody>
      </p:sp>
    </p:spTree>
    <p:extLst>
      <p:ext uri="{BB962C8B-B14F-4D97-AF65-F5344CB8AC3E}">
        <p14:creationId xmlns:p14="http://schemas.microsoft.com/office/powerpoint/2010/main" val="157822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8955"/>
    </mc:Choice>
    <mc:Fallback xmlns="">
      <p:transition advTm="38955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Planowanie egzaminów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Zaplanowane egzaminy należy przekazać do OKE</a:t>
            </a:r>
            <a:r>
              <a:rPr lang="pl-PL" b="1" dirty="0"/>
              <a:t> </a:t>
            </a:r>
            <a:r>
              <a:rPr lang="pl-PL" dirty="0"/>
              <a:t>-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9792" y="1191940"/>
            <a:ext cx="2611028" cy="643815"/>
          </a:xfrm>
          <a:prstGeom prst="rect">
            <a:avLst/>
          </a:prstGeom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383059" y="1956865"/>
            <a:ext cx="11269363" cy="4912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dirty="0"/>
              <a:t>Dyrektor szkoły po zalogowaniu do SIOEPKZ każdorazowo otrzymuje aktualną informację dotyczącą </a:t>
            </a:r>
            <a:r>
              <a:rPr lang="pl-PL" b="1" dirty="0"/>
              <a:t>deklaracji nieuwzględnionych </a:t>
            </a:r>
            <a:r>
              <a:rPr lang="pl-PL" dirty="0"/>
              <a:t>w procesie planowania.</a:t>
            </a:r>
          </a:p>
          <a:p>
            <a:pPr algn="just"/>
            <a:r>
              <a:rPr lang="pl-PL" dirty="0"/>
              <a:t>Paczki zostaną przygotowane tylko dla egzaminów, które mają status „</a:t>
            </a:r>
            <a:r>
              <a:rPr lang="pl-PL" b="1" dirty="0"/>
              <a:t>Zaakceptowany</a:t>
            </a:r>
            <a:r>
              <a:rPr lang="pl-PL" dirty="0"/>
              <a:t>” nadany przez pracownika OKE.</a:t>
            </a:r>
          </a:p>
          <a:p>
            <a:pPr algn="just"/>
            <a:r>
              <a:rPr lang="pl-PL" dirty="0"/>
              <a:t>Egzaminy posiadające status: nieprzesłany, przesłany (po terminie), odrzucony, usunięty - </a:t>
            </a:r>
            <a:r>
              <a:rPr lang="pl-PL" b="1" dirty="0">
                <a:solidFill>
                  <a:srgbClr val="C00000"/>
                </a:solidFill>
              </a:rPr>
              <a:t>nie odbędą się, nie zostaną przygotowane dla nich materiały egzaminacyjne.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890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17109"/>
    </mc:Choice>
    <mc:Fallback xmlns="">
      <p:transition advTm="11710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771A48-6FA6-4B47-9355-B3C9125AC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557"/>
            <a:ext cx="10515600" cy="724087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Planowanie egzaminów obejmuje: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F0545C1-FAB3-4833-AD09-0559370E89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46030"/>
            <a:ext cx="10767646" cy="4048369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Sporządzenie wewnętrznego harmonogramu</a:t>
            </a:r>
          </a:p>
          <a:p>
            <a:r>
              <a:rPr lang="pl-PL" dirty="0">
                <a:solidFill>
                  <a:srgbClr val="002060"/>
                </a:solidFill>
              </a:rPr>
              <a:t>Wpisanie egzaminów do SIOEPKZ </a:t>
            </a:r>
          </a:p>
          <a:p>
            <a:r>
              <a:rPr lang="pl-PL" dirty="0">
                <a:solidFill>
                  <a:srgbClr val="002060"/>
                </a:solidFill>
              </a:rPr>
              <a:t>Zweryfikowanie zaplanowanych w SIOEPKZ egzaminów i przesłanie ich do OKE</a:t>
            </a:r>
          </a:p>
          <a:p>
            <a:r>
              <a:rPr lang="pl-PL" dirty="0">
                <a:solidFill>
                  <a:srgbClr val="002060"/>
                </a:solidFill>
              </a:rPr>
              <a:t>Powołanie zespołów nadzorujących (ZN)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F7C3A17-01ED-49F3-83D1-6CD1DD71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85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68604"/>
    </mc:Choice>
    <mc:Fallback xmlns="">
      <p:transition advTm="686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22F462-667E-4354-B048-11DD201A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Forma egzaminu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DCF5F-375B-44A8-B729-06A985CAB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545" y="1254826"/>
            <a:ext cx="10515600" cy="4912939"/>
          </a:xfrm>
        </p:spPr>
        <p:txBody>
          <a:bodyPr/>
          <a:lstStyle/>
          <a:p>
            <a:pPr marL="216000" indent="-252000"/>
            <a:r>
              <a:rPr lang="pl-PL" sz="3200" dirty="0"/>
              <a:t>Przy komputerze</a:t>
            </a:r>
          </a:p>
          <a:p>
            <a:pPr marL="216000" indent="-252000" algn="just">
              <a:spcAft>
                <a:spcPts val="1200"/>
              </a:spcAft>
              <a:buSzPct val="100000"/>
            </a:pPr>
            <a:r>
              <a:rPr lang="pl-PL" sz="3200" dirty="0">
                <a:solidFill>
                  <a:srgbClr val="C00000"/>
                </a:solidFill>
              </a:rPr>
              <a:t>Konieczne jest upoważnienie do przeprowadzenia części pisemnej egzaminu z wykorzystaniem systemu elektronicznego.</a:t>
            </a:r>
          </a:p>
          <a:p>
            <a:pPr marL="216000" indent="-252000" algn="just">
              <a:spcAft>
                <a:spcPts val="1200"/>
              </a:spcAft>
              <a:buSzPct val="100000"/>
            </a:pPr>
            <a:r>
              <a:rPr lang="pl-PL" sz="3200" dirty="0"/>
              <a:t>Egzamin jest przeprowadzany w ciągu kilku dni.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B987830-C6DB-4B25-8803-4AE9841B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Symbol zastępczy tekstu 2">
            <a:extLst>
              <a:ext uri="{FF2B5EF4-FFF2-40B4-BE49-F238E27FC236}">
                <a16:creationId xmlns:a16="http://schemas.microsoft.com/office/drawing/2014/main" id="{F058E304-B933-4BAD-8475-23C05B2C600E}"/>
              </a:ext>
            </a:extLst>
          </p:cNvPr>
          <p:cNvSpPr txBox="1">
            <a:spLocks/>
          </p:cNvSpPr>
          <p:nvPr/>
        </p:nvSpPr>
        <p:spPr>
          <a:xfrm>
            <a:off x="815545" y="5083734"/>
            <a:ext cx="10816110" cy="1107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77611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6432"/>
    </mc:Choice>
    <mc:Fallback xmlns="">
      <p:transition advTm="4643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4294967295"/>
          </p:nvPr>
        </p:nvSpPr>
        <p:spPr>
          <a:xfrm>
            <a:off x="550862" y="679151"/>
            <a:ext cx="11090275" cy="50768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pl-PL" sz="4000" dirty="0">
                <a:solidFill>
                  <a:srgbClr val="002060"/>
                </a:solidFill>
              </a:rPr>
              <a:t>Przed przystąpieniem do sporządzania wewnętrznego harmonogramu egzaminów należy przeanalizować:</a:t>
            </a:r>
          </a:p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800" b="1" dirty="0">
                <a:solidFill>
                  <a:srgbClr val="002060"/>
                </a:solidFill>
              </a:rPr>
              <a:t>Komunikat</a:t>
            </a:r>
            <a:r>
              <a:rPr lang="pl-PL" sz="2800" dirty="0">
                <a:solidFill>
                  <a:srgbClr val="002060"/>
                </a:solidFill>
              </a:rPr>
              <a:t> dyrektora CKE </a:t>
            </a:r>
            <a:r>
              <a:rPr lang="pl-PL" sz="2800" b="1" dirty="0">
                <a:solidFill>
                  <a:srgbClr val="002060"/>
                </a:solidFill>
              </a:rPr>
              <a:t>w sprawie harmonogramu  </a:t>
            </a:r>
            <a:r>
              <a:rPr lang="pl-PL" sz="2800" dirty="0">
                <a:solidFill>
                  <a:srgbClr val="002060"/>
                </a:solidFill>
              </a:rPr>
              <a:t>przeprowadzania egzaminu … :</a:t>
            </a:r>
          </a:p>
          <a:p>
            <a:pPr marL="800100" lvl="1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</a:rPr>
              <a:t>termin sesji</a:t>
            </a:r>
          </a:p>
          <a:p>
            <a:pPr marL="342900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Komunikat</a:t>
            </a:r>
            <a:r>
              <a:rPr lang="pl-PL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dyrektora CKE: </a:t>
            </a:r>
            <a:r>
              <a:rPr lang="pl-PL" sz="28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Informacja o sposobie organizacji </a:t>
            </a:r>
            <a:br>
              <a:rPr lang="pl-PL" sz="28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przeprowadzania egzaminu</a:t>
            </a:r>
            <a:r>
              <a:rPr lang="pl-PL" sz="28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…..:</a:t>
            </a:r>
          </a:p>
          <a:p>
            <a:pPr marL="800100" lvl="1" indent="-342900" algn="just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godziny rozpoczęcia egzaminów dla danych kwalifikacji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buNone/>
            </a:pPr>
            <a:r>
              <a:rPr lang="pl-PL" sz="4000" dirty="0">
                <a:solidFill>
                  <a:srgbClr val="002060"/>
                </a:solidFill>
              </a:rPr>
              <a:t>oraz ustalić wstępny skład zespołu egzaminacyjnego</a:t>
            </a:r>
          </a:p>
        </p:txBody>
      </p:sp>
    </p:spTree>
    <p:extLst>
      <p:ext uri="{BB962C8B-B14F-4D97-AF65-F5344CB8AC3E}">
        <p14:creationId xmlns:p14="http://schemas.microsoft.com/office/powerpoint/2010/main" val="239476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4815"/>
    </mc:Choice>
    <mc:Fallback xmlns="">
      <p:transition advTm="3481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/>
          <p:cNvSpPr>
            <a:spLocks noGrp="1"/>
          </p:cNvSpPr>
          <p:nvPr>
            <p:ph type="title"/>
          </p:nvPr>
        </p:nvSpPr>
        <p:spPr>
          <a:xfrm>
            <a:off x="1302327" y="314903"/>
            <a:ext cx="9029700" cy="5032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altLang="pl-PL" sz="3600" dirty="0">
                <a:latin typeface="+mn-lt"/>
              </a:rPr>
              <a:t>Skład zespołów nadzorujących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/>
          </p:nvPr>
        </p:nvGraphicFramePr>
        <p:xfrm>
          <a:off x="429889" y="1042593"/>
          <a:ext cx="10774575" cy="4772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7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15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9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539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Część egzaminu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Miejsce egzaminu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Skład ZN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Zwiększenie składu ZN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7974">
                <a:tc rowSpan="2"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pisemna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szkoła/placówka/CKZ</a:t>
                      </a:r>
                      <a:endParaRPr kumimoji="0" lang="pl-PL" alt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 najmniej 2 nauczycieli, z tym że co najmniej jeden nauczyciel:</a:t>
                      </a:r>
                    </a:p>
                    <a:p>
                      <a:pPr marL="82550" marR="0" lvl="0" indent="-8255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jest zatrudniony w innej szkole, placówce, centrum  - członek ZN</a:t>
                      </a:r>
                    </a:p>
                    <a:p>
                      <a:pPr marL="82550" marR="0" lvl="0" indent="-8255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jest zatrudniony w szkole lub placówce, </a:t>
                      </a:r>
                      <a:b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 której jest przeprowadzana część pisemna – przewodniczący ZN</a:t>
                      </a:r>
                      <a:endParaRPr kumimoji="0" lang="pl-PL" alt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więcej niż 30 </a:t>
                      </a: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zdających, liczbę członków ZN  </a:t>
                      </a:r>
                      <a:b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zwiększa się o </a:t>
                      </a:r>
                      <a:r>
                        <a:rPr kumimoji="0" lang="pl-PL" altLang="pl-PL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1 osobę </a:t>
                      </a: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 każdych kolejnych </a:t>
                      </a:r>
                      <a:b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25 zdających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944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podmiot prowadzący KKZ inny niż szkoła/placówka/CKZ</a:t>
                      </a:r>
                      <a:endParaRPr kumimoji="0" lang="pl-PL" altLang="pl-PL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 najmniej 2 pracowników upoważnionych przez podmiot  prowadzący KKZ, z których co najmniej jeden nie prowadzi zajęć edukacyjnych ze zdającymi; jeden z tych pracowników pełni  funkcję przewodniczącego ZN</a:t>
                      </a:r>
                      <a:endParaRPr kumimoji="0" lang="pl-PL" altLang="pl-PL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3468" name="Symbol zastępczy numeru slajd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3425" indent="-280988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28713" indent="-22542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79563" indent="-22542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2000" indent="-22542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89200" indent="-22542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46400" indent="-22542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3600" indent="-22542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0800" indent="-22542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A448B89-BC01-4470-9B6E-3A8760FD6E6A}" type="slidenum">
              <a:rPr lang="pl-PL" altLang="pl-PL" sz="1100">
                <a:solidFill>
                  <a:srgbClr val="898989"/>
                </a:solidFill>
                <a:latin typeface="Verdan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pl-PL" altLang="pl-PL" sz="11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-1339850" y="1401763"/>
          <a:ext cx="204788" cy="363548"/>
        </p:xfrm>
        <a:graphic>
          <a:graphicData uri="http://schemas.openxmlformats.org/drawingml/2006/table">
            <a:tbl>
              <a:tblPr/>
              <a:tblGrid>
                <a:gridCol w="204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537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 marL="89694" marR="89694" marT="44614" marB="44614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94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71555"/>
    </mc:Choice>
    <mc:Fallback xmlns="">
      <p:transition advTm="7155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E0EDAF-174B-427E-BB9E-8DCD073DC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85" y="365125"/>
            <a:ext cx="10726615" cy="874739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W 2022 r. </a:t>
            </a:r>
            <a:br>
              <a:rPr lang="pl-PL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</a:br>
            <a:r>
              <a:rPr lang="pl-PL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część pisemna lub praktyczna d, </a:t>
            </a:r>
            <a:r>
              <a:rPr lang="pl-PL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dk</a:t>
            </a:r>
            <a:r>
              <a:rPr lang="pl-PL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(wszystkie formuły)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4C8A22F-4DD4-43B9-B6A2-29B431844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C9E879D1-8189-4085-8D79-16FC5B3ABE3D}"/>
              </a:ext>
            </a:extLst>
          </p:cNvPr>
          <p:cNvSpPr/>
          <p:nvPr/>
        </p:nvSpPr>
        <p:spPr>
          <a:xfrm>
            <a:off x="627185" y="1308814"/>
            <a:ext cx="1093763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pl-PL" sz="2400" b="1" dirty="0">
                <a:solidFill>
                  <a:srgbClr val="002060"/>
                </a:solidFill>
              </a:rPr>
              <a:t>W przypadku braku możliwości powołania w skład zespołu nadzorującego:</a:t>
            </a:r>
          </a:p>
          <a:p>
            <a:pPr algn="just">
              <a:spcBef>
                <a:spcPts val="600"/>
              </a:spcBef>
            </a:pPr>
            <a:r>
              <a:rPr lang="pl-PL" sz="2400" dirty="0">
                <a:solidFill>
                  <a:srgbClr val="002060"/>
                </a:solidFill>
              </a:rPr>
              <a:t>nauczycieli zatrudnionych w szkole, placówce kształcenia ustawicznego lub centrum kształcenia zawodowego, albo nauczycieli zatrudnionych w innej szkole, placówce kształcenia ustawicznego lub centrum kształcenia zawodowego, </a:t>
            </a:r>
          </a:p>
          <a:p>
            <a:pPr algn="just">
              <a:spcBef>
                <a:spcPts val="600"/>
              </a:spcBef>
            </a:pPr>
            <a:r>
              <a:rPr lang="pl-PL" sz="2400" dirty="0">
                <a:solidFill>
                  <a:srgbClr val="002060"/>
                </a:solidFill>
              </a:rPr>
              <a:t>w skład zespołu nadzorującego mogą wchodzić: </a:t>
            </a:r>
          </a:p>
          <a:p>
            <a:pPr marL="176213" indent="-176213" algn="just">
              <a:spcBef>
                <a:spcPts val="600"/>
              </a:spcBef>
            </a:pPr>
            <a:r>
              <a:rPr lang="pl-PL" sz="2400" dirty="0">
                <a:solidFill>
                  <a:srgbClr val="002060"/>
                </a:solidFill>
              </a:rPr>
              <a:t>- inni nauczyciele, w tym osoby posiadające kwalifikacje wymagane do zajmowania stanowiska nauczyciela niezatrudnione w szkole, placówce kształcenia ustawicznego lub centrum kształcenia zawodowego; </a:t>
            </a:r>
          </a:p>
          <a:p>
            <a:pPr marL="176213" indent="-176213" algn="just">
              <a:spcBef>
                <a:spcPts val="600"/>
              </a:spcBef>
            </a:pPr>
            <a:r>
              <a:rPr lang="pl-PL" sz="2400" dirty="0">
                <a:solidFill>
                  <a:srgbClr val="002060"/>
                </a:solidFill>
              </a:rPr>
              <a:t>- przedstawiciele organu sprawującego nadzór pedagogiczny, uczelni, placówki doskonalenia nauczycieli i poradni psychologiczno-pedagogicznej, w tym poradni specjalistycznej, nieposiadający kwalifikacji wymaganych do zajmowania stanowiska nauczyciela. </a:t>
            </a:r>
          </a:p>
        </p:txBody>
      </p:sp>
    </p:spTree>
    <p:extLst>
      <p:ext uri="{BB962C8B-B14F-4D97-AF65-F5344CB8AC3E}">
        <p14:creationId xmlns:p14="http://schemas.microsoft.com/office/powerpoint/2010/main" val="1093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6"/>
    </mc:Choice>
    <mc:Fallback xmlns="">
      <p:transition advTm="5000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1AAD29-17F9-40CB-92C8-CF3D0D3EE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725" y="664929"/>
            <a:ext cx="11497455" cy="724087"/>
          </a:xfrm>
        </p:spPr>
        <p:txBody>
          <a:bodyPr>
            <a:normAutofit/>
          </a:bodyPr>
          <a:lstStyle/>
          <a:p>
            <a:r>
              <a:rPr lang="pl-PL" dirty="0"/>
              <a:t>Zasady przeprowadzania egzaminu „przy komputerach”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7F5A6A-9F6D-4EBC-B748-916B20A7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36" y="1698738"/>
            <a:ext cx="10869120" cy="413316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pl-PL" dirty="0"/>
              <a:t>Dla każdego zgłoszonego w SIOEPKZ egzaminu przygotowywana jest jedna, oddzielna „paczka” z zadaniami.</a:t>
            </a:r>
          </a:p>
          <a:p>
            <a:pPr algn="just">
              <a:lnSpc>
                <a:spcPct val="110000"/>
              </a:lnSpc>
            </a:pPr>
            <a:r>
              <a:rPr lang="pl-PL" dirty="0"/>
              <a:t>Na jednym serwerze egzaminacyjnym, na jednej zmianie egzaminu, można przeprowadzić egzamin z wykorzystaniem tylko jednej przygotowanej „paczki” z zadaniami.</a:t>
            </a:r>
          </a:p>
          <a:p>
            <a:pPr algn="just">
              <a:lnSpc>
                <a:spcPct val="110000"/>
              </a:lnSpc>
            </a:pPr>
            <a:r>
              <a:rPr lang="pl-PL" dirty="0"/>
              <a:t>W jednej „paczce” mogą być różne kwalifikacje, ale  z tej samej formuły.</a:t>
            </a:r>
          </a:p>
          <a:p>
            <a:pPr algn="just">
              <a:lnSpc>
                <a:spcPct val="110000"/>
              </a:lnSpc>
            </a:pPr>
            <a:r>
              <a:rPr lang="pl-PL" dirty="0"/>
              <a:t>Jeżeli chcemy na jednej zmianie, w jednej sali (jeden serwer) przeprowadzić egzamin dla zdających z różnych szkół (np. technikum i szkoły branżowej), to zdających z jednej szkoły trzeba skierować na egzamin do tej drugiej szkoły.</a:t>
            </a:r>
          </a:p>
          <a:p>
            <a:pPr>
              <a:lnSpc>
                <a:spcPct val="110000"/>
              </a:lnSpc>
            </a:pPr>
            <a:endParaRPr lang="pl-PL" dirty="0"/>
          </a:p>
          <a:p>
            <a:pPr>
              <a:lnSpc>
                <a:spcPct val="110000"/>
              </a:lnSpc>
            </a:pPr>
            <a:endParaRPr lang="pl-PL" dirty="0"/>
          </a:p>
          <a:p>
            <a:pPr>
              <a:lnSpc>
                <a:spcPct val="110000"/>
              </a:lnSpc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B57EBCC-9DC0-4C27-B77D-C5AED79A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4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8838"/>
    </mc:Choice>
    <mc:Fallback xmlns="">
      <p:transition advTm="5883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018BAB-81C4-40A6-B89F-775510B9D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61687"/>
            <a:ext cx="10914089" cy="724087"/>
          </a:xfrm>
        </p:spPr>
        <p:txBody>
          <a:bodyPr>
            <a:normAutofit fontScale="90000"/>
          </a:bodyPr>
          <a:lstStyle/>
          <a:p>
            <a:r>
              <a:rPr lang="pl-PL" dirty="0"/>
              <a:t>rozwiązanie, </a:t>
            </a:r>
            <a:r>
              <a:rPr lang="pl-PL" sz="3600" dirty="0"/>
              <a:t>gdy na 1 zmianie są zdający z różnych szkół – do zastosowania przy egzaminie „na komputerach”: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9E0A0A-0576-4205-905D-F92997174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049" y="1553938"/>
            <a:ext cx="10854456" cy="556404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400" dirty="0"/>
              <a:t>W SIOEPKZ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pl-PL" sz="2400" dirty="0"/>
              <a:t>kierujemy na egzamin zdających z technikum do szkoły branżowej (na wniosek szkoły robi to pracownik OKE)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pl-PL" sz="2400" dirty="0"/>
              <a:t>dla szkoły SB I stopnia planujemy salę i wpisujemy max. liczbę miejsc w sali,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</a:pPr>
            <a:r>
              <a:rPr lang="pl-PL" sz="2400" dirty="0"/>
              <a:t>powołujemy jeden zespół nadzorujący (1 PZN i liczba członków wynikająca z łącznej liczby zdających w tej sali),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pl-PL" sz="2400" dirty="0"/>
              <a:t>pracując na koncie SB I stopnia planujemy egzamin dla wszystkich uczniów </a:t>
            </a:r>
            <a:br>
              <a:rPr lang="pl-PL" sz="2400" dirty="0"/>
            </a:br>
            <a:r>
              <a:rPr lang="pl-PL" sz="2400" dirty="0"/>
              <a:t>i absolwentów szkoły branżowej i technikum, i wpisujemy cały ZN.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400" dirty="0"/>
              <a:t>Uwaga: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l-PL" sz="2400" dirty="0"/>
              <a:t>należy odpowiednio wcześniej przesłać do OKE wniosek (zał. 16) o skierowanie uczniów technikum do szkoły branżowej. ZN ma jeden wspólny wykaz zdających ułożony alfabetycznie.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C7ACB7-DD78-4AB6-98EE-74BABED0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40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611"/>
    </mc:Choice>
    <mc:Fallback xmlns="">
      <p:transition advTm="5061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24AF794D-13C6-4CCC-9C57-25F162515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078" y="1263379"/>
            <a:ext cx="10837476" cy="293928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873070CB-E615-4E8B-93E9-AF4B446EB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446" y="4315364"/>
            <a:ext cx="11506237" cy="1697085"/>
          </a:xfrm>
          <a:prstGeom prst="rect">
            <a:avLst/>
          </a:prstGeom>
        </p:spPr>
      </p:pic>
      <p:sp>
        <p:nvSpPr>
          <p:cNvPr id="8" name="Owal 7">
            <a:extLst>
              <a:ext uri="{FF2B5EF4-FFF2-40B4-BE49-F238E27FC236}">
                <a16:creationId xmlns:a16="http://schemas.microsoft.com/office/drawing/2014/main" id="{EEF6DEAE-1E85-4538-AFF4-20F6F8A369E6}"/>
              </a:ext>
            </a:extLst>
          </p:cNvPr>
          <p:cNvSpPr/>
          <p:nvPr/>
        </p:nvSpPr>
        <p:spPr>
          <a:xfrm>
            <a:off x="3295793" y="2437184"/>
            <a:ext cx="7530353" cy="591671"/>
          </a:xfrm>
          <a:prstGeom prst="ellipse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E38E349E-6A6D-47BD-9496-DBA1B73C07E4}"/>
              </a:ext>
            </a:extLst>
          </p:cNvPr>
          <p:cNvSpPr txBox="1"/>
          <p:nvPr/>
        </p:nvSpPr>
        <p:spPr>
          <a:xfrm>
            <a:off x="891314" y="442790"/>
            <a:ext cx="9934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highlight>
                  <a:srgbClr val="FFFF00"/>
                </a:highlight>
              </a:rPr>
              <a:t>FORMUŁA 2019</a:t>
            </a:r>
          </a:p>
          <a:p>
            <a:r>
              <a:rPr lang="pl-PL" sz="2000" dirty="0"/>
              <a:t>Kształcenie zgodnie z podstawami  programowymi kształcenia w zawodach z 16 maja 2019 r.</a:t>
            </a:r>
          </a:p>
        </p:txBody>
      </p:sp>
    </p:spTree>
    <p:extLst>
      <p:ext uri="{BB962C8B-B14F-4D97-AF65-F5344CB8AC3E}">
        <p14:creationId xmlns:p14="http://schemas.microsoft.com/office/powerpoint/2010/main" val="1515913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1824"/>
    </mc:Choice>
    <mc:Fallback xmlns="">
      <p:transition advTm="51824"/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106925</TotalTime>
  <Words>1783</Words>
  <Application>Microsoft Office PowerPoint</Application>
  <PresentationFormat>Panoramiczny</PresentationFormat>
  <Paragraphs>239</Paragraphs>
  <Slides>16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Planowanie części pisemnej egzaminu zawodowego   egzamin przy komputerze</vt:lpstr>
      <vt:lpstr>Planowanie egzaminów obejmuje:</vt:lpstr>
      <vt:lpstr>Forma egzaminu</vt:lpstr>
      <vt:lpstr>Prezentacja programu PowerPoint</vt:lpstr>
      <vt:lpstr>Skład zespołów nadzorujących</vt:lpstr>
      <vt:lpstr>W 2022 r.  część pisemna lub praktyczna d, dk (wszystkie formuły)</vt:lpstr>
      <vt:lpstr>Zasady przeprowadzania egzaminu „przy komputerach”</vt:lpstr>
      <vt:lpstr>rozwiązanie, gdy na 1 zmianie są zdający z różnych szkół – do zastosowania przy egzaminie „na komputerach”:</vt:lpstr>
      <vt:lpstr>Prezentacja programu PowerPoint</vt:lpstr>
      <vt:lpstr>Podstawowe zasady planowania</vt:lpstr>
      <vt:lpstr>Przykład 1 planowania</vt:lpstr>
      <vt:lpstr>Przykład 2 planowania</vt:lpstr>
      <vt:lpstr>Wpisanie zaplanowanych egzaminów do SIOEPKZ</vt:lpstr>
      <vt:lpstr>Wpisanie egzaminu do SIOEPKZ</vt:lpstr>
      <vt:lpstr>Wpisanie egzaminów – zespół nadzorujący</vt:lpstr>
      <vt:lpstr>Planowanie egzaminów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OKE Kr</dc:creator>
  <cp:lastModifiedBy>Joanna Drwal</cp:lastModifiedBy>
  <cp:revision>1547</cp:revision>
  <cp:lastPrinted>2021-09-17T07:37:07Z</cp:lastPrinted>
  <dcterms:created xsi:type="dcterms:W3CDTF">2016-10-21T06:41:18Z</dcterms:created>
  <dcterms:modified xsi:type="dcterms:W3CDTF">2022-03-18T09:26:08Z</dcterms:modified>
</cp:coreProperties>
</file>