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866" r:id="rId2"/>
    <p:sldId id="867" r:id="rId3"/>
    <p:sldId id="263" r:id="rId4"/>
    <p:sldId id="871" r:id="rId5"/>
    <p:sldId id="269" r:id="rId6"/>
    <p:sldId id="870" r:id="rId7"/>
    <p:sldId id="675" r:id="rId8"/>
    <p:sldId id="845" r:id="rId9"/>
    <p:sldId id="262" r:id="rId10"/>
    <p:sldId id="684" r:id="rId11"/>
    <p:sldId id="856" r:id="rId12"/>
    <p:sldId id="655" r:id="rId13"/>
    <p:sldId id="658" r:id="rId14"/>
    <p:sldId id="853" r:id="rId15"/>
    <p:sldId id="676" r:id="rId16"/>
    <p:sldId id="651" r:id="rId17"/>
    <p:sldId id="854" r:id="rId18"/>
    <p:sldId id="785" r:id="rId19"/>
    <p:sldId id="795" r:id="rId20"/>
    <p:sldId id="796" r:id="rId21"/>
    <p:sldId id="669" r:id="rId22"/>
    <p:sldId id="857" r:id="rId23"/>
    <p:sldId id="672" r:id="rId24"/>
    <p:sldId id="855" r:id="rId25"/>
    <p:sldId id="813" r:id="rId26"/>
    <p:sldId id="291" r:id="rId27"/>
    <p:sldId id="789" r:id="rId28"/>
    <p:sldId id="677" r:id="rId29"/>
    <p:sldId id="792" r:id="rId30"/>
    <p:sldId id="761" r:id="rId31"/>
    <p:sldId id="774" r:id="rId32"/>
    <p:sldId id="852" r:id="rId33"/>
    <p:sldId id="850" r:id="rId34"/>
    <p:sldId id="873" r:id="rId35"/>
    <p:sldId id="812" r:id="rId36"/>
    <p:sldId id="860" r:id="rId37"/>
    <p:sldId id="861" r:id="rId38"/>
    <p:sldId id="847" r:id="rId39"/>
    <p:sldId id="849" r:id="rId40"/>
    <p:sldId id="848" r:id="rId41"/>
    <p:sldId id="859" r:id="rId42"/>
    <p:sldId id="851" r:id="rId43"/>
    <p:sldId id="862" r:id="rId44"/>
    <p:sldId id="863" r:id="rId45"/>
    <p:sldId id="874" r:id="rId4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826" autoAdjust="0"/>
  </p:normalViewPr>
  <p:slideViewPr>
    <p:cSldViewPr snapToGrid="0">
      <p:cViewPr varScale="1">
        <p:scale>
          <a:sx n="69" d="100"/>
          <a:sy n="69" d="100"/>
        </p:scale>
        <p:origin x="1234" y="62"/>
      </p:cViewPr>
      <p:guideLst/>
    </p:cSldViewPr>
  </p:slideViewPr>
  <p:outlineViewPr>
    <p:cViewPr>
      <p:scale>
        <a:sx n="33" d="100"/>
        <a:sy n="33" d="100"/>
      </p:scale>
      <p:origin x="0" y="-9259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68" d="100"/>
          <a:sy n="68" d="100"/>
        </p:scale>
        <p:origin x="3024" y="-11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8E55FD-4835-4BCF-9311-7A440CAC2452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BB20C12-FE87-4D68-86FA-50E6C2145AE8}">
      <dgm:prSet phldrT="[Teks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rgbClr val="002060"/>
              </a:solidFill>
            </a:rPr>
            <a:t>Wyszukać deklaracje</a:t>
          </a:r>
        </a:p>
      </dgm:t>
    </dgm:pt>
    <dgm:pt modelId="{BAB9AFF0-B9C7-40E0-8B37-BF4D4F04D990}" type="parTrans" cxnId="{DFFF5D3A-ACC5-4CA2-9515-0A3BBD5E9026}">
      <dgm:prSet/>
      <dgm:spPr/>
      <dgm:t>
        <a:bodyPr/>
        <a:lstStyle/>
        <a:p>
          <a:endParaRPr lang="pl-PL"/>
        </a:p>
      </dgm:t>
    </dgm:pt>
    <dgm:pt modelId="{64C4EB24-A446-4B38-9AA1-18968174B701}" type="sibTrans" cxnId="{DFFF5D3A-ACC5-4CA2-9515-0A3BBD5E9026}">
      <dgm:prSet/>
      <dgm:spPr/>
      <dgm:t>
        <a:bodyPr/>
        <a:lstStyle/>
        <a:p>
          <a:endParaRPr lang="pl-PL"/>
        </a:p>
      </dgm:t>
    </dgm:pt>
    <dgm:pt modelId="{7A58397C-AD24-4836-8B52-1490A9D4D19C}">
      <dgm:prSet phldrT="[Tekst]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pl-PL" b="0" dirty="0"/>
            <a:t>Proces egzaminowania </a:t>
          </a:r>
        </a:p>
      </dgm:t>
    </dgm:pt>
    <dgm:pt modelId="{7C85C635-C585-4CC0-BE71-C7879B5CFE08}" type="parTrans" cxnId="{796CA519-647E-47B5-96C4-A787C8D39D22}">
      <dgm:prSet/>
      <dgm:spPr/>
      <dgm:t>
        <a:bodyPr/>
        <a:lstStyle/>
        <a:p>
          <a:endParaRPr lang="pl-PL"/>
        </a:p>
      </dgm:t>
    </dgm:pt>
    <dgm:pt modelId="{721E0FA7-26F0-46C4-B98B-9B69394561F4}" type="sibTrans" cxnId="{796CA519-647E-47B5-96C4-A787C8D39D22}">
      <dgm:prSet/>
      <dgm:spPr/>
      <dgm:t>
        <a:bodyPr/>
        <a:lstStyle/>
        <a:p>
          <a:endParaRPr lang="pl-PL"/>
        </a:p>
      </dgm:t>
    </dgm:pt>
    <dgm:pt modelId="{38660F6E-7EB6-47AA-A19F-A7AFD2D11632}">
      <dgm:prSet phldrT="[Tekst]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pl-PL" b="1" dirty="0"/>
            <a:t>deklaracje</a:t>
          </a:r>
          <a:endParaRPr lang="pl-PL" dirty="0"/>
        </a:p>
      </dgm:t>
    </dgm:pt>
    <dgm:pt modelId="{D2EBF9F4-2970-4CB6-8AD4-809B365A0B5E}" type="parTrans" cxnId="{0F549E85-F099-45B4-97A2-C6B8779AC05B}">
      <dgm:prSet/>
      <dgm:spPr/>
      <dgm:t>
        <a:bodyPr/>
        <a:lstStyle/>
        <a:p>
          <a:endParaRPr lang="pl-PL"/>
        </a:p>
      </dgm:t>
    </dgm:pt>
    <dgm:pt modelId="{5502AD8E-8CE4-4083-87CB-0049055A4414}" type="sibTrans" cxnId="{0F549E85-F099-45B4-97A2-C6B8779AC05B}">
      <dgm:prSet/>
      <dgm:spPr/>
      <dgm:t>
        <a:bodyPr/>
        <a:lstStyle/>
        <a:p>
          <a:endParaRPr lang="pl-PL"/>
        </a:p>
      </dgm:t>
    </dgm:pt>
    <dgm:pt modelId="{F4520552-21F1-4B98-86FB-F5907CEC9D1C}">
      <dgm:prSet phldrT="[Tekst]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pl-PL" b="1" dirty="0"/>
            <a:t>akceptacja deklaracji</a:t>
          </a:r>
          <a:endParaRPr lang="pl-PL" dirty="0"/>
        </a:p>
      </dgm:t>
    </dgm:pt>
    <dgm:pt modelId="{FEA5237C-0561-4BAD-8AF5-F3C0E93F6775}" type="parTrans" cxnId="{6B2D2822-F1E2-4DAB-AD46-7A1DBB7F5046}">
      <dgm:prSet/>
      <dgm:spPr/>
      <dgm:t>
        <a:bodyPr/>
        <a:lstStyle/>
        <a:p>
          <a:endParaRPr lang="pl-PL"/>
        </a:p>
      </dgm:t>
    </dgm:pt>
    <dgm:pt modelId="{42B6AE7B-3573-44F2-A248-4ECE4D4B7B5E}" type="sibTrans" cxnId="{6B2D2822-F1E2-4DAB-AD46-7A1DBB7F5046}">
      <dgm:prSet/>
      <dgm:spPr/>
      <dgm:t>
        <a:bodyPr/>
        <a:lstStyle/>
        <a:p>
          <a:endParaRPr lang="pl-PL"/>
        </a:p>
      </dgm:t>
    </dgm:pt>
    <dgm:pt modelId="{436F1A9C-ABD5-4F51-9231-AC3E812525D4}" type="pres">
      <dgm:prSet presAssocID="{C48E55FD-4835-4BCF-9311-7A440CAC245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D94427E3-CA7E-4490-83B7-47BBDAABD2C6}" type="pres">
      <dgm:prSet presAssocID="{7BB20C12-FE87-4D68-86FA-50E6C2145AE8}" presName="horFlow" presStyleCnt="0"/>
      <dgm:spPr/>
    </dgm:pt>
    <dgm:pt modelId="{BED37A8C-7830-4B75-BD80-21E55A9028EE}" type="pres">
      <dgm:prSet presAssocID="{7BB20C12-FE87-4D68-86FA-50E6C2145AE8}" presName="bigChev" presStyleLbl="node1" presStyleIdx="0" presStyleCnt="1"/>
      <dgm:spPr/>
    </dgm:pt>
    <dgm:pt modelId="{53F4B435-E344-45AD-B37F-5E9D10990EF7}" type="pres">
      <dgm:prSet presAssocID="{7C85C635-C585-4CC0-BE71-C7879B5CFE08}" presName="parTrans" presStyleCnt="0"/>
      <dgm:spPr/>
    </dgm:pt>
    <dgm:pt modelId="{A30D2B1A-47F0-417A-9CC5-DB9A63416C14}" type="pres">
      <dgm:prSet presAssocID="{7A58397C-AD24-4836-8B52-1490A9D4D19C}" presName="node" presStyleLbl="alignAccFollowNode1" presStyleIdx="0" presStyleCnt="3">
        <dgm:presLayoutVars>
          <dgm:bulletEnabled val="1"/>
        </dgm:presLayoutVars>
      </dgm:prSet>
      <dgm:spPr/>
    </dgm:pt>
    <dgm:pt modelId="{A0194E9E-3CC1-4DD2-9CDE-96DC81B20395}" type="pres">
      <dgm:prSet presAssocID="{721E0FA7-26F0-46C4-B98B-9B69394561F4}" presName="sibTrans" presStyleCnt="0"/>
      <dgm:spPr/>
    </dgm:pt>
    <dgm:pt modelId="{A9AC241A-9E87-43AB-A313-FE2566E427AC}" type="pres">
      <dgm:prSet presAssocID="{38660F6E-7EB6-47AA-A19F-A7AFD2D11632}" presName="node" presStyleLbl="alignAccFollowNode1" presStyleIdx="1" presStyleCnt="3">
        <dgm:presLayoutVars>
          <dgm:bulletEnabled val="1"/>
        </dgm:presLayoutVars>
      </dgm:prSet>
      <dgm:spPr/>
    </dgm:pt>
    <dgm:pt modelId="{2790CA90-9D90-4BB4-8F2B-86D461D6314C}" type="pres">
      <dgm:prSet presAssocID="{5502AD8E-8CE4-4083-87CB-0049055A4414}" presName="sibTrans" presStyleCnt="0"/>
      <dgm:spPr/>
    </dgm:pt>
    <dgm:pt modelId="{B4589714-57C4-4296-B9D6-DF6C61737952}" type="pres">
      <dgm:prSet presAssocID="{F4520552-21F1-4B98-86FB-F5907CEC9D1C}" presName="node" presStyleLbl="alignAccFollowNode1" presStyleIdx="2" presStyleCnt="3">
        <dgm:presLayoutVars>
          <dgm:bulletEnabled val="1"/>
        </dgm:presLayoutVars>
      </dgm:prSet>
      <dgm:spPr/>
    </dgm:pt>
  </dgm:ptLst>
  <dgm:cxnLst>
    <dgm:cxn modelId="{796CA519-647E-47B5-96C4-A787C8D39D22}" srcId="{7BB20C12-FE87-4D68-86FA-50E6C2145AE8}" destId="{7A58397C-AD24-4836-8B52-1490A9D4D19C}" srcOrd="0" destOrd="0" parTransId="{7C85C635-C585-4CC0-BE71-C7879B5CFE08}" sibTransId="{721E0FA7-26F0-46C4-B98B-9B69394561F4}"/>
    <dgm:cxn modelId="{6B2D2822-F1E2-4DAB-AD46-7A1DBB7F5046}" srcId="{7BB20C12-FE87-4D68-86FA-50E6C2145AE8}" destId="{F4520552-21F1-4B98-86FB-F5907CEC9D1C}" srcOrd="2" destOrd="0" parTransId="{FEA5237C-0561-4BAD-8AF5-F3C0E93F6775}" sibTransId="{42B6AE7B-3573-44F2-A248-4ECE4D4B7B5E}"/>
    <dgm:cxn modelId="{BD8AC731-B2D8-48E0-A11F-E53868A6DE40}" type="presOf" srcId="{7BB20C12-FE87-4D68-86FA-50E6C2145AE8}" destId="{BED37A8C-7830-4B75-BD80-21E55A9028EE}" srcOrd="0" destOrd="0" presId="urn:microsoft.com/office/officeart/2005/8/layout/lProcess3"/>
    <dgm:cxn modelId="{DFFF5D3A-ACC5-4CA2-9515-0A3BBD5E9026}" srcId="{C48E55FD-4835-4BCF-9311-7A440CAC2452}" destId="{7BB20C12-FE87-4D68-86FA-50E6C2145AE8}" srcOrd="0" destOrd="0" parTransId="{BAB9AFF0-B9C7-40E0-8B37-BF4D4F04D990}" sibTransId="{64C4EB24-A446-4B38-9AA1-18968174B701}"/>
    <dgm:cxn modelId="{F0BCDF61-69F4-4200-AE07-BD20A39388A6}" type="presOf" srcId="{7A58397C-AD24-4836-8B52-1490A9D4D19C}" destId="{A30D2B1A-47F0-417A-9CC5-DB9A63416C14}" srcOrd="0" destOrd="0" presId="urn:microsoft.com/office/officeart/2005/8/layout/lProcess3"/>
    <dgm:cxn modelId="{0F549E85-F099-45B4-97A2-C6B8779AC05B}" srcId="{7BB20C12-FE87-4D68-86FA-50E6C2145AE8}" destId="{38660F6E-7EB6-47AA-A19F-A7AFD2D11632}" srcOrd="1" destOrd="0" parTransId="{D2EBF9F4-2970-4CB6-8AD4-809B365A0B5E}" sibTransId="{5502AD8E-8CE4-4083-87CB-0049055A4414}"/>
    <dgm:cxn modelId="{2CC39D91-3902-4F9F-A983-4F8F40478A98}" type="presOf" srcId="{38660F6E-7EB6-47AA-A19F-A7AFD2D11632}" destId="{A9AC241A-9E87-43AB-A313-FE2566E427AC}" srcOrd="0" destOrd="0" presId="urn:microsoft.com/office/officeart/2005/8/layout/lProcess3"/>
    <dgm:cxn modelId="{E1C382A7-D7A7-4597-B0B4-2AF981E00AF0}" type="presOf" srcId="{C48E55FD-4835-4BCF-9311-7A440CAC2452}" destId="{436F1A9C-ABD5-4F51-9231-AC3E812525D4}" srcOrd="0" destOrd="0" presId="urn:microsoft.com/office/officeart/2005/8/layout/lProcess3"/>
    <dgm:cxn modelId="{4CD0D1FD-2C5A-4CF6-9B66-EE06CD7FBAD4}" type="presOf" srcId="{F4520552-21F1-4B98-86FB-F5907CEC9D1C}" destId="{B4589714-57C4-4296-B9D6-DF6C61737952}" srcOrd="0" destOrd="0" presId="urn:microsoft.com/office/officeart/2005/8/layout/lProcess3"/>
    <dgm:cxn modelId="{7A2F830D-024B-42D7-8FC2-D6E6906A29B0}" type="presParOf" srcId="{436F1A9C-ABD5-4F51-9231-AC3E812525D4}" destId="{D94427E3-CA7E-4490-83B7-47BBDAABD2C6}" srcOrd="0" destOrd="0" presId="urn:microsoft.com/office/officeart/2005/8/layout/lProcess3"/>
    <dgm:cxn modelId="{88EFB864-6926-46ED-BE50-4A557750D2DE}" type="presParOf" srcId="{D94427E3-CA7E-4490-83B7-47BBDAABD2C6}" destId="{BED37A8C-7830-4B75-BD80-21E55A9028EE}" srcOrd="0" destOrd="0" presId="urn:microsoft.com/office/officeart/2005/8/layout/lProcess3"/>
    <dgm:cxn modelId="{053B787A-BF40-407B-9991-908B77CCAF08}" type="presParOf" srcId="{D94427E3-CA7E-4490-83B7-47BBDAABD2C6}" destId="{53F4B435-E344-45AD-B37F-5E9D10990EF7}" srcOrd="1" destOrd="0" presId="urn:microsoft.com/office/officeart/2005/8/layout/lProcess3"/>
    <dgm:cxn modelId="{320C796D-C5D4-42E0-B63A-B95C1F4B71F1}" type="presParOf" srcId="{D94427E3-CA7E-4490-83B7-47BBDAABD2C6}" destId="{A30D2B1A-47F0-417A-9CC5-DB9A63416C14}" srcOrd="2" destOrd="0" presId="urn:microsoft.com/office/officeart/2005/8/layout/lProcess3"/>
    <dgm:cxn modelId="{BE1B7A4F-B174-4564-9D8F-2A441291A89E}" type="presParOf" srcId="{D94427E3-CA7E-4490-83B7-47BBDAABD2C6}" destId="{A0194E9E-3CC1-4DD2-9CDE-96DC81B20395}" srcOrd="3" destOrd="0" presId="urn:microsoft.com/office/officeart/2005/8/layout/lProcess3"/>
    <dgm:cxn modelId="{E6FACF01-0910-40C3-9EF7-6119FFB3CDD1}" type="presParOf" srcId="{D94427E3-CA7E-4490-83B7-47BBDAABD2C6}" destId="{A9AC241A-9E87-43AB-A313-FE2566E427AC}" srcOrd="4" destOrd="0" presId="urn:microsoft.com/office/officeart/2005/8/layout/lProcess3"/>
    <dgm:cxn modelId="{E434E6B0-8951-4244-BA90-9C8C6DC8FEEF}" type="presParOf" srcId="{D94427E3-CA7E-4490-83B7-47BBDAABD2C6}" destId="{2790CA90-9D90-4BB4-8F2B-86D461D6314C}" srcOrd="5" destOrd="0" presId="urn:microsoft.com/office/officeart/2005/8/layout/lProcess3"/>
    <dgm:cxn modelId="{2C2579C9-CC95-4526-A19B-FEAEB200A37C}" type="presParOf" srcId="{D94427E3-CA7E-4490-83B7-47BBDAABD2C6}" destId="{B4589714-57C4-4296-B9D6-DF6C61737952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8E55FD-4835-4BCF-9311-7A440CAC2452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BB20C12-FE87-4D68-86FA-50E6C2145AE8}">
      <dgm:prSet phldrT="[Teks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rgbClr val="002060"/>
              </a:solidFill>
            </a:rPr>
            <a:t>Dodać egzamin</a:t>
          </a:r>
        </a:p>
      </dgm:t>
    </dgm:pt>
    <dgm:pt modelId="{BAB9AFF0-B9C7-40E0-8B37-BF4D4F04D990}" type="parTrans" cxnId="{DFFF5D3A-ACC5-4CA2-9515-0A3BBD5E9026}">
      <dgm:prSet/>
      <dgm:spPr/>
      <dgm:t>
        <a:bodyPr/>
        <a:lstStyle/>
        <a:p>
          <a:endParaRPr lang="pl-PL"/>
        </a:p>
      </dgm:t>
    </dgm:pt>
    <dgm:pt modelId="{64C4EB24-A446-4B38-9AA1-18968174B701}" type="sibTrans" cxnId="{DFFF5D3A-ACC5-4CA2-9515-0A3BBD5E9026}">
      <dgm:prSet/>
      <dgm:spPr/>
      <dgm:t>
        <a:bodyPr/>
        <a:lstStyle/>
        <a:p>
          <a:endParaRPr lang="pl-PL"/>
        </a:p>
      </dgm:t>
    </dgm:pt>
    <dgm:pt modelId="{7A58397C-AD24-4836-8B52-1490A9D4D19C}">
      <dgm:prSet phldrT="[Tekst]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pl-PL" dirty="0"/>
            <a:t>Proces egzaminowania</a:t>
          </a:r>
          <a:endParaRPr lang="pl-PL" cap="small" baseline="0" dirty="0"/>
        </a:p>
      </dgm:t>
    </dgm:pt>
    <dgm:pt modelId="{7C85C635-C585-4CC0-BE71-C7879B5CFE08}" type="parTrans" cxnId="{796CA519-647E-47B5-96C4-A787C8D39D22}">
      <dgm:prSet/>
      <dgm:spPr/>
      <dgm:t>
        <a:bodyPr/>
        <a:lstStyle/>
        <a:p>
          <a:endParaRPr lang="pl-PL"/>
        </a:p>
      </dgm:t>
    </dgm:pt>
    <dgm:pt modelId="{721E0FA7-26F0-46C4-B98B-9B69394561F4}" type="sibTrans" cxnId="{796CA519-647E-47B5-96C4-A787C8D39D22}">
      <dgm:prSet/>
      <dgm:spPr/>
      <dgm:t>
        <a:bodyPr/>
        <a:lstStyle/>
        <a:p>
          <a:endParaRPr lang="pl-PL"/>
        </a:p>
      </dgm:t>
    </dgm:pt>
    <dgm:pt modelId="{38660F6E-7EB6-47AA-A19F-A7AFD2D11632}">
      <dgm:prSet phldrT="[Tekst]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pl-PL" dirty="0"/>
            <a:t>Egzaminy</a:t>
          </a:r>
          <a:endParaRPr lang="pl-PL" cap="small" baseline="0" dirty="0"/>
        </a:p>
      </dgm:t>
    </dgm:pt>
    <dgm:pt modelId="{D2EBF9F4-2970-4CB6-8AD4-809B365A0B5E}" type="parTrans" cxnId="{0F549E85-F099-45B4-97A2-C6B8779AC05B}">
      <dgm:prSet/>
      <dgm:spPr/>
      <dgm:t>
        <a:bodyPr/>
        <a:lstStyle/>
        <a:p>
          <a:endParaRPr lang="pl-PL"/>
        </a:p>
      </dgm:t>
    </dgm:pt>
    <dgm:pt modelId="{5502AD8E-8CE4-4083-87CB-0049055A4414}" type="sibTrans" cxnId="{0F549E85-F099-45B4-97A2-C6B8779AC05B}">
      <dgm:prSet/>
      <dgm:spPr/>
      <dgm:t>
        <a:bodyPr/>
        <a:lstStyle/>
        <a:p>
          <a:endParaRPr lang="pl-PL"/>
        </a:p>
      </dgm:t>
    </dgm:pt>
    <dgm:pt modelId="{FD7119C7-D7E5-43DE-AE3D-8B8DBA592A23}">
      <dgm:prSet phldrT="[Tekst]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pl-PL" dirty="0"/>
            <a:t>Egzaminy</a:t>
          </a:r>
          <a:endParaRPr lang="pl-PL" cap="small" baseline="0" dirty="0"/>
        </a:p>
      </dgm:t>
    </dgm:pt>
    <dgm:pt modelId="{FDB3AB84-434B-48EE-8CE1-081CE218C06D}" type="parTrans" cxnId="{C2F4BC0D-5046-4F2D-B984-60C973AE5CAB}">
      <dgm:prSet/>
      <dgm:spPr/>
      <dgm:t>
        <a:bodyPr/>
        <a:lstStyle/>
        <a:p>
          <a:endParaRPr lang="pl-PL"/>
        </a:p>
      </dgm:t>
    </dgm:pt>
    <dgm:pt modelId="{F5882B05-BDD8-4B8C-926D-76A2244C52E4}" type="sibTrans" cxnId="{C2F4BC0D-5046-4F2D-B984-60C973AE5CAB}">
      <dgm:prSet/>
      <dgm:spPr/>
      <dgm:t>
        <a:bodyPr/>
        <a:lstStyle/>
        <a:p>
          <a:endParaRPr lang="pl-PL"/>
        </a:p>
      </dgm:t>
    </dgm:pt>
    <dgm:pt modelId="{436F1A9C-ABD5-4F51-9231-AC3E812525D4}" type="pres">
      <dgm:prSet presAssocID="{C48E55FD-4835-4BCF-9311-7A440CAC245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D94427E3-CA7E-4490-83B7-47BBDAABD2C6}" type="pres">
      <dgm:prSet presAssocID="{7BB20C12-FE87-4D68-86FA-50E6C2145AE8}" presName="horFlow" presStyleCnt="0"/>
      <dgm:spPr/>
    </dgm:pt>
    <dgm:pt modelId="{BED37A8C-7830-4B75-BD80-21E55A9028EE}" type="pres">
      <dgm:prSet presAssocID="{7BB20C12-FE87-4D68-86FA-50E6C2145AE8}" presName="bigChev" presStyleLbl="node1" presStyleIdx="0" presStyleCnt="1"/>
      <dgm:spPr/>
    </dgm:pt>
    <dgm:pt modelId="{53F4B435-E344-45AD-B37F-5E9D10990EF7}" type="pres">
      <dgm:prSet presAssocID="{7C85C635-C585-4CC0-BE71-C7879B5CFE08}" presName="parTrans" presStyleCnt="0"/>
      <dgm:spPr/>
    </dgm:pt>
    <dgm:pt modelId="{A30D2B1A-47F0-417A-9CC5-DB9A63416C14}" type="pres">
      <dgm:prSet presAssocID="{7A58397C-AD24-4836-8B52-1490A9D4D19C}" presName="node" presStyleLbl="alignAccFollowNode1" presStyleIdx="0" presStyleCnt="3">
        <dgm:presLayoutVars>
          <dgm:bulletEnabled val="1"/>
        </dgm:presLayoutVars>
      </dgm:prSet>
      <dgm:spPr/>
    </dgm:pt>
    <dgm:pt modelId="{A0194E9E-3CC1-4DD2-9CDE-96DC81B20395}" type="pres">
      <dgm:prSet presAssocID="{721E0FA7-26F0-46C4-B98B-9B69394561F4}" presName="sibTrans" presStyleCnt="0"/>
      <dgm:spPr/>
    </dgm:pt>
    <dgm:pt modelId="{A9AC241A-9E87-43AB-A313-FE2566E427AC}" type="pres">
      <dgm:prSet presAssocID="{38660F6E-7EB6-47AA-A19F-A7AFD2D11632}" presName="node" presStyleLbl="alignAccFollowNode1" presStyleIdx="1" presStyleCnt="3" custScaleX="73883">
        <dgm:presLayoutVars>
          <dgm:bulletEnabled val="1"/>
        </dgm:presLayoutVars>
      </dgm:prSet>
      <dgm:spPr/>
    </dgm:pt>
    <dgm:pt modelId="{2790CA90-9D90-4BB4-8F2B-86D461D6314C}" type="pres">
      <dgm:prSet presAssocID="{5502AD8E-8CE4-4083-87CB-0049055A4414}" presName="sibTrans" presStyleCnt="0"/>
      <dgm:spPr/>
    </dgm:pt>
    <dgm:pt modelId="{FF214128-87BC-4A13-9887-56BBBDF77D30}" type="pres">
      <dgm:prSet presAssocID="{FD7119C7-D7E5-43DE-AE3D-8B8DBA592A23}" presName="node" presStyleLbl="alignAccFollowNode1" presStyleIdx="2" presStyleCnt="3">
        <dgm:presLayoutVars>
          <dgm:bulletEnabled val="1"/>
        </dgm:presLayoutVars>
      </dgm:prSet>
      <dgm:spPr/>
    </dgm:pt>
  </dgm:ptLst>
  <dgm:cxnLst>
    <dgm:cxn modelId="{C2F4BC0D-5046-4F2D-B984-60C973AE5CAB}" srcId="{7BB20C12-FE87-4D68-86FA-50E6C2145AE8}" destId="{FD7119C7-D7E5-43DE-AE3D-8B8DBA592A23}" srcOrd="2" destOrd="0" parTransId="{FDB3AB84-434B-48EE-8CE1-081CE218C06D}" sibTransId="{F5882B05-BDD8-4B8C-926D-76A2244C52E4}"/>
    <dgm:cxn modelId="{796CA519-647E-47B5-96C4-A787C8D39D22}" srcId="{7BB20C12-FE87-4D68-86FA-50E6C2145AE8}" destId="{7A58397C-AD24-4836-8B52-1490A9D4D19C}" srcOrd="0" destOrd="0" parTransId="{7C85C635-C585-4CC0-BE71-C7879B5CFE08}" sibTransId="{721E0FA7-26F0-46C4-B98B-9B69394561F4}"/>
    <dgm:cxn modelId="{A2B7162D-FDBB-443C-A518-2764E1339961}" type="presOf" srcId="{FD7119C7-D7E5-43DE-AE3D-8B8DBA592A23}" destId="{FF214128-87BC-4A13-9887-56BBBDF77D30}" srcOrd="0" destOrd="0" presId="urn:microsoft.com/office/officeart/2005/8/layout/lProcess3"/>
    <dgm:cxn modelId="{BD8AC731-B2D8-48E0-A11F-E53868A6DE40}" type="presOf" srcId="{7BB20C12-FE87-4D68-86FA-50E6C2145AE8}" destId="{BED37A8C-7830-4B75-BD80-21E55A9028EE}" srcOrd="0" destOrd="0" presId="urn:microsoft.com/office/officeart/2005/8/layout/lProcess3"/>
    <dgm:cxn modelId="{DFFF5D3A-ACC5-4CA2-9515-0A3BBD5E9026}" srcId="{C48E55FD-4835-4BCF-9311-7A440CAC2452}" destId="{7BB20C12-FE87-4D68-86FA-50E6C2145AE8}" srcOrd="0" destOrd="0" parTransId="{BAB9AFF0-B9C7-40E0-8B37-BF4D4F04D990}" sibTransId="{64C4EB24-A446-4B38-9AA1-18968174B701}"/>
    <dgm:cxn modelId="{F0BCDF61-69F4-4200-AE07-BD20A39388A6}" type="presOf" srcId="{7A58397C-AD24-4836-8B52-1490A9D4D19C}" destId="{A30D2B1A-47F0-417A-9CC5-DB9A63416C14}" srcOrd="0" destOrd="0" presId="urn:microsoft.com/office/officeart/2005/8/layout/lProcess3"/>
    <dgm:cxn modelId="{0F549E85-F099-45B4-97A2-C6B8779AC05B}" srcId="{7BB20C12-FE87-4D68-86FA-50E6C2145AE8}" destId="{38660F6E-7EB6-47AA-A19F-A7AFD2D11632}" srcOrd="1" destOrd="0" parTransId="{D2EBF9F4-2970-4CB6-8AD4-809B365A0B5E}" sibTransId="{5502AD8E-8CE4-4083-87CB-0049055A4414}"/>
    <dgm:cxn modelId="{2CC39D91-3902-4F9F-A983-4F8F40478A98}" type="presOf" srcId="{38660F6E-7EB6-47AA-A19F-A7AFD2D11632}" destId="{A9AC241A-9E87-43AB-A313-FE2566E427AC}" srcOrd="0" destOrd="0" presId="urn:microsoft.com/office/officeart/2005/8/layout/lProcess3"/>
    <dgm:cxn modelId="{E1C382A7-D7A7-4597-B0B4-2AF981E00AF0}" type="presOf" srcId="{C48E55FD-4835-4BCF-9311-7A440CAC2452}" destId="{436F1A9C-ABD5-4F51-9231-AC3E812525D4}" srcOrd="0" destOrd="0" presId="urn:microsoft.com/office/officeart/2005/8/layout/lProcess3"/>
    <dgm:cxn modelId="{7A2F830D-024B-42D7-8FC2-D6E6906A29B0}" type="presParOf" srcId="{436F1A9C-ABD5-4F51-9231-AC3E812525D4}" destId="{D94427E3-CA7E-4490-83B7-47BBDAABD2C6}" srcOrd="0" destOrd="0" presId="urn:microsoft.com/office/officeart/2005/8/layout/lProcess3"/>
    <dgm:cxn modelId="{88EFB864-6926-46ED-BE50-4A557750D2DE}" type="presParOf" srcId="{D94427E3-CA7E-4490-83B7-47BBDAABD2C6}" destId="{BED37A8C-7830-4B75-BD80-21E55A9028EE}" srcOrd="0" destOrd="0" presId="urn:microsoft.com/office/officeart/2005/8/layout/lProcess3"/>
    <dgm:cxn modelId="{053B787A-BF40-407B-9991-908B77CCAF08}" type="presParOf" srcId="{D94427E3-CA7E-4490-83B7-47BBDAABD2C6}" destId="{53F4B435-E344-45AD-B37F-5E9D10990EF7}" srcOrd="1" destOrd="0" presId="urn:microsoft.com/office/officeart/2005/8/layout/lProcess3"/>
    <dgm:cxn modelId="{320C796D-C5D4-42E0-B63A-B95C1F4B71F1}" type="presParOf" srcId="{D94427E3-CA7E-4490-83B7-47BBDAABD2C6}" destId="{A30D2B1A-47F0-417A-9CC5-DB9A63416C14}" srcOrd="2" destOrd="0" presId="urn:microsoft.com/office/officeart/2005/8/layout/lProcess3"/>
    <dgm:cxn modelId="{BE1B7A4F-B174-4564-9D8F-2A441291A89E}" type="presParOf" srcId="{D94427E3-CA7E-4490-83B7-47BBDAABD2C6}" destId="{A0194E9E-3CC1-4DD2-9CDE-96DC81B20395}" srcOrd="3" destOrd="0" presId="urn:microsoft.com/office/officeart/2005/8/layout/lProcess3"/>
    <dgm:cxn modelId="{E6FACF01-0910-40C3-9EF7-6119FFB3CDD1}" type="presParOf" srcId="{D94427E3-CA7E-4490-83B7-47BBDAABD2C6}" destId="{A9AC241A-9E87-43AB-A313-FE2566E427AC}" srcOrd="4" destOrd="0" presId="urn:microsoft.com/office/officeart/2005/8/layout/lProcess3"/>
    <dgm:cxn modelId="{BD963EA1-5B0B-43AD-8A27-FCA44899DC35}" type="presParOf" srcId="{D94427E3-CA7E-4490-83B7-47BBDAABD2C6}" destId="{2790CA90-9D90-4BB4-8F2B-86D461D6314C}" srcOrd="5" destOrd="0" presId="urn:microsoft.com/office/officeart/2005/8/layout/lProcess3"/>
    <dgm:cxn modelId="{70CADC73-AE2E-4BB2-A03C-22CF789D6DAF}" type="presParOf" srcId="{D94427E3-CA7E-4490-83B7-47BBDAABD2C6}" destId="{FF214128-87BC-4A13-9887-56BBBDF77D30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FD3409-1BB3-4746-B72B-01C9FC47CBC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8AC141D-AF0A-4959-8AE4-30802F68037A}">
      <dgm:prSet phldrT="[Teks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b="1" dirty="0">
              <a:solidFill>
                <a:srgbClr val="002060"/>
              </a:solidFill>
            </a:rPr>
            <a:t>Proces egzaminowania</a:t>
          </a:r>
        </a:p>
      </dgm:t>
    </dgm:pt>
    <dgm:pt modelId="{C2AD0EC8-A044-4998-8D99-8A84093D52C7}" type="parTrans" cxnId="{FF09CB4D-D88A-4A58-9F2E-F12551FC8C6C}">
      <dgm:prSet/>
      <dgm:spPr/>
      <dgm:t>
        <a:bodyPr/>
        <a:lstStyle/>
        <a:p>
          <a:endParaRPr lang="pl-PL"/>
        </a:p>
      </dgm:t>
    </dgm:pt>
    <dgm:pt modelId="{31C629F3-8766-4485-87D2-9386237D15A3}" type="sibTrans" cxnId="{FF09CB4D-D88A-4A58-9F2E-F12551FC8C6C}">
      <dgm:prSet/>
      <dgm:spPr/>
      <dgm:t>
        <a:bodyPr/>
        <a:lstStyle/>
        <a:p>
          <a:endParaRPr lang="pl-PL"/>
        </a:p>
      </dgm:t>
    </dgm:pt>
    <dgm:pt modelId="{3CC7F358-A986-4544-ADFB-1EFF765F4710}">
      <dgm:prSet phldrT="[Teks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rgbClr val="002060"/>
              </a:solidFill>
            </a:rPr>
            <a:t>Egzaminy</a:t>
          </a:r>
          <a:endParaRPr lang="pl-PL" b="1" dirty="0">
            <a:solidFill>
              <a:srgbClr val="002060"/>
            </a:solidFill>
          </a:endParaRPr>
        </a:p>
      </dgm:t>
    </dgm:pt>
    <dgm:pt modelId="{298B3CC7-7D06-43B0-8A33-782AF88C8631}" type="parTrans" cxnId="{9F32F25E-2CD5-4038-9E92-8BFB42D6E0BD}">
      <dgm:prSet/>
      <dgm:spPr/>
      <dgm:t>
        <a:bodyPr/>
        <a:lstStyle/>
        <a:p>
          <a:endParaRPr lang="pl-PL"/>
        </a:p>
      </dgm:t>
    </dgm:pt>
    <dgm:pt modelId="{97B9CEED-625A-47C6-8F6C-04C680CDC3A8}" type="sibTrans" cxnId="{9F32F25E-2CD5-4038-9E92-8BFB42D6E0BD}">
      <dgm:prSet/>
      <dgm:spPr/>
      <dgm:t>
        <a:bodyPr/>
        <a:lstStyle/>
        <a:p>
          <a:endParaRPr lang="pl-PL"/>
        </a:p>
      </dgm:t>
    </dgm:pt>
    <dgm:pt modelId="{58B1833F-C338-42ED-94A8-55AA343BE205}">
      <dgm:prSet phldrT="[Teks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>
              <a:solidFill>
                <a:srgbClr val="002060"/>
              </a:solidFill>
            </a:rPr>
            <a:t>Egzaminy</a:t>
          </a:r>
          <a:endParaRPr lang="pl-PL" b="1" dirty="0">
            <a:solidFill>
              <a:srgbClr val="002060"/>
            </a:solidFill>
          </a:endParaRPr>
        </a:p>
      </dgm:t>
    </dgm:pt>
    <dgm:pt modelId="{A75D9559-ECD3-44D0-8F20-403750CB9A5A}" type="parTrans" cxnId="{8519489F-4542-4EB4-978D-142C54CDA919}">
      <dgm:prSet/>
      <dgm:spPr/>
      <dgm:t>
        <a:bodyPr/>
        <a:lstStyle/>
        <a:p>
          <a:endParaRPr lang="pl-PL"/>
        </a:p>
      </dgm:t>
    </dgm:pt>
    <dgm:pt modelId="{FECBCCE4-ECE8-419A-985C-7EA9FE8AFAC3}" type="sibTrans" cxnId="{8519489F-4542-4EB4-978D-142C54CDA919}">
      <dgm:prSet/>
      <dgm:spPr/>
      <dgm:t>
        <a:bodyPr/>
        <a:lstStyle/>
        <a:p>
          <a:endParaRPr lang="pl-PL"/>
        </a:p>
      </dgm:t>
    </dgm:pt>
    <dgm:pt modelId="{7DD4F76D-46ED-4F15-9A82-346D28A20FA5}" type="pres">
      <dgm:prSet presAssocID="{BCFD3409-1BB3-4746-B72B-01C9FC47CBCC}" presName="Name0" presStyleCnt="0">
        <dgm:presLayoutVars>
          <dgm:dir/>
          <dgm:animLvl val="lvl"/>
          <dgm:resizeHandles val="exact"/>
        </dgm:presLayoutVars>
      </dgm:prSet>
      <dgm:spPr/>
    </dgm:pt>
    <dgm:pt modelId="{58A1999C-9B49-4D56-849B-AEB2D960EEA5}" type="pres">
      <dgm:prSet presAssocID="{48AC141D-AF0A-4959-8AE4-30802F68037A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7927829-E770-4A54-95C2-B16A0136729D}" type="pres">
      <dgm:prSet presAssocID="{31C629F3-8766-4485-87D2-9386237D15A3}" presName="parTxOnlySpace" presStyleCnt="0"/>
      <dgm:spPr/>
    </dgm:pt>
    <dgm:pt modelId="{55C320F2-11FC-4F1C-AD35-AC9FF909D615}" type="pres">
      <dgm:prSet presAssocID="{3CC7F358-A986-4544-ADFB-1EFF765F4710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8DDAB30-92E3-4E20-9947-D23695730827}" type="pres">
      <dgm:prSet presAssocID="{97B9CEED-625A-47C6-8F6C-04C680CDC3A8}" presName="parTxOnlySpace" presStyleCnt="0"/>
      <dgm:spPr/>
    </dgm:pt>
    <dgm:pt modelId="{CFEAA41D-21EC-440E-A1C9-428E2EE22812}" type="pres">
      <dgm:prSet presAssocID="{58B1833F-C338-42ED-94A8-55AA343BE205}" presName="parTxOnly" presStyleLbl="node1" presStyleIdx="2" presStyleCnt="3" custLinFactNeighborX="821" custLinFactNeighborY="2054">
        <dgm:presLayoutVars>
          <dgm:chMax val="0"/>
          <dgm:chPref val="0"/>
          <dgm:bulletEnabled val="1"/>
        </dgm:presLayoutVars>
      </dgm:prSet>
      <dgm:spPr/>
    </dgm:pt>
  </dgm:ptLst>
  <dgm:cxnLst>
    <dgm:cxn modelId="{9F32F25E-2CD5-4038-9E92-8BFB42D6E0BD}" srcId="{BCFD3409-1BB3-4746-B72B-01C9FC47CBCC}" destId="{3CC7F358-A986-4544-ADFB-1EFF765F4710}" srcOrd="1" destOrd="0" parTransId="{298B3CC7-7D06-43B0-8A33-782AF88C8631}" sibTransId="{97B9CEED-625A-47C6-8F6C-04C680CDC3A8}"/>
    <dgm:cxn modelId="{D6D7A962-152A-409C-ADB7-C0870F4F681A}" type="presOf" srcId="{BCFD3409-1BB3-4746-B72B-01C9FC47CBCC}" destId="{7DD4F76D-46ED-4F15-9A82-346D28A20FA5}" srcOrd="0" destOrd="0" presId="urn:microsoft.com/office/officeart/2005/8/layout/chevron1"/>
    <dgm:cxn modelId="{FF09CB4D-D88A-4A58-9F2E-F12551FC8C6C}" srcId="{BCFD3409-1BB3-4746-B72B-01C9FC47CBCC}" destId="{48AC141D-AF0A-4959-8AE4-30802F68037A}" srcOrd="0" destOrd="0" parTransId="{C2AD0EC8-A044-4998-8D99-8A84093D52C7}" sibTransId="{31C629F3-8766-4485-87D2-9386237D15A3}"/>
    <dgm:cxn modelId="{8519489F-4542-4EB4-978D-142C54CDA919}" srcId="{BCFD3409-1BB3-4746-B72B-01C9FC47CBCC}" destId="{58B1833F-C338-42ED-94A8-55AA343BE205}" srcOrd="2" destOrd="0" parTransId="{A75D9559-ECD3-44D0-8F20-403750CB9A5A}" sibTransId="{FECBCCE4-ECE8-419A-985C-7EA9FE8AFAC3}"/>
    <dgm:cxn modelId="{001863AF-8020-4DCA-8BDC-8BBC7FA74E89}" type="presOf" srcId="{3CC7F358-A986-4544-ADFB-1EFF765F4710}" destId="{55C320F2-11FC-4F1C-AD35-AC9FF909D615}" srcOrd="0" destOrd="0" presId="urn:microsoft.com/office/officeart/2005/8/layout/chevron1"/>
    <dgm:cxn modelId="{334774C0-4DCB-43A8-8F87-9BDC4E43EC61}" type="presOf" srcId="{58B1833F-C338-42ED-94A8-55AA343BE205}" destId="{CFEAA41D-21EC-440E-A1C9-428E2EE22812}" srcOrd="0" destOrd="0" presId="urn:microsoft.com/office/officeart/2005/8/layout/chevron1"/>
    <dgm:cxn modelId="{FFCE5EFF-48E0-4BE9-B077-7BEBFE3C6D3D}" type="presOf" srcId="{48AC141D-AF0A-4959-8AE4-30802F68037A}" destId="{58A1999C-9B49-4D56-849B-AEB2D960EEA5}" srcOrd="0" destOrd="0" presId="urn:microsoft.com/office/officeart/2005/8/layout/chevron1"/>
    <dgm:cxn modelId="{9FC55686-CCB4-4A2D-ACC9-4B5648025D04}" type="presParOf" srcId="{7DD4F76D-46ED-4F15-9A82-346D28A20FA5}" destId="{58A1999C-9B49-4D56-849B-AEB2D960EEA5}" srcOrd="0" destOrd="0" presId="urn:microsoft.com/office/officeart/2005/8/layout/chevron1"/>
    <dgm:cxn modelId="{4CB55E29-30C5-4531-819A-C9A7D036A87E}" type="presParOf" srcId="{7DD4F76D-46ED-4F15-9A82-346D28A20FA5}" destId="{D7927829-E770-4A54-95C2-B16A0136729D}" srcOrd="1" destOrd="0" presId="urn:microsoft.com/office/officeart/2005/8/layout/chevron1"/>
    <dgm:cxn modelId="{D0D8E909-C8D5-4AA0-ADA5-AFD81F054026}" type="presParOf" srcId="{7DD4F76D-46ED-4F15-9A82-346D28A20FA5}" destId="{55C320F2-11FC-4F1C-AD35-AC9FF909D615}" srcOrd="2" destOrd="0" presId="urn:microsoft.com/office/officeart/2005/8/layout/chevron1"/>
    <dgm:cxn modelId="{F3790FCB-F888-41EF-940A-CB45ACE5EB88}" type="presParOf" srcId="{7DD4F76D-46ED-4F15-9A82-346D28A20FA5}" destId="{C8DDAB30-92E3-4E20-9947-D23695730827}" srcOrd="3" destOrd="0" presId="urn:microsoft.com/office/officeart/2005/8/layout/chevron1"/>
    <dgm:cxn modelId="{A12B6B77-8D7D-44E4-B83A-98FFE94A75A9}" type="presParOf" srcId="{7DD4F76D-46ED-4F15-9A82-346D28A20FA5}" destId="{CFEAA41D-21EC-440E-A1C9-428E2EE2281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8E55FD-4835-4BCF-9311-7A440CAC2452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BB20C12-FE87-4D68-86FA-50E6C2145AE8}">
      <dgm:prSet phldrT="[Teks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rgbClr val="002060"/>
              </a:solidFill>
            </a:rPr>
            <a:t>Dodać egzamin</a:t>
          </a:r>
        </a:p>
      </dgm:t>
    </dgm:pt>
    <dgm:pt modelId="{BAB9AFF0-B9C7-40E0-8B37-BF4D4F04D990}" type="parTrans" cxnId="{DFFF5D3A-ACC5-4CA2-9515-0A3BBD5E9026}">
      <dgm:prSet/>
      <dgm:spPr/>
      <dgm:t>
        <a:bodyPr/>
        <a:lstStyle/>
        <a:p>
          <a:endParaRPr lang="pl-PL"/>
        </a:p>
      </dgm:t>
    </dgm:pt>
    <dgm:pt modelId="{64C4EB24-A446-4B38-9AA1-18968174B701}" type="sibTrans" cxnId="{DFFF5D3A-ACC5-4CA2-9515-0A3BBD5E9026}">
      <dgm:prSet/>
      <dgm:spPr/>
      <dgm:t>
        <a:bodyPr/>
        <a:lstStyle/>
        <a:p>
          <a:endParaRPr lang="pl-PL"/>
        </a:p>
      </dgm:t>
    </dgm:pt>
    <dgm:pt modelId="{7A58397C-AD24-4836-8B52-1490A9D4D19C}">
      <dgm:prSet phldrT="[Tekst]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pl-PL" dirty="0"/>
            <a:t>Proces egzaminowania</a:t>
          </a:r>
          <a:endParaRPr lang="pl-PL" cap="small" baseline="0" dirty="0"/>
        </a:p>
      </dgm:t>
    </dgm:pt>
    <dgm:pt modelId="{7C85C635-C585-4CC0-BE71-C7879B5CFE08}" type="parTrans" cxnId="{796CA519-647E-47B5-96C4-A787C8D39D22}">
      <dgm:prSet/>
      <dgm:spPr/>
      <dgm:t>
        <a:bodyPr/>
        <a:lstStyle/>
        <a:p>
          <a:endParaRPr lang="pl-PL"/>
        </a:p>
      </dgm:t>
    </dgm:pt>
    <dgm:pt modelId="{721E0FA7-26F0-46C4-B98B-9B69394561F4}" type="sibTrans" cxnId="{796CA519-647E-47B5-96C4-A787C8D39D22}">
      <dgm:prSet/>
      <dgm:spPr/>
      <dgm:t>
        <a:bodyPr/>
        <a:lstStyle/>
        <a:p>
          <a:endParaRPr lang="pl-PL"/>
        </a:p>
      </dgm:t>
    </dgm:pt>
    <dgm:pt modelId="{38660F6E-7EB6-47AA-A19F-A7AFD2D11632}">
      <dgm:prSet phldrT="[Tekst]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pl-PL" dirty="0"/>
            <a:t>Egzaminy</a:t>
          </a:r>
          <a:endParaRPr lang="pl-PL" cap="small" baseline="0" dirty="0"/>
        </a:p>
      </dgm:t>
    </dgm:pt>
    <dgm:pt modelId="{D2EBF9F4-2970-4CB6-8AD4-809B365A0B5E}" type="parTrans" cxnId="{0F549E85-F099-45B4-97A2-C6B8779AC05B}">
      <dgm:prSet/>
      <dgm:spPr/>
      <dgm:t>
        <a:bodyPr/>
        <a:lstStyle/>
        <a:p>
          <a:endParaRPr lang="pl-PL"/>
        </a:p>
      </dgm:t>
    </dgm:pt>
    <dgm:pt modelId="{5502AD8E-8CE4-4083-87CB-0049055A4414}" type="sibTrans" cxnId="{0F549E85-F099-45B4-97A2-C6B8779AC05B}">
      <dgm:prSet/>
      <dgm:spPr/>
      <dgm:t>
        <a:bodyPr/>
        <a:lstStyle/>
        <a:p>
          <a:endParaRPr lang="pl-PL"/>
        </a:p>
      </dgm:t>
    </dgm:pt>
    <dgm:pt modelId="{FD7119C7-D7E5-43DE-AE3D-8B8DBA592A23}">
      <dgm:prSet phldrT="[Tekst]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pl-PL" dirty="0"/>
            <a:t>Egzaminy</a:t>
          </a:r>
          <a:endParaRPr lang="pl-PL" cap="small" baseline="0" dirty="0"/>
        </a:p>
      </dgm:t>
    </dgm:pt>
    <dgm:pt modelId="{FDB3AB84-434B-48EE-8CE1-081CE218C06D}" type="parTrans" cxnId="{C2F4BC0D-5046-4F2D-B984-60C973AE5CAB}">
      <dgm:prSet/>
      <dgm:spPr/>
      <dgm:t>
        <a:bodyPr/>
        <a:lstStyle/>
        <a:p>
          <a:endParaRPr lang="pl-PL"/>
        </a:p>
      </dgm:t>
    </dgm:pt>
    <dgm:pt modelId="{F5882B05-BDD8-4B8C-926D-76A2244C52E4}" type="sibTrans" cxnId="{C2F4BC0D-5046-4F2D-B984-60C973AE5CAB}">
      <dgm:prSet/>
      <dgm:spPr/>
      <dgm:t>
        <a:bodyPr/>
        <a:lstStyle/>
        <a:p>
          <a:endParaRPr lang="pl-PL"/>
        </a:p>
      </dgm:t>
    </dgm:pt>
    <dgm:pt modelId="{436F1A9C-ABD5-4F51-9231-AC3E812525D4}" type="pres">
      <dgm:prSet presAssocID="{C48E55FD-4835-4BCF-9311-7A440CAC245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D94427E3-CA7E-4490-83B7-47BBDAABD2C6}" type="pres">
      <dgm:prSet presAssocID="{7BB20C12-FE87-4D68-86FA-50E6C2145AE8}" presName="horFlow" presStyleCnt="0"/>
      <dgm:spPr/>
    </dgm:pt>
    <dgm:pt modelId="{BED37A8C-7830-4B75-BD80-21E55A9028EE}" type="pres">
      <dgm:prSet presAssocID="{7BB20C12-FE87-4D68-86FA-50E6C2145AE8}" presName="bigChev" presStyleLbl="node1" presStyleIdx="0" presStyleCnt="1"/>
      <dgm:spPr/>
    </dgm:pt>
    <dgm:pt modelId="{53F4B435-E344-45AD-B37F-5E9D10990EF7}" type="pres">
      <dgm:prSet presAssocID="{7C85C635-C585-4CC0-BE71-C7879B5CFE08}" presName="parTrans" presStyleCnt="0"/>
      <dgm:spPr/>
    </dgm:pt>
    <dgm:pt modelId="{A30D2B1A-47F0-417A-9CC5-DB9A63416C14}" type="pres">
      <dgm:prSet presAssocID="{7A58397C-AD24-4836-8B52-1490A9D4D19C}" presName="node" presStyleLbl="alignAccFollowNode1" presStyleIdx="0" presStyleCnt="3">
        <dgm:presLayoutVars>
          <dgm:bulletEnabled val="1"/>
        </dgm:presLayoutVars>
      </dgm:prSet>
      <dgm:spPr/>
    </dgm:pt>
    <dgm:pt modelId="{A0194E9E-3CC1-4DD2-9CDE-96DC81B20395}" type="pres">
      <dgm:prSet presAssocID="{721E0FA7-26F0-46C4-B98B-9B69394561F4}" presName="sibTrans" presStyleCnt="0"/>
      <dgm:spPr/>
    </dgm:pt>
    <dgm:pt modelId="{A9AC241A-9E87-43AB-A313-FE2566E427AC}" type="pres">
      <dgm:prSet presAssocID="{38660F6E-7EB6-47AA-A19F-A7AFD2D11632}" presName="node" presStyleLbl="alignAccFollowNode1" presStyleIdx="1" presStyleCnt="3" custScaleX="73883">
        <dgm:presLayoutVars>
          <dgm:bulletEnabled val="1"/>
        </dgm:presLayoutVars>
      </dgm:prSet>
      <dgm:spPr/>
    </dgm:pt>
    <dgm:pt modelId="{2790CA90-9D90-4BB4-8F2B-86D461D6314C}" type="pres">
      <dgm:prSet presAssocID="{5502AD8E-8CE4-4083-87CB-0049055A4414}" presName="sibTrans" presStyleCnt="0"/>
      <dgm:spPr/>
    </dgm:pt>
    <dgm:pt modelId="{FF214128-87BC-4A13-9887-56BBBDF77D30}" type="pres">
      <dgm:prSet presAssocID="{FD7119C7-D7E5-43DE-AE3D-8B8DBA592A23}" presName="node" presStyleLbl="alignAccFollowNode1" presStyleIdx="2" presStyleCnt="3">
        <dgm:presLayoutVars>
          <dgm:bulletEnabled val="1"/>
        </dgm:presLayoutVars>
      </dgm:prSet>
      <dgm:spPr/>
    </dgm:pt>
  </dgm:ptLst>
  <dgm:cxnLst>
    <dgm:cxn modelId="{C2F4BC0D-5046-4F2D-B984-60C973AE5CAB}" srcId="{7BB20C12-FE87-4D68-86FA-50E6C2145AE8}" destId="{FD7119C7-D7E5-43DE-AE3D-8B8DBA592A23}" srcOrd="2" destOrd="0" parTransId="{FDB3AB84-434B-48EE-8CE1-081CE218C06D}" sibTransId="{F5882B05-BDD8-4B8C-926D-76A2244C52E4}"/>
    <dgm:cxn modelId="{796CA519-647E-47B5-96C4-A787C8D39D22}" srcId="{7BB20C12-FE87-4D68-86FA-50E6C2145AE8}" destId="{7A58397C-AD24-4836-8B52-1490A9D4D19C}" srcOrd="0" destOrd="0" parTransId="{7C85C635-C585-4CC0-BE71-C7879B5CFE08}" sibTransId="{721E0FA7-26F0-46C4-B98B-9B69394561F4}"/>
    <dgm:cxn modelId="{A2B7162D-FDBB-443C-A518-2764E1339961}" type="presOf" srcId="{FD7119C7-D7E5-43DE-AE3D-8B8DBA592A23}" destId="{FF214128-87BC-4A13-9887-56BBBDF77D30}" srcOrd="0" destOrd="0" presId="urn:microsoft.com/office/officeart/2005/8/layout/lProcess3"/>
    <dgm:cxn modelId="{BD8AC731-B2D8-48E0-A11F-E53868A6DE40}" type="presOf" srcId="{7BB20C12-FE87-4D68-86FA-50E6C2145AE8}" destId="{BED37A8C-7830-4B75-BD80-21E55A9028EE}" srcOrd="0" destOrd="0" presId="urn:microsoft.com/office/officeart/2005/8/layout/lProcess3"/>
    <dgm:cxn modelId="{DFFF5D3A-ACC5-4CA2-9515-0A3BBD5E9026}" srcId="{C48E55FD-4835-4BCF-9311-7A440CAC2452}" destId="{7BB20C12-FE87-4D68-86FA-50E6C2145AE8}" srcOrd="0" destOrd="0" parTransId="{BAB9AFF0-B9C7-40E0-8B37-BF4D4F04D990}" sibTransId="{64C4EB24-A446-4B38-9AA1-18968174B701}"/>
    <dgm:cxn modelId="{F0BCDF61-69F4-4200-AE07-BD20A39388A6}" type="presOf" srcId="{7A58397C-AD24-4836-8B52-1490A9D4D19C}" destId="{A30D2B1A-47F0-417A-9CC5-DB9A63416C14}" srcOrd="0" destOrd="0" presId="urn:microsoft.com/office/officeart/2005/8/layout/lProcess3"/>
    <dgm:cxn modelId="{0F549E85-F099-45B4-97A2-C6B8779AC05B}" srcId="{7BB20C12-FE87-4D68-86FA-50E6C2145AE8}" destId="{38660F6E-7EB6-47AA-A19F-A7AFD2D11632}" srcOrd="1" destOrd="0" parTransId="{D2EBF9F4-2970-4CB6-8AD4-809B365A0B5E}" sibTransId="{5502AD8E-8CE4-4083-87CB-0049055A4414}"/>
    <dgm:cxn modelId="{2CC39D91-3902-4F9F-A983-4F8F40478A98}" type="presOf" srcId="{38660F6E-7EB6-47AA-A19F-A7AFD2D11632}" destId="{A9AC241A-9E87-43AB-A313-FE2566E427AC}" srcOrd="0" destOrd="0" presId="urn:microsoft.com/office/officeart/2005/8/layout/lProcess3"/>
    <dgm:cxn modelId="{E1C382A7-D7A7-4597-B0B4-2AF981E00AF0}" type="presOf" srcId="{C48E55FD-4835-4BCF-9311-7A440CAC2452}" destId="{436F1A9C-ABD5-4F51-9231-AC3E812525D4}" srcOrd="0" destOrd="0" presId="urn:microsoft.com/office/officeart/2005/8/layout/lProcess3"/>
    <dgm:cxn modelId="{7A2F830D-024B-42D7-8FC2-D6E6906A29B0}" type="presParOf" srcId="{436F1A9C-ABD5-4F51-9231-AC3E812525D4}" destId="{D94427E3-CA7E-4490-83B7-47BBDAABD2C6}" srcOrd="0" destOrd="0" presId="urn:microsoft.com/office/officeart/2005/8/layout/lProcess3"/>
    <dgm:cxn modelId="{88EFB864-6926-46ED-BE50-4A557750D2DE}" type="presParOf" srcId="{D94427E3-CA7E-4490-83B7-47BBDAABD2C6}" destId="{BED37A8C-7830-4B75-BD80-21E55A9028EE}" srcOrd="0" destOrd="0" presId="urn:microsoft.com/office/officeart/2005/8/layout/lProcess3"/>
    <dgm:cxn modelId="{053B787A-BF40-407B-9991-908B77CCAF08}" type="presParOf" srcId="{D94427E3-CA7E-4490-83B7-47BBDAABD2C6}" destId="{53F4B435-E344-45AD-B37F-5E9D10990EF7}" srcOrd="1" destOrd="0" presId="urn:microsoft.com/office/officeart/2005/8/layout/lProcess3"/>
    <dgm:cxn modelId="{320C796D-C5D4-42E0-B63A-B95C1F4B71F1}" type="presParOf" srcId="{D94427E3-CA7E-4490-83B7-47BBDAABD2C6}" destId="{A30D2B1A-47F0-417A-9CC5-DB9A63416C14}" srcOrd="2" destOrd="0" presId="urn:microsoft.com/office/officeart/2005/8/layout/lProcess3"/>
    <dgm:cxn modelId="{BE1B7A4F-B174-4564-9D8F-2A441291A89E}" type="presParOf" srcId="{D94427E3-CA7E-4490-83B7-47BBDAABD2C6}" destId="{A0194E9E-3CC1-4DD2-9CDE-96DC81B20395}" srcOrd="3" destOrd="0" presId="urn:microsoft.com/office/officeart/2005/8/layout/lProcess3"/>
    <dgm:cxn modelId="{E6FACF01-0910-40C3-9EF7-6119FFB3CDD1}" type="presParOf" srcId="{D94427E3-CA7E-4490-83B7-47BBDAABD2C6}" destId="{A9AC241A-9E87-43AB-A313-FE2566E427AC}" srcOrd="4" destOrd="0" presId="urn:microsoft.com/office/officeart/2005/8/layout/lProcess3"/>
    <dgm:cxn modelId="{BD963EA1-5B0B-43AD-8A27-FCA44899DC35}" type="presParOf" srcId="{D94427E3-CA7E-4490-83B7-47BBDAABD2C6}" destId="{2790CA90-9D90-4BB4-8F2B-86D461D6314C}" srcOrd="5" destOrd="0" presId="urn:microsoft.com/office/officeart/2005/8/layout/lProcess3"/>
    <dgm:cxn modelId="{70CADC73-AE2E-4BB2-A03C-22CF789D6DAF}" type="presParOf" srcId="{D94427E3-CA7E-4490-83B7-47BBDAABD2C6}" destId="{FF214128-87BC-4A13-9887-56BBBDF77D30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37A8C-7830-4B75-BD80-21E55A9028EE}">
      <dsp:nvSpPr>
        <dsp:cNvPr id="0" name=""/>
        <dsp:cNvSpPr/>
      </dsp:nvSpPr>
      <dsp:spPr>
        <a:xfrm>
          <a:off x="5059" y="165255"/>
          <a:ext cx="2595562" cy="1038225"/>
        </a:xfrm>
        <a:prstGeom prst="chevron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>
              <a:solidFill>
                <a:srgbClr val="002060"/>
              </a:solidFill>
            </a:rPr>
            <a:t>Wyszukać deklaracje</a:t>
          </a:r>
        </a:p>
      </dsp:txBody>
      <dsp:txXfrm>
        <a:off x="524172" y="165255"/>
        <a:ext cx="1557337" cy="1038225"/>
      </dsp:txXfrm>
    </dsp:sp>
    <dsp:sp modelId="{A30D2B1A-47F0-417A-9CC5-DB9A63416C14}">
      <dsp:nvSpPr>
        <dsp:cNvPr id="0" name=""/>
        <dsp:cNvSpPr/>
      </dsp:nvSpPr>
      <dsp:spPr>
        <a:xfrm>
          <a:off x="2263198" y="253504"/>
          <a:ext cx="2154316" cy="861726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0" kern="1200" dirty="0"/>
            <a:t>Proces egzaminowania </a:t>
          </a:r>
        </a:p>
      </dsp:txBody>
      <dsp:txXfrm>
        <a:off x="2694061" y="253504"/>
        <a:ext cx="1292590" cy="861726"/>
      </dsp:txXfrm>
    </dsp:sp>
    <dsp:sp modelId="{A9AC241A-9E87-43AB-A313-FE2566E427AC}">
      <dsp:nvSpPr>
        <dsp:cNvPr id="0" name=""/>
        <dsp:cNvSpPr/>
      </dsp:nvSpPr>
      <dsp:spPr>
        <a:xfrm>
          <a:off x="4115911" y="253504"/>
          <a:ext cx="2154316" cy="861726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1" kern="1200" dirty="0"/>
            <a:t>deklaracje</a:t>
          </a:r>
          <a:endParaRPr lang="pl-PL" sz="1500" kern="1200" dirty="0"/>
        </a:p>
      </dsp:txBody>
      <dsp:txXfrm>
        <a:off x="4546774" y="253504"/>
        <a:ext cx="1292590" cy="861726"/>
      </dsp:txXfrm>
    </dsp:sp>
    <dsp:sp modelId="{B4589714-57C4-4296-B9D6-DF6C61737952}">
      <dsp:nvSpPr>
        <dsp:cNvPr id="0" name=""/>
        <dsp:cNvSpPr/>
      </dsp:nvSpPr>
      <dsp:spPr>
        <a:xfrm>
          <a:off x="5968623" y="253504"/>
          <a:ext cx="2154316" cy="861726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1" kern="1200" dirty="0"/>
            <a:t>akceptacja deklaracji</a:t>
          </a:r>
          <a:endParaRPr lang="pl-PL" sz="1500" kern="1200" dirty="0"/>
        </a:p>
      </dsp:txBody>
      <dsp:txXfrm>
        <a:off x="6399486" y="253504"/>
        <a:ext cx="1292590" cy="8617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37A8C-7830-4B75-BD80-21E55A9028EE}">
      <dsp:nvSpPr>
        <dsp:cNvPr id="0" name=""/>
        <dsp:cNvSpPr/>
      </dsp:nvSpPr>
      <dsp:spPr>
        <a:xfrm>
          <a:off x="3030" y="179311"/>
          <a:ext cx="2525280" cy="1010112"/>
        </a:xfrm>
        <a:prstGeom prst="chevron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400" kern="1200" dirty="0">
              <a:solidFill>
                <a:srgbClr val="002060"/>
              </a:solidFill>
            </a:rPr>
            <a:t>Dodać egzamin</a:t>
          </a:r>
        </a:p>
      </dsp:txBody>
      <dsp:txXfrm>
        <a:off x="508086" y="179311"/>
        <a:ext cx="1515168" cy="1010112"/>
      </dsp:txXfrm>
    </dsp:sp>
    <dsp:sp modelId="{A30D2B1A-47F0-417A-9CC5-DB9A63416C14}">
      <dsp:nvSpPr>
        <dsp:cNvPr id="0" name=""/>
        <dsp:cNvSpPr/>
      </dsp:nvSpPr>
      <dsp:spPr>
        <a:xfrm>
          <a:off x="2200024" y="265170"/>
          <a:ext cx="2095982" cy="838393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Proces egzaminowania</a:t>
          </a:r>
          <a:endParaRPr lang="pl-PL" sz="1400" kern="1200" cap="small" baseline="0" dirty="0"/>
        </a:p>
      </dsp:txBody>
      <dsp:txXfrm>
        <a:off x="2619221" y="265170"/>
        <a:ext cx="1257589" cy="838393"/>
      </dsp:txXfrm>
    </dsp:sp>
    <dsp:sp modelId="{A9AC241A-9E87-43AB-A313-FE2566E427AC}">
      <dsp:nvSpPr>
        <dsp:cNvPr id="0" name=""/>
        <dsp:cNvSpPr/>
      </dsp:nvSpPr>
      <dsp:spPr>
        <a:xfrm>
          <a:off x="4002570" y="265170"/>
          <a:ext cx="1548575" cy="838393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Egzaminy</a:t>
          </a:r>
          <a:endParaRPr lang="pl-PL" sz="1400" kern="1200" cap="small" baseline="0" dirty="0"/>
        </a:p>
      </dsp:txBody>
      <dsp:txXfrm>
        <a:off x="4421767" y="265170"/>
        <a:ext cx="710182" cy="838393"/>
      </dsp:txXfrm>
    </dsp:sp>
    <dsp:sp modelId="{FF214128-87BC-4A13-9887-56BBBDF77D30}">
      <dsp:nvSpPr>
        <dsp:cNvPr id="0" name=""/>
        <dsp:cNvSpPr/>
      </dsp:nvSpPr>
      <dsp:spPr>
        <a:xfrm>
          <a:off x="5257707" y="265170"/>
          <a:ext cx="2095982" cy="838393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Egzaminy</a:t>
          </a:r>
          <a:endParaRPr lang="pl-PL" sz="1400" kern="1200" cap="small" baseline="0" dirty="0"/>
        </a:p>
      </dsp:txBody>
      <dsp:txXfrm>
        <a:off x="5676904" y="265170"/>
        <a:ext cx="1257589" cy="8383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1999C-9B49-4D56-849B-AEB2D960EEA5}">
      <dsp:nvSpPr>
        <dsp:cNvPr id="0" name=""/>
        <dsp:cNvSpPr/>
      </dsp:nvSpPr>
      <dsp:spPr>
        <a:xfrm>
          <a:off x="1667" y="0"/>
          <a:ext cx="2032093" cy="803033"/>
        </a:xfrm>
        <a:prstGeom prst="chevron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rgbClr val="002060"/>
              </a:solidFill>
            </a:rPr>
            <a:t>Proces egzaminowania</a:t>
          </a:r>
        </a:p>
      </dsp:txBody>
      <dsp:txXfrm>
        <a:off x="403184" y="0"/>
        <a:ext cx="1229060" cy="803033"/>
      </dsp:txXfrm>
    </dsp:sp>
    <dsp:sp modelId="{55C320F2-11FC-4F1C-AD35-AC9FF909D615}">
      <dsp:nvSpPr>
        <dsp:cNvPr id="0" name=""/>
        <dsp:cNvSpPr/>
      </dsp:nvSpPr>
      <dsp:spPr>
        <a:xfrm>
          <a:off x="1830552" y="0"/>
          <a:ext cx="2032093" cy="803033"/>
        </a:xfrm>
        <a:prstGeom prst="chevron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2060"/>
              </a:solidFill>
            </a:rPr>
            <a:t>Egzaminy</a:t>
          </a:r>
          <a:endParaRPr lang="pl-PL" sz="1400" b="1" kern="1200" dirty="0">
            <a:solidFill>
              <a:srgbClr val="002060"/>
            </a:solidFill>
          </a:endParaRPr>
        </a:p>
      </dsp:txBody>
      <dsp:txXfrm>
        <a:off x="2232069" y="0"/>
        <a:ext cx="1229060" cy="803033"/>
      </dsp:txXfrm>
    </dsp:sp>
    <dsp:sp modelId="{CFEAA41D-21EC-440E-A1C9-428E2EE22812}">
      <dsp:nvSpPr>
        <dsp:cNvPr id="0" name=""/>
        <dsp:cNvSpPr/>
      </dsp:nvSpPr>
      <dsp:spPr>
        <a:xfrm>
          <a:off x="3661105" y="0"/>
          <a:ext cx="2032093" cy="803033"/>
        </a:xfrm>
        <a:prstGeom prst="chevron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>
              <a:solidFill>
                <a:srgbClr val="002060"/>
              </a:solidFill>
            </a:rPr>
            <a:t>Egzaminy</a:t>
          </a:r>
          <a:endParaRPr lang="pl-PL" sz="1400" b="1" kern="1200" dirty="0">
            <a:solidFill>
              <a:srgbClr val="002060"/>
            </a:solidFill>
          </a:endParaRPr>
        </a:p>
      </dsp:txBody>
      <dsp:txXfrm>
        <a:off x="4062622" y="0"/>
        <a:ext cx="1229060" cy="8030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37A8C-7830-4B75-BD80-21E55A9028EE}">
      <dsp:nvSpPr>
        <dsp:cNvPr id="0" name=""/>
        <dsp:cNvSpPr/>
      </dsp:nvSpPr>
      <dsp:spPr>
        <a:xfrm>
          <a:off x="3030" y="179311"/>
          <a:ext cx="2525280" cy="1010112"/>
        </a:xfrm>
        <a:prstGeom prst="chevron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400" kern="1200" dirty="0">
              <a:solidFill>
                <a:srgbClr val="002060"/>
              </a:solidFill>
            </a:rPr>
            <a:t>Dodać egzamin</a:t>
          </a:r>
        </a:p>
      </dsp:txBody>
      <dsp:txXfrm>
        <a:off x="508086" y="179311"/>
        <a:ext cx="1515168" cy="1010112"/>
      </dsp:txXfrm>
    </dsp:sp>
    <dsp:sp modelId="{A30D2B1A-47F0-417A-9CC5-DB9A63416C14}">
      <dsp:nvSpPr>
        <dsp:cNvPr id="0" name=""/>
        <dsp:cNvSpPr/>
      </dsp:nvSpPr>
      <dsp:spPr>
        <a:xfrm>
          <a:off x="2200024" y="265170"/>
          <a:ext cx="2095982" cy="838393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Proces egzaminowania</a:t>
          </a:r>
          <a:endParaRPr lang="pl-PL" sz="1400" kern="1200" cap="small" baseline="0" dirty="0"/>
        </a:p>
      </dsp:txBody>
      <dsp:txXfrm>
        <a:off x="2619221" y="265170"/>
        <a:ext cx="1257589" cy="838393"/>
      </dsp:txXfrm>
    </dsp:sp>
    <dsp:sp modelId="{A9AC241A-9E87-43AB-A313-FE2566E427AC}">
      <dsp:nvSpPr>
        <dsp:cNvPr id="0" name=""/>
        <dsp:cNvSpPr/>
      </dsp:nvSpPr>
      <dsp:spPr>
        <a:xfrm>
          <a:off x="4002570" y="265170"/>
          <a:ext cx="1548575" cy="838393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Egzaminy</a:t>
          </a:r>
          <a:endParaRPr lang="pl-PL" sz="1400" kern="1200" cap="small" baseline="0" dirty="0"/>
        </a:p>
      </dsp:txBody>
      <dsp:txXfrm>
        <a:off x="4421767" y="265170"/>
        <a:ext cx="710182" cy="838393"/>
      </dsp:txXfrm>
    </dsp:sp>
    <dsp:sp modelId="{FF214128-87BC-4A13-9887-56BBBDF77D30}">
      <dsp:nvSpPr>
        <dsp:cNvPr id="0" name=""/>
        <dsp:cNvSpPr/>
      </dsp:nvSpPr>
      <dsp:spPr>
        <a:xfrm>
          <a:off x="5257707" y="265170"/>
          <a:ext cx="2095982" cy="838393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Egzaminy</a:t>
          </a:r>
          <a:endParaRPr lang="pl-PL" sz="1400" kern="1200" cap="small" baseline="0" dirty="0"/>
        </a:p>
      </dsp:txBody>
      <dsp:txXfrm>
        <a:off x="5676904" y="265170"/>
        <a:ext cx="1257589" cy="8383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0770B-ED72-4D58-877B-8E1939D97C1D}" type="datetimeFigureOut">
              <a:rPr lang="pl-PL" smtClean="0"/>
              <a:t>11.10.2022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ECE8F-8036-444C-93C3-D65122B49F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4231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ke.gov.pl/images/_KOMUNIKATY/20190808%20EPKwZ%20Komunikat%20o%20dostosowaniach.pdf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ke.krakow.pl/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ECE8F-8036-444C-93C3-D65122B49F10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0228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Obowiązek przestąpienia do egzaminu zawodowego ma uczeń młodociany pracownik zatrudniony u pracodawcy, który  nie jest rzemieślnikiem, natomiast ci, którzy są zatrudnieni u pracodawcy – rzemieślnika, żeby ukończyć szkołę muszą przystąpić do egzaminu czeladniczego. To pracodawca powinien określić, czy jest rzemieślnikiem czy nie.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ECE8F-8036-444C-93C3-D65122B49F10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8591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u="sng" dirty="0">
                <a:hlinkClick r:id="rId3"/>
              </a:rPr>
              <a:t>Komunikatu w sprawie szczegółowych sposobów dostosowania warunków i form przeprowadzania egzaminu potwierdzającego kwalifikacje w zawodzie w roku 2020 </a:t>
            </a:r>
            <a:r>
              <a:rPr lang="pl-PL" i="1" u="sng" dirty="0">
                <a:hlinkClick r:id="rId3"/>
              </a:rPr>
              <a:t>(Formuła 2012 i 2017)</a:t>
            </a:r>
            <a:r>
              <a:rPr lang="pl-PL" i="1" u="sng" dirty="0"/>
              <a:t>. </a:t>
            </a:r>
            <a:r>
              <a:rPr lang="pl-PL" i="0" u="none" dirty="0"/>
              <a:t>Komunikat dostępny na stronie internetowej komisji</a:t>
            </a:r>
            <a:r>
              <a:rPr lang="pl-PL" i="0" u="none" baseline="0" dirty="0"/>
              <a:t> w zakładce Egzamin zawodowy</a:t>
            </a:r>
            <a:r>
              <a:rPr lang="pl-PL" i="0" u="none" dirty="0"/>
              <a:t>.</a:t>
            </a:r>
          </a:p>
          <a:p>
            <a:endParaRPr lang="pl-PL" u="sng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D8D60-A8B1-477C-8D84-4B7B75FD85D7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920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Należy sprawdzić, czy wszyscy, którzy złożyli deklaracje zostali do egzaminu zgłoszeni. Można</a:t>
            </a:r>
            <a:r>
              <a:rPr lang="pl-PL" baseline="0" dirty="0"/>
              <a:t> to również sprawdzić: Proces egzaminowania – deklaracje – zarządzanie deklaracjami. </a:t>
            </a:r>
          </a:p>
          <a:p>
            <a:r>
              <a:rPr lang="pl-PL" b="1" baseline="0" dirty="0"/>
              <a:t>Dyrektor szkoły  akceptuje deklaracje</a:t>
            </a:r>
            <a:r>
              <a:rPr lang="pl-PL" baseline="0" dirty="0"/>
              <a:t>. </a:t>
            </a:r>
          </a:p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D8D60-A8B1-477C-8D84-4B7B75FD85D7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2371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Aby rozpoczą</a:t>
            </a:r>
            <a:r>
              <a:rPr lang="pl-PL" baseline="0" dirty="0"/>
              <a:t>ć planowanie egzaminu w SIOEPKZ należy wybrać zakładkę Proces egzaminowania – egzaminy – egzaminy – dodaj (</a:t>
            </a:r>
            <a:r>
              <a:rPr lang="pl-PL" b="1" baseline="0" dirty="0"/>
              <a:t>instrukcje 0015 – 0018</a:t>
            </a:r>
            <a:r>
              <a:rPr lang="pl-PL" baseline="0" dirty="0"/>
              <a:t>).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D8D60-A8B1-477C-8D84-4B7B75FD85D7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8824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Przed wpisywaniem egzaminy w SIOEPKZ (czyli planować) warto przygotować wewnętrzny harmonogram egzaminów dla całej szkoły. Pozwoli to między innymi zoptymalizować liczbę zmian egzaminu. Przed przystąpieniem do planowania należy również przeanalizować zasoby kadrowe w szkole/placówce i ustalić ilu pracowników będzie można powołać do ZN.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D8D60-A8B1-477C-8D84-4B7B75FD85D7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1710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0015 SIOEPKZ Instrukcja planowania egzaminu typu Egzamin z wydrukowanymi arkuszami - przez Dyrektora-Pracownika OE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0016 SIOEPKZ Instrukcja planowania egzaminu typu Egzamin na stanowiskach komputerowych- przez Dyrektora-Pracownika OE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Zaplanowanie części pisemnej egzaminu zawodowego: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ustalenie godzin rozpoczęcia części pisemnej egzaminu dla poszczególnych kwalifikacji,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określenie potrzebnej liczby </a:t>
            </a:r>
            <a:r>
              <a:rPr lang="pl-PL" dirty="0" err="1"/>
              <a:t>sal</a:t>
            </a:r>
            <a:r>
              <a:rPr lang="pl-PL" dirty="0"/>
              <a:t>, liczby indywidulanych stanowisk egzaminacyjnych i liczby zdających w poszczególnych salach,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przygotowanie wewnętrznego harmonogramu części pisemnej egzaminu, określenie liczby osób do zespołów nadzorujących w poszczególnych salach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Część pisemna – planowanie: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PP2012 – </a:t>
            </a:r>
            <a:r>
              <a:rPr lang="pl-PL" b="1" dirty="0"/>
              <a:t>tylko</a:t>
            </a:r>
            <a:r>
              <a:rPr lang="pl-PL" dirty="0"/>
              <a:t> arkusze wydrukowane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PP2017 – arkusze wydrukowane lub przy komputerze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PP2019 – </a:t>
            </a:r>
            <a:r>
              <a:rPr lang="pl-PL" b="1" dirty="0"/>
              <a:t>tylko</a:t>
            </a:r>
            <a:r>
              <a:rPr lang="pl-PL" dirty="0"/>
              <a:t> przy komputerze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ECE8F-8036-444C-93C3-D65122B49F10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3326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Wszyscy przystępujący do egzaminu wg formuły 2019 zdają część pisemną z wykorzystaniem systemu elektronicznego, czyli „przed komputerem”. Ze względu na ograniczoną liczbę stanowisk komputerowych część pisemna egzaminu z kwalifikacji trzyliterowych jest przeprowadzana w ciągu kilku dni. Planowanie tego egzaminu jest zatem inne niż miało to miejsce dotychczas. Nie ma jednej określonej godziny rozpoczęcia egzaminu w szkole dla danej kwalifikacji. Dyrektor szkoły/placówki decyduje, w którym dniu i o jakiej godzinie będzie się rozpoczynać egzamin dla danej kwalifikacji. </a:t>
            </a:r>
          </a:p>
          <a:p>
            <a:endParaRPr lang="pl-PL" dirty="0"/>
          </a:p>
          <a:p>
            <a:r>
              <a:rPr lang="pl-PL" dirty="0"/>
              <a:t>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D8D60-A8B1-477C-8D84-4B7B75FD85D7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0406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Na stronie internetowej OKE (egzamin zawodowy, zakładka SIOEPKZ) dostępne są materiały szkoleniowe - filmy z webinarium, w trakcie którego omówiono konfigurowanie komputera dla operatora egzaminu oraz konfigurowanie komputerów zdających do egzaminu z wykorzystaniem stanowisk komputerowych.</a:t>
            </a:r>
          </a:p>
          <a:p>
            <a:r>
              <a:rPr lang="pl-PL" dirty="0"/>
              <a:t>* Informacja powinn</a:t>
            </a:r>
            <a:r>
              <a:rPr lang="pl-PL" baseline="0" dirty="0"/>
              <a:t>a zawierać kody szkół, kwalifikację, część egzaminu, której ma dotyczyć przekierowanie i dane zdających, których należy przekierować.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D8D60-A8B1-477C-8D84-4B7B75FD85D7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113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dirty="0">
                <a:latin typeface="Arial" panose="020B0604020202020204" pitchFamily="34" charset="0"/>
              </a:rPr>
              <a:t>Trzeba jeszcze wziąć pod uwagę, że przy egzaminie z wykorzystaniem elektronicznego systemu przeprowadzania egzaminów w przeprowadzaniu egzaminu bierze udział  operator egzaminu, który odpowiada za obsługę systemu elektronicznego. </a:t>
            </a:r>
          </a:p>
          <a:p>
            <a:r>
              <a:rPr lang="pl-PL" altLang="pl-PL" dirty="0">
                <a:latin typeface="Arial" panose="020B0604020202020204" pitchFamily="34" charset="0"/>
              </a:rPr>
              <a:t>Nie obowiązuje już rozporządzenie </a:t>
            </a:r>
            <a:r>
              <a:rPr lang="pl-PL" altLang="pl-PL" dirty="0" err="1">
                <a:latin typeface="Arial" panose="020B0604020202020204" pitchFamily="34" charset="0"/>
              </a:rPr>
              <a:t>covidowe</a:t>
            </a:r>
            <a:r>
              <a:rPr lang="pl-PL" altLang="pl-PL" dirty="0">
                <a:latin typeface="Arial" panose="020B0604020202020204" pitchFamily="34" charset="0"/>
              </a:rPr>
              <a:t>, dlatego należy składać ZN zgodnie z obowiązującym rozporządzeniem i tak np. powracamy do zasad dotyczących zwiększania składu zespołu. </a:t>
            </a:r>
          </a:p>
        </p:txBody>
      </p:sp>
      <p:sp>
        <p:nvSpPr>
          <p:cNvPr id="10445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5381BA0-0ED6-4B10-9763-56CE0B2955FB}" type="slidenum">
              <a:rPr lang="pl-PL" altLang="pl-PL" smtClean="0">
                <a:latin typeface="Arial" panose="020B0604020202020204" pitchFamily="34" charset="0"/>
              </a:rPr>
              <a:pPr/>
              <a:t>20</a:t>
            </a:fld>
            <a:endParaRPr lang="pl-PL" altLang="pl-P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615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Egzamin należy</a:t>
            </a:r>
            <a:r>
              <a:rPr lang="pl-PL" baseline="0" dirty="0"/>
              <a:t> zaplanować pod kodem szkoły, czyli na tym kodzie, gdzie zostały wprowadzone deklaracje, chyba że skierujemy zdających z danej szkoły do innej szkoły. Nie należy planować egzaminów pod zespołem szkół.</a:t>
            </a:r>
          </a:p>
          <a:p>
            <a:r>
              <a:rPr lang="pl-PL" baseline="0" dirty="0"/>
              <a:t>W kwalifikacjach trzyliterowych egzamin pisemny – papierowy jest możliwy do zaplanowania tylko w przypadku arkuszy dostosowanych dla osób słabowidzących i niewidomych (np. Arial 16, zapisany na płycie CD). </a:t>
            </a:r>
          </a:p>
          <a:p>
            <a:endParaRPr lang="pl-PL" baseline="0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D8D60-A8B1-477C-8D84-4B7B75FD85D7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3166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Egzamin zawodowy jest obowiązkowy dla uczniów SB I stopnia, uczniów technikum, słuchaczy SB II stopnia i słuchaczy szkół policealnych.  </a:t>
            </a:r>
          </a:p>
          <a:p>
            <a:endParaRPr lang="pl-PL" dirty="0">
              <a:solidFill>
                <a:srgbClr val="FF0000"/>
              </a:solidFill>
            </a:endParaRPr>
          </a:p>
          <a:p>
            <a:r>
              <a:rPr lang="pl-PL" dirty="0">
                <a:solidFill>
                  <a:srgbClr val="FF0000"/>
                </a:solidFill>
              </a:rPr>
              <a:t>Dla tej grupy zdających przewidziany jest termin dodatkowy, czyli tylko  uczniowie, słuchacze, którzy z ważnych przyczyn losowych nie przystąpią do egzaminu lub jego części w terminie głównym mogą ubiegać się o termin dodatkowy.</a:t>
            </a:r>
          </a:p>
          <a:p>
            <a:endParaRPr lang="pl-PL" baseline="0" dirty="0">
              <a:solidFill>
                <a:srgbClr val="FF0000"/>
              </a:solidFill>
            </a:endParaRPr>
          </a:p>
          <a:p>
            <a:r>
              <a:rPr lang="pl-PL" baseline="0" dirty="0">
                <a:solidFill>
                  <a:srgbClr val="FF0000"/>
                </a:solidFill>
              </a:rPr>
              <a:t>Termin dodatkowy nie przysługuje osobom, które ukończyły kwalifikacyjny kurs zawodowy jak również absolwentom szkół.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ECE8F-8036-444C-93C3-D65122B49F10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62960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Przeprowadzenie próbnego uruchomienia elektronicznego systemu do przeprowadzania części pisemnej egzaminu jest wymagane przed każdą sesją po zaplanowaniu przynajmniej 1 egzaminu na daną sesję, najpóźniej na około 14 dni przed terminem egzaminu.</a:t>
            </a:r>
          </a:p>
          <a:p>
            <a:endParaRPr lang="pl-PL" dirty="0"/>
          </a:p>
          <a:p>
            <a:r>
              <a:rPr lang="pl-PL" dirty="0"/>
              <a:t>Trening techniczny służy przetestowaniu sprzętu i konfiguracji sieci. Dla zdających też jest to tylko zaznajomienie się z systemem. Nie jest to egzamin próbny!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ECE8F-8036-444C-93C3-D65122B49F10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66173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Prosimy</a:t>
            </a:r>
            <a:r>
              <a:rPr lang="pl-PL" baseline="0" dirty="0"/>
              <a:t> korzystać z zakładki: </a:t>
            </a:r>
            <a:r>
              <a:rPr lang="pl-PL" i="1" baseline="0" dirty="0"/>
              <a:t>Adres dostawy, </a:t>
            </a:r>
            <a:r>
              <a:rPr lang="pl-PL" baseline="0" dirty="0"/>
              <a:t>jeśli materiały egzaminacyjne mają zostać przesłane na adres inny niż siedziba szkoły. Nie trzeba zatem wysyłać do OKE wniosku o zmianę adresu dostawy, można zmienić adres dostawy samodzielnie planując egzaminy do momentu przesłania egzaminu do OKE.</a:t>
            </a:r>
          </a:p>
          <a:p>
            <a:endParaRPr lang="pl-PL" dirty="0"/>
          </a:p>
          <a:p>
            <a:r>
              <a:rPr lang="pl-PL" baseline="0" dirty="0"/>
              <a:t>Po zakończeniu planowania proszę o usunięcie egzaminów, które mają status nieprzesłany. Na liście egzaminów w każdej szkole powinny figurować tylko egzaminy o statusie „przesłany”.</a:t>
            </a:r>
          </a:p>
          <a:p>
            <a:endParaRPr lang="pl-PL" baseline="0" dirty="0"/>
          </a:p>
          <a:p>
            <a:endParaRPr lang="pl-PL" baseline="0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D8D60-A8B1-477C-8D84-4B7B75FD85D7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20450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0017 SIOEPKZ Instrukcja planowania egzaminu typu Egzamin praktyczny - dokumentacja przez Dyrektora-Pracownika OE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0018 SIOEPKZ Instrukcja planowania egzaminu typu Egzamin praktyczny - wykonanie przez Dyrektora-Pracownika OE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Zaplanowanie części praktycznej egzaminu zawodowego: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zapoznanie się ze szczegółowym harmonogramem części praktycznej egzaminu ustalonym przez dyrektora OKE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odczytanie z Informacji (pkt. 2.7.3) modeli, czasu trwania i godzin rozpoczęcia części praktycznej egzaminu dla poszczególnych kwalifikacji,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określenie liczby miejsc, liczby stanowisk i liczby zdających w poszczególnych miejscach,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uzyskanie zgody nauczyciela z innej szkoły na udział w egzaminie i ustalenie terminów egzaminu,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zapoznanie się z wyposażeniem niezbędnym do przeprowadzenia egzaminu dla poszczególnych kwalifikacji,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wyznaczenie administratora (opiekuna) pracowni do przygotowania stanowisk – model </a:t>
            </a:r>
            <a:r>
              <a:rPr lang="pl-PL" dirty="0" err="1"/>
              <a:t>dk</a:t>
            </a:r>
            <a:endParaRPr lang="pl-P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wyznaczenie asystentów technicznych (model w/</a:t>
            </a:r>
            <a:r>
              <a:rPr lang="pl-PL" dirty="0" err="1"/>
              <a:t>wk</a:t>
            </a:r>
            <a:r>
              <a:rPr lang="pl-PL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przygotowanie wewnętrznego harmonogramu części praktycznej egzaminu, określenie liczby osób do zespołów nadzorujących w poszczególnych miejscach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ECE8F-8036-444C-93C3-D65122B49F10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6945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Terminy sesji Zima 2023 dla wszystkich PP są takie same, dlatego można łączyć egzaminy z różnych formuł w jednej sali, pod warunkiem, że czas trwania egzaminu jest taki sam i taka sama jest godzina rozpoczęcia egzaminu.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ECE8F-8036-444C-93C3-D65122B49F10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14507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Zaplanowanie przeprowadzenia części praktycznej egzaminu zawodowego dla kwalifikacji z wykorzystaniem </a:t>
            </a:r>
            <a:r>
              <a:rPr lang="pl-PL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zadań jawnych: </a:t>
            </a:r>
            <a:endParaRPr lang="pl-PL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− zapoznanie się z zadaniami wskazanymi przez dyrektora CKE do przeprowadzania części praktycznej egzaminu, w tym z wyposażeniem stanowisk egzaminacyjnych niezbędnym do wykonania tych zadań, nie wcześniej niż 3 m-ce przed egzaminem. </a:t>
            </a:r>
          </a:p>
          <a:p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− przygotowanie harmonogramu części praktycznej w sposób zapewniający równomierne wykorzystanie wszystkich zadań udostępnionych przez dyrektora CKE </a:t>
            </a:r>
          </a:p>
          <a:p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D8D60-A8B1-477C-8D84-4B7B75FD85D7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97928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D8D60-A8B1-477C-8D84-4B7B75FD85D7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50949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UWAGA!!</a:t>
            </a:r>
          </a:p>
          <a:p>
            <a:r>
              <a:rPr lang="pl-PL" dirty="0"/>
              <a:t>Z zakładce DOSTĘPNOŚĆ EGZAMINATORÓW widoczni są wszyscy egzaminatorzy, którzy zgłosili dyspozycyjność, natomiast w zakładce EGZAMINATORZY widoczni są egzaminatorzy spośród których powinni Państwo wybrać egzaminatora do swojego OE.</a:t>
            </a:r>
          </a:p>
          <a:p>
            <a:r>
              <a:rPr lang="pl-PL" dirty="0"/>
              <a:t>Przekazanie egzaminów do </a:t>
            </a:r>
            <a:r>
              <a:rPr lang="pl-PL" dirty="0" err="1"/>
              <a:t>oke</a:t>
            </a:r>
            <a:r>
              <a:rPr lang="pl-PL" dirty="0"/>
              <a:t> z części praktycznej model w/</a:t>
            </a:r>
            <a:r>
              <a:rPr lang="pl-PL" dirty="0" err="1"/>
              <a:t>wk</a:t>
            </a:r>
            <a:r>
              <a:rPr lang="pl-PL" dirty="0"/>
              <a:t> wymaga wpisania egzaminatora.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D8D60-A8B1-477C-8D84-4B7B75FD85D7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6565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trzeba składać wniosku o przypisanie egzaminatora, gdy został on już przypisany do egzaminu, a tym bardziej, gdy egzaminator potwierdził udział w egzaminie. </a:t>
            </a:r>
          </a:p>
          <a:p>
            <a:endParaRPr lang="pl-PL" dirty="0"/>
          </a:p>
          <a:p>
            <a:r>
              <a:rPr lang="pl-PL" dirty="0"/>
              <a:t>Wniosek jest dostępny na kilka dni przed upływem terminu przesłania egzaminów do OKE.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D8D60-A8B1-477C-8D84-4B7B75FD85D7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02443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dirty="0">
                <a:latin typeface="Arial" panose="020B0604020202020204" pitchFamily="34" charset="0"/>
              </a:rPr>
              <a:t>Obowiązują zasady wynikające z rozporządzenia rozporządzenie w sprawie szczegółowych warunków i sposobu przeprowadzania egzaminu zawodowego.</a:t>
            </a:r>
          </a:p>
        </p:txBody>
      </p:sp>
      <p:sp>
        <p:nvSpPr>
          <p:cNvPr id="10445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5381BA0-0ED6-4B10-9763-56CE0B2955FB}" type="slidenum">
              <a:rPr lang="pl-PL" altLang="pl-PL" smtClean="0">
                <a:latin typeface="Arial" panose="020B0604020202020204" pitchFamily="34" charset="0"/>
              </a:rPr>
              <a:pPr/>
              <a:t>30</a:t>
            </a:fld>
            <a:endParaRPr lang="pl-PL" altLang="pl-P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155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dirty="0">
                <a:latin typeface="Arial" panose="020B0604020202020204" pitchFamily="34" charset="0"/>
              </a:rPr>
              <a:t>W przeprowadzeniu egzaminu w modelu w i </a:t>
            </a:r>
            <a:r>
              <a:rPr lang="pl-PL" altLang="pl-PL" dirty="0" err="1">
                <a:latin typeface="Arial" panose="020B0604020202020204" pitchFamily="34" charset="0"/>
              </a:rPr>
              <a:t>wk</a:t>
            </a:r>
            <a:r>
              <a:rPr lang="pl-PL" altLang="pl-PL" dirty="0">
                <a:latin typeface="Arial" panose="020B0604020202020204" pitchFamily="34" charset="0"/>
              </a:rPr>
              <a:t> bierze udział egzaminator, który jest członkiem ZN.</a:t>
            </a:r>
          </a:p>
        </p:txBody>
      </p:sp>
      <p:sp>
        <p:nvSpPr>
          <p:cNvPr id="10445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5381BA0-0ED6-4B10-9763-56CE0B2955FB}" type="slidenum">
              <a:rPr lang="pl-PL" altLang="pl-PL" smtClean="0">
                <a:latin typeface="Arial" panose="020B0604020202020204" pitchFamily="34" charset="0"/>
              </a:rPr>
              <a:pPr/>
              <a:t>31</a:t>
            </a:fld>
            <a:endParaRPr lang="pl-PL" altLang="pl-P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80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Nieprzystąpienie do egzaminu przez ucznia słuchacza skutkuje brakiem promocji do klasy programowo wyższej lub na semestr programowo wyższy. </a:t>
            </a:r>
          </a:p>
          <a:p>
            <a:endParaRPr lang="pl-PL" dirty="0"/>
          </a:p>
          <a:p>
            <a:r>
              <a:rPr lang="pl-PL" dirty="0"/>
              <a:t>W przypadku klas kończących szkołę, nieprzystąpienie do egzaminu powoduje nieukończenie szkoły.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ECE8F-8036-444C-93C3-D65122B49F10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05214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Egzamin należy</a:t>
            </a:r>
            <a:r>
              <a:rPr lang="pl-PL" baseline="0" dirty="0"/>
              <a:t> zaplanować pod kodem szkoły, czyli na tym kodzie, gdzie zostały wprowadzone deklaracje, chyba że skierujemy zdających z danej szkoły do innej szkoły. Nie należy planować  egzaminów pod zespołem szkół.</a:t>
            </a:r>
          </a:p>
          <a:p>
            <a:r>
              <a:rPr lang="pl-PL" baseline="0" dirty="0"/>
              <a:t>Przed planowaniem egzaminów prosimy sprawdzić upoważnienia.</a:t>
            </a:r>
          </a:p>
          <a:p>
            <a:endParaRPr lang="pl-PL" baseline="0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D8D60-A8B1-477C-8D84-4B7B75FD85D7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95335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Prosimy</a:t>
            </a:r>
            <a:r>
              <a:rPr lang="pl-PL" baseline="0" dirty="0"/>
              <a:t> korzystać z zakładki: </a:t>
            </a:r>
            <a:r>
              <a:rPr lang="pl-PL" i="1" baseline="0" dirty="0"/>
              <a:t>Adres dostawy, </a:t>
            </a:r>
            <a:r>
              <a:rPr lang="pl-PL" baseline="0" dirty="0"/>
              <a:t>jeśli materiały egzaminacyjne mają zostać przesłane na adres inny niż siedziba szkoły. Nie trzeba zatem wysyłać do OKE wniosku o zmianę adresu dostawy, można zmienić adres dostawy samodzielnie planując egzaminy do momentu przesłania egzaminu do OKE).</a:t>
            </a:r>
          </a:p>
          <a:p>
            <a:endParaRPr lang="pl-PL" dirty="0"/>
          </a:p>
          <a:p>
            <a:r>
              <a:rPr lang="pl-PL" baseline="0" dirty="0"/>
              <a:t>Po zakończeniu planowania prosimy o usunięcie egzaminów, które mają status nieprzesłany. Na liście egzaminów w każdej szkole powinny figurować tylko egzaminy o statusie „przesłany”.</a:t>
            </a:r>
          </a:p>
          <a:p>
            <a:endParaRPr lang="pl-PL" baseline="0" dirty="0"/>
          </a:p>
          <a:p>
            <a:endParaRPr lang="pl-PL" baseline="0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D8D60-A8B1-477C-8D84-4B7B75FD85D7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30983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D8D60-A8B1-477C-8D84-4B7B75FD85D7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5536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 przypadku zmiany na stanowisku dyrektora szkoły, w pierwszej  kolejności prosimy pamiętać o aktualizacji danych w systemie SIO.</a:t>
            </a:r>
          </a:p>
          <a:p>
            <a:r>
              <a:rPr lang="pl-PL" dirty="0"/>
              <a:t>Następnie prosimy o wysłanie mejla na adres wez@oke.krakow.pl z prośbą z prośbą o założenie konta dla nowego dyrektora w systemie SIOEPKZ.</a:t>
            </a:r>
          </a:p>
          <a:p>
            <a:r>
              <a:rPr lang="pl-PL" dirty="0"/>
              <a:t>W mejlu powinny zostać zawarte takie informacje jak: imię i nazwisko nowego dyrektora, adres </a:t>
            </a:r>
            <a:r>
              <a:rPr lang="pl-PL" dirty="0" err="1"/>
              <a:t>mejlowy</a:t>
            </a:r>
            <a:r>
              <a:rPr lang="pl-PL" dirty="0"/>
              <a:t>, kod/kody szkół, do których nowy dyrektor powinien mieć dostęp.</a:t>
            </a:r>
          </a:p>
          <a:p>
            <a:r>
              <a:rPr lang="pl-PL" dirty="0"/>
              <a:t>Po założeniu konta przez pracownika OKE  w systemie SIOEPKZ dyrektor szkoły automatycznie otrzymuje bezpośrednio z systemu SIOEPKZ wiadomość z kodem aktywacyjnym.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ECE8F-8036-444C-93C3-D65122B49F10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33128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Konto dla pracownika OE w systemie SIOEPKZ może założyć tylko dyrektor szkoły.</a:t>
            </a:r>
          </a:p>
          <a:p>
            <a:r>
              <a:rPr lang="pl-PL" dirty="0"/>
              <a:t>W tym celu należy skorzystać z zakładki  Użytkownicy – zarządzanie użytkownikami - dodaj)</a:t>
            </a:r>
          </a:p>
          <a:p>
            <a:r>
              <a:rPr lang="pl-PL" dirty="0"/>
              <a:t>Ważna uwaga: dodając nowe konto można danej osobie przypisać tylko jedną szkołę np. szkołę branżową</a:t>
            </a:r>
          </a:p>
          <a:p>
            <a:endParaRPr lang="pl-PL" dirty="0"/>
          </a:p>
          <a:p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Jeśli pracownik ma mieć również dostęp do technikum, czy też szkoły policealnej, które występują w danym zespole szkół, to w tej sytuacji należy zgłosić się </a:t>
            </a:r>
            <a:r>
              <a:rPr lang="pl-PL" dirty="0" err="1"/>
              <a:t>mejlowo</a:t>
            </a:r>
            <a:r>
              <a:rPr lang="pl-PL" dirty="0"/>
              <a:t> do OKE.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Tak jak w przypadku zakładania konta dla dyrektora należy podać imię i nazwisko pracownika oraz kody szkoły, do których ma mieć dostęp na swoim koncie.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ECE8F-8036-444C-93C3-D65122B49F10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76780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ECE8F-8036-444C-93C3-D65122B49F10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15479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Niezależnie od modelu egzaminu we wniosku o udzielenie upoważnienia należy podać warunki, które zapewnia szkoła do realizacji kształcenia w danej kwalifikacji. Warunki te są określone w podstawie programowej. 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Ponadto należy określić warunki do samodzielnego wykonywania przez zdających, możliwości zapewnienia zdającym pierwszej pomocy medycznej oraz możliwości zapewnienia zdającym przystąpienie do egzaminu w warunkach dostosowanych do ich potrzeb i możliwości.</a:t>
            </a:r>
          </a:p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dirty="0"/>
              <a:t>Wnioski, które nie zawierają ww. informacji mogą zostać odrzucone.</a:t>
            </a:r>
          </a:p>
          <a:p>
            <a:r>
              <a:rPr lang="pl-PL" dirty="0"/>
              <a:t>W przypadku odrzucenia wniosku -  przyczyna podana jest w szczegółach przy danym wniosku (można na bieżąco monitorować status wniosków o udzielenie upoważnienia poprzez rejestry-ośrodków </a:t>
            </a:r>
            <a:r>
              <a:rPr lang="pl-PL" dirty="0" err="1"/>
              <a:t>egzaminacyjnych-upoważnienia</a:t>
            </a:r>
            <a:r>
              <a:rPr lang="pl-PL" dirty="0"/>
              <a:t>)</a:t>
            </a:r>
          </a:p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Wniosków złożonych w systemie SIOEPKZ nie trzeba przysłać do OKE w formie „papierowej”.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Należy tylko zarejestrować wniosku w systemie SIOEPKZ- powinien mieć status przesłany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ECE8F-8036-444C-93C3-D65122B49F10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12139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Sytuacja ma miejsce, jeśli w systemie SIOEPKZ nie została wpisana żadna sala (miejsce egzaminowania) do przeprowadzenia egzaminu do części pisemnej lub praktycznej </a:t>
            </a:r>
            <a:br>
              <a:rPr lang="pl-PL" dirty="0"/>
            </a:br>
            <a:r>
              <a:rPr lang="pl-PL" dirty="0"/>
              <a:t>w danej kwalifikacji.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Przed przystąpieniem do złożenia wniosku o udzielenie upoważnienia w pierwszej kolejności należy wprowadzić  sale, czyli tzw. miejsca egzaminowania (rejestry- ośrodków </a:t>
            </a:r>
            <a:r>
              <a:rPr lang="pl-PL" dirty="0" err="1"/>
              <a:t>egzaminacyjnych-lista</a:t>
            </a:r>
            <a:r>
              <a:rPr lang="pl-PL" dirty="0"/>
              <a:t> ośrodków egzaminacyjnych)</a:t>
            </a:r>
          </a:p>
          <a:p>
            <a:endParaRPr lang="pl-PL" dirty="0"/>
          </a:p>
          <a:p>
            <a:r>
              <a:rPr lang="pl-PL" baseline="0" dirty="0"/>
              <a:t>Należy sprawdzić, czy nie kończy się okres ważności posiadanych upoważnień.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ECE8F-8036-444C-93C3-D65122B49F10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67920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Kiedy taka sytuacja ma miejsce i kiedy najczęściej taki komunikat może się pojawiać:</a:t>
            </a:r>
          </a:p>
          <a:p>
            <a:r>
              <a:rPr lang="pl-PL" dirty="0"/>
              <a:t>1. zdający był już wcześniej zgłoszony do egzaminu w innej szkole</a:t>
            </a:r>
          </a:p>
          <a:p>
            <a:r>
              <a:rPr lang="pl-PL" dirty="0"/>
              <a:t>2. zmienił szkolę w trakcie nauki,</a:t>
            </a:r>
          </a:p>
          <a:p>
            <a:r>
              <a:rPr lang="pl-PL" dirty="0"/>
              <a:t>3. w przypadku błędnego przypisania do innego typu szkoły np. uczeń branżowej szkoły zapisany w rejestrach zdających w technikum </a:t>
            </a:r>
          </a:p>
          <a:p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W przypadku pojawienia się komunikatu: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należy kliknąć w niego, a następnie </a:t>
            </a:r>
            <a:br>
              <a:rPr lang="pl-PL" dirty="0"/>
            </a:br>
            <a:r>
              <a:rPr lang="pl-PL" dirty="0"/>
              <a:t>w zakładce Deklaracje i wnioski </a:t>
            </a:r>
            <a:br>
              <a:rPr lang="pl-PL" dirty="0"/>
            </a:br>
            <a:r>
              <a:rPr lang="pl-PL" dirty="0"/>
              <a:t>włączyć edycję</a:t>
            </a:r>
          </a:p>
          <a:p>
            <a:endParaRPr lang="pl-PL" dirty="0"/>
          </a:p>
          <a:p>
            <a:r>
              <a:rPr lang="pl-PL" dirty="0"/>
              <a:t>Na tym etapie również zweryfikować poprawność danych podstawowych zdającego (głównie chodzi o sprawdzenie czy imię i nazwisko jest prawidłowo wpisane oraz pesel)</a:t>
            </a:r>
          </a:p>
          <a:p>
            <a:pPr algn="just"/>
            <a:r>
              <a:rPr lang="pl-PL" dirty="0"/>
              <a:t>W przypadku błędnie wprowadzonych danych osobowych zdającego w systemie SIOEPKZ, dyrektor OE lub pracownik OE ( w każdym momencie) może poprawić dane osobowe zdającego- poprzez zakładkę rejestry zdających- lista zdających- edycja- dane podstawowe- zapisz</a:t>
            </a:r>
          </a:p>
          <a:p>
            <a:pPr algn="just"/>
            <a:r>
              <a:rPr lang="pl-PL" dirty="0"/>
              <a:t>Edytować można wszystkie  pozycje zawarte w danych podstawowych zdającego takie jak imię, nazwisko, pesel, adres korespondencyjny itp.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ECE8F-8036-444C-93C3-D65122B49F10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52788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Szkoła </a:t>
            </a:r>
            <a:r>
              <a:rPr lang="pl-PL" b="1" dirty="0"/>
              <a:t>nie może odmówić </a:t>
            </a:r>
            <a:r>
              <a:rPr lang="pl-PL" dirty="0"/>
              <a:t>przyjęcia deklaracji.</a:t>
            </a:r>
          </a:p>
          <a:p>
            <a:r>
              <a:rPr lang="pl-PL" dirty="0"/>
              <a:t>Absolwent składa deklarację dyrektorowi szkoły, którą ukończył i w niej zdaje egzamin.</a:t>
            </a:r>
          </a:p>
          <a:p>
            <a:endParaRPr lang="pl-PL" dirty="0"/>
          </a:p>
          <a:p>
            <a:r>
              <a:rPr lang="pl-PL" dirty="0"/>
              <a:t>Obecnie egzaminy z podstawy 2012, 2017 i 2019 odbywają się w tym samym terminie. </a:t>
            </a:r>
          </a:p>
          <a:p>
            <a:r>
              <a:rPr lang="pl-PL" dirty="0"/>
              <a:t>Egzaminy można połączyć w jednej sali przy jednym zespole nadzorującym.</a:t>
            </a:r>
          </a:p>
          <a:p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W przypadku części praktycznej egzaminu zawodowego z kwalifikacji w modelu W i WK (czyli egzamin z udziałem egzaminatora) dyrektor szkoły, w której zlikwidowano kształcenie </a:t>
            </a:r>
            <a:br>
              <a:rPr lang="pl-PL" dirty="0"/>
            </a:br>
            <a:r>
              <a:rPr lang="pl-PL" dirty="0"/>
              <a:t>w danym zawodzie może wystąpić do dyrektora OKE z wnioskiem o wskazanie miejsca przeprowadzenia egzaminu.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ECE8F-8036-444C-93C3-D65122B49F10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8973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USO przewiduje również przypadki, gdy uczeń/słuchacz nie może przystąpić do egzaminu ani w terminie głównym ani w terminie dodatkowym z ważnych przyczyn losowych .  </a:t>
            </a:r>
          </a:p>
          <a:p>
            <a:endParaRPr lang="pl-PL" dirty="0"/>
          </a:p>
          <a:p>
            <a:r>
              <a:rPr lang="pl-PL" dirty="0"/>
              <a:t>Jeżeli to nie jest egzamin kończący RP może promować do klasy programowo wyższej. Wtedy uczeń przystępuje do egzaminu w możliwie najbliższym terminie głównym przeprowadzania egzaminu. </a:t>
            </a:r>
          </a:p>
          <a:p>
            <a:endParaRPr lang="pl-PL" dirty="0"/>
          </a:p>
          <a:p>
            <a:r>
              <a:rPr lang="pl-PL" dirty="0"/>
              <a:t>Można też ubiegać się o zwolnienie z egzaminu przez dyrektora OKE na podstawie art. 44zzzga ust.4.  Na podstawie udokumentowanego wniosku dyrektor OKE może zwolnić z egzaminu, taki uczeń może ukończyć szkołę, czyli otrzymać świadectwo ukończenia szkoły, ale nie otrzyma certyfikatu ani dyplomu.</a:t>
            </a:r>
          </a:p>
          <a:p>
            <a:endParaRPr lang="pl-PL" dirty="0"/>
          </a:p>
          <a:p>
            <a:r>
              <a:rPr lang="pl-PL" dirty="0"/>
              <a:t>Osoba zwolniona z obowiązku</a:t>
            </a:r>
            <a:r>
              <a:rPr lang="pl-PL" baseline="0" dirty="0"/>
              <a:t> przystąpienia do egzaminu może przystąpić do egzaminu w kolejnej sesji.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ECE8F-8036-444C-93C3-D65122B49F10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7680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aseline="0" dirty="0"/>
              <a:t>Bardzo ważne by dane o pracodawcach były aktualne. Prosimy obowiązkowo wprowadzać dane adresowe pracodawców i</a:t>
            </a:r>
            <a:r>
              <a:rPr lang="pl-PL" dirty="0"/>
              <a:t> na bieżąco informować</a:t>
            </a:r>
            <a:r>
              <a:rPr lang="pl-PL" baseline="0" dirty="0"/>
              <a:t> OKE w przypadku zmiany pracodawcy ucznia-młodocianego pracownika po wprowadzeniu deklaracji na egzamin.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ECE8F-8036-444C-93C3-D65122B49F10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40577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FF0000"/>
                </a:solidFill>
              </a:rPr>
              <a:t>Wnioski  prosimy przesyłać bezpośrednio po wprowadzeniu deklaracji w terminie do 15.10.2022 r.</a:t>
            </a:r>
          </a:p>
          <a:p>
            <a:pPr marL="0" indent="0">
              <a:buNone/>
            </a:pPr>
            <a:r>
              <a:rPr lang="pl-PL" dirty="0"/>
              <a:t>Formularze wniosków są dostępne na stronie </a:t>
            </a:r>
            <a:r>
              <a:rPr lang="pl-PL" dirty="0">
                <a:hlinkClick r:id="rId3"/>
              </a:rPr>
              <a:t>http://www.oke.krakow.pl</a:t>
            </a:r>
            <a:r>
              <a:rPr lang="pl-PL" dirty="0"/>
              <a:t> </a:t>
            </a:r>
            <a:br>
              <a:rPr lang="pl-PL" dirty="0"/>
            </a:br>
            <a:r>
              <a:rPr lang="pl-PL" i="1" dirty="0"/>
              <a:t>Egzamin zawodowy – Formuła 2019 - Organizacja - Informacje dla placówek organizujących egzamin</a:t>
            </a:r>
          </a:p>
          <a:p>
            <a:pPr marL="0" indent="0">
              <a:buNone/>
            </a:pPr>
            <a:r>
              <a:rPr lang="pl-PL" dirty="0"/>
              <a:t>Podpisany wniosek, zarówno przez dyrektora placówki kierującej jak i przez dyrektora placówki przyjmującej zdających, należy przysłać do OKE (nie wymagamy przesyłania wniosków pocztą tradycyjną wystarczy przesłać skan wniosku o przekierowanie na mejla wez@oke.krakow.pl)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Szkoła nie składa wniosku o udzielenie upoważnienia, jeżeli kieruje zdających na egzamin do innej placówki.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ECE8F-8036-444C-93C3-D65122B49F10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42145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Sytuacja ma miejsce po odbiorze dokumentów - kiedy zostaje zauważony błąd na dokumencie (świadectwie, certyfikacie czy też dyplomie)</a:t>
            </a:r>
          </a:p>
          <a:p>
            <a:r>
              <a:rPr lang="pl-PL" dirty="0"/>
              <a:t>Najczęściej są to literówki w imieniu czy też nazwisku lub braku drugiego imienia.</a:t>
            </a:r>
          </a:p>
          <a:p>
            <a:endParaRPr lang="pl-PL" dirty="0"/>
          </a:p>
          <a:p>
            <a:r>
              <a:rPr lang="pl-PL" dirty="0"/>
              <a:t>Bardzo ważne, błędny dokument należy  odesłać do OKE, tylko wówczas możliwa jest wymiana.</a:t>
            </a:r>
          </a:p>
          <a:p>
            <a:r>
              <a:rPr lang="pl-PL" dirty="0"/>
              <a:t>Procedura jest opisana na stronie internetowej komisji w zakładce dla uczniów i absolwentów - wymiana dokumentów wystawianie duplikatów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ECE8F-8036-444C-93C3-D65122B49F10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3697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Przed rozpoczęciem roku szkolnego i rozpoczęciem planowania egzaminów należy dokładnie zapoznać się z komunikatami.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ECE8F-8036-444C-93C3-D65122B49F10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3852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Upoważnienie do części pisemnej: oddzielny wniosek dla każdej szkoły.</a:t>
            </a:r>
          </a:p>
          <a:p>
            <a:endParaRPr lang="pl-PL" dirty="0"/>
          </a:p>
          <a:p>
            <a:r>
              <a:rPr lang="pl-PL" dirty="0"/>
              <a:t>Upoważnienie do części praktycznej: oddzielny wniosek dla każdej szkoły i dla każdej kwalifikacji.</a:t>
            </a:r>
          </a:p>
          <a:p>
            <a:endParaRPr lang="pl-PL" dirty="0"/>
          </a:p>
          <a:p>
            <a:r>
              <a:rPr lang="pl-PL" dirty="0"/>
              <a:t>Wnioski o upoważnienie składane są tylko w wersji elektronicznej w systemie SOEPKZ, nie należy wysyłać wydrukowanych wniosków do </a:t>
            </a:r>
            <a:r>
              <a:rPr lang="pl-PL" dirty="0" err="1"/>
              <a:t>oke</a:t>
            </a:r>
            <a:r>
              <a:rPr lang="pl-PL" dirty="0"/>
              <a:t>.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D8D60-A8B1-477C-8D84-4B7B75FD85D7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6195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Ważne! Termin zgłaszania KKZ do </a:t>
            </a:r>
            <a:r>
              <a:rPr lang="pl-PL" dirty="0" err="1"/>
              <a:t>oke</a:t>
            </a:r>
            <a:r>
              <a:rPr lang="pl-PL" dirty="0"/>
              <a:t>. </a:t>
            </a:r>
            <a:r>
              <a:rPr lang="pl-PL" b="1" dirty="0"/>
              <a:t>System SIOEPKZ nie pozwoli zgłosić kursu z datą wcześniejszą niż 14 dni od rozpoczęcia kursu</a:t>
            </a:r>
            <a:r>
              <a:rPr lang="pl-PL" dirty="0"/>
              <a:t>. </a:t>
            </a:r>
          </a:p>
          <a:p>
            <a:endParaRPr lang="pl-PL" dirty="0"/>
          </a:p>
          <a:p>
            <a:r>
              <a:rPr lang="pl-PL" dirty="0"/>
              <a:t>Bardzo ważne jest zgłaszanie kursów zgodnie ze zgłoszeniem w SIO. Dotyczy to placówki pod którą kursy są zgłaszane, czasu trwania  kursu, jak i liczby uczestników kursu. Dane te muszą być spójne w obu systemach. </a:t>
            </a:r>
          </a:p>
          <a:p>
            <a:endParaRPr lang="pl-PL" dirty="0"/>
          </a:p>
          <a:p>
            <a:r>
              <a:rPr lang="pl-PL" dirty="0"/>
              <a:t>System blokuje również możliwość przekazania do </a:t>
            </a:r>
            <a:r>
              <a:rPr lang="pl-PL" dirty="0" err="1"/>
              <a:t>oke</a:t>
            </a:r>
            <a:r>
              <a:rPr lang="pl-PL" dirty="0"/>
              <a:t> deklaracji, jeśli kurs kończy się później niż 6 tygodnie przed pierwszym dniem egzaminu.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ECE8F-8036-444C-93C3-D65122B49F10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8140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Egzamin zawodowy dla słuchaczy BS II jest przeprowadzany w szkole, do której uczęszczają, słuchacze składają deklaracje do dyrektora tej szkoły i należy ich zgłosić do z egzaminu z deklaracją typu uczeń/słuchacz/ absolwent - nie z deklaracją dedykowaną osobom, które ukończyły KKZ. </a:t>
            </a:r>
          </a:p>
          <a:p>
            <a:endParaRPr lang="pl-PL" dirty="0"/>
          </a:p>
          <a:p>
            <a:r>
              <a:rPr lang="pl-PL" dirty="0"/>
              <a:t>Nawet, jeśli szkoła kieruje swoich słuchaczy na kształcenie zawodowe, np. do CKZ, i tam uczestniczą oni w zajęciach prowadzonych w ramach organizowanego przez CKZ kursu, nie są zgłaszani przez CKZ jako uczestnicy tego kursu, tylko słuchacze szkoły. 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ECE8F-8036-444C-93C3-D65122B49F10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6540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aseline="0" dirty="0"/>
              <a:t>Deklaracje uczniów, absolwentów szkół należy bezwzględnie wprowadzać na dany kod szkoły, nigdy pod zespół szkół. </a:t>
            </a:r>
          </a:p>
          <a:p>
            <a:r>
              <a:rPr lang="pl-PL" baseline="0" dirty="0"/>
              <a:t>Bardzo ważne w przypadku zdających, którzy nie uzyskali promocji lub nie ukończyli szkoły, którzy zaczęli kształcenie w PP2017 a teraz są w klasie PP2019, tacy uczniowie muszą być zgłoszeni do egzaminu z kwalifikacji trzyliterowych, wszystkich wyodrębnionych w zawodzie (żeby móc ukończyć szkołę), egzamin jest dla nich obowiązkowy. </a:t>
            </a:r>
          </a:p>
          <a:p>
            <a:endParaRPr lang="pl-PL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0004 SIOEPKZ Instrukcja dodawania danych pojedynczej osoby, dla której OE ma zorganizować egzamin potwierdzający kwalifikację w zawodzie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0005 SIOEPKZ Instrukcja dodawania danych wielu osób, dla których OE ma zorganizować egzamin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0006 SIOEPKZ Instrukcja składania deklaracji przystąpienia do egzaminu do OKE dla pojedynczej osoby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0007 SIOEPKZ Instrukcja składania deklaracji przystąpienia do egzaminu do OKE dla wielu osób, dla których OE ma zorganizować egzamin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D8D60-A8B1-477C-8D84-4B7B75FD85D7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169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F809D3-BDA0-4687-9DDF-795DCE32F8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011E355-EF49-4FBA-B8A1-63E12A88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1080C8A-4F2F-4255-85C3-F0069C59A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AE86-42D2-4205-9433-4F900A5FCD3F}" type="datetimeFigureOut">
              <a:rPr lang="pl-PL" smtClean="0"/>
              <a:t>11.10.2022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EF9384-17D0-4ADC-BB8C-9DF8A4823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E35B17B-8378-4EBB-9E22-FC1E66D17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2C1B-CF15-41FD-8060-26C8CE9658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6646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DC6065-D95F-470C-A01A-C44CE9408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95BD509-E9F4-48F8-8CA4-6FB53CE7A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B34BCEA-B2AC-45C2-8811-4C3CA0564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AE86-42D2-4205-9433-4F900A5FCD3F}" type="datetimeFigureOut">
              <a:rPr lang="pl-PL" smtClean="0"/>
              <a:t>11.10.2022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882C780-8D1B-4E25-8097-9E3FF7E82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128EE2-BC30-4B01-A441-1B49DAC56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2C1B-CF15-41FD-8060-26C8CE9658E6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F22B3CB-CB90-4D0E-9380-56AC35D90A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54" r="2000"/>
          <a:stretch/>
        </p:blipFill>
        <p:spPr>
          <a:xfrm rot="5400000">
            <a:off x="2667000" y="-2667000"/>
            <a:ext cx="6858000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79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2B8A425-03D2-4462-A348-1AA39894B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ECD3AAB-48F7-4B49-8118-1CBEFD13F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EB021EC-EC3F-4B7B-9CE5-61D2E8A71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AE86-42D2-4205-9433-4F900A5FCD3F}" type="datetimeFigureOut">
              <a:rPr lang="pl-PL" smtClean="0"/>
              <a:t>11.10.2022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CF278CD-1699-4349-BB0B-8E568CE05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C8A0019-F13C-45B1-AEFD-7B97426BC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2C1B-CF15-41FD-8060-26C8CE9658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1218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4087" y="2336931"/>
            <a:ext cx="10363826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CF7AF-C7B0-4860-9B85-630DFA519F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678738" y="5883275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586B8-D125-4DD9-B0EE-B67E1511D679}" type="datetime1">
              <a:rPr lang="en-US"/>
              <a:pPr>
                <a:defRPr/>
              </a:pPr>
              <a:t>10/11/2022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DFE8D3-F950-4310-86E6-EDD0BE513CF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14400" y="5883275"/>
            <a:ext cx="66722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4F3344-1440-4B39-BA60-83CF9CF7C7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77600" y="6381750"/>
            <a:ext cx="763588" cy="365125"/>
          </a:xfrm>
        </p:spPr>
        <p:txBody>
          <a:bodyPr/>
          <a:lstStyle>
            <a:lvl1pPr>
              <a:defRPr/>
            </a:lvl1pPr>
          </a:lstStyle>
          <a:p>
            <a:fld id="{D09261B8-53BD-4BF5-ABE4-CECB8C7056AB}" type="slidenum">
              <a:rPr lang="en-US" altLang="pl-PL"/>
              <a:pPr/>
              <a:t>‹#›</a:t>
            </a:fld>
            <a:endParaRPr lang="en-US" alt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1AA7D338-13F4-4144-A6BA-D929DA3FD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723900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2060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10" name="Obraz 5">
            <a:extLst>
              <a:ext uri="{FF2B5EF4-FFF2-40B4-BE49-F238E27FC236}">
                <a16:creationId xmlns:a16="http://schemas.microsoft.com/office/drawing/2014/main" id="{C1C2B7FD-CDC0-405F-8074-A075DD965B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2" y="136525"/>
            <a:ext cx="1790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8531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1EADE7-D2D4-409D-AA0C-A3015234A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06CD52-88AF-47C2-A8CF-E7929CEF0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8C78E69-6422-4B88-833A-71880E129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AE86-42D2-4205-9433-4F900A5FCD3F}" type="datetimeFigureOut">
              <a:rPr lang="pl-PL" smtClean="0"/>
              <a:t>11.10.2022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9646681-A382-42E0-B73B-2949338F1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FEE6691-5EAD-47C3-9EDC-E73E0E5B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2C1B-CF15-41FD-8060-26C8CE9658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8516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4C27E3-6BAF-485B-B26C-C29BAC6A6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35558C3-AE76-48B6-87E8-6D36201DB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38D4007-F510-4DB6-B06C-A9D4E6385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AE86-42D2-4205-9433-4F900A5FCD3F}" type="datetimeFigureOut">
              <a:rPr lang="pl-PL" smtClean="0"/>
              <a:t>11.10.2022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D846E3B-0BFD-4A13-9D65-41D2565FB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AA30704-D9EC-4519-B424-D891D20AA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2C1B-CF15-41FD-8060-26C8CE9658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841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1D433B-7049-449B-BE8E-1EFEA2A7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0B6FC63-056E-4916-B100-10831DE58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246A44F-0DD8-4019-8CA2-A8125FD12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E4C7C75-8B22-4254-A941-6A08525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AE86-42D2-4205-9433-4F900A5FCD3F}" type="datetimeFigureOut">
              <a:rPr lang="pl-PL" smtClean="0"/>
              <a:t>11.10.2022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1021948-49F0-4D21-B2FA-DD65AA433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1E03A05-EBC6-4EC9-B750-6B1D70DB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2C1B-CF15-41FD-8060-26C8CE9658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64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606EE7-DE01-44BC-9ABE-BFB3975DA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A6EDB3B-0BCA-46F1-A100-2B24B3044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8638E8B-AD34-4DE9-A3B2-A70806AA1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0C663DA-F462-4F5D-A19A-AF603D30EC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234F878-6DA2-4640-8DC5-5446590080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EEFCE60-AF95-40B0-9985-24C157952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AE86-42D2-4205-9433-4F900A5FCD3F}" type="datetimeFigureOut">
              <a:rPr lang="pl-PL" smtClean="0"/>
              <a:t>11.10.2022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3D08554-88AD-4BBE-B242-E68F72BA5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4AAAD54-57BD-4831-95C4-1F4EDCD6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2C1B-CF15-41FD-8060-26C8CE9658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8126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38CF13-13EE-4632-B1D8-2888DD1D5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579236D-8980-44AB-BB4A-6ECE6146D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AE86-42D2-4205-9433-4F900A5FCD3F}" type="datetimeFigureOut">
              <a:rPr lang="pl-PL" smtClean="0"/>
              <a:t>11.10.2022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A4D677D-25BD-436F-B8B1-F22DD6C44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0F0D910-BE9A-4631-A593-493EDBCC6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2C1B-CF15-41FD-8060-26C8CE9658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2601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DD20273-1A1B-4FBD-9172-D0F21E55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AE86-42D2-4205-9433-4F900A5FCD3F}" type="datetimeFigureOut">
              <a:rPr lang="pl-PL" smtClean="0"/>
              <a:t>11.10.2022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35FAAEE-0696-40FE-8793-8532803F5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B6CAD55-4FCC-4E38-B8F4-46CB7F60F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2C1B-CF15-41FD-8060-26C8CE9658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8375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F3E39C-EE26-4C0F-904D-076DA97A1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AE2B33-C5DE-45F4-9EB7-39F4E93A5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219E0F3-C581-4546-BE4F-FF1AF883E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28834FB-23CA-4A51-BF93-157E77A67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AE86-42D2-4205-9433-4F900A5FCD3F}" type="datetimeFigureOut">
              <a:rPr lang="pl-PL" smtClean="0"/>
              <a:t>11.10.2022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0F45153-6450-414A-8B80-2A4996275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A0D0294-B515-4E4D-B987-CF6244284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2C1B-CF15-41FD-8060-26C8CE9658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4807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20820B-7250-4563-9A4E-A8831A98B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E9F9343-B00E-4864-889C-246549BB7A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56878-4653-4DFC-9993-6090B9941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F59B3F3-1529-4781-8D5F-8F1372D45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AE86-42D2-4205-9433-4F900A5FCD3F}" type="datetimeFigureOut">
              <a:rPr lang="pl-PL" smtClean="0"/>
              <a:t>11.10.2022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ABDF5CC-C0AB-46A2-890B-AB4589536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9182F7E-4D46-40FD-99D0-D5CA36253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2C1B-CF15-41FD-8060-26C8CE9658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3646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1A9E372-551E-42E9-933C-AE8A71759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93EF623-9EB1-45FA-97EB-D41F5C2C0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2EDC6D2-64E3-4153-9B1F-630C1CAAE4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5AE86-42D2-4205-9433-4F900A5FCD3F}" type="datetimeFigureOut">
              <a:rPr lang="pl-PL" smtClean="0"/>
              <a:t>11.10.2022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9C0F9F4-BE54-40E1-A2AA-C0E06F63DC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B753409-B490-49A5-A05F-DD388FD32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D2C1B-CF15-41FD-8060-26C8CE9658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1533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1.jpeg"/><Relationship Id="rId5" Type="http://schemas.openxmlformats.org/officeDocument/2006/relationships/image" Target="../media/image6.png"/><Relationship Id="rId10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wez@oke.krakow.p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1.jpeg"/><Relationship Id="rId3" Type="http://schemas.openxmlformats.org/officeDocument/2006/relationships/image" Target="../media/image13.jpeg"/><Relationship Id="rId7" Type="http://schemas.openxmlformats.org/officeDocument/2006/relationships/image" Target="../media/image10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18.jpeg"/><Relationship Id="rId5" Type="http://schemas.microsoft.com/office/2007/relationships/hdphoto" Target="../media/hdphoto3.wdp"/><Relationship Id="rId10" Type="http://schemas.openxmlformats.org/officeDocument/2006/relationships/image" Target="../media/image12.jpeg"/><Relationship Id="rId4" Type="http://schemas.openxmlformats.org/officeDocument/2006/relationships/image" Target="../media/image14.png"/><Relationship Id="rId9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6.tmp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7.tm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7.tmp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6.tmp"/><Relationship Id="rId9" Type="http://schemas.microsoft.com/office/2007/relationships/diagramDrawing" Target="../diagrams/drawing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wez@oke.krakow.pl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ke.krakow.pl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wez@oke.krakow.p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95AA44-0C76-47BC-8284-730B66880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17729"/>
            <a:ext cx="9144000" cy="928128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002060"/>
                </a:solidFill>
              </a:rPr>
              <a:t>Egzamin zawodowy - planowanie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0FE65C5-D234-43A8-99D9-CA6671D242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6519" y="376516"/>
            <a:ext cx="3012146" cy="2259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80AED50-0BE7-4929-A3E6-0A4FA74AE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3968" y="4146430"/>
            <a:ext cx="3095538" cy="2327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EED7377-442A-47C7-8DE5-366A05E232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4" t="12392" r="13202"/>
          <a:stretch/>
        </p:blipFill>
        <p:spPr>
          <a:xfrm rot="5400000">
            <a:off x="2659195" y="-183957"/>
            <a:ext cx="1930839" cy="2594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8CD2326-E77D-41FD-9C85-4855C73DE1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48" r="16863" b="27010"/>
          <a:stretch/>
        </p:blipFill>
        <p:spPr>
          <a:xfrm rot="5400000">
            <a:off x="7162284" y="4212531"/>
            <a:ext cx="2406962" cy="2695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9566613-AC3E-41A2-82B2-1016B1AA35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0"/>
          <a:stretch/>
        </p:blipFill>
        <p:spPr>
          <a:xfrm rot="5400000">
            <a:off x="9517785" y="346613"/>
            <a:ext cx="3020828" cy="2327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9740AEAF-E52D-4DA0-AB8C-D31E8900AA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21939" r="3529" b="11133"/>
          <a:stretch/>
        </p:blipFill>
        <p:spPr>
          <a:xfrm rot="5400000">
            <a:off x="9480430" y="4146429"/>
            <a:ext cx="3095537" cy="2327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46B71BF6-C539-49A8-9511-01550AE2D2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8046" y="493897"/>
            <a:ext cx="2770094" cy="2077571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E979DB8F-1287-4F1F-8683-8735EBE59E8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4" r="51765"/>
          <a:stretch/>
        </p:blipFill>
        <p:spPr>
          <a:xfrm rot="5400000">
            <a:off x="7493900" y="619927"/>
            <a:ext cx="2078476" cy="2517125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14FBC883-D934-4839-8BA5-DDFD641766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31"/>
          <a:stretch/>
        </p:blipFill>
        <p:spPr>
          <a:xfrm rot="5400000">
            <a:off x="4496379" y="4487245"/>
            <a:ext cx="2864498" cy="1877011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F8D88501-75A9-4582-AD6A-04855D0D9A7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8" t="15578"/>
          <a:stretch/>
        </p:blipFill>
        <p:spPr>
          <a:xfrm rot="5400000">
            <a:off x="2669428" y="3685658"/>
            <a:ext cx="1861794" cy="247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42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4945407-FC86-4373-ABA6-9D87CAB72A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07120"/>
            <a:ext cx="2777031" cy="380708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6307" y="492715"/>
            <a:ext cx="10507494" cy="1325563"/>
          </a:xfrm>
        </p:spPr>
        <p:txBody>
          <a:bodyPr/>
          <a:lstStyle/>
          <a:p>
            <a:r>
              <a:rPr lang="pl-PL" b="1" dirty="0"/>
              <a:t>Zasady wprowadzania deklaracji do SIOEPKZ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08614" y="1967131"/>
            <a:ext cx="8670663" cy="438921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pl-PL" dirty="0"/>
              <a:t>Deklaracje należy wprowadzać „pod </a:t>
            </a:r>
            <a:r>
              <a:rPr lang="pl-PL" b="1" dirty="0"/>
              <a:t>kodem szkoły” </a:t>
            </a:r>
            <a:r>
              <a:rPr lang="pl-PL" dirty="0"/>
              <a:t>(odpowiednio pod kodem technikum, szkoły policealnej, szkoły branżowej).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dirty="0"/>
              <a:t>Deklaracje uczestników KKZ należy wprowadzać zgodnie ze zgłoszeniem w SIO. Błędne zgłoszenie spowoduje problemy z uzyskaniem refundacji wg wagi P12.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Ucznia szkoły należy zgłosić do egzaminu wg tej podstawy programowej, wg której jest kształcony 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momencie zgłaszania.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24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317BEB-4459-4CDC-9B39-FBB6B2DF5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65" y="380519"/>
            <a:ext cx="10515600" cy="1053772"/>
          </a:xfrm>
        </p:spPr>
        <p:txBody>
          <a:bodyPr>
            <a:normAutofit/>
          </a:bodyPr>
          <a:lstStyle/>
          <a:p>
            <a:r>
              <a:rPr lang="pl-PL" dirty="0"/>
              <a:t>Zgłaszanie młodocianych pracowników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3BF69B-1DD2-4F09-9602-75F8D6FAF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993" y="1559860"/>
            <a:ext cx="10515599" cy="3421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USO art. 44q ust. 1</a:t>
            </a:r>
          </a:p>
          <a:p>
            <a:pPr marL="0" indent="0" algn="just">
              <a:buNone/>
            </a:pPr>
            <a:r>
              <a:rPr lang="pl-PL" dirty="0"/>
              <a:t>Uczeń SB I stopnia kończy szkołę, jeżeli m.in. przystąpił do egzaminu:</a:t>
            </a:r>
          </a:p>
          <a:p>
            <a:pPr lvl="1" algn="just"/>
            <a:r>
              <a:rPr lang="pl-PL" b="1" dirty="0"/>
              <a:t>zawodowego</a:t>
            </a:r>
            <a:r>
              <a:rPr lang="pl-PL" dirty="0"/>
              <a:t> - w przypadku ucznia niebędącego młodocianym pracownikiem oraz ucznia będącego młodocianym pracownikiem zatrudnionym w celu przygotowania zawodowego u </a:t>
            </a:r>
            <a:r>
              <a:rPr lang="pl-PL" u="sng" dirty="0"/>
              <a:t>pracodawcy niebędącego rzemieślnikiem</a:t>
            </a:r>
          </a:p>
          <a:p>
            <a:pPr lvl="1" algn="just"/>
            <a:r>
              <a:rPr lang="pl-PL" b="1" dirty="0"/>
              <a:t>czeladniczego</a:t>
            </a:r>
            <a:r>
              <a:rPr lang="pl-PL" dirty="0"/>
              <a:t> – w przypadku ucznia będącego młodocianym pracownikiem zatrudnionym w celu przygotowania zawodowego u pracodawcy będącego rzemieślnikiem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929B8393-0E1E-4BA7-A79D-F21F57936E9D}"/>
              </a:ext>
            </a:extLst>
          </p:cNvPr>
          <p:cNvSpPr txBox="1">
            <a:spLocks/>
          </p:cNvSpPr>
          <p:nvPr/>
        </p:nvSpPr>
        <p:spPr>
          <a:xfrm>
            <a:off x="451992" y="5301609"/>
            <a:ext cx="10515600" cy="1053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l-PL" dirty="0"/>
              <a:t>Przy zgłaszaniu deklaracji ucznia będącego młodocianym pracownikiem należy podać dokładne dane teleadresowe pracodawcy.</a:t>
            </a:r>
          </a:p>
        </p:txBody>
      </p:sp>
    </p:spTree>
    <p:extLst>
      <p:ext uri="{BB962C8B-B14F-4D97-AF65-F5344CB8AC3E}">
        <p14:creationId xmlns:p14="http://schemas.microsoft.com/office/powerpoint/2010/main" val="4180727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8A58BC3C-6977-4882-823A-50B2CE7007DB}" type="slidenum">
              <a:rPr lang="pl-PL" altLang="pl-PL" smtClean="0">
                <a:solidFill>
                  <a:srgbClr val="045C75"/>
                </a:solidFill>
              </a:rPr>
              <a:pPr/>
              <a:t>12</a:t>
            </a:fld>
            <a:endParaRPr lang="pl-PL" altLang="pl-PL">
              <a:solidFill>
                <a:srgbClr val="045C75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-504876" y="468110"/>
            <a:ext cx="11858676" cy="88133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l-PL" sz="3600" dirty="0">
                <a:solidFill>
                  <a:srgbClr val="002060"/>
                </a:solidFill>
              </a:rPr>
              <a:t>Dostosowania - sposób postępowania</a:t>
            </a:r>
            <a:br>
              <a:rPr lang="pl-PL" sz="3600" dirty="0">
                <a:solidFill>
                  <a:srgbClr val="002060"/>
                </a:solidFill>
              </a:rPr>
            </a:br>
            <a:r>
              <a:rPr lang="pl-PL" sz="3600" dirty="0">
                <a:solidFill>
                  <a:srgbClr val="002060"/>
                </a:solidFill>
              </a:rPr>
              <a:t>uczeń/słuchacz/absolwent szkoły </a:t>
            </a:r>
          </a:p>
        </p:txBody>
      </p:sp>
      <p:sp>
        <p:nvSpPr>
          <p:cNvPr id="12" name="Strzałka w prawo 11"/>
          <p:cNvSpPr/>
          <p:nvPr/>
        </p:nvSpPr>
        <p:spPr>
          <a:xfrm>
            <a:off x="670626" y="2024617"/>
            <a:ext cx="720080" cy="826976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1</a:t>
            </a:r>
          </a:p>
        </p:txBody>
      </p:sp>
      <p:sp>
        <p:nvSpPr>
          <p:cNvPr id="8" name="Prostokąt zaokrąglony 7"/>
          <p:cNvSpPr/>
          <p:nvPr/>
        </p:nvSpPr>
        <p:spPr bwMode="auto">
          <a:xfrm>
            <a:off x="1437471" y="1952105"/>
            <a:ext cx="10273551" cy="972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l-PL" sz="2000" b="1" dirty="0">
                <a:solidFill>
                  <a:srgbClr val="002060"/>
                </a:solidFill>
              </a:rPr>
              <a:t>Sposób dostosowania wskazuje Rada Pedagogiczna spośród możliwych sposobów określonych w Komunikacie dyrektora CKE o dostosowaniach</a:t>
            </a:r>
          </a:p>
        </p:txBody>
      </p:sp>
      <p:sp>
        <p:nvSpPr>
          <p:cNvPr id="9" name="Prostokąt zaokrąglony 8"/>
          <p:cNvSpPr/>
          <p:nvPr/>
        </p:nvSpPr>
        <p:spPr bwMode="auto">
          <a:xfrm>
            <a:off x="1437472" y="3146745"/>
            <a:ext cx="10273552" cy="972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l-PL" sz="2000" b="1" dirty="0">
                <a:solidFill>
                  <a:srgbClr val="002060"/>
                </a:solidFill>
              </a:rPr>
              <a:t>Dyrektor szkoły lub upoważniony przez niego nauczyciel na piśmie informuje ucznia/słuchacza, absolwenta o wskazanych sposobach dostosowania nie później niż na 3 miesiące przed egzaminem (Załącznik 4a lub 4b)</a:t>
            </a:r>
          </a:p>
        </p:txBody>
      </p:sp>
      <p:sp>
        <p:nvSpPr>
          <p:cNvPr id="10" name="Prostokąt zaokrąglony 9"/>
          <p:cNvSpPr/>
          <p:nvPr/>
        </p:nvSpPr>
        <p:spPr bwMode="auto">
          <a:xfrm>
            <a:off x="1437472" y="4555343"/>
            <a:ext cx="10273552" cy="972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l-PL" sz="2000" b="1" dirty="0">
                <a:solidFill>
                  <a:srgbClr val="002060"/>
                </a:solidFill>
              </a:rPr>
              <a:t>Uczeń/słuchacz/absolwent lub rodzic niepełnoletniego ucznia  w ciągu 3 dni roboczych składa oświadczenie o korzystaniu albo  niekorzystaniu ze wskazanych dostosowań</a:t>
            </a:r>
          </a:p>
        </p:txBody>
      </p:sp>
      <p:sp>
        <p:nvSpPr>
          <p:cNvPr id="11" name="Prostokąt zaokrąglony 10"/>
          <p:cNvSpPr/>
          <p:nvPr/>
        </p:nvSpPr>
        <p:spPr bwMode="auto">
          <a:xfrm>
            <a:off x="1437472" y="5703574"/>
            <a:ext cx="10331214" cy="972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l-PL" sz="2000" b="1" dirty="0">
                <a:solidFill>
                  <a:srgbClr val="002060"/>
                </a:solidFill>
              </a:rPr>
              <a:t>Dyrektor szkoły  nie później niż na 2 miesiące przed terminem egzaminu przekazuje do OKE</a:t>
            </a:r>
          </a:p>
          <a:p>
            <a:pPr>
              <a:defRPr/>
            </a:pPr>
            <a:r>
              <a:rPr lang="pl-PL" sz="2000" b="1" dirty="0">
                <a:solidFill>
                  <a:srgbClr val="002060"/>
                </a:solidFill>
              </a:rPr>
              <a:t>informacje o sposobach i formach dostosowania warunków egzaminu</a:t>
            </a:r>
          </a:p>
        </p:txBody>
      </p:sp>
      <p:sp>
        <p:nvSpPr>
          <p:cNvPr id="16" name="Strzałka w prawo 11">
            <a:extLst>
              <a:ext uri="{FF2B5EF4-FFF2-40B4-BE49-F238E27FC236}">
                <a16:creationId xmlns:a16="http://schemas.microsoft.com/office/drawing/2014/main" id="{2B0E6C84-EFB1-417C-94EB-ECC80C7294F8}"/>
              </a:ext>
            </a:extLst>
          </p:cNvPr>
          <p:cNvSpPr/>
          <p:nvPr/>
        </p:nvSpPr>
        <p:spPr>
          <a:xfrm>
            <a:off x="670626" y="3246156"/>
            <a:ext cx="720080" cy="826976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2</a:t>
            </a:r>
          </a:p>
        </p:txBody>
      </p:sp>
      <p:sp>
        <p:nvSpPr>
          <p:cNvPr id="17" name="Strzałka w prawo 11">
            <a:extLst>
              <a:ext uri="{FF2B5EF4-FFF2-40B4-BE49-F238E27FC236}">
                <a16:creationId xmlns:a16="http://schemas.microsoft.com/office/drawing/2014/main" id="{6D0F375F-3A61-4E2D-84F3-56526871CA97}"/>
              </a:ext>
            </a:extLst>
          </p:cNvPr>
          <p:cNvSpPr/>
          <p:nvPr/>
        </p:nvSpPr>
        <p:spPr>
          <a:xfrm>
            <a:off x="670626" y="4666666"/>
            <a:ext cx="720080" cy="826976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3</a:t>
            </a:r>
          </a:p>
        </p:txBody>
      </p:sp>
      <p:sp>
        <p:nvSpPr>
          <p:cNvPr id="18" name="Strzałka w prawo 11">
            <a:extLst>
              <a:ext uri="{FF2B5EF4-FFF2-40B4-BE49-F238E27FC236}">
                <a16:creationId xmlns:a16="http://schemas.microsoft.com/office/drawing/2014/main" id="{BEB2E896-5EC9-4F0A-BC38-90B839413566}"/>
              </a:ext>
            </a:extLst>
          </p:cNvPr>
          <p:cNvSpPr/>
          <p:nvPr/>
        </p:nvSpPr>
        <p:spPr>
          <a:xfrm>
            <a:off x="670626" y="5848598"/>
            <a:ext cx="720080" cy="826976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2596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0572" y="622291"/>
            <a:ext cx="8128000" cy="724087"/>
          </a:xfrm>
        </p:spPr>
        <p:txBody>
          <a:bodyPr>
            <a:normAutofit/>
          </a:bodyPr>
          <a:lstStyle/>
          <a:p>
            <a:r>
              <a:rPr lang="pl-PL" dirty="0"/>
              <a:t>Weryfikacja złożonych deklaracji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63388" y="3009059"/>
            <a:ext cx="11302253" cy="2601275"/>
          </a:xfrm>
        </p:spPr>
        <p:txBody>
          <a:bodyPr>
            <a:normAutofit/>
          </a:bodyPr>
          <a:lstStyle/>
          <a:p>
            <a:pPr marL="363538" indent="-363538" algn="just">
              <a:buFont typeface="Wingdings" panose="05000000000000000000" pitchFamily="2" charset="2"/>
              <a:buChar char="q"/>
            </a:pPr>
            <a:r>
              <a:rPr lang="pl-PL" dirty="0"/>
              <a:t>wybrać deklaracje ze statusem </a:t>
            </a:r>
            <a:r>
              <a:rPr lang="pl-PL" b="1" dirty="0"/>
              <a:t>zaakceptowane</a:t>
            </a:r>
            <a:r>
              <a:rPr lang="pl-PL" dirty="0"/>
              <a:t> i sprawdzić czy na liście znajdują się wszyscy zdający, którzy deklarowali przystąpienie do egzaminów</a:t>
            </a:r>
          </a:p>
          <a:p>
            <a:pPr marL="363538" indent="-363538" algn="just">
              <a:buFont typeface="Wingdings" panose="05000000000000000000" pitchFamily="2" charset="2"/>
              <a:buChar char="q"/>
            </a:pPr>
            <a:r>
              <a:rPr lang="pl-PL" dirty="0"/>
              <a:t>Jeżeli lista deklaracji się nie zgadza to należy skorzystać ze statusu </a:t>
            </a:r>
            <a:r>
              <a:rPr lang="pl-PL" b="1" dirty="0"/>
              <a:t>przesłane (jeśli pojawi się lista deklaracji z takim statusem to należy </a:t>
            </a:r>
            <a:br>
              <a:rPr lang="pl-PL" b="1" dirty="0"/>
            </a:br>
            <a:r>
              <a:rPr lang="pl-PL" b="1" dirty="0"/>
              <a:t>je zaakceptować – przycisk akceptuj)</a:t>
            </a:r>
          </a:p>
          <a:p>
            <a:endParaRPr lang="pl-PL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64698738"/>
              </p:ext>
            </p:extLst>
          </p:nvPr>
        </p:nvGraphicFramePr>
        <p:xfrm>
          <a:off x="750572" y="1346378"/>
          <a:ext cx="8128000" cy="1368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Prostokąt 4"/>
          <p:cNvSpPr/>
          <p:nvPr/>
        </p:nvSpPr>
        <p:spPr>
          <a:xfrm>
            <a:off x="269688" y="5610334"/>
            <a:ext cx="110310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/>
              <a:t>Tylko deklaracje ze statusem „ zaakceptowany” </a:t>
            </a:r>
            <a:br>
              <a:rPr lang="pl-PL" sz="3200" b="1" dirty="0"/>
            </a:br>
            <a:r>
              <a:rPr lang="pl-PL" sz="3200" b="1" dirty="0"/>
              <a:t>będą uwzględniane w procesie planowania egzaminów</a:t>
            </a:r>
          </a:p>
        </p:txBody>
      </p:sp>
    </p:spTree>
    <p:extLst>
      <p:ext uri="{BB962C8B-B14F-4D97-AF65-F5344CB8AC3E}">
        <p14:creationId xmlns:p14="http://schemas.microsoft.com/office/powerpoint/2010/main" val="37313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4B6B61-7739-4349-B35F-209FAF05B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6000" dirty="0">
                <a:solidFill>
                  <a:srgbClr val="002060"/>
                </a:solidFill>
              </a:rPr>
              <a:t>Planowanie egzaminów</a:t>
            </a:r>
            <a:br>
              <a:rPr lang="pl-PL" sz="6000" dirty="0">
                <a:solidFill>
                  <a:srgbClr val="002060"/>
                </a:solidFill>
              </a:rPr>
            </a:b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2B653E4-4111-43B5-9858-F30D4DFC2F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633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B9F768A3-AE93-4D94-B611-2F9A851D69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5456"/>
            <a:ext cx="2777031" cy="380708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2771A48-6FA6-4B47-9355-B3C9125AC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002060"/>
                </a:solidFill>
              </a:rPr>
              <a:t>Planowanie egzaminów obejmuje: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AF0545C1-FAB3-4833-AD09-0559370E8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8487" y="2141536"/>
            <a:ext cx="7103216" cy="4351338"/>
          </a:xfrm>
        </p:spPr>
        <p:txBody>
          <a:bodyPr>
            <a:normAutofit/>
          </a:bodyPr>
          <a:lstStyle/>
          <a:p>
            <a:pPr algn="just">
              <a:spcBef>
                <a:spcPts val="1800"/>
              </a:spcBef>
            </a:pPr>
            <a:r>
              <a:rPr lang="pl-PL" dirty="0">
                <a:solidFill>
                  <a:srgbClr val="002060"/>
                </a:solidFill>
              </a:rPr>
              <a:t>Sporządzenie wewnętrznego harmonogramu</a:t>
            </a:r>
          </a:p>
          <a:p>
            <a:pPr algn="just">
              <a:spcBef>
                <a:spcPts val="1800"/>
              </a:spcBef>
            </a:pPr>
            <a:r>
              <a:rPr lang="pl-PL" dirty="0">
                <a:solidFill>
                  <a:srgbClr val="002060"/>
                </a:solidFill>
              </a:rPr>
              <a:t>Wpisanie egzaminu do SIOEPKZ/SMOK</a:t>
            </a:r>
          </a:p>
          <a:p>
            <a:pPr algn="just">
              <a:spcBef>
                <a:spcPts val="1800"/>
              </a:spcBef>
            </a:pPr>
            <a:r>
              <a:rPr lang="pl-PL" dirty="0">
                <a:solidFill>
                  <a:srgbClr val="002060"/>
                </a:solidFill>
              </a:rPr>
              <a:t>Zweryfikowanie zaplanowanych egzaminów </a:t>
            </a:r>
            <a:br>
              <a:rPr lang="pl-PL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i przesłanie ich do OKE</a:t>
            </a:r>
          </a:p>
          <a:p>
            <a:pPr algn="just">
              <a:spcBef>
                <a:spcPts val="1800"/>
              </a:spcBef>
            </a:pPr>
            <a:r>
              <a:rPr lang="pl-PL" dirty="0">
                <a:solidFill>
                  <a:srgbClr val="002060"/>
                </a:solidFill>
              </a:rPr>
              <a:t>Powołanie zespołów nadzorujących (ZN)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F7C3A17-01ED-49F3-83D1-6CD1DD715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85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7073"/>
    </mc:Choice>
    <mc:Fallback xmlns="">
      <p:transition advTm="3707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4294967295"/>
          </p:nvPr>
        </p:nvSpPr>
        <p:spPr>
          <a:xfrm>
            <a:off x="433927" y="1644650"/>
            <a:ext cx="11324146" cy="5076825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2800" b="1" dirty="0">
                <a:solidFill>
                  <a:srgbClr val="002060"/>
                </a:solidFill>
              </a:rPr>
              <a:t>Komunikat</a:t>
            </a:r>
            <a:r>
              <a:rPr lang="pl-PL" sz="2800" dirty="0">
                <a:solidFill>
                  <a:srgbClr val="002060"/>
                </a:solidFill>
              </a:rPr>
              <a:t> dyrektora CKE </a:t>
            </a:r>
            <a:r>
              <a:rPr lang="pl-PL" sz="2800" b="1" dirty="0">
                <a:solidFill>
                  <a:srgbClr val="002060"/>
                </a:solidFill>
              </a:rPr>
              <a:t>w sprawie harmonogramu  </a:t>
            </a:r>
            <a:r>
              <a:rPr lang="pl-PL" sz="2800" dirty="0">
                <a:solidFill>
                  <a:srgbClr val="002060"/>
                </a:solidFill>
              </a:rPr>
              <a:t>przeprowadzania egzaminu … :</a:t>
            </a:r>
          </a:p>
          <a:p>
            <a:pPr marL="800100" lvl="1" indent="-342900" algn="just">
              <a:lnSpc>
                <a:spcPct val="100000"/>
              </a:lnSpc>
              <a:spcBef>
                <a:spcPts val="1200"/>
              </a:spcBef>
            </a:pPr>
            <a:r>
              <a:rPr lang="pl-PL" sz="2400" dirty="0">
                <a:solidFill>
                  <a:srgbClr val="002060"/>
                </a:solidFill>
              </a:rPr>
              <a:t>termin sesji termin sesji i terminy egzaminów dla danych kwalifikacji</a:t>
            </a:r>
          </a:p>
          <a:p>
            <a:pPr marL="342900" indent="-342900" algn="just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Komunikat</a:t>
            </a:r>
            <a:r>
              <a:rPr lang="pl-PL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dyrektora CKE: </a:t>
            </a:r>
            <a:r>
              <a:rPr lang="pl-PL" sz="28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Informacja o sposobie organizacji </a:t>
            </a:r>
            <a:br>
              <a:rPr lang="pl-PL" sz="28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8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przeprowadzania egzaminu</a:t>
            </a:r>
            <a:r>
              <a:rPr lang="pl-PL" sz="28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…..:</a:t>
            </a:r>
          </a:p>
          <a:p>
            <a:pPr marL="800100" lvl="1" indent="-342900" algn="just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godziny rozpoczęcia egzaminów dla danych kwalifikacji</a:t>
            </a:r>
          </a:p>
          <a:p>
            <a:pPr marL="0" indent="0" algn="just">
              <a:lnSpc>
                <a:spcPct val="100000"/>
              </a:lnSpc>
              <a:spcBef>
                <a:spcPts val="1200"/>
              </a:spcBef>
              <a:buNone/>
            </a:pPr>
            <a:r>
              <a:rPr lang="pl-PL" sz="3600" dirty="0">
                <a:solidFill>
                  <a:srgbClr val="002060"/>
                </a:solidFill>
              </a:rPr>
              <a:t>oraz ustalić wstępny skład zespołu nadzorującego, a dla modelu w i </a:t>
            </a:r>
            <a:r>
              <a:rPr lang="pl-PL" sz="3600" dirty="0" err="1">
                <a:solidFill>
                  <a:srgbClr val="002060"/>
                </a:solidFill>
              </a:rPr>
              <a:t>wk</a:t>
            </a:r>
            <a:r>
              <a:rPr lang="pl-PL" sz="3600" dirty="0">
                <a:solidFill>
                  <a:srgbClr val="002060"/>
                </a:solidFill>
              </a:rPr>
              <a:t> sprawdzić w SIOEPKZ dostępność egzaminatorów</a:t>
            </a:r>
          </a:p>
          <a:p>
            <a:pPr marL="0" indent="0" algn="just">
              <a:lnSpc>
                <a:spcPct val="100000"/>
              </a:lnSpc>
              <a:spcBef>
                <a:spcPts val="1200"/>
              </a:spcBef>
              <a:buNone/>
            </a:pPr>
            <a:endParaRPr lang="pl-PL" sz="3600" dirty="0">
              <a:solidFill>
                <a:srgbClr val="002060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5D4CCD3-8AC7-431F-9093-9961AD263C89}"/>
              </a:ext>
            </a:extLst>
          </p:cNvPr>
          <p:cNvSpPr txBox="1"/>
          <p:nvPr/>
        </p:nvSpPr>
        <p:spPr>
          <a:xfrm>
            <a:off x="414528" y="164600"/>
            <a:ext cx="108306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pl-PL" sz="3600" dirty="0">
                <a:solidFill>
                  <a:srgbClr val="002060"/>
                </a:solidFill>
              </a:rPr>
              <a:t>Przed przystąpieniem do sporządzania wewnętrznego harmonogramu egzaminów należy przeanalizować:</a:t>
            </a:r>
          </a:p>
        </p:txBody>
      </p:sp>
    </p:spTree>
    <p:extLst>
      <p:ext uri="{BB962C8B-B14F-4D97-AF65-F5344CB8AC3E}">
        <p14:creationId xmlns:p14="http://schemas.microsoft.com/office/powerpoint/2010/main" val="23947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467"/>
    </mc:Choice>
    <mc:Fallback xmlns="">
      <p:transition advTm="1446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9E1B04-9D43-4840-BD54-0E41BC500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6000" dirty="0">
                <a:solidFill>
                  <a:srgbClr val="002060"/>
                </a:solidFill>
              </a:rPr>
              <a:t>Planowanie części pisemnej</a:t>
            </a:r>
            <a:br>
              <a:rPr lang="pl-PL" sz="6000" dirty="0">
                <a:solidFill>
                  <a:srgbClr val="002060"/>
                </a:solidFill>
              </a:rPr>
            </a:b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3D654D9-78A0-4A27-A546-83956854EF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36142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32A1C22-D1BC-40D1-A56D-3C31BE48A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Podstawowe zasady planowania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B41D717D-14A9-4A0A-9FA5-B2C5C35F6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208" y="1565563"/>
            <a:ext cx="10653584" cy="4790787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0000"/>
              </a:lnSpc>
              <a:spcBef>
                <a:spcPts val="1800"/>
              </a:spcBef>
            </a:pPr>
            <a:r>
              <a:rPr lang="pl-PL" sz="2400" dirty="0"/>
              <a:t>Na przeprowadzenie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jednej zmiany </a:t>
            </a:r>
            <a:r>
              <a:rPr lang="pl-PL" sz="2400" dirty="0"/>
              <a:t>części pisemnej egzaminu będą przeznaczone </a:t>
            </a:r>
            <a:br>
              <a:rPr lang="pl-PL" sz="2400" dirty="0"/>
            </a:br>
            <a:r>
              <a:rPr lang="pl-PL" sz="2400" dirty="0"/>
              <a:t>w systemie elektronicznym przeprowadzania egzaminu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godziny</a:t>
            </a:r>
            <a:r>
              <a:rPr lang="pl-PL" sz="2400" dirty="0"/>
              <a:t>.</a:t>
            </a:r>
          </a:p>
          <a:p>
            <a:pPr algn="just">
              <a:lnSpc>
                <a:spcPct val="110000"/>
              </a:lnSpc>
              <a:spcBef>
                <a:spcPts val="1800"/>
              </a:spcBef>
            </a:pPr>
            <a:r>
              <a:rPr lang="pl-PL" sz="2400" dirty="0"/>
              <a:t>Każda kolejna zmiana egzaminu w tej samej sali egzaminacyjnej nie może być zaplanowana przed upływem 2 godzin od godziny rozpoczęcia w tej samej sali zmiany poprzedzającej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(wskazane są dłuższe przerwy w pierwszych dniach egzaminu). </a:t>
            </a:r>
          </a:p>
          <a:p>
            <a:pPr algn="just">
              <a:lnSpc>
                <a:spcPct val="110000"/>
              </a:lnSpc>
              <a:spcBef>
                <a:spcPts val="1800"/>
              </a:spcBef>
            </a:pPr>
            <a:endParaRPr lang="pl-PL" sz="2400" dirty="0"/>
          </a:p>
          <a:p>
            <a:pPr algn="just">
              <a:lnSpc>
                <a:spcPct val="110000"/>
              </a:lnSpc>
              <a:spcBef>
                <a:spcPts val="1800"/>
              </a:spcBef>
            </a:pPr>
            <a:endParaRPr lang="pl-PL" sz="2400" dirty="0"/>
          </a:p>
          <a:p>
            <a:pPr algn="just">
              <a:lnSpc>
                <a:spcPct val="110000"/>
              </a:lnSpc>
              <a:spcBef>
                <a:spcPts val="1800"/>
              </a:spcBef>
            </a:pPr>
            <a:endParaRPr lang="pl-PL" sz="2400" dirty="0"/>
          </a:p>
          <a:p>
            <a:pPr algn="just">
              <a:lnSpc>
                <a:spcPct val="110000"/>
              </a:lnSpc>
              <a:spcBef>
                <a:spcPts val="1800"/>
              </a:spcBef>
            </a:pPr>
            <a:r>
              <a:rPr lang="pl-PL" sz="2400" dirty="0"/>
              <a:t>O ile to możliwe należy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planować egzaminy w pierwszych</a:t>
            </a:r>
            <a:r>
              <a:rPr lang="pl-PL" sz="2400" dirty="0"/>
              <a:t>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dniach</a:t>
            </a:r>
            <a:r>
              <a:rPr lang="pl-PL" sz="2400" dirty="0"/>
              <a:t> przeprowadzania egzaminu, a nie w dniu ostatnim.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61DF37F6-1360-4B7C-80E5-3525650FA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C8E1590-059A-4B99-BE10-EE0FDC5F5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970" y="3724982"/>
            <a:ext cx="9710059" cy="143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0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1AAD29-17F9-40CB-92C8-CF3D0D3EE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25" y="256033"/>
            <a:ext cx="11497455" cy="1132984"/>
          </a:xfrm>
        </p:spPr>
        <p:txBody>
          <a:bodyPr>
            <a:normAutofit fontScale="90000"/>
          </a:bodyPr>
          <a:lstStyle/>
          <a:p>
            <a:r>
              <a:rPr lang="pl-PL" dirty="0"/>
              <a:t>Zasady przeprowadzania części pisemnej egzaminu „przy komputerach”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7F5A6A-9F6D-4EBC-B748-916B20A7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80" y="1699905"/>
            <a:ext cx="10869120" cy="4133166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10000"/>
              </a:lnSpc>
            </a:pPr>
            <a:r>
              <a:rPr lang="pl-PL" dirty="0"/>
              <a:t>Dla każdego zgłoszonego w SIOEPKZ egzaminu przygotowywana jest jedna, oddzielna „paczka” z zadaniami.</a:t>
            </a:r>
          </a:p>
          <a:p>
            <a:pPr algn="just">
              <a:lnSpc>
                <a:spcPct val="110000"/>
              </a:lnSpc>
            </a:pPr>
            <a:r>
              <a:rPr lang="pl-PL" dirty="0"/>
              <a:t>Na jednym serwerze egzaminacyjnym, na jednej zmianie egzaminu, można przeprowadzić egzamin z wykorzystaniem tylko jednej przygotowanej „paczki” </a:t>
            </a:r>
            <a:br>
              <a:rPr lang="pl-PL" dirty="0"/>
            </a:br>
            <a:r>
              <a:rPr lang="pl-PL" dirty="0"/>
              <a:t>z zadaniami.</a:t>
            </a:r>
          </a:p>
          <a:p>
            <a:pPr algn="just">
              <a:lnSpc>
                <a:spcPct val="110000"/>
              </a:lnSpc>
            </a:pPr>
            <a:r>
              <a:rPr lang="pl-PL" dirty="0"/>
              <a:t>W jednej „paczce” mogą być różne kwalifikacje, ale  z tej samej formuły.</a:t>
            </a:r>
          </a:p>
          <a:p>
            <a:pPr algn="just">
              <a:lnSpc>
                <a:spcPct val="110000"/>
              </a:lnSpc>
            </a:pPr>
            <a:r>
              <a:rPr lang="pl-PL" dirty="0"/>
              <a:t>Jeżeli chcemy na jednej zmianie, w jednej sali (jeden serwer) przeprowadzić egzamin dla zdających z różnych szkół (np. technikum i szkoły branżowej), to zdających </a:t>
            </a:r>
            <a:br>
              <a:rPr lang="pl-PL" dirty="0"/>
            </a:br>
            <a:r>
              <a:rPr lang="pl-PL" dirty="0"/>
              <a:t>z jednej szkoły trzeba skierować na egzamin do tej drugiej szkoły. </a:t>
            </a:r>
            <a:r>
              <a:rPr lang="pl-PL" dirty="0">
                <a:solidFill>
                  <a:srgbClr val="FF0000"/>
                </a:solidFill>
              </a:rPr>
              <a:t>Informację</a:t>
            </a:r>
            <a:r>
              <a:rPr lang="pl-PL" baseline="30000" dirty="0">
                <a:solidFill>
                  <a:srgbClr val="FF0000"/>
                </a:solidFill>
              </a:rPr>
              <a:t>*</a:t>
            </a:r>
            <a:r>
              <a:rPr lang="pl-PL" dirty="0">
                <a:solidFill>
                  <a:srgbClr val="FF0000"/>
                </a:solidFill>
              </a:rPr>
              <a:t> </a:t>
            </a:r>
            <a:br>
              <a:rPr lang="pl-PL" dirty="0">
                <a:solidFill>
                  <a:srgbClr val="FF0000"/>
                </a:solidFill>
              </a:rPr>
            </a:br>
            <a:r>
              <a:rPr lang="pl-PL" dirty="0">
                <a:solidFill>
                  <a:srgbClr val="FF0000"/>
                </a:solidFill>
              </a:rPr>
              <a:t>o konieczności skierowania zdających do drugiej szkoły należy przysłać </a:t>
            </a:r>
            <a:r>
              <a:rPr lang="pl-PL" dirty="0" err="1">
                <a:solidFill>
                  <a:srgbClr val="FF0000"/>
                </a:solidFill>
              </a:rPr>
              <a:t>mejlowo</a:t>
            </a:r>
            <a:r>
              <a:rPr lang="pl-PL" dirty="0">
                <a:solidFill>
                  <a:srgbClr val="FF0000"/>
                </a:solidFill>
              </a:rPr>
              <a:t>: </a:t>
            </a:r>
            <a:r>
              <a:rPr lang="pl-PL" dirty="0">
                <a:solidFill>
                  <a:srgbClr val="FF0000"/>
                </a:solidFill>
                <a:hlinkClick r:id="rId3"/>
              </a:rPr>
              <a:t>wez@oke.krakow.pl</a:t>
            </a:r>
            <a:r>
              <a:rPr lang="pl-PL" dirty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110000"/>
              </a:lnSpc>
            </a:pPr>
            <a:endParaRPr lang="pl-PL" dirty="0"/>
          </a:p>
          <a:p>
            <a:pPr>
              <a:lnSpc>
                <a:spcPct val="110000"/>
              </a:lnSpc>
            </a:pPr>
            <a:endParaRPr lang="pl-PL" dirty="0"/>
          </a:p>
          <a:p>
            <a:pPr>
              <a:lnSpc>
                <a:spcPct val="110000"/>
              </a:lnSpc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B57EBCC-9DC0-4C27-B77D-C5AED79A4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74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536F66C-E156-4D72-B82B-6B84C8C79F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5521" y="2223604"/>
            <a:ext cx="3012146" cy="2259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F092324-95DF-47C7-B946-5EE88AB8E9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48" r="16863" b="27010"/>
          <a:stretch/>
        </p:blipFill>
        <p:spPr>
          <a:xfrm rot="5400000">
            <a:off x="4818112" y="2005585"/>
            <a:ext cx="2406962" cy="2695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C88F159-D9FE-44E8-BD5D-94D86695A3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8071" y="2231054"/>
            <a:ext cx="3095538" cy="2327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67DE0B0-F3EA-4F97-B64B-17D2D02858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4" r="51765"/>
          <a:stretch/>
        </p:blipFill>
        <p:spPr>
          <a:xfrm rot="5400000">
            <a:off x="4982354" y="2094597"/>
            <a:ext cx="2078476" cy="251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930493D-677E-41F6-81A0-7DA53D0A37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21939" r="3529" b="11133"/>
          <a:stretch/>
        </p:blipFill>
        <p:spPr>
          <a:xfrm rot="5400000">
            <a:off x="4528590" y="2231053"/>
            <a:ext cx="3095537" cy="2327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A52FE1B-6AED-459C-A2DB-B02938C5C0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4" t="12392" r="13202"/>
          <a:stretch/>
        </p:blipFill>
        <p:spPr>
          <a:xfrm rot="5400000">
            <a:off x="5090421" y="2056147"/>
            <a:ext cx="1930839" cy="2594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B71313D-8820-44C1-894C-634A4BF534C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8" t="15578"/>
          <a:stretch/>
        </p:blipFill>
        <p:spPr>
          <a:xfrm rot="5400000">
            <a:off x="5090695" y="2114419"/>
            <a:ext cx="1861794" cy="2477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929E6E1-BCCB-4E09-BA7B-84148875C89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0"/>
          <a:stretch/>
        </p:blipFill>
        <p:spPr>
          <a:xfrm rot="5400000">
            <a:off x="4545425" y="2265199"/>
            <a:ext cx="3020828" cy="2327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AB11156-D30E-4F9B-B45F-B424028811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0791" y="2314374"/>
            <a:ext cx="2770094" cy="2077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EF0A2A36-CABD-4443-A6CE-C494EA3811D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31"/>
          <a:stretch/>
        </p:blipFill>
        <p:spPr>
          <a:xfrm rot="5400000">
            <a:off x="4589342" y="2414654"/>
            <a:ext cx="2864498" cy="1877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0F2E84A5-A174-4968-A595-46A7E16D6AA4}"/>
              </a:ext>
            </a:extLst>
          </p:cNvPr>
          <p:cNvSpPr txBox="1">
            <a:spLocks/>
          </p:cNvSpPr>
          <p:nvPr/>
        </p:nvSpPr>
        <p:spPr>
          <a:xfrm>
            <a:off x="1994905" y="2982647"/>
            <a:ext cx="9144000" cy="9281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400" b="1" dirty="0">
                <a:solidFill>
                  <a:srgbClr val="002060"/>
                </a:solidFill>
              </a:rPr>
              <a:t>Egzamin zawodowy - planowanie</a:t>
            </a:r>
          </a:p>
        </p:txBody>
      </p:sp>
    </p:spTree>
    <p:extLst>
      <p:ext uri="{BB962C8B-B14F-4D97-AF65-F5344CB8AC3E}">
        <p14:creationId xmlns:p14="http://schemas.microsoft.com/office/powerpoint/2010/main" val="113169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20013 1.11111E-6 C -0.28971 1.11111E-6 -0.40013 -0.07431 -0.40013 -0.13449 L -0.40013 -0.26898 " pathEditMode="relative" rAng="0" ptsTypes="AAAA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0.19089 0.31088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4" y="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L -0.20013 2.59259E-6 C -0.28984 2.59259E-6 -0.40026 0.07662 -0.40026 0.13889 L -0.40026 0.27778 " pathEditMode="relative" rAng="0" ptsTypes="AAAA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0.20404 -0.2766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95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20234 2.59259E-6 C 0.29297 2.59259E-6 0.40469 0.07731 0.40469 0.14028 L 0.40469 0.28055 " pathEditMode="relative" rAng="0" ptsTypes="AAAA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20052 -0.33658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75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19089 0.21967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44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75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0.20326 0 C 0.29428 0 0.40652 -0.07778 0.40652 -0.14074 L 0.40652 -0.28148 " pathEditMode="relative" rAng="0" ptsTypes="AAAA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26" y="-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7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00339 -0.2875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75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182 0.29745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1"/>
          <p:cNvSpPr>
            <a:spLocks noGrp="1"/>
          </p:cNvSpPr>
          <p:nvPr>
            <p:ph type="title"/>
          </p:nvPr>
        </p:nvSpPr>
        <p:spPr>
          <a:xfrm>
            <a:off x="429889" y="400247"/>
            <a:ext cx="7068191" cy="5032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l-PL" altLang="pl-PL" sz="3600" dirty="0">
                <a:latin typeface="+mn-lt"/>
              </a:rPr>
              <a:t>Skład zespołów nadzorujących</a:t>
            </a: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8815678"/>
              </p:ext>
            </p:extLst>
          </p:nvPr>
        </p:nvGraphicFramePr>
        <p:xfrm>
          <a:off x="518265" y="1167319"/>
          <a:ext cx="10774575" cy="486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1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7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15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9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7941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Część egzaminu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Miejsce egzaminu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Skład ZN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Zwiększenie składu ZN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7974">
                <a:tc rowSpan="2"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pisemna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szkoła/placówka/CKZ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 najmniej 2 nauczycieli, z tym że co najmniej jeden nauczyciel:</a:t>
                      </a:r>
                    </a:p>
                    <a:p>
                      <a:pPr marL="82550" marR="0" lvl="0" indent="-8255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jest zatrudniony w innej szkole, placówce, centrum  - członek ZN</a:t>
                      </a:r>
                    </a:p>
                    <a:p>
                      <a:pPr marL="82550" marR="0" lvl="0" indent="-8255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jest zatrudniony w szkole lub placówce, </a:t>
                      </a:r>
                      <a:b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 której jest przeprowadzana część pisemna – przewodniczący ZN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pl-PL" altLang="pl-PL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więcej niż 25 </a:t>
                      </a: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zdających, liczbę członków ZN  </a:t>
                      </a:r>
                      <a:b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zwiększa się o </a:t>
                      </a:r>
                      <a:r>
                        <a:rPr kumimoji="0" lang="pl-PL" altLang="pl-PL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 osobę </a:t>
                      </a: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na każdych kolejnych </a:t>
                      </a:r>
                      <a:b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pl-PL" altLang="pl-PL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25 zdających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944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podmiot prowadzący KKZ inny niż szkoła/placówka/CKZ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 najmniej 2 pracowników upoważnionych przez podmiot  prowadzący KKZ, z których co najmniej jeden nie prowadzi zajęć edukacyjnych ze zdającymi; jeden z tych pracowników pełni  funkcję przewodniczącego ZN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3468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3425" indent="-2809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8713" indent="-225425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9563" indent="-225425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2000" indent="-225425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9200" indent="-22542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46400" indent="-22542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3600" indent="-22542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0800" indent="-22542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A448B89-BC01-4470-9B6E-3A8760FD6E6A}" type="slidenum">
              <a:rPr lang="pl-PL" altLang="pl-PL" sz="1100">
                <a:solidFill>
                  <a:srgbClr val="898989"/>
                </a:solidFill>
                <a:latin typeface="Verdana" panose="020B060403050404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20</a:t>
            </a:fld>
            <a:endParaRPr lang="pl-PL" altLang="pl-PL" sz="11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-1339850" y="1401763"/>
          <a:ext cx="204788" cy="363548"/>
        </p:xfrm>
        <a:graphic>
          <a:graphicData uri="http://schemas.openxmlformats.org/drawingml/2006/table">
            <a:tbl>
              <a:tblPr/>
              <a:tblGrid>
                <a:gridCol w="204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3537"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 marL="89694" marR="89694" marT="44614" marB="44614"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511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Wycinek ekran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389" y="1143417"/>
            <a:ext cx="1553111" cy="97624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1341" y="0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rgbClr val="002060"/>
                </a:solidFill>
              </a:rPr>
              <a:t>Wpisanie egzaminu do SIOEPKZ</a:t>
            </a:r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2456945896"/>
              </p:ext>
            </p:extLst>
          </p:nvPr>
        </p:nvGraphicFramePr>
        <p:xfrm>
          <a:off x="336431" y="960166"/>
          <a:ext cx="7356721" cy="1368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9" name="Obraz 18" descr="Wycinek ekranu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1" y="3024564"/>
            <a:ext cx="11191860" cy="422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Prostokąt 19"/>
          <p:cNvSpPr/>
          <p:nvPr/>
        </p:nvSpPr>
        <p:spPr>
          <a:xfrm>
            <a:off x="1076850" y="2382322"/>
            <a:ext cx="5296731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pl-PL" sz="2000" b="1" dirty="0">
                <a:solidFill>
                  <a:srgbClr val="002060"/>
                </a:solidFill>
              </a:rPr>
              <a:t>Wybrać odpowiednią część egzaminu</a:t>
            </a:r>
          </a:p>
        </p:txBody>
      </p:sp>
      <p:sp>
        <p:nvSpPr>
          <p:cNvPr id="21" name="Prostokąt 20"/>
          <p:cNvSpPr/>
          <p:nvPr/>
        </p:nvSpPr>
        <p:spPr>
          <a:xfrm>
            <a:off x="1056510" y="3860863"/>
            <a:ext cx="10941901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pl-PL" sz="2000" b="1" dirty="0">
                <a:solidFill>
                  <a:srgbClr val="002060"/>
                </a:solidFill>
              </a:rPr>
              <a:t>Wybrać datę egzaminu oraz godzinę (zgodnie z harmonogramem sesji ogłoszonym przez CKE). Każda zmiana egzaminu w danej sali to oddzielny egzamin.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1021381" y="4835223"/>
            <a:ext cx="1097703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pl-PL" sz="2000" b="1" dirty="0">
                <a:solidFill>
                  <a:srgbClr val="002060"/>
                </a:solidFill>
              </a:rPr>
              <a:t>3. Wybrać miejsce egzaminowania (jeżeli lista jest pusta to oznacza, że OE nie posiada upoważnienia)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1021381" y="5440251"/>
            <a:ext cx="10977030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pl-PL" sz="2000" b="1" dirty="0">
                <a:solidFill>
                  <a:srgbClr val="002060"/>
                </a:solidFill>
              </a:rPr>
              <a:t>4. Dodać zdających (zakładka dodaj zdających)</a:t>
            </a:r>
            <a:br>
              <a:rPr lang="pl-PL" sz="2000" b="1" dirty="0">
                <a:solidFill>
                  <a:srgbClr val="002060"/>
                </a:solidFill>
              </a:rPr>
            </a:br>
            <a:r>
              <a:rPr lang="pl-PL" sz="2000" b="1" dirty="0">
                <a:solidFill>
                  <a:srgbClr val="002060"/>
                </a:solidFill>
              </a:rPr>
              <a:t>(jeżeli na liście nie ma zdających do wyboru to może oznaczać, że została wybrana niewłaściwa godzina lub data egzaminu niezgoda z harmonogramem sesji)</a:t>
            </a:r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74E342ED-67F1-4A0C-B4C6-1E4B31354007}"/>
              </a:ext>
            </a:extLst>
          </p:cNvPr>
          <p:cNvSpPr/>
          <p:nvPr/>
        </p:nvSpPr>
        <p:spPr>
          <a:xfrm>
            <a:off x="3175685" y="2944458"/>
            <a:ext cx="3149655" cy="6463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E616CD0-EE61-4D81-97A5-9A9EA9A561FE}"/>
              </a:ext>
            </a:extLst>
          </p:cNvPr>
          <p:cNvSpPr txBox="1"/>
          <p:nvPr/>
        </p:nvSpPr>
        <p:spPr>
          <a:xfrm>
            <a:off x="6588886" y="2182707"/>
            <a:ext cx="54864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pl-PL" sz="1600" dirty="0"/>
              <a:t>Dla dostosowania „ </a:t>
            </a:r>
            <a:r>
              <a:rPr lang="pl-PL" sz="1600" i="1" dirty="0"/>
              <a:t>Arkusz dostosowany zapisany na płycie CD …” </a:t>
            </a:r>
            <a:r>
              <a:rPr lang="pl-PL" sz="1600" dirty="0"/>
              <a:t>należy wybrać „Pisemny – papierowy”</a:t>
            </a:r>
            <a:endParaRPr lang="pl-PL" sz="1600" i="1" dirty="0"/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52BE3684-BC4A-4784-BD41-20BFFDEA7ABF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1655805" y="2475095"/>
            <a:ext cx="4933081" cy="66001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prawo 11">
            <a:extLst>
              <a:ext uri="{FF2B5EF4-FFF2-40B4-BE49-F238E27FC236}">
                <a16:creationId xmlns:a16="http://schemas.microsoft.com/office/drawing/2014/main" id="{EFE58D81-0B6A-4528-8110-0A873011EE0C}"/>
              </a:ext>
            </a:extLst>
          </p:cNvPr>
          <p:cNvSpPr/>
          <p:nvPr/>
        </p:nvSpPr>
        <p:spPr>
          <a:xfrm>
            <a:off x="336431" y="2283742"/>
            <a:ext cx="720080" cy="55635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1</a:t>
            </a:r>
          </a:p>
        </p:txBody>
      </p:sp>
      <p:sp>
        <p:nvSpPr>
          <p:cNvPr id="15" name="Strzałka w prawo 11">
            <a:extLst>
              <a:ext uri="{FF2B5EF4-FFF2-40B4-BE49-F238E27FC236}">
                <a16:creationId xmlns:a16="http://schemas.microsoft.com/office/drawing/2014/main" id="{59A88131-E0DA-463F-80C5-DCE48CE1E302}"/>
              </a:ext>
            </a:extLst>
          </p:cNvPr>
          <p:cNvSpPr/>
          <p:nvPr/>
        </p:nvSpPr>
        <p:spPr>
          <a:xfrm>
            <a:off x="301301" y="3936630"/>
            <a:ext cx="720080" cy="55635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2</a:t>
            </a:r>
          </a:p>
        </p:txBody>
      </p:sp>
      <p:sp>
        <p:nvSpPr>
          <p:cNvPr id="16" name="Strzałka w prawo 11">
            <a:extLst>
              <a:ext uri="{FF2B5EF4-FFF2-40B4-BE49-F238E27FC236}">
                <a16:creationId xmlns:a16="http://schemas.microsoft.com/office/drawing/2014/main" id="{B8C3FF0D-5439-4F2E-8CA2-F0DC5F4A75EF}"/>
              </a:ext>
            </a:extLst>
          </p:cNvPr>
          <p:cNvSpPr/>
          <p:nvPr/>
        </p:nvSpPr>
        <p:spPr>
          <a:xfrm>
            <a:off x="301301" y="4757102"/>
            <a:ext cx="720080" cy="55635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3</a:t>
            </a:r>
          </a:p>
        </p:txBody>
      </p:sp>
      <p:sp>
        <p:nvSpPr>
          <p:cNvPr id="18" name="Strzałka w prawo 11">
            <a:extLst>
              <a:ext uri="{FF2B5EF4-FFF2-40B4-BE49-F238E27FC236}">
                <a16:creationId xmlns:a16="http://schemas.microsoft.com/office/drawing/2014/main" id="{12481073-8D3D-40FC-8817-C359FC69BBE0}"/>
              </a:ext>
            </a:extLst>
          </p:cNvPr>
          <p:cNvSpPr/>
          <p:nvPr/>
        </p:nvSpPr>
        <p:spPr>
          <a:xfrm>
            <a:off x="301301" y="5669906"/>
            <a:ext cx="720080" cy="55635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38801683"/>
      </p:ext>
    </p:extLst>
  </p:cSld>
  <p:clrMapOvr>
    <a:masterClrMapping/>
  </p:clrMapOvr>
  <p:transition advTm="15626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6E0AF7-972F-4994-9C9D-E05100CAC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13" y="365125"/>
            <a:ext cx="10515600" cy="1325563"/>
          </a:xfrm>
        </p:spPr>
        <p:txBody>
          <a:bodyPr/>
          <a:lstStyle/>
          <a:p>
            <a:r>
              <a:rPr lang="pl-PL" dirty="0"/>
              <a:t>Trening techniczny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BC2E44-E28E-4623-B06D-2B789DF45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013" y="1690688"/>
            <a:ext cx="10709787" cy="4577377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0032 </a:t>
            </a:r>
            <a:r>
              <a:rPr lang="pl-PL" i="1" dirty="0"/>
              <a:t>Instrukcja przeprowadzenia egzaminów próbnych przy stanowiskach komputerowych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dirty="0"/>
              <a:t>Umożliwia przetestowanie sprzętu i konfiguracji sieci</a:t>
            </a:r>
          </a:p>
          <a:p>
            <a:r>
              <a:rPr lang="pl-PL" dirty="0"/>
              <a:t>Musi być wykonany przed egzaminem</a:t>
            </a:r>
          </a:p>
          <a:p>
            <a:r>
              <a:rPr lang="pl-PL" dirty="0"/>
              <a:t>Powinien być przeprowadzony dla każdej sali egzaminacyjnej</a:t>
            </a:r>
          </a:p>
          <a:p>
            <a:r>
              <a:rPr lang="pl-PL" dirty="0"/>
              <a:t>Powinien być przeprowadzony przy pełnym obciążeniu</a:t>
            </a: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9677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42548" y="1570928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Zaplanowane egzaminy należy przekazać do OKE</a:t>
            </a:r>
            <a:r>
              <a:rPr lang="pl-PL" b="1" dirty="0"/>
              <a:t> </a:t>
            </a:r>
            <a:r>
              <a:rPr lang="pl-PL" dirty="0"/>
              <a:t>- 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Planowanie egzaminów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276" y="1570928"/>
            <a:ext cx="2611028" cy="643815"/>
          </a:xfrm>
          <a:prstGeom prst="rect">
            <a:avLst/>
          </a:prstGeom>
        </p:spPr>
      </p:pic>
      <p:sp>
        <p:nvSpPr>
          <p:cNvPr id="5" name="Symbol zastępczy zawartości 2"/>
          <p:cNvSpPr txBox="1">
            <a:spLocks/>
          </p:cNvSpPr>
          <p:nvPr/>
        </p:nvSpPr>
        <p:spPr>
          <a:xfrm>
            <a:off x="542548" y="2445057"/>
            <a:ext cx="11269363" cy="4912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pl-PL" dirty="0"/>
              <a:t>Dyrektor szkoły po zalogowaniu do SIOEPKZ każdorazowo otrzymuje aktualną informację dotyczącą </a:t>
            </a:r>
            <a:r>
              <a:rPr lang="pl-PL" b="1" dirty="0"/>
              <a:t>deklaracji nieuwzględnionych </a:t>
            </a:r>
            <a:r>
              <a:rPr lang="pl-PL" dirty="0"/>
              <a:t>w procesie planowania.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dirty="0"/>
              <a:t>Paczki zostaną przygotowane tylko dla egzaminów, które mają status „</a:t>
            </a:r>
            <a:r>
              <a:rPr lang="pl-PL" b="1" dirty="0"/>
              <a:t>Zaakceptowany</a:t>
            </a:r>
            <a:r>
              <a:rPr lang="pl-PL" dirty="0"/>
              <a:t>” nadany przez pracownika OKE.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dirty="0"/>
              <a:t>Egzaminy posiadające status: nieprzesłany, przesłany (po terminie), odrzucony, usunięty - </a:t>
            </a:r>
            <a:r>
              <a:rPr lang="pl-PL" b="1" dirty="0">
                <a:solidFill>
                  <a:srgbClr val="C00000"/>
                </a:solidFill>
              </a:rPr>
              <a:t>nie odbędą się, nie zostaną przygotowane dla nich materiały egzaminacyjne.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dirty="0"/>
          </a:p>
          <a:p>
            <a:pPr>
              <a:buFont typeface="Wingdings" panose="05000000000000000000" pitchFamily="2" charset="2"/>
              <a:buChar char="§"/>
            </a:pPr>
            <a:endParaRPr lang="pl-PL" dirty="0"/>
          </a:p>
          <a:p>
            <a:pPr>
              <a:buFont typeface="Wingdings" panose="05000000000000000000" pitchFamily="2" charset="2"/>
              <a:buChar char="§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5403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F7D67C-9AEB-49CD-97AC-E4AFC616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6000" dirty="0">
                <a:solidFill>
                  <a:srgbClr val="002060"/>
                </a:solidFill>
              </a:rPr>
              <a:t>Planowanie części praktycznej</a:t>
            </a:r>
            <a:br>
              <a:rPr lang="pl-PL" sz="6000" dirty="0">
                <a:solidFill>
                  <a:srgbClr val="002060"/>
                </a:solidFill>
              </a:rPr>
            </a:b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EBEFD4A-00DF-4999-8333-7EC38B7902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2743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1C98BF-7804-4874-904C-764464CFD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pl-PL" sz="3600" dirty="0"/>
              <a:t>Część praktyczna model d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ABEC4A-DDB2-4D2F-A289-4AE67E56F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" y="1226531"/>
            <a:ext cx="11122152" cy="522885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pl-PL" dirty="0"/>
              <a:t>W jednej sali egzaminacyjnej może być przeprowadzony egzamin dla zdających z różnych szkół, z różnych podstaw programowych i różnych kwalifikacji jeżeli w komunikatach Dyrektora CKE dla tych kwalifikacji: </a:t>
            </a:r>
          </a:p>
          <a:p>
            <a:pPr lvl="1">
              <a:lnSpc>
                <a:spcPct val="110000"/>
              </a:lnSpc>
            </a:pPr>
            <a:r>
              <a:rPr lang="pl-PL" dirty="0"/>
              <a:t>został ustalony taki sam czas trwania egzaminu</a:t>
            </a:r>
          </a:p>
          <a:p>
            <a:pPr marL="457200" lvl="1" indent="0">
              <a:lnSpc>
                <a:spcPct val="110000"/>
              </a:lnSpc>
              <a:buNone/>
              <a:tabLst>
                <a:tab pos="1790700" algn="l"/>
              </a:tabLst>
            </a:pPr>
            <a:r>
              <a:rPr lang="pl-PL" dirty="0"/>
              <a:t>oraz</a:t>
            </a:r>
          </a:p>
          <a:p>
            <a:pPr lvl="1">
              <a:lnSpc>
                <a:spcPct val="110000"/>
              </a:lnSpc>
            </a:pPr>
            <a:r>
              <a:rPr lang="pl-PL" dirty="0"/>
              <a:t>została określona taka sama godzina rozpoczęcia egzaminu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pl-PL" dirty="0"/>
              <a:t>W takim przypadku dla każdej szkoły i dla każdej podstawy programowej należy przygotować oddzielny protokół przebiegu egzaminu zawierający wykaz zdających. Należy powołać jeden zespół nadzorujący (1 PZN i liczba członków wynikająca z łącznej liczby zdających w tej sali)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4F446B6-B214-4E8F-8373-98B00EC8E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54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82887" y="504202"/>
            <a:ext cx="5697071" cy="874739"/>
          </a:xfrm>
        </p:spPr>
        <p:txBody>
          <a:bodyPr>
            <a:normAutofit/>
          </a:bodyPr>
          <a:lstStyle/>
          <a:p>
            <a:r>
              <a:rPr lang="pl-PL" sz="4000" dirty="0">
                <a:solidFill>
                  <a:srgbClr val="002060"/>
                </a:solidFill>
              </a:rPr>
              <a:t>Zadania jawne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268941" y="1622464"/>
            <a:ext cx="11654118" cy="497289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Dyrektor CKE </a:t>
            </a: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 wcześniej niż 3 m-ce </a:t>
            </a:r>
            <a:r>
              <a:rPr lang="pl-PL" dirty="0">
                <a:solidFill>
                  <a:srgbClr val="002060"/>
                </a:solidFill>
              </a:rPr>
              <a:t>przed egzaminem wskazuje zadania egzaminacyjne do wykorzystania do przeprowadzenia egzaminu (zadania jawne).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Dyrektor szkoły może złożyć do dyrektora OKE umotywowany wniosek </a:t>
            </a:r>
            <a:br>
              <a:rPr lang="pl-PL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o zgodę na przeprowadzenie części praktycznej egzaminu z wykorzystaniem innego wyposażenia (posiadanego przez szkołę).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Kilka dni przed  egzaminem dla każdego egzaminu zamieszczane są w SIOEPKZ  zadania.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Dyrektor szkoły drukuje arkusze egzaminacyjne we własnym zakresie z systemu SIOEPKZ (Proces egzaminowania – egzaminy – egzaminy arkusze i dane).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CKE lub OKE dostarcza </a:t>
            </a:r>
            <a:r>
              <a:rPr lang="pl-PL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Karty  oceny  </a:t>
            </a: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oraz  </a:t>
            </a:r>
            <a:r>
              <a:rPr lang="pl-PL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Zasady oceniania  </a:t>
            </a: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inne  materiały  egzaminacyjne.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B21E980-199A-4455-AE51-0FA489815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5" t="4606" r="3316" b="3329"/>
          <a:stretch/>
        </p:blipFill>
        <p:spPr>
          <a:xfrm>
            <a:off x="971911" y="504203"/>
            <a:ext cx="905112" cy="87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2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185"/>
    </mc:Choice>
    <mc:Fallback xmlns="">
      <p:transition advTm="7018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CF6205-F409-4189-8828-18A71FB78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976" y="862666"/>
            <a:ext cx="11472002" cy="724087"/>
          </a:xfrm>
        </p:spPr>
        <p:txBody>
          <a:bodyPr>
            <a:normAutofit fontScale="90000"/>
          </a:bodyPr>
          <a:lstStyle/>
          <a:p>
            <a:r>
              <a:rPr lang="pl-PL" dirty="0"/>
              <a:t>Planowanie egzaminów </a:t>
            </a:r>
            <a:br>
              <a:rPr lang="pl-PL" dirty="0"/>
            </a:br>
            <a:r>
              <a:rPr lang="pl-PL" sz="3600" dirty="0"/>
              <a:t>z równomiernym wykorzystaniem zadań jawnych</a:t>
            </a:r>
            <a:br>
              <a:rPr lang="pl-PL" sz="3600" dirty="0"/>
            </a:br>
            <a:endParaRPr lang="pl-PL" sz="3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096E17-34F2-4924-A37F-766E6CAF9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976" y="1808536"/>
            <a:ext cx="10986732" cy="4912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Zasady planowania: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pl-PL" dirty="0"/>
              <a:t>każdy zdający na danej zmianie/ w tej samej sali/ miejscu wykonuje zadanie egzaminacyjne oznaczone tym samym numerem,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dirty="0"/>
              <a:t>na danej zmianie wszystkie stanowiska muszą być przygotowane zgodnie ze wskazaniami do jednego konkretnego zadania,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pl-PL" dirty="0"/>
              <a:t>liczba zaplanowanych zmian (egzaminów) powinna być jak najmniejsza,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pl-PL" dirty="0"/>
              <a:t>w czasie trwania części praktycznej egzaminu każdy zdający pracuje przy osobnym stanowisku egzaminacyjnym,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pl-PL" dirty="0"/>
              <a:t>dopuszcza się zastosowanie tego samego zadania na wszystkich zmianach w jednym dniu.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dirty="0"/>
          </a:p>
          <a:p>
            <a:pPr>
              <a:buFont typeface="Wingdings" panose="05000000000000000000" pitchFamily="2" charset="2"/>
              <a:buChar char="§"/>
            </a:pPr>
            <a:endParaRPr lang="pl-PL" dirty="0"/>
          </a:p>
          <a:p>
            <a:pPr>
              <a:buFont typeface="Wingdings" panose="05000000000000000000" pitchFamily="2" charset="2"/>
              <a:buChar char="§"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F91DADE-431B-431B-A614-576B8217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13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9939"/>
    </mc:Choice>
    <mc:Fallback xmlns="">
      <p:transition advTm="79939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1775" y="1747939"/>
            <a:ext cx="11040036" cy="4515981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pl-PL" sz="2400" dirty="0"/>
              <a:t>Egzaminator chcący brać udział w egzaminie musi zalogować się na własne konto </a:t>
            </a:r>
            <a:br>
              <a:rPr lang="pl-PL" sz="2400" dirty="0"/>
            </a:br>
            <a:r>
              <a:rPr lang="pl-PL" sz="2400" dirty="0"/>
              <a:t>i  zgłosić dyspozycyjność w konkretnych dniach.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sz="2400" dirty="0"/>
              <a:t>W zakładce </a:t>
            </a:r>
            <a:r>
              <a:rPr lang="pl-PL" sz="2400" i="1" dirty="0"/>
              <a:t>DOSTĘPNOŚĆ EGZAMINATORÓW </a:t>
            </a:r>
            <a:r>
              <a:rPr lang="pl-PL" sz="2400" dirty="0"/>
              <a:t>widoczni są wszyscy egzaminatorzy, którzy zgłosili dyspozycyjność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sz="2400" dirty="0"/>
              <a:t>w zakładce </a:t>
            </a:r>
            <a:r>
              <a:rPr lang="pl-PL" sz="2400" i="1" dirty="0"/>
              <a:t>EGZAMINATORZY</a:t>
            </a:r>
            <a:r>
              <a:rPr lang="pl-PL" sz="2400" dirty="0"/>
              <a:t> widoczni są egzaminatorzy spośród których powinni Państwo wybrać egzaminatora do swojego OE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pl-PL" sz="2400" dirty="0"/>
              <a:t>Bez przypisanego egzaminatora do danego egzaminu nie jest możliwe przekazanie egzaminu do OKE. 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pl-PL" sz="2400" dirty="0"/>
              <a:t>Egzaminator powinien potwierdzić w SIOEPKZ udział w egzaminie.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2400" dirty="0"/>
              <a:t>W każdym momencie, przed rozpoczęciem egzaminu, można zmienić egzaminatora (po zaakceptowaniu egzaminu przez OKE zmiany może dokonać tylko pracownik OKE)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pl-PL" sz="2400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9D43FC72-C346-4D28-9150-9B40D56B7A85}"/>
              </a:ext>
            </a:extLst>
          </p:cNvPr>
          <p:cNvSpPr txBox="1">
            <a:spLocks/>
          </p:cNvSpPr>
          <p:nvPr/>
        </p:nvSpPr>
        <p:spPr>
          <a:xfrm>
            <a:off x="727066" y="292523"/>
            <a:ext cx="11010232" cy="128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Egzaminatorzy </a:t>
            </a:r>
            <a:br>
              <a:rPr lang="pl-PL" dirty="0"/>
            </a:br>
            <a:r>
              <a:rPr lang="pl-PL" sz="3200" dirty="0"/>
              <a:t>(część praktyczna model w i </a:t>
            </a:r>
            <a:r>
              <a:rPr lang="pl-PL" sz="3200" dirty="0" err="1"/>
              <a:t>wk</a:t>
            </a:r>
            <a:r>
              <a:rPr lang="pl-PL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0539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1290"/>
    </mc:Choice>
    <mc:Fallback xmlns="">
      <p:transition advTm="5129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F194A9-B433-4509-992D-1D99798D5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9706"/>
            <a:ext cx="10515600" cy="719788"/>
          </a:xfrm>
        </p:spPr>
        <p:txBody>
          <a:bodyPr>
            <a:normAutofit/>
          </a:bodyPr>
          <a:lstStyle/>
          <a:p>
            <a:r>
              <a:rPr lang="pl-PL" dirty="0"/>
              <a:t>Wniosek o przydzielenie egzaminatora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A4BCA86-17AA-4DAD-925D-3082D4C7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29</a:t>
            </a:fld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22A0EF5-6AAE-466A-892F-28035540BE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0355834"/>
              </p:ext>
            </p:extLst>
          </p:nvPr>
        </p:nvGraphicFramePr>
        <p:xfrm>
          <a:off x="838200" y="1494058"/>
          <a:ext cx="5693199" cy="803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0E9DBF05-FB5C-4E5C-B3F7-C14425D72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1656"/>
            <a:ext cx="10515600" cy="4139819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Wniosek jest dostępny na kilka dni przed upływem terminu przesłania egzaminów do OKE</a:t>
            </a:r>
          </a:p>
          <a:p>
            <a:pPr algn="just"/>
            <a:r>
              <a:rPr lang="pl-PL" sz="2800" dirty="0">
                <a:solidFill>
                  <a:srgbClr val="002060"/>
                </a:solidFill>
                <a:latin typeface="Calibri" panose="020F0502020204030204" pitchFamily="34" charset="0"/>
              </a:rPr>
              <a:t>Wniosek </a:t>
            </a:r>
            <a:r>
              <a:rPr lang="pl-PL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należy składać tylko </a:t>
            </a:r>
            <a:r>
              <a:rPr lang="pl-PL" sz="2800" dirty="0">
                <a:solidFill>
                  <a:srgbClr val="002060"/>
                </a:solidFill>
                <a:latin typeface="Calibri" panose="020F0502020204030204" pitchFamily="34" charset="0"/>
              </a:rPr>
              <a:t>w</a:t>
            </a:r>
            <a:r>
              <a:rPr lang="pl-PL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2800" dirty="0">
                <a:solidFill>
                  <a:srgbClr val="002060"/>
                </a:solidFill>
                <a:latin typeface="Calibri" panose="020F0502020204030204" pitchFamily="34" charset="0"/>
              </a:rPr>
              <a:t>przypadku, kiedy upływa termin planowania egzaminów, a nie ma żadnego dostępnego egzaminatora widocznego w systemie lub wszyscy widoczni egzaminatorzy odmawiają udziału w egzaminie w Państwa OE.</a:t>
            </a:r>
          </a:p>
          <a:p>
            <a:pPr algn="just"/>
            <a:r>
              <a:rPr lang="pl-PL" sz="2800" dirty="0">
                <a:solidFill>
                  <a:srgbClr val="002060"/>
                </a:solidFill>
                <a:latin typeface="Calibri" panose="020F0502020204030204" pitchFamily="34" charset="0"/>
              </a:rPr>
              <a:t>W komentarzu należy wpisać przyczynę składania wniosku. </a:t>
            </a:r>
          </a:p>
          <a:p>
            <a:pPr algn="just"/>
            <a:r>
              <a:rPr lang="pl-PL" dirty="0"/>
              <a:t>Nie trzeba składać wniosku o przypisanie egzaminatora, gdy został on już przez Państwa przypisany do egzaminu</a:t>
            </a:r>
            <a:endParaRPr lang="pl-PL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99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9942"/>
    </mc:Choice>
    <mc:Fallback xmlns="">
      <p:transition advTm="5994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a 10">
            <a:extLst>
              <a:ext uri="{FF2B5EF4-FFF2-40B4-BE49-F238E27FC236}">
                <a16:creationId xmlns:a16="http://schemas.microsoft.com/office/drawing/2014/main" id="{7E02C6F0-7104-4766-92D2-F088F4459992}"/>
              </a:ext>
            </a:extLst>
          </p:cNvPr>
          <p:cNvGrpSpPr/>
          <p:nvPr/>
        </p:nvGrpSpPr>
        <p:grpSpPr>
          <a:xfrm rot="314561">
            <a:off x="4122169" y="2661068"/>
            <a:ext cx="826216" cy="1199428"/>
            <a:chOff x="3504158" y="1463040"/>
            <a:chExt cx="4077831" cy="5394960"/>
          </a:xfrm>
        </p:grpSpPr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4136005F-53C3-4701-9406-C69DD7F16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4158" y="1463040"/>
              <a:ext cx="4077831" cy="5394960"/>
            </a:xfrm>
            <a:prstGeom prst="rect">
              <a:avLst/>
            </a:prstGeom>
          </p:spPr>
        </p:pic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0198E15F-642B-4F8B-91E6-481524F39BF0}"/>
                </a:ext>
              </a:extLst>
            </p:cNvPr>
            <p:cNvSpPr/>
            <p:nvPr/>
          </p:nvSpPr>
          <p:spPr>
            <a:xfrm>
              <a:off x="3749040" y="4901184"/>
              <a:ext cx="1892808" cy="1746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E68E5A42-E3A4-461C-BAF4-0B01E720B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72" y="272976"/>
            <a:ext cx="8922966" cy="871926"/>
          </a:xfrm>
        </p:spPr>
        <p:txBody>
          <a:bodyPr>
            <a:normAutofit fontScale="90000"/>
          </a:bodyPr>
          <a:lstStyle/>
          <a:p>
            <a:r>
              <a:rPr lang="pl-PL" dirty="0"/>
              <a:t>Egzamin zawodowy dla </a:t>
            </a:r>
            <a:r>
              <a:rPr lang="pl-PL" b="1" dirty="0"/>
              <a:t>uczniów/słuchaczy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E25ACB76-F4B9-4113-9FD6-8E1BF769C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752" y="1487856"/>
            <a:ext cx="10612267" cy="587894"/>
          </a:xfrm>
        </p:spPr>
        <p:txBody>
          <a:bodyPr>
            <a:normAutofit/>
          </a:bodyPr>
          <a:lstStyle/>
          <a:p>
            <a:pPr marL="358775" indent="-358775" algn="just">
              <a:buFont typeface="Wingdings" panose="05000000000000000000" pitchFamily="2" charset="2"/>
              <a:buChar char="§"/>
            </a:pPr>
            <a:r>
              <a:rPr lang="pl-PL" dirty="0"/>
              <a:t>Jest obowiązkowy tzn., że wymagana jest obecność zdającego na</a:t>
            </a:r>
          </a:p>
        </p:txBody>
      </p:sp>
      <p:sp>
        <p:nvSpPr>
          <p:cNvPr id="8" name="Symbol zastępczy zawartości 6">
            <a:extLst>
              <a:ext uri="{FF2B5EF4-FFF2-40B4-BE49-F238E27FC236}">
                <a16:creationId xmlns:a16="http://schemas.microsoft.com/office/drawing/2014/main" id="{FC4C556C-16DA-436F-A1B3-C4EB9AAFF648}"/>
              </a:ext>
            </a:extLst>
          </p:cNvPr>
          <p:cNvSpPr txBox="1">
            <a:spLocks/>
          </p:cNvSpPr>
          <p:nvPr/>
        </p:nvSpPr>
        <p:spPr>
          <a:xfrm>
            <a:off x="974008" y="2215086"/>
            <a:ext cx="9886203" cy="555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/>
              <a:t>części pisemnej</a:t>
            </a:r>
          </a:p>
        </p:txBody>
      </p:sp>
      <p:sp>
        <p:nvSpPr>
          <p:cNvPr id="12" name="Symbol zastępczy zawartości 6">
            <a:extLst>
              <a:ext uri="{FF2B5EF4-FFF2-40B4-BE49-F238E27FC236}">
                <a16:creationId xmlns:a16="http://schemas.microsoft.com/office/drawing/2014/main" id="{AF0E84EE-90EC-4219-AD81-D08284AD5CF3}"/>
              </a:ext>
            </a:extLst>
          </p:cNvPr>
          <p:cNvSpPr txBox="1">
            <a:spLocks/>
          </p:cNvSpPr>
          <p:nvPr/>
        </p:nvSpPr>
        <p:spPr>
          <a:xfrm>
            <a:off x="1010409" y="3340231"/>
            <a:ext cx="9886203" cy="555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/>
              <a:t>części praktycznej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FA6D594-EFAC-41AA-9CBB-448F734C6941}"/>
              </a:ext>
            </a:extLst>
          </p:cNvPr>
          <p:cNvSpPr txBox="1"/>
          <p:nvPr/>
        </p:nvSpPr>
        <p:spPr>
          <a:xfrm>
            <a:off x="1342873" y="2858534"/>
            <a:ext cx="833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oraz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3F6445F-7C77-43B8-96D8-80967824A6C1}"/>
              </a:ext>
            </a:extLst>
          </p:cNvPr>
          <p:cNvSpPr txBox="1"/>
          <p:nvPr/>
        </p:nvSpPr>
        <p:spPr>
          <a:xfrm>
            <a:off x="640751" y="4465376"/>
            <a:ext cx="106122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indent="-268288" algn="just">
              <a:buFont typeface="Wingdings" panose="05000000000000000000" pitchFamily="2" charset="2"/>
              <a:buChar char="§"/>
            </a:pPr>
            <a:r>
              <a:rPr lang="pl-PL" sz="2800" dirty="0">
                <a:solidFill>
                  <a:srgbClr val="002060"/>
                </a:solidFill>
              </a:rPr>
              <a:t>Termin dodatkowy jest tylko dla uczniów/słuchaczy, którzy </a:t>
            </a:r>
            <a:br>
              <a:rPr lang="pl-PL" sz="2800" dirty="0">
                <a:solidFill>
                  <a:srgbClr val="002060"/>
                </a:solidFill>
              </a:rPr>
            </a:br>
            <a:r>
              <a:rPr lang="pl-PL" sz="2800" dirty="0">
                <a:solidFill>
                  <a:srgbClr val="002060"/>
                </a:solidFill>
              </a:rPr>
              <a:t>w terminie głównym nie mogli przystąpić lub przerwali egzamin </a:t>
            </a:r>
            <a:br>
              <a:rPr lang="pl-PL" sz="2800" dirty="0">
                <a:solidFill>
                  <a:srgbClr val="002060"/>
                </a:solidFill>
              </a:rPr>
            </a:br>
            <a:r>
              <a:rPr lang="pl-PL" sz="2800" dirty="0">
                <a:solidFill>
                  <a:srgbClr val="002060"/>
                </a:solidFill>
              </a:rPr>
              <a:t>z ważnych przyczyn losowych. </a:t>
            </a:r>
          </a:p>
        </p:txBody>
      </p:sp>
    </p:spTree>
    <p:extLst>
      <p:ext uri="{BB962C8B-B14F-4D97-AF65-F5344CB8AC3E}">
        <p14:creationId xmlns:p14="http://schemas.microsoft.com/office/powerpoint/2010/main" val="337111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0838032"/>
              </p:ext>
            </p:extLst>
          </p:nvPr>
        </p:nvGraphicFramePr>
        <p:xfrm>
          <a:off x="610598" y="1284051"/>
          <a:ext cx="10970803" cy="4406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0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8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0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1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3855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Część egzaminu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Miejsce egzaminu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Skład ZN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Zwiększenie składu ZN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8640">
                <a:tc rowSpan="2"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praktyczna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model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40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D, DK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szkoła/placówka/CKZ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A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PZN</a:t>
                      </a: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– nauczyciel lub instruktor praktycznej nauki zawodu  – zatrudniony w  szkole/ placówce/CKZ, w której odbywa się egzamin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A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CZN</a:t>
                      </a: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– nauczyciel lub instruktor praktycznej nauki zawodu zatrudnieni w innej szkole/placówce/CKZ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więcej niż 25 </a:t>
                      </a: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zdających, liczbę członków ZN  </a:t>
                      </a: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zwiększa się </a:t>
                      </a:r>
                      <a:b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 </a:t>
                      </a:r>
                      <a:r>
                        <a:rPr kumimoji="0" lang="pl-PL" altLang="pl-PL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 osobę </a:t>
                      </a:r>
                      <a:b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na każdych kolejnych </a:t>
                      </a:r>
                      <a:r>
                        <a:rPr kumimoji="0" lang="pl-PL" altLang="pl-PL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25 zdających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461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podmiot prowadzący KKZ inny niż szkoła/placówka/CKZ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lub pracodawca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PZN </a:t>
                      </a: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– pracownik upoważniony przez dany podmiot prowadzący KKZ lub danego pracodawcę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CZN</a:t>
                      </a: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– pracownik upoważniony przez dany podmiot prowadzący KKZ lub danego pracodawcę</a:t>
                      </a: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3468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3425" indent="-2809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8713" indent="-225425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9563" indent="-225425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2000" indent="-225425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9200" indent="-22542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46400" indent="-22542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3600" indent="-22542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0800" indent="-22542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A448B89-BC01-4470-9B6E-3A8760FD6E6A}" type="slidenum">
              <a:rPr lang="pl-PL" altLang="pl-PL" sz="1100">
                <a:solidFill>
                  <a:srgbClr val="898989"/>
                </a:solidFill>
                <a:latin typeface="Verdana" panose="020B060403050404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30</a:t>
            </a:fld>
            <a:endParaRPr lang="pl-PL" altLang="pl-PL" sz="11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-1339850" y="1401763"/>
          <a:ext cx="204788" cy="363548"/>
        </p:xfrm>
        <a:graphic>
          <a:graphicData uri="http://schemas.openxmlformats.org/drawingml/2006/table">
            <a:tbl>
              <a:tblPr/>
              <a:tblGrid>
                <a:gridCol w="204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3537"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 marL="89694" marR="89694" marT="44614" marB="44614"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302327" y="314903"/>
            <a:ext cx="9029700" cy="5032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l-PL" altLang="pl-PL" sz="3600" dirty="0"/>
              <a:t>Skład zespołów nadzorujących</a:t>
            </a:r>
          </a:p>
        </p:txBody>
      </p:sp>
    </p:spTree>
    <p:extLst>
      <p:ext uri="{BB962C8B-B14F-4D97-AF65-F5344CB8AC3E}">
        <p14:creationId xmlns:p14="http://schemas.microsoft.com/office/powerpoint/2010/main" val="266544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3301"/>
    </mc:Choice>
    <mc:Fallback xmlns="">
      <p:transition advTm="4330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1114234"/>
              </p:ext>
            </p:extLst>
          </p:nvPr>
        </p:nvGraphicFramePr>
        <p:xfrm>
          <a:off x="733691" y="1246909"/>
          <a:ext cx="10724618" cy="4364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0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9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709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6717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Część egzaminu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Miejsce egzaminu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Skład ZN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Zwiększenie składu ZN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2730">
                <a:tc rowSpan="2"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praktyczna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model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W, WK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szkoła/placówka/CKZ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A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PZN – nauczyciel lub instruktor praktycznej nauki zawodu  – zatrudniony w  szkole/placówce/centrum, w której odbywa się egzamin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A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CZN – egzaminator 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więcej niż 6 zdających </a:t>
                      </a: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– na każdych kolejnych 6 zdających wyznacza się dodatkowo egzaminatora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7473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podmiot prowadzący KKZ inny niż szkoła/placówka/CKZ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lub pracodawca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PZN – pracownik upoważniony przez dany podmiot prowadzący KKZ lub danego pracodawcę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23476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CZN – egzaminator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3468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3425" indent="-2809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8713" indent="-225425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9563" indent="-225425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2000" indent="-225425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9200" indent="-22542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46400" indent="-22542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3600" indent="-22542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0800" indent="-22542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A448B89-BC01-4470-9B6E-3A8760FD6E6A}" type="slidenum">
              <a:rPr lang="pl-PL" altLang="pl-PL" sz="1100">
                <a:solidFill>
                  <a:srgbClr val="898989"/>
                </a:solidFill>
                <a:latin typeface="Verdana" panose="020B060403050404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31</a:t>
            </a:fld>
            <a:endParaRPr lang="pl-PL" altLang="pl-PL" sz="11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-1339850" y="1401763"/>
          <a:ext cx="204788" cy="363548"/>
        </p:xfrm>
        <a:graphic>
          <a:graphicData uri="http://schemas.openxmlformats.org/drawingml/2006/table">
            <a:tbl>
              <a:tblPr/>
              <a:tblGrid>
                <a:gridCol w="204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3537"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 marL="89694" marR="89694" marT="44614" marB="44614"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302327" y="314903"/>
            <a:ext cx="9029700" cy="5032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l-PL" altLang="pl-PL" sz="3600" dirty="0"/>
              <a:t>Skład zespołów nadzorujących</a:t>
            </a:r>
          </a:p>
        </p:txBody>
      </p:sp>
    </p:spTree>
    <p:extLst>
      <p:ext uri="{BB962C8B-B14F-4D97-AF65-F5344CB8AC3E}">
        <p14:creationId xmlns:p14="http://schemas.microsoft.com/office/powerpoint/2010/main" val="19825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3924"/>
    </mc:Choice>
    <mc:Fallback xmlns="">
      <p:transition advTm="33924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1341" y="0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rgbClr val="002060"/>
                </a:solidFill>
              </a:rPr>
              <a:t>Wpisanie egzaminu do SIOEPKZ</a:t>
            </a:r>
          </a:p>
        </p:txBody>
      </p:sp>
      <p:pic>
        <p:nvPicPr>
          <p:cNvPr id="19" name="Obraz 18" descr="Wycinek ekran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1" y="3024564"/>
            <a:ext cx="11191860" cy="422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Prostokąt 19"/>
          <p:cNvSpPr/>
          <p:nvPr/>
        </p:nvSpPr>
        <p:spPr>
          <a:xfrm>
            <a:off x="1076850" y="2382322"/>
            <a:ext cx="5296731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pl-PL" sz="2000" b="1" dirty="0">
                <a:solidFill>
                  <a:srgbClr val="002060"/>
                </a:solidFill>
              </a:rPr>
              <a:t>Wybrać odpowiednią część egzaminu</a:t>
            </a:r>
          </a:p>
        </p:txBody>
      </p:sp>
      <p:sp>
        <p:nvSpPr>
          <p:cNvPr id="21" name="Prostokąt 20"/>
          <p:cNvSpPr/>
          <p:nvPr/>
        </p:nvSpPr>
        <p:spPr>
          <a:xfrm>
            <a:off x="1056510" y="3860863"/>
            <a:ext cx="10941901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pl-PL" sz="2000" b="1" dirty="0">
                <a:solidFill>
                  <a:srgbClr val="002060"/>
                </a:solidFill>
              </a:rPr>
              <a:t>Wybrać datę egzaminu oraz godzinę (zgodnie z harmonogramem sesji ogłoszonym przez CKE). Każda zmiana egzaminu w danej sali to oddzielny egzamin.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1021381" y="4835223"/>
            <a:ext cx="1097703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pl-PL" sz="2000" b="1" dirty="0">
                <a:solidFill>
                  <a:srgbClr val="002060"/>
                </a:solidFill>
              </a:rPr>
              <a:t>3. Wybrać miejsce egzaminowania (jeżeli lista jest pusta to oznacza, że OE nie posiada upoważnienia)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1021381" y="5440251"/>
            <a:ext cx="10977030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pl-PL" sz="2000" b="1" dirty="0">
                <a:solidFill>
                  <a:srgbClr val="002060"/>
                </a:solidFill>
              </a:rPr>
              <a:t>4. Dodać zdających (zakładka dodaj zdających)</a:t>
            </a:r>
            <a:br>
              <a:rPr lang="pl-PL" sz="2000" b="1" dirty="0">
                <a:solidFill>
                  <a:srgbClr val="002060"/>
                </a:solidFill>
              </a:rPr>
            </a:br>
            <a:r>
              <a:rPr lang="pl-PL" sz="2000" b="1" dirty="0">
                <a:solidFill>
                  <a:srgbClr val="002060"/>
                </a:solidFill>
              </a:rPr>
              <a:t>(jeżeli na liście nie ma zdających do wyboru to może oznaczać, że została wybrana niewłaściwa godzina lub data egzaminu niezgoda z harmonogramem sesji)</a:t>
            </a:r>
          </a:p>
        </p:txBody>
      </p:sp>
      <p:sp>
        <p:nvSpPr>
          <p:cNvPr id="13" name="Strzałka w prawo 11">
            <a:extLst>
              <a:ext uri="{FF2B5EF4-FFF2-40B4-BE49-F238E27FC236}">
                <a16:creationId xmlns:a16="http://schemas.microsoft.com/office/drawing/2014/main" id="{EFE58D81-0B6A-4528-8110-0A873011EE0C}"/>
              </a:ext>
            </a:extLst>
          </p:cNvPr>
          <p:cNvSpPr/>
          <p:nvPr/>
        </p:nvSpPr>
        <p:spPr>
          <a:xfrm>
            <a:off x="336431" y="2283742"/>
            <a:ext cx="720080" cy="55635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1</a:t>
            </a:r>
          </a:p>
        </p:txBody>
      </p:sp>
      <p:sp>
        <p:nvSpPr>
          <p:cNvPr id="15" name="Strzałka w prawo 11">
            <a:extLst>
              <a:ext uri="{FF2B5EF4-FFF2-40B4-BE49-F238E27FC236}">
                <a16:creationId xmlns:a16="http://schemas.microsoft.com/office/drawing/2014/main" id="{59A88131-E0DA-463F-80C5-DCE48CE1E302}"/>
              </a:ext>
            </a:extLst>
          </p:cNvPr>
          <p:cNvSpPr/>
          <p:nvPr/>
        </p:nvSpPr>
        <p:spPr>
          <a:xfrm>
            <a:off x="301301" y="3936630"/>
            <a:ext cx="720080" cy="55635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2</a:t>
            </a:r>
          </a:p>
        </p:txBody>
      </p:sp>
      <p:sp>
        <p:nvSpPr>
          <p:cNvPr id="16" name="Strzałka w prawo 11">
            <a:extLst>
              <a:ext uri="{FF2B5EF4-FFF2-40B4-BE49-F238E27FC236}">
                <a16:creationId xmlns:a16="http://schemas.microsoft.com/office/drawing/2014/main" id="{B8C3FF0D-5439-4F2E-8CA2-F0DC5F4A75EF}"/>
              </a:ext>
            </a:extLst>
          </p:cNvPr>
          <p:cNvSpPr/>
          <p:nvPr/>
        </p:nvSpPr>
        <p:spPr>
          <a:xfrm>
            <a:off x="301301" y="4757102"/>
            <a:ext cx="720080" cy="55635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3</a:t>
            </a:r>
          </a:p>
        </p:txBody>
      </p:sp>
      <p:sp>
        <p:nvSpPr>
          <p:cNvPr id="18" name="Strzałka w prawo 11">
            <a:extLst>
              <a:ext uri="{FF2B5EF4-FFF2-40B4-BE49-F238E27FC236}">
                <a16:creationId xmlns:a16="http://schemas.microsoft.com/office/drawing/2014/main" id="{12481073-8D3D-40FC-8817-C359FC69BBE0}"/>
              </a:ext>
            </a:extLst>
          </p:cNvPr>
          <p:cNvSpPr/>
          <p:nvPr/>
        </p:nvSpPr>
        <p:spPr>
          <a:xfrm>
            <a:off x="301301" y="5669906"/>
            <a:ext cx="720080" cy="55635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/>
              <a:t>4</a:t>
            </a:r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4256324A-B706-4335-90AB-FA9C24ECC2A3}"/>
              </a:ext>
            </a:extLst>
          </p:cNvPr>
          <p:cNvSpPr/>
          <p:nvPr/>
        </p:nvSpPr>
        <p:spPr>
          <a:xfrm>
            <a:off x="6257271" y="2909079"/>
            <a:ext cx="6174885" cy="6463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5" name="Obraz 24" descr="Wycinek ekranu">
            <a:extLst>
              <a:ext uri="{FF2B5EF4-FFF2-40B4-BE49-F238E27FC236}">
                <a16:creationId xmlns:a16="http://schemas.microsoft.com/office/drawing/2014/main" id="{514F570C-84BF-46E2-81C6-9D74D0B09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389" y="1143417"/>
            <a:ext cx="1553111" cy="976241"/>
          </a:xfrm>
          <a:prstGeom prst="rect">
            <a:avLst/>
          </a:prstGeom>
        </p:spPr>
      </p:pic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75D5C0A0-A947-4515-BAC8-9F0018BEFF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4232959"/>
              </p:ext>
            </p:extLst>
          </p:nvPr>
        </p:nvGraphicFramePr>
        <p:xfrm>
          <a:off x="336431" y="960166"/>
          <a:ext cx="7356721" cy="1368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225939327"/>
      </p:ext>
    </p:extLst>
  </p:cSld>
  <p:clrMapOvr>
    <a:masterClrMapping/>
  </p:clrMapOvr>
  <p:transition advTm="15626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2"/>
          <p:cNvSpPr txBox="1">
            <a:spLocks/>
          </p:cNvSpPr>
          <p:nvPr/>
        </p:nvSpPr>
        <p:spPr>
          <a:xfrm>
            <a:off x="383059" y="1956865"/>
            <a:ext cx="11269363" cy="49129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dirty="0"/>
              <a:t>Materiały zostaną zamówione tylko dla egzaminów, które mają status „</a:t>
            </a:r>
            <a:r>
              <a:rPr lang="pl-PL" b="1" dirty="0"/>
              <a:t>Zaakceptowany</a:t>
            </a:r>
            <a:r>
              <a:rPr lang="pl-PL" dirty="0"/>
              <a:t>” nadany przez pracownika OKE.</a:t>
            </a:r>
          </a:p>
          <a:p>
            <a:pPr algn="just"/>
            <a:r>
              <a:rPr lang="pl-PL" dirty="0"/>
              <a:t>Materiały egzaminacyjne będą wysłane na adres szkoły, której identyfikator znajduje się w oznaczeniu egzaminu </a:t>
            </a:r>
          </a:p>
          <a:p>
            <a:pPr marL="0" indent="0" algn="just">
              <a:buNone/>
            </a:pPr>
            <a:r>
              <a:rPr lang="pl-PL" dirty="0"/>
              <a:t>          (przykład 20190409/</a:t>
            </a:r>
            <a:r>
              <a:rPr lang="pl-P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066301-7250I</a:t>
            </a:r>
            <a:r>
              <a:rPr lang="pl-PL" dirty="0"/>
              <a:t>/40668231).</a:t>
            </a:r>
          </a:p>
          <a:p>
            <a:pPr algn="just"/>
            <a:r>
              <a:rPr lang="pl-PL" dirty="0">
                <a:solidFill>
                  <a:srgbClr val="191970"/>
                </a:solidFill>
              </a:rPr>
              <a:t>Można wprowadzić inny adres, na który zostaną dostarczone materiały egzaminacyjne, zakładka: </a:t>
            </a:r>
            <a:r>
              <a:rPr lang="pl-PL" b="1" dirty="0"/>
              <a:t>Zmień adres dostawy </a:t>
            </a:r>
          </a:p>
          <a:p>
            <a:pPr algn="just"/>
            <a:r>
              <a:rPr lang="pl-PL" dirty="0"/>
              <a:t>Dyrektor szkoły po zalogowaniu do SIOEPKZ każdorazowo otrzymuje aktualną informację dotyczącą </a:t>
            </a:r>
            <a:r>
              <a:rPr lang="pl-PL" b="1" dirty="0"/>
              <a:t>deklaracji nieuwzględnionych </a:t>
            </a:r>
            <a:r>
              <a:rPr lang="pl-PL" dirty="0"/>
              <a:t>w procesie planowania.</a:t>
            </a:r>
          </a:p>
          <a:p>
            <a:pPr algn="just"/>
            <a:r>
              <a:rPr lang="pl-PL" dirty="0"/>
              <a:t>Egzaminy posiadające status: nieprzesłany, przesłany (po terminie), odrzucony, usunięty - </a:t>
            </a:r>
            <a:r>
              <a:rPr lang="pl-PL" b="1" dirty="0">
                <a:solidFill>
                  <a:srgbClr val="C00000"/>
                </a:solidFill>
              </a:rPr>
              <a:t>nie odbędą się, nie zostaną przygotowane dla nich materiały egzaminacyjne.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85345"/>
            <a:ext cx="10515600" cy="1605344"/>
          </a:xfrm>
        </p:spPr>
        <p:txBody>
          <a:bodyPr/>
          <a:lstStyle/>
          <a:p>
            <a:r>
              <a:rPr lang="pl-PL" dirty="0"/>
              <a:t>Planowanie egzaminów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3059" y="1253331"/>
            <a:ext cx="10515600" cy="4351338"/>
          </a:xfrm>
        </p:spPr>
        <p:txBody>
          <a:bodyPr>
            <a:normAutofit/>
          </a:bodyPr>
          <a:lstStyle/>
          <a:p>
            <a:r>
              <a:rPr lang="pl-PL" dirty="0"/>
              <a:t>Zaplanowane egzaminy należy przekazać do OKE.</a:t>
            </a:r>
            <a:r>
              <a:rPr lang="pl-PL" b="1" dirty="0"/>
              <a:t> </a:t>
            </a:r>
            <a:r>
              <a:rPr lang="pl-PL" dirty="0"/>
              <a:t>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7698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9953"/>
    </mc:Choice>
    <mc:Fallback xmlns="">
      <p:transition advTm="89953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BA66AB-563B-4243-876A-495A0AE9C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Prezentacje na stronie www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CE100E4-6320-4A18-88ED-094378B72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7031" y="2307325"/>
            <a:ext cx="8366760" cy="30845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4200"/>
              </a:spcBef>
              <a:buFont typeface="Wingdings" panose="05000000000000000000" pitchFamily="2" charset="2"/>
              <a:buChar char="§"/>
            </a:pPr>
            <a:r>
              <a:rPr lang="pl-PL" dirty="0"/>
              <a:t>Egzamin zawodowy - planowanie</a:t>
            </a:r>
          </a:p>
          <a:p>
            <a:pPr>
              <a:lnSpc>
                <a:spcPct val="100000"/>
              </a:lnSpc>
              <a:spcBef>
                <a:spcPts val="4200"/>
              </a:spcBef>
              <a:buFont typeface="Wingdings" panose="05000000000000000000" pitchFamily="2" charset="2"/>
              <a:buChar char="§"/>
            </a:pPr>
            <a:r>
              <a:rPr lang="pl-PL" dirty="0"/>
              <a:t>Przykłady planowania</a:t>
            </a:r>
          </a:p>
          <a:p>
            <a:pPr>
              <a:lnSpc>
                <a:spcPct val="100000"/>
              </a:lnSpc>
              <a:spcBef>
                <a:spcPts val="4200"/>
              </a:spcBef>
              <a:buFont typeface="Wingdings" panose="05000000000000000000" pitchFamily="2" charset="2"/>
              <a:buChar char="§"/>
            </a:pPr>
            <a:r>
              <a:rPr lang="pl-PL" dirty="0"/>
              <a:t>Szkolenie ZN</a:t>
            </a:r>
          </a:p>
          <a:p>
            <a:pPr>
              <a:lnSpc>
                <a:spcPct val="100000"/>
              </a:lnSpc>
              <a:spcBef>
                <a:spcPts val="4200"/>
              </a:spcBef>
              <a:buFont typeface="Wingdings" panose="05000000000000000000" pitchFamily="2" charset="2"/>
              <a:buChar char="§"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6065021-D9D5-42F5-93A8-2CBE7161AF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18278"/>
            <a:ext cx="2777031" cy="380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724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16B700-F8F6-4162-BBF4-55113A3D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325292"/>
          </a:xfrm>
        </p:spPr>
        <p:txBody>
          <a:bodyPr/>
          <a:lstStyle/>
          <a:p>
            <a:pPr algn="ctr"/>
            <a:r>
              <a:rPr lang="pl-PL" dirty="0">
                <a:solidFill>
                  <a:srgbClr val="002060"/>
                </a:solidFill>
              </a:rPr>
              <a:t>Najczęściej zadawane pytania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061D159-D5FD-489E-8676-9E589C497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419272"/>
            <a:ext cx="10515600" cy="1500187"/>
          </a:xfrm>
        </p:spPr>
        <p:txBody>
          <a:bodyPr/>
          <a:lstStyle/>
          <a:p>
            <a:pPr algn="ctr"/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BE2D73D-A2BB-4245-82B3-5D600DC2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06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911"/>
    </mc:Choice>
    <mc:Fallback xmlns="">
      <p:transition advTm="5091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F0465F-A18C-4BF3-A9B4-5F1363042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 jaki sposób uzyskać dostęp do SIOEPKZ </a:t>
            </a:r>
            <a:br>
              <a:rPr lang="pl-PL" dirty="0"/>
            </a:br>
            <a:r>
              <a:rPr lang="pl-PL" dirty="0"/>
              <a:t>w przypadku zmiany dyrektora szkoły?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BAFA3F-FA2C-4E1A-AF19-AAA926DE7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6820"/>
            <a:ext cx="10280515" cy="3263150"/>
          </a:xfrm>
        </p:spPr>
        <p:txBody>
          <a:bodyPr/>
          <a:lstStyle/>
          <a:p>
            <a:r>
              <a:rPr lang="pl-PL" dirty="0"/>
              <a:t>Należy zaktualizować dane w systemie SIO</a:t>
            </a:r>
          </a:p>
          <a:p>
            <a:pPr algn="just"/>
            <a:r>
              <a:rPr lang="pl-PL" dirty="0"/>
              <a:t>Po zaktualizowaniu danych w SIO należy wysłać mejla z prośbą </a:t>
            </a:r>
            <a:br>
              <a:rPr lang="pl-PL" dirty="0"/>
            </a:br>
            <a:r>
              <a:rPr lang="pl-PL" dirty="0"/>
              <a:t>o założenie konta dla nowego dyrektora w systemie SIOEPKZ (prośba powinna zawierać imię i nazwisko nowego dyrektora, adres </a:t>
            </a:r>
            <a:r>
              <a:rPr lang="pl-PL" dirty="0" err="1"/>
              <a:t>mejlowy</a:t>
            </a:r>
            <a:r>
              <a:rPr lang="pl-PL" dirty="0"/>
              <a:t>, kod/kody szkół)</a:t>
            </a:r>
          </a:p>
        </p:txBody>
      </p:sp>
    </p:spTree>
    <p:extLst>
      <p:ext uri="{BB962C8B-B14F-4D97-AF65-F5344CB8AC3E}">
        <p14:creationId xmlns:p14="http://schemas.microsoft.com/office/powerpoint/2010/main" val="356515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A07EC5-DFF5-4A9F-B06D-60CB80E9E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 założyć konto dla pracownika OE?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10405B-AC2A-4336-9BFF-03DA1D6E6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9423"/>
            <a:ext cx="10333693" cy="3689795"/>
          </a:xfrm>
        </p:spPr>
        <p:txBody>
          <a:bodyPr/>
          <a:lstStyle/>
          <a:p>
            <a:pPr algn="just"/>
            <a:r>
              <a:rPr lang="pl-PL" dirty="0"/>
              <a:t>Konto dla pracownika OE zakłada dyrektor OE (Użytkownicy – zarządzanie użytkownikami - dodaj)</a:t>
            </a:r>
          </a:p>
          <a:p>
            <a:pPr algn="just"/>
            <a:r>
              <a:rPr lang="pl-PL" dirty="0"/>
              <a:t>W przypadku konieczności dodania dostępu dla kolejnej szkoły pracownikowi, który ma już konto w systemie SIOEPKZ należy zgłosić się </a:t>
            </a:r>
            <a:r>
              <a:rPr lang="pl-PL" dirty="0" err="1"/>
              <a:t>mejlowo</a:t>
            </a:r>
            <a:r>
              <a:rPr lang="pl-PL" dirty="0"/>
              <a:t> do OKE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8963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C15A69-4B0F-441F-AD0A-5CAB613DA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278" y="490334"/>
            <a:ext cx="10468165" cy="1325563"/>
          </a:xfrm>
        </p:spPr>
        <p:txBody>
          <a:bodyPr/>
          <a:lstStyle/>
          <a:p>
            <a:r>
              <a:rPr lang="pl-PL" dirty="0"/>
              <a:t>Czy wniosek o upoważnienie można złożyć na zespół szkół?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FCA7CB-9795-4F82-8DB3-3203660C2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328" y="2443007"/>
            <a:ext cx="10834407" cy="3558858"/>
          </a:xfrm>
        </p:spPr>
        <p:txBody>
          <a:bodyPr/>
          <a:lstStyle/>
          <a:p>
            <a:pPr algn="just"/>
            <a:r>
              <a:rPr lang="pl-PL" dirty="0"/>
              <a:t>Nie, w systemie SIOEPKZ wnioski o upoważnienie należy składać </a:t>
            </a:r>
            <a:br>
              <a:rPr lang="pl-PL" dirty="0"/>
            </a:br>
            <a:r>
              <a:rPr lang="pl-PL" dirty="0"/>
              <a:t>z kodami szkół, pod którymi były wprowadzone deklaracje.</a:t>
            </a:r>
          </a:p>
        </p:txBody>
      </p:sp>
    </p:spTree>
    <p:extLst>
      <p:ext uri="{BB962C8B-B14F-4D97-AF65-F5344CB8AC3E}">
        <p14:creationId xmlns:p14="http://schemas.microsoft.com/office/powerpoint/2010/main" val="321510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C15A69-4B0F-441F-AD0A-5CAB613DA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568" y="500063"/>
            <a:ext cx="11838432" cy="999554"/>
          </a:xfrm>
        </p:spPr>
        <p:txBody>
          <a:bodyPr/>
          <a:lstStyle/>
          <a:p>
            <a:r>
              <a:rPr lang="pl-PL" dirty="0"/>
              <a:t>Jak prawidłowo wypełnić wniosek o upoważnienie?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FCA7CB-9795-4F82-8DB3-3203660C2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30" y="1499617"/>
            <a:ext cx="10935188" cy="535838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pl-PL" dirty="0"/>
              <a:t>Wniosek o udzielenie upoważnienia powinien zawierać informację, że szkoła/placówka/pracodawca posiada warunki zapewniające prawidłowy przebieg egzaminu zawodowego, czyli: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dirty="0"/>
              <a:t>1) w przypadku części praktycznej: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b="1" dirty="0"/>
              <a:t>a) </a:t>
            </a:r>
            <a:r>
              <a:rPr lang="pl-PL" dirty="0"/>
              <a:t>zapewnia </a:t>
            </a:r>
            <a:r>
              <a:rPr lang="pl-PL" b="1" u="sng" dirty="0"/>
              <a:t>warunki do realizacji kształcenia </a:t>
            </a:r>
            <a:r>
              <a:rPr lang="pl-PL" dirty="0"/>
              <a:t>w danym zawodzie, określone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dirty="0"/>
              <a:t>w podstawie programowej kształcenia w zawodzie szkolnictwa branżowego,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b="1" dirty="0"/>
              <a:t>b) </a:t>
            </a:r>
            <a:r>
              <a:rPr lang="pl-PL" dirty="0"/>
              <a:t>zapewnia warunki do samodzielnego wykonywania przez zdających zadań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dirty="0"/>
              <a:t>egzaminacyjnych zawartych w arkuszu egzaminacyjnym,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dirty="0"/>
              <a:t>z uwzględnieniem bezpieczeństwa i higieny pracy, oraz warunki socjalne,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b="1" dirty="0"/>
              <a:t>c) </a:t>
            </a:r>
            <a:r>
              <a:rPr lang="pl-PL" dirty="0"/>
              <a:t>zapewnia zdającym przystąpienie do egzaminu zawodowego w warunkach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dirty="0"/>
              <a:t>dostosowanych do ich potrzeb i możliwości,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b="1" dirty="0"/>
              <a:t>d) </a:t>
            </a:r>
            <a:r>
              <a:rPr lang="pl-PL" dirty="0"/>
              <a:t>zapewnia zdającym pierwszą pomoc medyczną</a:t>
            </a:r>
          </a:p>
        </p:txBody>
      </p:sp>
    </p:spTree>
    <p:extLst>
      <p:ext uri="{BB962C8B-B14F-4D97-AF65-F5344CB8AC3E}">
        <p14:creationId xmlns:p14="http://schemas.microsoft.com/office/powerpoint/2010/main" val="289741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FAE2DE-DC48-4448-B600-23C93D13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95" y="489272"/>
            <a:ext cx="10624550" cy="1325563"/>
          </a:xfrm>
        </p:spPr>
        <p:txBody>
          <a:bodyPr/>
          <a:lstStyle/>
          <a:p>
            <a:r>
              <a:rPr lang="pl-PL" dirty="0"/>
              <a:t>Egzamin zawodowy dla </a:t>
            </a:r>
            <a:r>
              <a:rPr lang="pl-PL" b="1" dirty="0"/>
              <a:t>uczniów/słuchaczy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E8E0C95-BEF7-441F-9270-B99F7F035E3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35272" y="1949386"/>
            <a:ext cx="11248689" cy="345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indent="-358775" algn="just">
              <a:lnSpc>
                <a:spcPct val="100000"/>
              </a:lnSpc>
              <a:spcAft>
                <a:spcPts val="1200"/>
              </a:spcAft>
              <a:buSzPct val="96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Przystąpienie do egzaminu zawodowego jest warunkiem:</a:t>
            </a:r>
          </a:p>
          <a:p>
            <a:pPr marL="536575" lvl="1" indent="-177800" algn="just">
              <a:lnSpc>
                <a:spcPct val="100000"/>
              </a:lnSpc>
              <a:buSzPct val="96000"/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2060"/>
                </a:solidFill>
              </a:rPr>
              <a:t>promocji do klasy programowo wyższej (uczniowie technikum – </a:t>
            </a:r>
            <a:r>
              <a:rPr lang="pl-PL" sz="2800" i="1" dirty="0">
                <a:solidFill>
                  <a:srgbClr val="002060"/>
                </a:solidFill>
              </a:rPr>
              <a:t>USO</a:t>
            </a:r>
            <a:r>
              <a:rPr lang="pl-PL" sz="2800" dirty="0">
                <a:solidFill>
                  <a:srgbClr val="002060"/>
                </a:solidFill>
              </a:rPr>
              <a:t> </a:t>
            </a:r>
            <a:r>
              <a:rPr lang="pl-PL" sz="2800" i="1" dirty="0">
                <a:solidFill>
                  <a:srgbClr val="002060"/>
                </a:solidFill>
              </a:rPr>
              <a:t>art.44o)</a:t>
            </a:r>
          </a:p>
          <a:p>
            <a:pPr marL="536575" lvl="1" indent="-177800" algn="just">
              <a:lnSpc>
                <a:spcPct val="100000"/>
              </a:lnSpc>
              <a:buSzPct val="96000"/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2060"/>
                </a:solidFill>
              </a:rPr>
              <a:t>promocji na semestr programowo wyższy (słuchacze SBII lub </a:t>
            </a:r>
            <a:r>
              <a:rPr lang="pl-PL" sz="2800" dirty="0" err="1">
                <a:solidFill>
                  <a:srgbClr val="002060"/>
                </a:solidFill>
              </a:rPr>
              <a:t>SPol</a:t>
            </a:r>
            <a:r>
              <a:rPr lang="pl-PL" sz="2800" dirty="0">
                <a:solidFill>
                  <a:srgbClr val="002060"/>
                </a:solidFill>
              </a:rPr>
              <a:t> – </a:t>
            </a:r>
            <a:r>
              <a:rPr lang="pl-PL" sz="2800" i="1" dirty="0">
                <a:solidFill>
                  <a:srgbClr val="002060"/>
                </a:solidFill>
              </a:rPr>
              <a:t>USO</a:t>
            </a:r>
            <a:r>
              <a:rPr lang="pl-PL" sz="2800" dirty="0">
                <a:solidFill>
                  <a:srgbClr val="002060"/>
                </a:solidFill>
              </a:rPr>
              <a:t> </a:t>
            </a:r>
            <a:r>
              <a:rPr lang="pl-PL" sz="2800" i="1" dirty="0">
                <a:solidFill>
                  <a:srgbClr val="002060"/>
                </a:solidFill>
              </a:rPr>
              <a:t>art.44z)</a:t>
            </a:r>
          </a:p>
          <a:p>
            <a:pPr marL="536575" lvl="1" indent="-177800" algn="just">
              <a:lnSpc>
                <a:spcPct val="100000"/>
              </a:lnSpc>
              <a:buSzPct val="96000"/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2060"/>
                </a:solidFill>
              </a:rPr>
              <a:t>ukończenia szkoły (uczniowie SBI, technikum - </a:t>
            </a:r>
            <a:r>
              <a:rPr lang="pl-PL" sz="2800" i="1" dirty="0">
                <a:solidFill>
                  <a:srgbClr val="002060"/>
                </a:solidFill>
              </a:rPr>
              <a:t>USO</a:t>
            </a:r>
            <a:r>
              <a:rPr lang="pl-PL" sz="2800" dirty="0">
                <a:solidFill>
                  <a:srgbClr val="002060"/>
                </a:solidFill>
              </a:rPr>
              <a:t> </a:t>
            </a:r>
            <a:r>
              <a:rPr lang="pl-PL" sz="2800" i="1" dirty="0">
                <a:solidFill>
                  <a:srgbClr val="002060"/>
                </a:solidFill>
              </a:rPr>
              <a:t>art.44q; </a:t>
            </a:r>
            <a:r>
              <a:rPr lang="pl-PL" sz="2800" dirty="0">
                <a:solidFill>
                  <a:srgbClr val="002060"/>
                </a:solidFill>
              </a:rPr>
              <a:t>słuchacze SBII lub </a:t>
            </a:r>
            <a:r>
              <a:rPr lang="pl-PL" sz="2800" dirty="0" err="1">
                <a:solidFill>
                  <a:srgbClr val="002060"/>
                </a:solidFill>
              </a:rPr>
              <a:t>SPol</a:t>
            </a:r>
            <a:r>
              <a:rPr lang="pl-PL" sz="2800" dirty="0">
                <a:solidFill>
                  <a:srgbClr val="002060"/>
                </a:solidFill>
              </a:rPr>
              <a:t> – </a:t>
            </a:r>
            <a:r>
              <a:rPr lang="pl-PL" sz="2800" i="1" dirty="0">
                <a:solidFill>
                  <a:srgbClr val="002060"/>
                </a:solidFill>
              </a:rPr>
              <a:t>USO</a:t>
            </a:r>
            <a:r>
              <a:rPr lang="pl-PL" sz="2800" dirty="0">
                <a:solidFill>
                  <a:srgbClr val="002060"/>
                </a:solidFill>
              </a:rPr>
              <a:t> </a:t>
            </a:r>
            <a:r>
              <a:rPr lang="pl-PL" sz="2800" i="1" dirty="0">
                <a:solidFill>
                  <a:srgbClr val="002060"/>
                </a:solidFill>
              </a:rPr>
              <a:t>art.44za)</a:t>
            </a:r>
            <a:r>
              <a:rPr lang="pl-PL" sz="28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74939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C15A69-4B0F-441F-AD0A-5CAB613D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Dlaczego nie wyświetla się kwalifikacja przy składaniu wniosku o upoważnienie?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FCA7CB-9795-4F82-8DB3-3203660C2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44261"/>
            <a:ext cx="10445885" cy="4351338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Nie została wpisana żadna sala (miejsce egzaminowania) do przeprowadzenia egzaminu do części pisemnej lub praktycznej </a:t>
            </a:r>
            <a:br>
              <a:rPr lang="pl-PL" dirty="0"/>
            </a:br>
            <a:r>
              <a:rPr lang="pl-PL" dirty="0"/>
              <a:t>w danej kwalifikacji</a:t>
            </a:r>
          </a:p>
          <a:p>
            <a:pPr algn="just"/>
            <a:r>
              <a:rPr lang="pl-PL" dirty="0"/>
              <a:t>Przed przystąpieniem do wypełniania wniosku należy wpisać co najmniej jedną salę do części pisemnej lub co najmniej jedną salę do danej kwalifikacji dla części praktycznej – </a:t>
            </a:r>
            <a:r>
              <a:rPr lang="pl-PL" b="1" dirty="0"/>
              <a:t>instrukcja 0014</a:t>
            </a:r>
            <a:r>
              <a:rPr lang="pl-PL" dirty="0"/>
              <a:t>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428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74295A-2E8C-4CC9-8C34-C27B35E77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365125"/>
            <a:ext cx="10841736" cy="1325563"/>
          </a:xfrm>
        </p:spPr>
        <p:txBody>
          <a:bodyPr>
            <a:normAutofit fontScale="90000"/>
          </a:bodyPr>
          <a:lstStyle/>
          <a:p>
            <a:r>
              <a:rPr lang="pl-PL" dirty="0"/>
              <a:t>Jak wpisać deklarację do SIOEPKZ, jeżeli pojawia się komunikat, że dane tej osoby są już w systemie?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8BCFD5-4DA1-42BA-A5CB-57B11E53B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29" y="2021300"/>
            <a:ext cx="7013448" cy="36485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W przypadku pojawienia się komunikatu:</a:t>
            </a:r>
          </a:p>
          <a:p>
            <a:endParaRPr lang="pl-PL" dirty="0"/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należy kliknąć w niego, a następnie </a:t>
            </a:r>
            <a:br>
              <a:rPr lang="pl-PL" dirty="0"/>
            </a:br>
            <a:r>
              <a:rPr lang="pl-PL" dirty="0"/>
              <a:t>w zakładce Deklaracje i wnioski </a:t>
            </a:r>
            <a:br>
              <a:rPr lang="pl-PL" dirty="0"/>
            </a:br>
            <a:r>
              <a:rPr lang="pl-PL" dirty="0"/>
              <a:t>włączyć edycję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C30B276D-D522-4D01-8172-B16C0021984C}"/>
              </a:ext>
            </a:extLst>
          </p:cNvPr>
          <p:cNvGrpSpPr/>
          <p:nvPr/>
        </p:nvGrpSpPr>
        <p:grpSpPr>
          <a:xfrm>
            <a:off x="2672248" y="2520378"/>
            <a:ext cx="3954780" cy="1661287"/>
            <a:chOff x="5274564" y="2764409"/>
            <a:chExt cx="3954780" cy="1661287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0924C958-F022-4190-B4B0-69212C969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012" t="53837"/>
            <a:stretch/>
          </p:blipFill>
          <p:spPr>
            <a:xfrm>
              <a:off x="5274564" y="2764409"/>
              <a:ext cx="3700670" cy="1661287"/>
            </a:xfrm>
            <a:prstGeom prst="rect">
              <a:avLst/>
            </a:prstGeom>
          </p:spPr>
        </p:pic>
        <p:sp>
          <p:nvSpPr>
            <p:cNvPr id="6" name="Strzałka w lewo 7">
              <a:extLst>
                <a:ext uri="{FF2B5EF4-FFF2-40B4-BE49-F238E27FC236}">
                  <a16:creationId xmlns:a16="http://schemas.microsoft.com/office/drawing/2014/main" id="{7CDC2CC2-CB74-4119-A7EA-86A66BD26828}"/>
                </a:ext>
              </a:extLst>
            </p:cNvPr>
            <p:cNvSpPr/>
            <p:nvPr/>
          </p:nvSpPr>
          <p:spPr>
            <a:xfrm>
              <a:off x="7847076" y="3704780"/>
              <a:ext cx="1382268" cy="184468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E53A7E5F-8F40-48DE-A8AA-59F68DAB366C}"/>
                </a:ext>
              </a:extLst>
            </p:cNvPr>
            <p:cNvSpPr/>
            <p:nvPr/>
          </p:nvSpPr>
          <p:spPr>
            <a:xfrm>
              <a:off x="7010400" y="3729164"/>
              <a:ext cx="365760" cy="869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3A05D6FD-34EA-41B6-8DC9-DE0E81AFD090}"/>
                </a:ext>
              </a:extLst>
            </p:cNvPr>
            <p:cNvSpPr/>
            <p:nvPr/>
          </p:nvSpPr>
          <p:spPr>
            <a:xfrm>
              <a:off x="6096000" y="3729164"/>
              <a:ext cx="365760" cy="869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B7FE6EF6-C182-47AF-8D8B-650A8B127B9C}"/>
              </a:ext>
            </a:extLst>
          </p:cNvPr>
          <p:cNvGrpSpPr/>
          <p:nvPr/>
        </p:nvGrpSpPr>
        <p:grpSpPr>
          <a:xfrm>
            <a:off x="6909251" y="2619593"/>
            <a:ext cx="2042621" cy="3873282"/>
            <a:chOff x="9603906" y="2863623"/>
            <a:chExt cx="2042621" cy="3873282"/>
          </a:xfrm>
        </p:grpSpPr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8D076F5F-1610-4274-BE7B-115778EEAD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6842" r="80252"/>
            <a:stretch/>
          </p:blipFill>
          <p:spPr>
            <a:xfrm>
              <a:off x="9603906" y="2863623"/>
              <a:ext cx="2042621" cy="38184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Elipsa 3">
              <a:extLst>
                <a:ext uri="{FF2B5EF4-FFF2-40B4-BE49-F238E27FC236}">
                  <a16:creationId xmlns:a16="http://schemas.microsoft.com/office/drawing/2014/main" id="{BEFB67B3-2C86-4941-BE98-1DB71990BB37}"/>
                </a:ext>
              </a:extLst>
            </p:cNvPr>
            <p:cNvSpPr/>
            <p:nvPr/>
          </p:nvSpPr>
          <p:spPr>
            <a:xfrm>
              <a:off x="10458995" y="6309393"/>
              <a:ext cx="1187532" cy="42751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47347953-E018-4195-ACD3-A6A60A3D0504}"/>
                </a:ext>
              </a:extLst>
            </p:cNvPr>
            <p:cNvSpPr/>
            <p:nvPr/>
          </p:nvSpPr>
          <p:spPr>
            <a:xfrm>
              <a:off x="9909446" y="3508120"/>
              <a:ext cx="365760" cy="869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9C5A63C6-E040-42F5-86C9-FEAE989603CD}"/>
                </a:ext>
              </a:extLst>
            </p:cNvPr>
            <p:cNvSpPr/>
            <p:nvPr/>
          </p:nvSpPr>
          <p:spPr>
            <a:xfrm>
              <a:off x="10276115" y="4053136"/>
              <a:ext cx="365760" cy="869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61024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9899BF-87C6-4542-8964-EFD68EA01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463" y="453615"/>
            <a:ext cx="10515600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pl-PL" dirty="0"/>
              <a:t>Czy szkoła może odmówić przyjęcia deklaracji od absolwenta,  jeżeli nie kształci już w danej kwalifikacji?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22D72E-FAFB-4AE9-A7BF-177DC2625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463" y="2280269"/>
            <a:ext cx="11049001" cy="4319143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pl-PL" dirty="0"/>
              <a:t>Absolwent składa deklarację dyrektorowi szkoły, którą ukończył i w niej zdaje egzamin.</a:t>
            </a:r>
          </a:p>
          <a:p>
            <a:pPr algn="just">
              <a:lnSpc>
                <a:spcPct val="110000"/>
              </a:lnSpc>
            </a:pPr>
            <a:r>
              <a:rPr lang="pl-PL" dirty="0"/>
              <a:t>W przypadku części praktycznej egzaminu zawodowego z kwalifikacji </a:t>
            </a:r>
            <a:br>
              <a:rPr lang="pl-PL" dirty="0"/>
            </a:br>
            <a:r>
              <a:rPr lang="pl-PL" dirty="0"/>
              <a:t>w modelu W i WK, dyrektor szkoły, w której zlikwidowano kształcenie </a:t>
            </a:r>
            <a:br>
              <a:rPr lang="pl-PL" dirty="0"/>
            </a:br>
            <a:r>
              <a:rPr lang="pl-PL" dirty="0"/>
              <a:t>w danym zawodzie może wystąpić do dyrektora OKE </a:t>
            </a:r>
            <a:br>
              <a:rPr lang="pl-PL" dirty="0"/>
            </a:br>
            <a:r>
              <a:rPr lang="pl-PL" dirty="0"/>
              <a:t>z wnioskiem o wskazanie miejsca przeprowadzenia egzaminu. </a:t>
            </a:r>
          </a:p>
        </p:txBody>
      </p:sp>
    </p:spTree>
    <p:extLst>
      <p:ext uri="{BB962C8B-B14F-4D97-AF65-F5344CB8AC3E}">
        <p14:creationId xmlns:p14="http://schemas.microsoft.com/office/powerpoint/2010/main" val="161134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21B6FF-76AB-4E59-A495-20446D99D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należy zrobić w przypadku zmiany pracodawcy po wprowadzeniu deklaracji?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AEF71C-09CC-45AE-A5CB-858CEB1EF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827" y="2064211"/>
            <a:ext cx="10846160" cy="3479610"/>
          </a:xfrm>
        </p:spPr>
        <p:txBody>
          <a:bodyPr/>
          <a:lstStyle/>
          <a:p>
            <a:r>
              <a:rPr lang="pl-PL" dirty="0"/>
              <a:t>Należy wprowadzić dane nowego pracodawcy do systemu SIOEPKZ</a:t>
            </a:r>
          </a:p>
          <a:p>
            <a:pPr algn="just"/>
            <a:r>
              <a:rPr lang="pl-PL" dirty="0"/>
              <a:t>Po wprowadzeniu należy przysłać informację </a:t>
            </a:r>
            <a:r>
              <a:rPr lang="pl-PL" dirty="0" err="1"/>
              <a:t>mejlową</a:t>
            </a:r>
            <a:r>
              <a:rPr lang="pl-PL" dirty="0"/>
              <a:t> (</a:t>
            </a:r>
            <a:r>
              <a:rPr lang="pl-PL" dirty="0">
                <a:hlinkClick r:id="rId3"/>
              </a:rPr>
              <a:t>wez@oke.krakow.pl</a:t>
            </a:r>
            <a:r>
              <a:rPr lang="pl-PL" dirty="0"/>
              <a:t>) o konieczności zmiany pracodawcy </a:t>
            </a:r>
            <a:br>
              <a:rPr lang="pl-PL" dirty="0"/>
            </a:br>
            <a:r>
              <a:rPr lang="pl-PL" dirty="0"/>
              <a:t>w systemie przy określonych deklaracjach. Należy podać kod szkoły, dane młodocianych pracowników i dane aktualnego pracodawcy.</a:t>
            </a:r>
          </a:p>
        </p:txBody>
      </p:sp>
    </p:spTree>
    <p:extLst>
      <p:ext uri="{BB962C8B-B14F-4D97-AF65-F5344CB8AC3E}">
        <p14:creationId xmlns:p14="http://schemas.microsoft.com/office/powerpoint/2010/main" val="286289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A26830-F0D8-4532-AE4F-2FCFE3BD2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Kiedy i w jaki sposób należy złożyć wniosek o przekierowanie zdających?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9F515B-C778-4AA6-AB9B-80F387375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6993"/>
            <a:ext cx="10680290" cy="4170350"/>
          </a:xfrm>
        </p:spPr>
        <p:txBody>
          <a:bodyPr>
            <a:normAutofit lnSpcReduction="10000"/>
          </a:bodyPr>
          <a:lstStyle/>
          <a:p>
            <a:pPr marL="354013" indent="-354013" algn="just">
              <a:buNone/>
            </a:pPr>
            <a:r>
              <a:rPr lang="pl-PL" dirty="0"/>
              <a:t>1. Wniosek o przeprowadzenie części pisemnej/praktycznej egzaminu </a:t>
            </a:r>
            <a:br>
              <a:rPr lang="pl-PL" dirty="0"/>
            </a:br>
            <a:r>
              <a:rPr lang="pl-PL" dirty="0"/>
              <a:t>w innym miejscu niż szkoła/podmiot</a:t>
            </a:r>
          </a:p>
          <a:p>
            <a:pPr marL="354013" indent="-354013" algn="just">
              <a:buNone/>
            </a:pPr>
            <a:r>
              <a:rPr lang="pl-PL" dirty="0"/>
              <a:t>2. Informacja o przeprowadzeniu części praktycznej egzaminu w miejscu, w którym uczniowie szkoły odbywali praktyczną naukę zawodu</a:t>
            </a:r>
          </a:p>
          <a:p>
            <a:pPr marL="0" indent="0" algn="just">
              <a:buNone/>
            </a:pPr>
            <a:r>
              <a:rPr lang="pl-PL" dirty="0"/>
              <a:t>Formularze wniosków są dostępne na stronie </a:t>
            </a:r>
            <a:r>
              <a:rPr lang="pl-PL" dirty="0">
                <a:hlinkClick r:id="rId3"/>
              </a:rPr>
              <a:t>http://www.oke.krakow.pl</a:t>
            </a:r>
            <a:r>
              <a:rPr lang="pl-PL" dirty="0"/>
              <a:t> </a:t>
            </a:r>
            <a:br>
              <a:rPr lang="pl-PL" dirty="0"/>
            </a:br>
            <a:r>
              <a:rPr lang="pl-PL" i="1" dirty="0"/>
              <a:t>Egzamin zawodowy – Formuła 2019 - Organizacja - Informacje dla placówek organizujących egzamin</a:t>
            </a:r>
          </a:p>
          <a:p>
            <a:pPr marL="0" indent="0" algn="just">
              <a:buNone/>
            </a:pPr>
            <a:r>
              <a:rPr lang="pl-PL" dirty="0"/>
              <a:t>Podpisany wniosek, zarówno przez dyrektora placówki kierującej, jak </a:t>
            </a:r>
            <a:br>
              <a:rPr lang="pl-PL" dirty="0"/>
            </a:br>
            <a:r>
              <a:rPr lang="pl-PL" dirty="0"/>
              <a:t>i przez dyrektora placówki przyjmującej zdających, należy przysłać do OKE</a:t>
            </a:r>
          </a:p>
        </p:txBody>
      </p:sp>
    </p:spTree>
    <p:extLst>
      <p:ext uri="{BB962C8B-B14F-4D97-AF65-F5344CB8AC3E}">
        <p14:creationId xmlns:p14="http://schemas.microsoft.com/office/powerpoint/2010/main" val="341287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D7D724-2556-47A9-AA47-CB4E05865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 jaki sposób wymienić certyfikat/dyplom?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03DA3F-AF17-42AC-A821-5836D48E2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3578"/>
            <a:ext cx="10515600" cy="213677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pl-PL" dirty="0"/>
              <a:t>W przypadku błędu na dokumencie lub w wypadku konieczności zmiany danych osobowych, należy wystąpić do OKE z podaniem o wymianę dokumentu/dokumentów. Do podania należy dołączyć </a:t>
            </a:r>
            <a:r>
              <a:rPr lang="pl-PL" b="1" dirty="0"/>
              <a:t>poświadczoną za zgodność z oryginałem</a:t>
            </a:r>
            <a:r>
              <a:rPr lang="pl-PL" dirty="0"/>
              <a:t> kopię dokumentu potwierdzającego poprawne dane osobowe oraz </a:t>
            </a:r>
            <a:r>
              <a:rPr lang="pl-PL" b="1" dirty="0"/>
              <a:t>oryginały uprzednio wydrukowanych dokumentów</a:t>
            </a:r>
          </a:p>
          <a:p>
            <a:pPr>
              <a:lnSpc>
                <a:spcPct val="120000"/>
              </a:lnSpc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8EEE6BE-FE18-4A62-AA5C-B92B3B47F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217" y="5292725"/>
            <a:ext cx="2762250" cy="120015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372A86A-F9EF-4694-911C-AE24B82DA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217" y="3997210"/>
            <a:ext cx="2438400" cy="63817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004ABB8-9408-4D00-9166-0FDB9BFB4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358" y="3989510"/>
            <a:ext cx="3311071" cy="1009296"/>
          </a:xfrm>
          <a:prstGeom prst="rect">
            <a:avLst/>
          </a:prstGeom>
        </p:spPr>
      </p:pic>
      <p:sp>
        <p:nvSpPr>
          <p:cNvPr id="7" name="Strzałka: w prawo 6">
            <a:extLst>
              <a:ext uri="{FF2B5EF4-FFF2-40B4-BE49-F238E27FC236}">
                <a16:creationId xmlns:a16="http://schemas.microsoft.com/office/drawing/2014/main" id="{5A6BEC80-2C75-4454-AC8B-1365D851E93F}"/>
              </a:ext>
            </a:extLst>
          </p:cNvPr>
          <p:cNvSpPr/>
          <p:nvPr/>
        </p:nvSpPr>
        <p:spPr>
          <a:xfrm>
            <a:off x="4673429" y="4250530"/>
            <a:ext cx="624115" cy="131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: w dół 7">
            <a:extLst>
              <a:ext uri="{FF2B5EF4-FFF2-40B4-BE49-F238E27FC236}">
                <a16:creationId xmlns:a16="http://schemas.microsoft.com/office/drawing/2014/main" id="{2D445B8B-CF9D-43BA-848C-DFE7D487A141}"/>
              </a:ext>
            </a:extLst>
          </p:cNvPr>
          <p:cNvSpPr/>
          <p:nvPr/>
        </p:nvSpPr>
        <p:spPr>
          <a:xfrm>
            <a:off x="6688285" y="4635199"/>
            <a:ext cx="116114" cy="4860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618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CF9410-FE27-4A69-ADB4-D30943CAB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804" y="265162"/>
            <a:ext cx="8732519" cy="975995"/>
          </a:xfrm>
        </p:spPr>
        <p:txBody>
          <a:bodyPr/>
          <a:lstStyle/>
          <a:p>
            <a:r>
              <a:rPr lang="pl-PL" dirty="0"/>
              <a:t>Zwolnienie z egzaminu</a:t>
            </a:r>
            <a:endParaRPr lang="pl-PL" dirty="0">
              <a:highlight>
                <a:srgbClr val="FFFF00"/>
              </a:highlight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9B563F9-3F45-43EB-BCE0-1B6DA1347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832" y="3810028"/>
            <a:ext cx="10703798" cy="278587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USO art.  44zzzga ust.4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 szczególnych przypadkach losowych lub zdrowotnych, uniemożliwiających przystąpienie do części pisemnej lub części praktycznej egzaminu zawodowego </a:t>
            </a:r>
            <a:br>
              <a:rPr lang="pl-PL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 terminie dodatkowym</a:t>
            </a:r>
            <a:r>
              <a:rPr lang="pl-PL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dyrektor okręgowej komisji egzaminacyjnej, na </a:t>
            </a: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udokumentowany wniosek dyrektora szkoły</a:t>
            </a:r>
            <a:r>
              <a:rPr lang="pl-PL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może zwolnić ucznia / słuchacza </a:t>
            </a:r>
            <a:br>
              <a:rPr lang="pl-PL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 obowiązku przystąpienia do egzaminu zawodowego lub jego części. 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A83C1105-E89A-45B6-908B-713FF189B235}"/>
              </a:ext>
            </a:extLst>
          </p:cNvPr>
          <p:cNvSpPr txBox="1">
            <a:spLocks/>
          </p:cNvSpPr>
          <p:nvPr/>
        </p:nvSpPr>
        <p:spPr>
          <a:xfrm>
            <a:off x="560832" y="1324680"/>
            <a:ext cx="10781619" cy="240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USO art.44o ust.8</a:t>
            </a:r>
          </a:p>
          <a:p>
            <a:pPr marL="0" indent="0" algn="just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Rada pedagogiczna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 uwzględniając możliwości edukacyjne ucznia technikum, </a:t>
            </a: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może jeden raz w ciągu danego etapu edukacyjnego promować do klasy programowo wyższej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ucznia, który spełnił warunki do promocji, ale z przyczyn losowych lub zdrowotnych nie przystąpił do egzaminu zawodowego w terminie głównym i w terminie dodatkowym. Decyzja rady pedagogicznej jest ostateczna.</a:t>
            </a:r>
          </a:p>
        </p:txBody>
      </p:sp>
    </p:spTree>
    <p:extLst>
      <p:ext uri="{BB962C8B-B14F-4D97-AF65-F5344CB8AC3E}">
        <p14:creationId xmlns:p14="http://schemas.microsoft.com/office/powerpoint/2010/main" val="1855564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046768-A2AD-49F9-AA32-D58B7DDB1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3" y="418963"/>
            <a:ext cx="8500872" cy="1325563"/>
          </a:xfrm>
        </p:spPr>
        <p:txBody>
          <a:bodyPr/>
          <a:lstStyle/>
          <a:p>
            <a:r>
              <a:rPr lang="pl-PL" dirty="0"/>
              <a:t>Komunikaty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AFD5A5C-B0C4-4222-AE9A-87ED72D84C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83" y="2593667"/>
            <a:ext cx="2396915" cy="3285978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A67A0A-61CC-4A3A-AFED-09E7313BA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8698" y="1734785"/>
            <a:ext cx="9045044" cy="4351338"/>
          </a:xfrm>
        </p:spPr>
        <p:txBody>
          <a:bodyPr>
            <a:normAutofit lnSpcReduction="10000"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Komunikat w sprawie harmonogramu przeprowadzania egzaminów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Informacja o sposobie organizacji i przeprowadzania egzaminu zawodowego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Komunikat w sprawie zadań jawnych w części praktycznej egzaminu zawodowego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Komunikat w sprawie szczegółowych sposobów dostosowania warunków i form przeprowadzania egzaminu zawodowego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Wyposażenie ośrodków egzaminacyjnych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48137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44E23575-19BC-4ED4-A404-BAED889F4A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921" y="3252934"/>
            <a:ext cx="2396915" cy="328597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549" y="590067"/>
            <a:ext cx="11254901" cy="724087"/>
          </a:xfrm>
        </p:spPr>
        <p:txBody>
          <a:bodyPr>
            <a:noAutofit/>
          </a:bodyPr>
          <a:lstStyle/>
          <a:p>
            <a:r>
              <a:rPr lang="pl-PL" dirty="0"/>
              <a:t>Upoważnienia</a:t>
            </a:r>
            <a:br>
              <a:rPr lang="pl-PL" sz="2800" dirty="0">
                <a:latin typeface="Calibri"/>
              </a:rPr>
            </a:br>
            <a:r>
              <a:rPr lang="pl-PL" sz="2800" dirty="0"/>
              <a:t>(część pisemna z wykorzystaniem systemu elektronicznego i część praktyczna)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07250" y="1496717"/>
            <a:ext cx="9370234" cy="504219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2200" b="1" dirty="0">
                <a:solidFill>
                  <a:srgbClr val="002060"/>
                </a:solidFill>
              </a:rPr>
              <a:t>Wniosek o udzielenie</a:t>
            </a:r>
            <a:r>
              <a:rPr lang="pl-PL" sz="2200" dirty="0">
                <a:solidFill>
                  <a:srgbClr val="002060"/>
                </a:solidFill>
              </a:rPr>
              <a:t> upoważnienia do przeprowadzania egzaminu zawodowego składa się nie później niż do </a:t>
            </a:r>
            <a:r>
              <a:rPr lang="pl-PL" sz="2200" b="1" dirty="0">
                <a:solidFill>
                  <a:srgbClr val="002060"/>
                </a:solidFill>
              </a:rPr>
              <a:t>dnia 31 sierpnia</a:t>
            </a:r>
            <a:r>
              <a:rPr lang="pl-PL" sz="2200" dirty="0">
                <a:solidFill>
                  <a:srgbClr val="002060"/>
                </a:solidFill>
              </a:rPr>
              <a:t>.</a:t>
            </a:r>
          </a:p>
          <a:p>
            <a:pPr lvl="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2200" b="1" dirty="0">
                <a:solidFill>
                  <a:srgbClr val="002060"/>
                </a:solidFill>
              </a:rPr>
              <a:t>Wniosek o przedłużenie</a:t>
            </a:r>
            <a:r>
              <a:rPr lang="pl-PL" sz="2200" dirty="0">
                <a:solidFill>
                  <a:srgbClr val="002060"/>
                </a:solidFill>
              </a:rPr>
              <a:t> upoważnienia na kolejny okres składa się nie później niż na </a:t>
            </a:r>
            <a:r>
              <a:rPr lang="pl-PL" sz="2200" b="1" dirty="0">
                <a:solidFill>
                  <a:srgbClr val="002060"/>
                </a:solidFill>
              </a:rPr>
              <a:t>6 miesięcy </a:t>
            </a:r>
            <a:r>
              <a:rPr lang="pl-PL" sz="2200" dirty="0">
                <a:solidFill>
                  <a:srgbClr val="002060"/>
                </a:solidFill>
              </a:rPr>
              <a:t>przed upływem okresu, na jaki udzielono upoważnienia</a:t>
            </a:r>
            <a:r>
              <a:rPr lang="pl-PL" sz="2200" dirty="0"/>
              <a:t>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2200" dirty="0"/>
              <a:t>Przed przystąpieniem do wypełniania wniosku należy wpisać co najmniej jedną salę do części pisemnej lub co najmniej jedną salę do danej kwalifikacji dla części praktycznej – </a:t>
            </a:r>
            <a:r>
              <a:rPr lang="pl-PL" sz="2200" b="1" dirty="0"/>
              <a:t>instrukcja 0014</a:t>
            </a:r>
            <a:r>
              <a:rPr lang="pl-PL" sz="2200" dirty="0"/>
              <a:t>.</a:t>
            </a:r>
            <a:endParaRPr lang="pl-PL" sz="2200" dirty="0">
              <a:solidFill>
                <a:srgbClr val="002060"/>
              </a:solidFill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2200" dirty="0">
                <a:solidFill>
                  <a:srgbClr val="002060"/>
                </a:solidFill>
              </a:rPr>
              <a:t>Wnioski o udzielenie upoważnienia należy składać w systemie SIOEPKZ - </a:t>
            </a:r>
            <a:r>
              <a:rPr lang="pl-PL" sz="2200" b="1" i="1" dirty="0">
                <a:solidFill>
                  <a:srgbClr val="002060"/>
                </a:solidFill>
              </a:rPr>
              <a:t>instrukcja 0014A</a:t>
            </a:r>
            <a:r>
              <a:rPr lang="pl-PL" sz="2200" dirty="0">
                <a:solidFill>
                  <a:srgbClr val="002060"/>
                </a:solidFill>
              </a:rPr>
              <a:t>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2200" dirty="0">
                <a:solidFill>
                  <a:srgbClr val="002060"/>
                </a:solidFill>
              </a:rPr>
              <a:t>Po uzyskaniu upoważnienia można dopisywać, </a:t>
            </a:r>
            <a:r>
              <a:rPr lang="pl-PL" sz="2200" dirty="0"/>
              <a:t>zmieniać sale bez konieczności ponownego składania wniosku o upoważnienie.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2200" dirty="0"/>
              <a:t>Złożonych wniosków nie należy drukować i przesyłać do OKE.</a:t>
            </a:r>
            <a:endParaRPr lang="pl-PL" sz="22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pl-PL" sz="2200" dirty="0">
              <a:solidFill>
                <a:srgbClr val="002060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57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AD3AFC-23CD-4337-A8DF-A14299E4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3" y="365124"/>
            <a:ext cx="8450943" cy="1325563"/>
          </a:xfrm>
        </p:spPr>
        <p:txBody>
          <a:bodyPr/>
          <a:lstStyle/>
          <a:p>
            <a:r>
              <a:rPr lang="pl-PL" dirty="0"/>
              <a:t>Zgłaszanie KKZ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97913B-718D-4396-A1DA-72A6A52D1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133" y="1698489"/>
            <a:ext cx="10968786" cy="4879975"/>
          </a:xfrm>
        </p:spPr>
        <p:txBody>
          <a:bodyPr>
            <a:normAutofit/>
          </a:bodyPr>
          <a:lstStyle/>
          <a:p>
            <a:pPr algn="just">
              <a:spcBef>
                <a:spcPts val="1800"/>
              </a:spcBef>
            </a:pPr>
            <a:r>
              <a:rPr lang="pl-PL" dirty="0"/>
              <a:t>KKZ należy zgłosić do OKE w terminie do 14 dni od rozpoczęcia zajęć</a:t>
            </a:r>
          </a:p>
          <a:p>
            <a:pPr algn="just">
              <a:spcBef>
                <a:spcPts val="1800"/>
              </a:spcBef>
            </a:pPr>
            <a:r>
              <a:rPr lang="pl-PL" dirty="0"/>
              <a:t>Zgłoszenia należy dokonać zgodnie ze zgłoszeniem KKZ w SIO</a:t>
            </a:r>
          </a:p>
          <a:p>
            <a:pPr algn="just">
              <a:spcBef>
                <a:spcPts val="1800"/>
              </a:spcBef>
            </a:pPr>
            <a:r>
              <a:rPr lang="pl-PL" dirty="0"/>
              <a:t>KKZ powinien zakończyć się najpóźniej 6 tygodni przed rozpoczęciem sesji</a:t>
            </a:r>
          </a:p>
          <a:p>
            <a:pPr algn="just">
              <a:spcBef>
                <a:spcPts val="1800"/>
              </a:spcBef>
            </a:pPr>
            <a:r>
              <a:rPr lang="pl-PL" dirty="0"/>
              <a:t>Nie należy zgłaszać słuchaczy SBII stopnia jako KKZ</a:t>
            </a:r>
          </a:p>
          <a:p>
            <a:pPr algn="just">
              <a:spcBef>
                <a:spcPts val="1800"/>
              </a:spcBef>
            </a:pPr>
            <a:r>
              <a:rPr lang="pl-PL" dirty="0"/>
              <a:t>Zmianę terminu zakończenia kursu lub liczby jego uczestników należy zgłosić mejlem na adres </a:t>
            </a:r>
            <a:r>
              <a:rPr lang="pl-P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wez@oke.krakow.pl</a:t>
            </a:r>
            <a:r>
              <a:rPr lang="pl-PL" dirty="0"/>
              <a:t>, podając kod organizatora kursu, oznaczenie kursu, kwalifikację, datę rozpoczęcia i datę zakończenia oraz dane do zmiany.</a:t>
            </a:r>
          </a:p>
          <a:p>
            <a:pPr algn="just">
              <a:spcBef>
                <a:spcPts val="1800"/>
              </a:spcBef>
            </a:pPr>
            <a:endParaRPr lang="pl-PL" dirty="0"/>
          </a:p>
          <a:p>
            <a:pPr algn="just">
              <a:spcBef>
                <a:spcPts val="1800"/>
              </a:spcBef>
            </a:pPr>
            <a:endParaRPr lang="pl-PL" dirty="0"/>
          </a:p>
          <a:p>
            <a:pPr algn="just">
              <a:spcBef>
                <a:spcPts val="1800"/>
              </a:spcBef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89291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90AC9F-A747-4C33-AAFC-3B6AF8EE2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370" y="354227"/>
            <a:ext cx="9016219" cy="1228753"/>
          </a:xfrm>
        </p:spPr>
        <p:txBody>
          <a:bodyPr/>
          <a:lstStyle/>
          <a:p>
            <a:r>
              <a:rPr lang="pl-PL" dirty="0"/>
              <a:t>Szkoła branżowa II stopnia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1EA995AF-949C-4B71-9791-7DEB75F7C611}"/>
              </a:ext>
            </a:extLst>
          </p:cNvPr>
          <p:cNvGrpSpPr/>
          <p:nvPr/>
        </p:nvGrpSpPr>
        <p:grpSpPr>
          <a:xfrm>
            <a:off x="947103" y="4004662"/>
            <a:ext cx="1352421" cy="1352421"/>
            <a:chOff x="2382636" y="2395715"/>
            <a:chExt cx="1352421" cy="1352421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C51D9520-E8FB-45C3-BBFA-E831AE8F3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2636" y="2395715"/>
              <a:ext cx="1352421" cy="1352421"/>
            </a:xfrm>
            <a:prstGeom prst="round1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5681DDB6-044C-4C3E-BBA4-D186BA1DA996}"/>
                </a:ext>
              </a:extLst>
            </p:cNvPr>
            <p:cNvSpPr txBox="1"/>
            <p:nvPr/>
          </p:nvSpPr>
          <p:spPr>
            <a:xfrm>
              <a:off x="2714711" y="2453613"/>
              <a:ext cx="901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b="1" dirty="0">
                  <a:solidFill>
                    <a:srgbClr val="CCFF99"/>
                  </a:solidFill>
                </a:rPr>
                <a:t>SBII</a:t>
              </a:r>
            </a:p>
          </p:txBody>
        </p:sp>
      </p:grpSp>
      <p:sp>
        <p:nvSpPr>
          <p:cNvPr id="12" name="Znak plus 11">
            <a:extLst>
              <a:ext uri="{FF2B5EF4-FFF2-40B4-BE49-F238E27FC236}">
                <a16:creationId xmlns:a16="http://schemas.microsoft.com/office/drawing/2014/main" id="{AF3F01A4-8A3D-445D-BD13-6E5F8CD89B10}"/>
              </a:ext>
            </a:extLst>
          </p:cNvPr>
          <p:cNvSpPr/>
          <p:nvPr/>
        </p:nvSpPr>
        <p:spPr>
          <a:xfrm>
            <a:off x="6655490" y="4314695"/>
            <a:ext cx="450376" cy="423405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6990CE1-2009-498B-A714-CD5D91C25321}"/>
              </a:ext>
            </a:extLst>
          </p:cNvPr>
          <p:cNvSpPr txBox="1"/>
          <p:nvPr/>
        </p:nvSpPr>
        <p:spPr>
          <a:xfrm>
            <a:off x="7265105" y="5456653"/>
            <a:ext cx="2707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C00000"/>
                </a:solidFill>
              </a:rPr>
              <a:t>Należy zgłosić KKZ dla osób,  które nie są słuchaczami 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65D517B8-0495-4812-A5C1-819DE359712A}"/>
              </a:ext>
            </a:extLst>
          </p:cNvPr>
          <p:cNvSpPr txBox="1"/>
          <p:nvPr/>
        </p:nvSpPr>
        <p:spPr>
          <a:xfrm>
            <a:off x="3746977" y="2842216"/>
            <a:ext cx="223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i="1" dirty="0"/>
              <a:t>Słuchacze</a:t>
            </a:r>
            <a:r>
              <a:rPr lang="pl-PL" sz="2000" i="1" dirty="0"/>
              <a:t> </a:t>
            </a:r>
            <a:r>
              <a:rPr lang="pl-PL" sz="2000" b="1" i="1" dirty="0"/>
              <a:t>szkoły</a:t>
            </a:r>
            <a:br>
              <a:rPr lang="pl-PL" sz="2000" i="1" dirty="0"/>
            </a:br>
            <a:r>
              <a:rPr lang="pl-PL" sz="2000" i="1" dirty="0"/>
              <a:t>kształcenie </a:t>
            </a:r>
            <a:br>
              <a:rPr lang="pl-PL" sz="2000" i="1" dirty="0"/>
            </a:br>
            <a:r>
              <a:rPr lang="pl-PL" sz="2000" i="1" dirty="0"/>
              <a:t>ogólne i zawodowe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C188712C-A728-4135-AE3D-566035A2216F}"/>
              </a:ext>
            </a:extLst>
          </p:cNvPr>
          <p:cNvSpPr txBox="1"/>
          <p:nvPr/>
        </p:nvSpPr>
        <p:spPr>
          <a:xfrm>
            <a:off x="7355628" y="2854973"/>
            <a:ext cx="1881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i="1" dirty="0"/>
              <a:t>Uczestnicy KKZ </a:t>
            </a:r>
            <a:br>
              <a:rPr lang="pl-PL" sz="2000" i="1" dirty="0"/>
            </a:br>
            <a:r>
              <a:rPr lang="pl-PL" sz="2000" i="1" dirty="0"/>
              <a:t>tylko kształcenie zawodowe</a:t>
            </a: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A2C98ADD-6D45-490A-AF90-7AF47A2F95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640" y="4015498"/>
            <a:ext cx="1130900" cy="1422988"/>
          </a:xfrm>
          <a:prstGeom prst="rect">
            <a:avLst/>
          </a:prstGeom>
        </p:spPr>
      </p:pic>
      <p:sp>
        <p:nvSpPr>
          <p:cNvPr id="32" name="pole tekstowe 31">
            <a:extLst>
              <a:ext uri="{FF2B5EF4-FFF2-40B4-BE49-F238E27FC236}">
                <a16:creationId xmlns:a16="http://schemas.microsoft.com/office/drawing/2014/main" id="{C21CD854-E1EC-4724-9224-7EDC2872A43C}"/>
              </a:ext>
            </a:extLst>
          </p:cNvPr>
          <p:cNvSpPr txBox="1"/>
          <p:nvPr/>
        </p:nvSpPr>
        <p:spPr>
          <a:xfrm>
            <a:off x="1279178" y="1460895"/>
            <a:ext cx="9815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/>
              <a:t>Art. 109 ust.2a ustawa Prawo oświatowe </a:t>
            </a:r>
          </a:p>
          <a:p>
            <a:pPr algn="ctr"/>
            <a:r>
              <a:rPr lang="pl-PL" dirty="0"/>
              <a:t>W BSII obowiązkowe zajęcia edukacyjne z zakresu kształcenia w zawodzie, w tym praktyczna nauka zawodu, są prowadzone w ramach KKZ </a:t>
            </a:r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98DA4229-6AB0-4E30-8595-7D46B4302B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192" y="4015387"/>
            <a:ext cx="1130900" cy="142298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7040A657-B067-418A-8913-D30FB63E57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62224" y="3914364"/>
            <a:ext cx="1625256" cy="162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9392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26473</TotalTime>
  <Words>5744</Words>
  <Application>Microsoft Office PowerPoint</Application>
  <PresentationFormat>Panoramiczny</PresentationFormat>
  <Paragraphs>486</Paragraphs>
  <Slides>45</Slides>
  <Notes>42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Verdana</vt:lpstr>
      <vt:lpstr>Wingdings</vt:lpstr>
      <vt:lpstr>Motyw pakietu Office</vt:lpstr>
      <vt:lpstr>Egzamin zawodowy - planowanie</vt:lpstr>
      <vt:lpstr>Prezentacja programu PowerPoint</vt:lpstr>
      <vt:lpstr>Egzamin zawodowy dla uczniów/słuchaczy</vt:lpstr>
      <vt:lpstr>Egzamin zawodowy dla uczniów/słuchaczy</vt:lpstr>
      <vt:lpstr>Zwolnienie z egzaminu</vt:lpstr>
      <vt:lpstr>Komunikaty</vt:lpstr>
      <vt:lpstr>Upoważnienia (część pisemna z wykorzystaniem systemu elektronicznego i część praktyczna)</vt:lpstr>
      <vt:lpstr>Zgłaszanie KKZ</vt:lpstr>
      <vt:lpstr>Szkoła branżowa II stopnia</vt:lpstr>
      <vt:lpstr>Zasady wprowadzania deklaracji do SIOEPKZ</vt:lpstr>
      <vt:lpstr>Zgłaszanie młodocianych pracowników</vt:lpstr>
      <vt:lpstr>Prezentacja programu PowerPoint</vt:lpstr>
      <vt:lpstr>Weryfikacja złożonych deklaracji</vt:lpstr>
      <vt:lpstr>Planowanie egzaminów </vt:lpstr>
      <vt:lpstr>Planowanie egzaminów obejmuje:</vt:lpstr>
      <vt:lpstr>Prezentacja programu PowerPoint</vt:lpstr>
      <vt:lpstr>Planowanie części pisemnej </vt:lpstr>
      <vt:lpstr>Podstawowe zasady planowania</vt:lpstr>
      <vt:lpstr>Zasady przeprowadzania części pisemnej egzaminu „przy komputerach”</vt:lpstr>
      <vt:lpstr>Skład zespołów nadzorujących</vt:lpstr>
      <vt:lpstr>Wpisanie egzaminu do SIOEPKZ</vt:lpstr>
      <vt:lpstr>Trening techniczny</vt:lpstr>
      <vt:lpstr>Planowanie egzaminów</vt:lpstr>
      <vt:lpstr>Planowanie części praktycznej </vt:lpstr>
      <vt:lpstr>Część praktyczna model d</vt:lpstr>
      <vt:lpstr>Zadania jawne</vt:lpstr>
      <vt:lpstr>Planowanie egzaminów  z równomiernym wykorzystaniem zadań jawnych </vt:lpstr>
      <vt:lpstr>Prezentacja programu PowerPoint</vt:lpstr>
      <vt:lpstr>Wniosek o przydzielenie egzaminatora</vt:lpstr>
      <vt:lpstr>Skład zespołów nadzorujących</vt:lpstr>
      <vt:lpstr>Skład zespołów nadzorujących</vt:lpstr>
      <vt:lpstr>Wpisanie egzaminu do SIOEPKZ</vt:lpstr>
      <vt:lpstr>Planowanie egzaminów</vt:lpstr>
      <vt:lpstr>Prezentacje na stronie www</vt:lpstr>
      <vt:lpstr>Najczęściej zadawane pytania</vt:lpstr>
      <vt:lpstr>W jaki sposób uzyskać dostęp do SIOEPKZ  w przypadku zmiany dyrektora szkoły?</vt:lpstr>
      <vt:lpstr>Jak założyć konto dla pracownika OE?</vt:lpstr>
      <vt:lpstr>Czy wniosek o upoważnienie można złożyć na zespół szkół?</vt:lpstr>
      <vt:lpstr>Jak prawidłowo wypełnić wniosek o upoważnienie?</vt:lpstr>
      <vt:lpstr>Dlaczego nie wyświetla się kwalifikacja przy składaniu wniosku o upoważnienie?</vt:lpstr>
      <vt:lpstr>Jak wpisać deklarację do SIOEPKZ, jeżeli pojawia się komunikat, że dane tej osoby są już w systemie?</vt:lpstr>
      <vt:lpstr>Czy szkoła może odmówić przyjęcia deklaracji od absolwenta,  jeżeli nie kształci już w danej kwalifikacji?</vt:lpstr>
      <vt:lpstr>Co należy zrobić w przypadku zmiany pracodawcy po wprowadzeniu deklaracji?</vt:lpstr>
      <vt:lpstr>Kiedy i w jaki sposób należy złożyć wniosek o przekierowanie zdających?</vt:lpstr>
      <vt:lpstr>W jaki sposób wymienić certyfikat/dyplom?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Egzamin zawodowy w 2023 r.</dc:title>
  <dc:creator>Elżbieta Araminowicz</dc:creator>
  <cp:lastModifiedBy>Joanna Drwal</cp:lastModifiedBy>
  <cp:revision>210</cp:revision>
  <dcterms:created xsi:type="dcterms:W3CDTF">2022-06-30T10:31:14Z</dcterms:created>
  <dcterms:modified xsi:type="dcterms:W3CDTF">2022-10-11T11:26:19Z</dcterms:modified>
</cp:coreProperties>
</file>