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</p:sldMasterIdLst>
  <p:notesMasterIdLst>
    <p:notesMasterId r:id="rId76"/>
  </p:notesMasterIdLst>
  <p:sldIdLst>
    <p:sldId id="1116" r:id="rId3"/>
    <p:sldId id="256" r:id="rId4"/>
    <p:sldId id="1086" r:id="rId5"/>
    <p:sldId id="2419" r:id="rId6"/>
    <p:sldId id="2412" r:id="rId7"/>
    <p:sldId id="2414" r:id="rId8"/>
    <p:sldId id="2413" r:id="rId9"/>
    <p:sldId id="2408" r:id="rId10"/>
    <p:sldId id="2430" r:id="rId11"/>
    <p:sldId id="2415" r:id="rId12"/>
    <p:sldId id="358" r:id="rId13"/>
    <p:sldId id="1065" r:id="rId14"/>
    <p:sldId id="1067" r:id="rId15"/>
    <p:sldId id="1066" r:id="rId16"/>
    <p:sldId id="2427" r:id="rId17"/>
    <p:sldId id="2426" r:id="rId18"/>
    <p:sldId id="290" r:id="rId19"/>
    <p:sldId id="308" r:id="rId20"/>
    <p:sldId id="2431" r:id="rId21"/>
    <p:sldId id="1077" r:id="rId22"/>
    <p:sldId id="294" r:id="rId23"/>
    <p:sldId id="1087" r:id="rId24"/>
    <p:sldId id="349" r:id="rId25"/>
    <p:sldId id="355" r:id="rId26"/>
    <p:sldId id="2424" r:id="rId27"/>
    <p:sldId id="2391" r:id="rId28"/>
    <p:sldId id="1074" r:id="rId29"/>
    <p:sldId id="873" r:id="rId30"/>
    <p:sldId id="2416" r:id="rId31"/>
    <p:sldId id="2417" r:id="rId32"/>
    <p:sldId id="2385" r:id="rId33"/>
    <p:sldId id="2418" r:id="rId34"/>
    <p:sldId id="1076" r:id="rId35"/>
    <p:sldId id="2393" r:id="rId36"/>
    <p:sldId id="1072" r:id="rId37"/>
    <p:sldId id="2392" r:id="rId38"/>
    <p:sldId id="2425" r:id="rId39"/>
    <p:sldId id="2432" r:id="rId40"/>
    <p:sldId id="1088" r:id="rId41"/>
    <p:sldId id="2394" r:id="rId42"/>
    <p:sldId id="2395" r:id="rId43"/>
    <p:sldId id="2396" r:id="rId44"/>
    <p:sldId id="2428" r:id="rId45"/>
    <p:sldId id="2398" r:id="rId46"/>
    <p:sldId id="2399" r:id="rId47"/>
    <p:sldId id="2404" r:id="rId48"/>
    <p:sldId id="2401" r:id="rId49"/>
    <p:sldId id="2402" r:id="rId50"/>
    <p:sldId id="2403" r:id="rId51"/>
    <p:sldId id="2400" r:id="rId52"/>
    <p:sldId id="2397" r:id="rId53"/>
    <p:sldId id="306" r:id="rId54"/>
    <p:sldId id="2406" r:id="rId55"/>
    <p:sldId id="309" r:id="rId56"/>
    <p:sldId id="2407" r:id="rId57"/>
    <p:sldId id="1064" r:id="rId58"/>
    <p:sldId id="311" r:id="rId59"/>
    <p:sldId id="312" r:id="rId60"/>
    <p:sldId id="316" r:id="rId61"/>
    <p:sldId id="313" r:id="rId62"/>
    <p:sldId id="2429" r:id="rId63"/>
    <p:sldId id="1075" r:id="rId64"/>
    <p:sldId id="2434" r:id="rId65"/>
    <p:sldId id="1081" r:id="rId66"/>
    <p:sldId id="2433" r:id="rId67"/>
    <p:sldId id="362" r:id="rId68"/>
    <p:sldId id="2410" r:id="rId69"/>
    <p:sldId id="1083" r:id="rId70"/>
    <p:sldId id="2386" r:id="rId71"/>
    <p:sldId id="2423" r:id="rId72"/>
    <p:sldId id="346" r:id="rId73"/>
    <p:sldId id="1097" r:id="rId74"/>
    <p:sldId id="331" r:id="rId7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zy Matwijko" initials="JM" lastIdx="0" clrIdx="0">
    <p:extLst>
      <p:ext uri="{19B8F6BF-5375-455C-9EA6-DF929625EA0E}">
        <p15:presenceInfo xmlns:p15="http://schemas.microsoft.com/office/powerpoint/2012/main" userId="Jerzy Matwij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6C7A59"/>
    <a:srgbClr val="196CF3"/>
    <a:srgbClr val="186CF2"/>
    <a:srgbClr val="1C45F0"/>
    <a:srgbClr val="FFFFFF"/>
    <a:srgbClr val="244DF5"/>
    <a:srgbClr val="2049F5"/>
    <a:srgbClr val="5D7641"/>
    <a:srgbClr val="19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8" autoAdjust="0"/>
    <p:restoredTop sz="88430" autoAdjust="0"/>
  </p:normalViewPr>
  <p:slideViewPr>
    <p:cSldViewPr snapToGrid="0" snapToObjects="1">
      <p:cViewPr varScale="1">
        <p:scale>
          <a:sx n="75" d="100"/>
          <a:sy n="75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-10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0:06:33.14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0:07:03.117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nkEffects" value="pencil"/>
    </inkml:brush>
  </inkml:definitions>
  <inkml:trace contextRef="#ctx0" brushRef="#br0">185 156 16383,'15'0'0,"2"-1"0,3 1 0,3-1 0,1 2 0,-1-1 0,0 1 0,0 0 0,-2-1 0,-3 1 0,-3 0 0,-4 0 0,2 1 0,0-1 0,1 1 0,1 0 0,-1-1 0,-1 1 0,-1-1 0,0 0 0,1-1 0,1 1 0,4-1 0,2 0 0,3 0 0,7 0 0,6 0 0,4 1 0,2 0 0,0-1 0,-4 1 0,-3-1 0,-4 1 0,-6 0 0,-4-1 0,0 1 0,1-1 0,5 0 0,3 1 0,-1 0 0,-4-1 0,-8 1 0,-7-1 0,-8 1 0,-13-1 0,-13 2 0,-14 1 0,-15 0 0,-10 0 0,-2 0 0,4-2 0,10-1 0,5-1 0,-4-1 0,-6-3 0,-3-1 0,7 1 0,15 0 0,17 1 0,17 1 0,15-1 0,15 1 0,16-1 0,14 1 0,2 1 0,-11 1 0,-20 1 0,-24 2 0,-19 3 0,-22 1 0,-20-1 0,-14-2 0,-5-3 0,9-2 0,19-2 0,18-2 0,18-5 0,12-6 0,7-11 0,3-2 0,0-2 0,-4 8 0,-4 10 0,-7 11 0,-14 21 0,-16 18 0,-14 17 0,-3 5 0,6-6 0,13-14 0,15-18 0,13-18 0,10-19 0,6-14 0,0-8 0,-3-1 0,-3 8 0,-4 13 0,-3 15 0,-3 19 0,-3 12 0,-2 9 0,1 0 0,4-12 0,3-10 0,4-14 0,4-10 0,7-12 0,5-8 0,2 0 0,-5 7 0,-7 12 0,-5 14 0,-1 15 0,0 10 0,1 11 0,3 3 0,2-3 0,0-9 0,-3-12 0,0-13 0,1-11 0,4-11 0,7-13 0,4-8 0,-1 4 0,-5 10 0,-9 18 0,-4 19 0,-2 14 0,0 11 0,0-1 0,0-10 0,1-15 0,2-13 0,3-10 0,3-7 0,4-2 0,-2 3 0,-2 7 0,-5 10 0,-3 13 0,0 10 0,1 2 0,1-6 0,0-9 0,2-11 0,6-8 0,6-8 0,8-7 0,5-5 0,-1 4 0,-9 8 0,-8 11 0,-6 11 0,1 10 0,4 5 0,3 1 0,0-2 0,-2-7 0,0-5 0,5-11 0,9-11 0,9-11 0,3-3 0,-8 4 0,-11 12 0,-10 13 0,-7 17 0,0 12 0,4 7 0,6 0 0,3-10 0,1-11 0,2-13 0,6-14 0,7-11 0,6-9 0,-2 2 0,-8 7 0,-10 12 0,-7 15 0,-4 13 0,1 9 0,2 3 0,-2-7 0,-1-10 0,2-14 0,2-9 0,5-10 0,2-5 0,-1 1 0,-3 6 0,-6 11 0,-5 8 0,-2 4 0,0 0 0,-5-3 0,-13-5 0,-30-3 0,-32-4 0,27 4 0,-2 1 0,-1 1 0,0 0 0,-43-4 0,23 3 0,19 0 0,11 0 0,7 1 0,-3 1 0,0 1 0,7 2 0,11-1 0,20 2 0,24-1 0,-6 0 0,7-2 0,-19 0 0,-12-1 0,-10 0 0,-9-1 0,-9 0 0,0 2 0,10 1 0,15 1 0,22 1 0,28 2 0,25 2 0,18 0 0,3 0 0,-16-1 0,-24-2 0,-23 0 0,-21-1 0,-23-1 0,-18-1 0,-11 0 0,-6-1 0,10-1 0,14 0 0,14 2 0,18 1 0,18 2 0,8 2 0,5 1 0,-7-1 0,-13-1 0,-19 0 0,-15-2 0,-6 0 0,-7-1 0,7-1 0,8 1 0,12-1 0,20 2 0,22 1 0,21 0 0,17 1 0,-2 0 0,-19 0 0,-22-1 0,-24-1 0,-16-1 0,-17-4 0,-19-2 0,-18-2 0,-9 0 0,6 2 0,22 4 0,23 1 0,23 2 0,14 3 0,11 2 0,8 4 0,0 1 0,-9-1 0,-13-3 0,-15-1 0,-13 0 0,-5-1 0,-3-1 0,4-2 0,4-1 0,0 0 0,3 0 0,5 1 0,11 2 0,12 3 0,21 5 0,15 2 0,5 0 0,-11-4 0,-21-5 0,-20-4 0,-13-4 0,-3-1 0,2 1 0,11 2 0,20 0 0,24 4 0,15 0 0,0 1 0,-22-1 0,-31-1 0,-25 0 0,-23 0 0,-21-3 0,-3 0 0,12 0 0,22 0 0,23 2 0,16-1 0,16 1 0,13 0 0,12 1 0,3 0 0,-4 1 0,-8 0 0,-13 0 0,-9 0 0,-1 0 0,9 0 0,12 2 0,4-1 0,-7 0 0,-14-1 0,-21-1 0,-23 0 0,-20-1 0,-7-1 0,7-1 0,21 1 0,22 0 0,35 1 0,-1-1 0,18 1 0,-8 1 0,-5 0 0,-7 1 0,-9-1 0,-22-1 0,-21-2 0,-21-3 0,-22-5 0,-1-1 0,17 2 0,20 2 0,30 6 0,18 2 0,27 3 0,13 0 0,-4 0 0,-15-2 0,-35-1 0,-24-1 0,-18-1 0,-9-2 0,5 0 0,17-1 0,18 2 0,13 2 0,11-1 0,7 1 0,12 0 0,6 1 0,-1 2 0,-9 1 0,-15-1 0,-17-2 0,-15 0 0,-11-2 0,-14-2 0,-3-1 0,5-1 0,12 1 0,19 2 0,15 3 0,14 1 0,9 1 0,4 0 0,-3-1 0,-10 0 0,-12-2 0,-15 0 0,-12-2 0,-9-1 0,-1-1 0,4 0 0,8 2 0,9 0 0,10 2 0,15 1 0,14 2 0,20 3 0,15 3 0,0 1 0,-16-2 0,-24-4 0,-22-2 0,-25-4 0,-32-4 0,-32-8 0,34 6 0,-1-1 0,-40-9 0,32 6 0,34 6 0,26 3 0,23 4 0,18 3 0,14 0 0,6 3 0,-4 0 0,-12 0 0,-15-1 0,-17-3 0,-14-3 0,-9-1 0,-13-5 0,-17-4 0,-18-7 0,-11-5 0,5 1 0,16 3 0,20 6 0,19 6 0,14 5 0,21 8 0,21 6 0,14 1 0,1-2 0,-17-5 0,-22-5 0,-24-3 0,-19-3 0,-17-4 0,-11-4 0,-5-3 0,5 0 0,14 4 0,14 4 0,19 5 0,33 7 0,39 9 0,-17-4 0,5 1 0,10 2 0,2 0 0,-2 0 0,-3-1 0,-14-3 0,-5-1 0,11 2 0,-40-6 0,-38-4 0,-23-1 0,-27-3 0,-22-3 0,-2-4 0,7-3 0,21-1 0,27 2 0,17 4 0,17 5 0,17 4 0,13 2 0,13 2 0,6 1 0,-2 0 0,-9 0 0,-14 0 0,-14-3 0,-15-1 0,-14-2 0,-20-3 0,-20-5 0,-13-5 0,3-1 0,20 2 0,24 7 0,22 3 0,13 5 0,15 3 0,13 5 0,13 5 0,2 2 0,-9-3 0,-16-3 0,-17-7 0,-15-3 0,-8-4 0,-5-3 0,0-6 0,5-1 0,6 3 0,9 3 0,6 4 0,6 1 0,1 3 0,-1 3 0,-4 8 0,-7 9 0,-3 3 0,-1-3 0,0-10 0,2-11 0,3-10 0,3-6 0,1-1 0,2 3 0,-1 7 0,0 10 0,2 10 0,2 6 0,1 1 0,-1-7 0,-4-8 0,0-9 0,4-9 0,3-6 0,2-1 0,-4 4 0,-4 9 0,-4 12 0,-1 10 0,1 8 0,1 3 0,1-4 0,1-12 0,1-15 0,0-11 0,1-7 0,0 2 0,-2 5 0,-2 9 0,-1 11 0,-1 10 0,2 6 0,2 2 0,2-6 0,0-7 0,2-8 0,2-9 0,3-6 0,2-3 0,-3 4 0,-3 6 0,-3 12 0,0 8 0,2 7 0,1 2 0,-3-6 0,-3-8 0,0-6 0,0-7 0,2-3 0,3-2 0,-1 0 0,-2 5 0,-2 4 0,-1 8 0,2 4 0,0 1 0,-1-2 0,0-7 0,2-8 0,2-3 0,2-2 0,-2 2 0,-2 4 0,-2 6 0,-2 8 0,1 3 0,-1-1 0,1-8 0,1-10 0,2-6 0,3-4 0,2-2 0,0 1 0,-3 4 0,-3 8 0,-4 9 0,-1 7 0,0 1 0,0-3 0,1-4 0,0-4 0,0-1 0,-11 2 0,-4 1 0,-17 1 0,-5-1 0,-8-5 0,-6-4 0,0-2 0,8-1 0,13 2 0,13 3 0,9 3 0,3 1 0,-4 0 0,-8 0 0,-7 0 0,-4 0 0,3 1 0,8-1 0,5 0 0,3 0 0,0 0 0,-2-1 0,1 0 0,2 0 0,0 1 0,-7 0 0,-13 0 0,-9 0 0,0-1 0,11 0 0,11 0 0,10-2 0,3 1 0,6-7 0,5-6 0,5-5 0,1-3 0,-2 5 0,-5 6 0,-4 6 0,-5 7 0,-3 8 0,-2 6 0,-1 3 0,1-1 0,2-6 0,3-10 0,2-13 0,-1 1 0,1-3 0,-4 12 0,-1 7 0,-2 3 0,1-2 0,2-3 0,0-7 0,2-6 0,0-3 0,1 1 0,-1 5 0,0 7 0,1 5 0,0 3 0,3 0 0,9 9 0,-8-9 0,5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0:07:12.240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nkEffects" value="pencil"/>
    </inkml:brush>
  </inkml:definitions>
  <inkml:trace contextRef="#ctx0" brushRef="#br0">120 39 16383,'0'-13'0,"0"1"0,1 3 0,-1 4 0,-3 16 0,-1 1 0,-2 11 0,2-4 0,1-3 0,2-4 0,1-7 0,2-5 0,1-5 0,2-2 0,-1 4 0,0 5 0,-3 12 0,-1 9 0,0 3 0,0-3 0,-1-9 0,0-6 0,-2-5 0,-2 0 0,-1 0 0,-2 1 0,0 0 0,1 1 0,2 0 0,0-2 0,0-4 0,0-2 0,-2 0 0,-2 1 0,-1 1 0,-1 2 0,2-1 0,3 1 0,2-1 0,3-1 0,-1 1 0,2-1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4C1C-7544-214F-8BE0-86A6E2351FB3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24FAD-9B7E-5847-9DFF-CF42103D82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90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0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Celem sprawność mówienia.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945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EAA49-B01B-4DB4-8D67-A276263FB924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47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>
            <a:extLst>
              <a:ext uri="{FF2B5EF4-FFF2-40B4-BE49-F238E27FC236}">
                <a16:creationId xmlns:a16="http://schemas.microsoft.com/office/drawing/2014/main" id="{F5FD3480-642E-47CD-9FF1-DE1B5C9EE9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>
            <a:extLst>
              <a:ext uri="{FF2B5EF4-FFF2-40B4-BE49-F238E27FC236}">
                <a16:creationId xmlns:a16="http://schemas.microsoft.com/office/drawing/2014/main" id="{E53FABF2-C519-469D-984A-4A46CE80B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/>
              <a:t>Ołówek z chemii</a:t>
            </a:r>
          </a:p>
        </p:txBody>
      </p:sp>
      <p:sp>
        <p:nvSpPr>
          <p:cNvPr id="40964" name="Symbol zastępczy nagłówka 3">
            <a:extLst>
              <a:ext uri="{FF2B5EF4-FFF2-40B4-BE49-F238E27FC236}">
                <a16:creationId xmlns:a16="http://schemas.microsoft.com/office/drawing/2014/main" id="{E1A7C636-F1C5-467C-90F6-59784A3949BE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/>
              <a:t>Okręgowa Komisja Egzaminacyjna w Krakowie</a:t>
            </a:r>
          </a:p>
        </p:txBody>
      </p:sp>
    </p:spTree>
    <p:extLst>
      <p:ext uri="{BB962C8B-B14F-4D97-AF65-F5344CB8AC3E}">
        <p14:creationId xmlns:p14="http://schemas.microsoft.com/office/powerpoint/2010/main" val="1271379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>
            <a:extLst>
              <a:ext uri="{FF2B5EF4-FFF2-40B4-BE49-F238E27FC236}">
                <a16:creationId xmlns:a16="http://schemas.microsoft.com/office/drawing/2014/main" id="{7E82FC86-97F7-4C76-B778-E4CBD12FA3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ymbol zastępczy notatek 2">
            <a:extLst>
              <a:ext uri="{FF2B5EF4-FFF2-40B4-BE49-F238E27FC236}">
                <a16:creationId xmlns:a16="http://schemas.microsoft.com/office/drawing/2014/main" id="{D4A58E1C-0444-4BE1-92F6-92505B8B0A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46084" name="Symbol zastępczy nagłówka 3">
            <a:extLst>
              <a:ext uri="{FF2B5EF4-FFF2-40B4-BE49-F238E27FC236}">
                <a16:creationId xmlns:a16="http://schemas.microsoft.com/office/drawing/2014/main" id="{6C0904E5-FA1A-4363-B392-13DADC077A3D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/>
              <a:t>Okręgowa Komisja Egzaminacyjna w Krakowie</a:t>
            </a:r>
          </a:p>
        </p:txBody>
      </p:sp>
    </p:spTree>
    <p:extLst>
      <p:ext uri="{BB962C8B-B14F-4D97-AF65-F5344CB8AC3E}">
        <p14:creationId xmlns:p14="http://schemas.microsoft.com/office/powerpoint/2010/main" val="92177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568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 opracowań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95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2DE48E9-B4B2-4586-B215-423F9211AF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7993E8-A333-42BF-B1EE-55D097067318}" type="slidenum">
              <a:rPr lang="en-US" altLang="pl-PL">
                <a:solidFill>
                  <a:srgbClr val="000000"/>
                </a:solidFill>
              </a:rPr>
              <a:pPr/>
              <a:t>73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8796810-E94D-49DE-944D-CC0B8BD2A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8E19FA6-B187-457F-AC58-4DCE5DD37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324096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04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W kraju 1259 laureatów i finalistów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53F05-4BBF-455C-AFBF-7325D30C602A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63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W kraju 1259 laureatów i finalistów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53F05-4BBF-455C-AFBF-7325D30C602A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26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obrazu slajdu 1">
            <a:extLst>
              <a:ext uri="{FF2B5EF4-FFF2-40B4-BE49-F238E27FC236}">
                <a16:creationId xmlns:a16="http://schemas.microsoft.com/office/drawing/2014/main" id="{092A65FC-DB92-4DF4-84C2-2DA50B7358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ymbol zastępczy notatek 2">
            <a:extLst>
              <a:ext uri="{FF2B5EF4-FFF2-40B4-BE49-F238E27FC236}">
                <a16:creationId xmlns:a16="http://schemas.microsoft.com/office/drawing/2014/main" id="{E74A121E-04A1-4505-95FA-9B7AB09BB1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25604" name="Symbol zastępczy nagłówka 3">
            <a:extLst>
              <a:ext uri="{FF2B5EF4-FFF2-40B4-BE49-F238E27FC236}">
                <a16:creationId xmlns:a16="http://schemas.microsoft.com/office/drawing/2014/main" id="{D0D7BB78-DBCB-421F-AC22-3DD3DB3BB5DC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>
                <a:solidFill>
                  <a:srgbClr val="000000"/>
                </a:solidFill>
              </a:rPr>
              <a:t>Okręgowa Komisja Egzaminacyjna w Krakowie</a:t>
            </a:r>
          </a:p>
        </p:txBody>
      </p:sp>
    </p:spTree>
    <p:extLst>
      <p:ext uri="{BB962C8B-B14F-4D97-AF65-F5344CB8AC3E}">
        <p14:creationId xmlns:p14="http://schemas.microsoft.com/office/powerpoint/2010/main" val="45484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 najmniej jedno z pytań/poleceń/zagadnień w rozmowie do zadania 1. i/lub zadania 2. będzie dotyczyło refleksji indywidualnej zdającego związanej z omawianym problemem, tzn. zostanie sformułowane w taki sposób, aby umożliwić zdającemu odniesienie się do któregokolwiek z zadań egzaminacyjnych z własnej perspektywy, przedstawienie własnego stanowiska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297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68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66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410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 część – język polski w użyciu, część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24FAD-9B7E-5847-9DFF-CF42103D82F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62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CE0A9-A795-4BE4-A24C-E09043CA2C2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8001B-695A-4648-BA2A-F9618A3FD03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1013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F5CD4-CAD7-4F66-B9D9-082D54990BC1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73F4A-45BA-4B88-BA09-AF96C6B7157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346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ACF1-41BD-4964-B77D-C48FCDEE6788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98D2-BD13-448C-8F06-FDF9EACC8A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8351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86D78-2A1C-4BD1-83AF-B895A8DA5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A1DCA3-DDBC-4146-912B-DCA5FBA4C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B3C6FC-9202-40CD-9D88-59583463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7C4515-5ACE-43C5-9000-BEF6EEBC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F0D779-9C73-4933-B4FF-7883347E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C5E697D-4729-4434-BC0B-1EDC14519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25240"/>
            <a:ext cx="2715123" cy="10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7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F021B7-C37C-4832-91AD-4CA273BA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512" y="365125"/>
            <a:ext cx="7845287" cy="1325563"/>
          </a:xfrm>
        </p:spPr>
        <p:txBody>
          <a:bodyPr/>
          <a:lstStyle>
            <a:lvl1pPr>
              <a:defRPr>
                <a:solidFill>
                  <a:srgbClr val="1E47B6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937EE6-0456-42CA-B354-4772CD13F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E47B6"/>
                </a:solidFill>
              </a:defRPr>
            </a:lvl1pPr>
            <a:lvl2pPr>
              <a:defRPr>
                <a:solidFill>
                  <a:srgbClr val="1E47B6"/>
                </a:solidFill>
              </a:defRPr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386F7C-795C-40FB-8170-D69AFD2F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4BDA80-8086-460C-B97B-34146643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6DEA15-8984-4734-BAC3-6BEBF626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33768CF-A149-4738-BA86-FB4A468DE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25240"/>
            <a:ext cx="2715123" cy="10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904E9-403E-43A9-BABD-8ECA5EA97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E47B6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8E62DE-3008-4F9C-ABA4-CBF30FCC1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E47B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811546-4D46-4456-A8EE-29D7CC428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79588F-15F4-4316-80E3-6F16775D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75667C-E46C-4715-90F2-11D620E6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1099271-DBF0-4049-953C-9E3D2EDAC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25240"/>
            <a:ext cx="2715123" cy="10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D2DB9D-F40F-45FE-88A4-468059D0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D407F8-7F97-4251-B402-9348830DA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3D8E009-D4B8-41FC-8416-0A082181B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588B18-AE70-4DC9-AD44-FF0D49A9D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5CE0F6F-9A8A-445E-9F8C-216F0A06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1A0DC6F-AAB4-4E47-BA6A-B6BC788D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5814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0041C4-DD12-4B61-A43C-417CD89F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354E90-8160-41BF-B663-A72140718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50F3368-1443-4A6D-B510-88D90C182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4501DA-C05B-4586-87F7-39FC09B9B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0127D4E-5660-4701-890A-1507725C8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65A3458-A429-482B-A95E-9DE1D4D0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D30E9D0-68D8-4EA6-B759-648D4BFB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CA8240F-92E7-4BC5-A17E-CE79A8F6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88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F11EC8-011F-4A71-9961-17BC56CB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E28AFD4-DB95-4129-8CAE-D450F82E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67AEF5-9225-46A3-A28F-CF3E2D08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CC95B0A-CE1E-4110-83E2-FCF0DE7D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414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4CC17FC-AF36-485B-A444-5425CDF9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794BA38-60E2-47F7-968A-B69D726A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FC5D93-C573-41D0-9C34-B99DB4A5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234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E1387-E58B-436F-BC7F-C4291659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AA289C-0EF9-40CC-B131-8C46E7ACA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FDCD075-158C-4597-A45B-19E1D196F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48E6C3-7E87-4CF2-9238-58FEEBB1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376207-8E43-429A-BE14-26C424C2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F52A5E-A46F-42C3-9486-2BD311ED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64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96987" y="320675"/>
            <a:ext cx="8655423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9F4D-FF1C-4DED-9EAA-7E4B162A605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803C4-6054-4CED-B46F-FD5117E734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32512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BEB86-F001-49C1-863A-C26EE2A4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2DAC12E-41AB-4607-807F-025C638A6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D85270-09BA-4AE8-9F94-F6721A695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58F0F7-AC03-46B7-AEFA-AB6F238F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B142A4-7569-40F3-9D28-C5392867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AC839CD-48FA-40A4-B558-D86B5C1E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947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372CED-BEF9-4802-A271-A5F04E2D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A1182CE-F11E-4175-A2EE-6B75A6058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82C072-AF73-4752-BE2C-053A4959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61C5D7-CA37-41EF-B702-BABA1AA7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0E1FE7-95EE-4FFA-A1C9-664D23AC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1923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BFC4908-ACED-4893-B06D-2E78BF8F2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CDC623-7C16-41CD-9EEF-3FD098344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BF047E-08E9-43AA-8539-C8F253DF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E8AEA3-A22C-4EEC-A4C2-B8661E6A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A29FB2-FF83-4F6D-A8AA-F18CBF18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99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0FB3930-D044-4209-B97D-5CFD15A00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25240"/>
            <a:ext cx="2715123" cy="10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0CC01-98ED-4965-9A3F-9235D8F7789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22AB9-1E59-4447-B263-4A3BC13F248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1222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9844" y="365125"/>
            <a:ext cx="8433955" cy="1325563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4157A-4048-46C3-BE35-5B493932EAB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A3E04-731D-4652-9FA5-EF8E27136D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963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6377-B872-47BE-B7E2-386C9ABBF168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76EA-0823-4854-947F-CCEBC9AD353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04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15936" y="365125"/>
            <a:ext cx="8537864" cy="132556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5869A-34B7-48EA-9CBF-75FFB37A68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D0CB-66B9-4A57-9E77-3678D521DF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278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0FE9-E487-4F44-9782-BE63B58EFBC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83BA-0F24-43D8-A454-81BF5635400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943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86259-7A99-4A8E-9C95-BCBCAD869AF7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3702F-D711-44CE-9C6B-A3BD4764551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982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E8818-A8D2-4319-9DC4-BBA981D7116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8CAA7-422F-45DE-854E-9308CFAF86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098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E62F4C-20F9-4A49-A35D-1149825C5EA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02.10.2025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47868F-B2E1-459D-AE34-F0AB278E8D0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411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09F0EF6-3B92-41DC-9BE6-B17DA97A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0EF68D3-65CE-40D8-A855-0C22CAF62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A566C5-8303-4A48-9CB9-357DC41CA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29AF-1AE3-4BAD-A281-A4843A764165}" type="datetimeFigureOut">
              <a:rPr lang="pl-PL" smtClean="0"/>
              <a:t>02.10.2025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9E71B-7410-4415-8E8E-9AFFA1F25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6351C3-9DF6-46C9-8A05-CED4B81C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83B0-4724-4F14-AA5E-ECC57662B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16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2.xml"/><Relationship Id="rId4" Type="http://schemas.openxmlformats.org/officeDocument/2006/relationships/image" Target="../media/image180.png"/><Relationship Id="rId9" Type="http://schemas.openxmlformats.org/officeDocument/2006/relationships/image" Target="../media/image1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ke.edu.p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1D4D93-ED8A-43D2-616D-04651ABB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448" y="1122363"/>
            <a:ext cx="6001512" cy="14105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5D7641"/>
                </a:solidFill>
              </a:rPr>
              <a:t>Matura</a:t>
            </a:r>
            <a:r>
              <a:rPr lang="pl-PL" sz="5400" b="1" dirty="0">
                <a:solidFill>
                  <a:srgbClr val="5D7641"/>
                </a:solidFill>
              </a:rPr>
              <a:t> bez tajemnic</a:t>
            </a:r>
            <a:endParaRPr lang="en-US" sz="5400" b="1" dirty="0">
              <a:solidFill>
                <a:srgbClr val="5D7641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3A4D20-182D-745B-6C8D-7E9026995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solidFill>
                  <a:srgbClr val="5D7641"/>
                </a:solidFill>
              </a:rPr>
              <a:t>Lech </a:t>
            </a:r>
            <a:r>
              <a:rPr lang="en-US" sz="1700" dirty="0" err="1">
                <a:solidFill>
                  <a:srgbClr val="5D7641"/>
                </a:solidFill>
              </a:rPr>
              <a:t>Gawryłow</a:t>
            </a:r>
            <a:endParaRPr lang="en-US" sz="1700" dirty="0">
              <a:solidFill>
                <a:srgbClr val="5D7641"/>
              </a:solidFill>
            </a:endParaRPr>
          </a:p>
          <a:p>
            <a:r>
              <a:rPr lang="en-US" sz="1700" dirty="0">
                <a:solidFill>
                  <a:srgbClr val="5D7641"/>
                </a:solidFill>
              </a:rPr>
              <a:t>dyrektor Okręgowej Komisji Egzaminacyjnej </a:t>
            </a:r>
          </a:p>
          <a:p>
            <a:r>
              <a:rPr lang="en-US" sz="1700" dirty="0">
                <a:solidFill>
                  <a:srgbClr val="5D7641"/>
                </a:solidFill>
              </a:rPr>
              <a:t>w Krakowie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C03B7F-4C48-43E1-B8A9-D39675BE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89000" y="8890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6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4FBB3E-9DB9-431A-ABED-EBC3EEAA62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13803" y="285750"/>
            <a:ext cx="9881078" cy="628650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241409-F622-418A-8E7A-8294D866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66" y="365506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6A2E789-8F9B-1D4E-94A6-18B13197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2BFF8AA-8D49-43C6-B7D6-1F2FD0E83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1275" y="705327"/>
            <a:ext cx="9610725" cy="5289624"/>
          </a:xfrm>
        </p:spPr>
      </p:pic>
    </p:spTree>
    <p:extLst>
      <p:ext uri="{BB962C8B-B14F-4D97-AF65-F5344CB8AC3E}">
        <p14:creationId xmlns:p14="http://schemas.microsoft.com/office/powerpoint/2010/main" val="39117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5AF3C7-BFD6-4FE4-86BF-D2965BD5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03" y="243064"/>
            <a:ext cx="6008486" cy="1101702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rgbClr val="186CF2"/>
                </a:solidFill>
              </a:rPr>
              <a:t>E-deklaracja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D9FA88-A069-49E2-9CC7-E39077C2C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888880"/>
            <a:ext cx="10515600" cy="702248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rgbClr val="364DA0"/>
                </a:solidFill>
              </a:rPr>
              <a:t>www.ziu.gov.pl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C81AF7-DFFF-4CB0-B724-052F9B90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78" y="1217212"/>
            <a:ext cx="7611247" cy="55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3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AC0686-8BE9-49CB-A8C1-C1A76DA8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537" y="97162"/>
            <a:ext cx="7176246" cy="1014412"/>
          </a:xfrm>
        </p:spPr>
        <p:txBody>
          <a:bodyPr/>
          <a:lstStyle/>
          <a:p>
            <a:r>
              <a:rPr lang="pl-PL" sz="4800" b="1" dirty="0">
                <a:solidFill>
                  <a:srgbClr val="2049F5"/>
                </a:solidFill>
              </a:rPr>
              <a:t>Formularz e-deklaracji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E76148-67CC-4014-8D8E-4B50CB056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9" y="1111574"/>
            <a:ext cx="10286331" cy="564921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EB413F-A485-43D1-8888-03F663A3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52" y="271875"/>
            <a:ext cx="1708179" cy="10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6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B9E5EC3-DD09-46FF-A8F7-82A6CC555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78" y="116859"/>
            <a:ext cx="6052791" cy="6695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0F8055E7-8E50-C996-D390-9C2FC33376FB}"/>
                  </a:ext>
                </a:extLst>
              </p14:cNvPr>
              <p14:cNvContentPartPr/>
              <p14:nvPr/>
            </p14:nvContentPartPr>
            <p14:xfrm>
              <a:off x="1618717" y="2026659"/>
              <a:ext cx="360" cy="36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0F8055E7-8E50-C996-D390-9C2FC33376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0077" y="1972659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31CA4A8C-39DA-8FC5-E64C-A7C7A9873C6B}"/>
                  </a:ext>
                </a:extLst>
              </p14:cNvPr>
              <p14:cNvContentPartPr/>
              <p14:nvPr/>
            </p14:nvContentPartPr>
            <p14:xfrm>
              <a:off x="6505357" y="130899"/>
              <a:ext cx="412560" cy="135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31CA4A8C-39DA-8FC5-E64C-A7C7A9873C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6357" y="76899"/>
                <a:ext cx="4302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E5EB4BC2-792B-2C10-2B99-91E723B1B06A}"/>
                  </a:ext>
                </a:extLst>
              </p14:cNvPr>
              <p14:cNvContentPartPr/>
              <p14:nvPr/>
            </p14:nvContentPartPr>
            <p14:xfrm>
              <a:off x="6791197" y="76539"/>
              <a:ext cx="43560" cy="8064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E5EB4BC2-792B-2C10-2B99-91E723B1B0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2557" y="22539"/>
                <a:ext cx="61200" cy="188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1968EAA0-2F60-485C-810B-1D05AB9EC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852" y="271875"/>
            <a:ext cx="1708179" cy="10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92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08478D5-7A17-4C86-ABAE-C3F9F732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852" y="277813"/>
            <a:ext cx="7845287" cy="1325563"/>
          </a:xfrm>
        </p:spPr>
        <p:txBody>
          <a:bodyPr/>
          <a:lstStyle/>
          <a:p>
            <a:r>
              <a:rPr lang="pl-PL" sz="4800" b="1" dirty="0">
                <a:solidFill>
                  <a:srgbClr val="244DF5"/>
                </a:solidFill>
              </a:rPr>
              <a:t>Wybór WOS-u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A37AFAD-BC30-4266-9D87-9D343119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766" y="2151294"/>
            <a:ext cx="10766467" cy="4294690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E2455A-8453-4438-A66F-861C5F4DD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1" y="442496"/>
            <a:ext cx="2145059" cy="13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0BCBD3F-B6B9-4B37-A925-902744F1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209" y="11637"/>
            <a:ext cx="8655423" cy="1325563"/>
          </a:xfrm>
        </p:spPr>
        <p:txBody>
          <a:bodyPr/>
          <a:lstStyle/>
          <a:p>
            <a:r>
              <a:rPr lang="pl-PL" sz="4800" b="1" dirty="0">
                <a:solidFill>
                  <a:srgbClr val="1C45F0"/>
                </a:solidFill>
              </a:rPr>
              <a:t>Wybór WOS-u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3F0F2D4-B36F-40A4-BB74-F923D2C86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525" y="1742254"/>
            <a:ext cx="10582274" cy="4768467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E48040D-1325-4474-8E48-3B70FE02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28" y="371376"/>
            <a:ext cx="1204064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9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ytuł 1">
            <a:extLst>
              <a:ext uri="{FF2B5EF4-FFF2-40B4-BE49-F238E27FC236}">
                <a16:creationId xmlns:a16="http://schemas.microsoft.com/office/drawing/2014/main" id="{BC4481CA-8301-460E-8D30-E6FF0FC4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552" y="-252413"/>
            <a:ext cx="7845287" cy="1325563"/>
          </a:xfrm>
        </p:spPr>
        <p:txBody>
          <a:bodyPr anchor="b">
            <a:normAutofit/>
          </a:bodyPr>
          <a:lstStyle/>
          <a:p>
            <a:r>
              <a:rPr lang="pl-PL" altLang="pl-PL" sz="4800" b="1" dirty="0">
                <a:solidFill>
                  <a:srgbClr val="7030A0"/>
                </a:solidFill>
              </a:rPr>
              <a:t>Termin  złożenia deklaracji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8C07E6-6B86-43BA-99E9-C737E45EC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pl-PL" sz="22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7030A0"/>
                </a:solidFill>
              </a:rPr>
              <a:t>Deklarację należy złożyć do 9 lutego 2026 r.  </a:t>
            </a:r>
          </a:p>
          <a:p>
            <a:r>
              <a:rPr lang="pl-PL" dirty="0">
                <a:solidFill>
                  <a:srgbClr val="7030A0"/>
                </a:solidFill>
              </a:rPr>
              <a:t>Po tym terminie nie ma już możliwości dokonywania zmian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w deklaracji (z wyjątkiem osób, które uzyskały dokumenty zawodowe oraz laureatów i finalistów olimpiad przedmiotowych.</a:t>
            </a:r>
          </a:p>
          <a:p>
            <a:pPr>
              <a:defRPr/>
            </a:pPr>
            <a:endParaRPr lang="pl-PL" sz="2200" dirty="0"/>
          </a:p>
          <a:p>
            <a:pPr>
              <a:defRPr/>
            </a:pPr>
            <a:endParaRPr lang="pl-PL" sz="2200" dirty="0"/>
          </a:p>
        </p:txBody>
      </p:sp>
      <p:sp>
        <p:nvSpPr>
          <p:cNvPr id="13317" name="Symbol zastępczy numeru slajdu 3">
            <a:extLst>
              <a:ext uri="{FF2B5EF4-FFF2-40B4-BE49-F238E27FC236}">
                <a16:creationId xmlns:a16="http://schemas.microsoft.com/office/drawing/2014/main" id="{600D0853-9537-49F9-83AD-D321360F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5F7F250E-688D-4BBB-B72B-51C3CB9F8F18}" type="slidenum">
              <a:rPr lang="pl-PL" altLang="pl-PL" sz="1800"/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17</a:t>
            </a:fld>
            <a:endParaRPr lang="pl-PL" altLang="pl-PL" sz="18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7D150AF-35DA-4A82-A64D-481BC19D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555" y="4226877"/>
            <a:ext cx="4110284" cy="23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4686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6F913E92-E24C-4474-9367-BDE70134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5069" y="106205"/>
            <a:ext cx="7935625" cy="12860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b="1" dirty="0">
                <a:solidFill>
                  <a:srgbClr val="5D7641"/>
                </a:solidFill>
              </a:rPr>
              <a:t>Laureaci i finaliści</a:t>
            </a:r>
            <a:br>
              <a:rPr lang="pl-PL" altLang="pl-PL" b="1" dirty="0">
                <a:solidFill>
                  <a:srgbClr val="5D7641"/>
                </a:solidFill>
              </a:rPr>
            </a:br>
            <a:r>
              <a:rPr lang="pl-PL" altLang="pl-PL" b="1" dirty="0">
                <a:solidFill>
                  <a:srgbClr val="5D7641"/>
                </a:solidFill>
              </a:rPr>
              <a:t>olimpiad przedmiotowych</a:t>
            </a:r>
          </a:p>
        </p:txBody>
      </p:sp>
      <p:sp>
        <p:nvSpPr>
          <p:cNvPr id="14339" name="Symbol zastępczy numeru slajdu 1">
            <a:extLst>
              <a:ext uri="{FF2B5EF4-FFF2-40B4-BE49-F238E27FC236}">
                <a16:creationId xmlns:a16="http://schemas.microsoft.com/office/drawing/2014/main" id="{68BA7275-00D7-44EA-8F3A-D0793451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22C930D-6871-496B-B8EC-067C455EE17B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8CD83D6-230B-439D-A90B-C5FE5A9057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2626" y="2111455"/>
            <a:ext cx="9099550" cy="3870325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dirty="0">
                <a:solidFill>
                  <a:srgbClr val="6C7A59"/>
                </a:solidFill>
              </a:rPr>
              <a:t>Laureaci i finaliści olimpiad przedmiotowych są zwolnieni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z egzaminu maturalnego </a:t>
            </a:r>
            <a:r>
              <a:rPr lang="pl-PL" altLang="pl-PL" u="sng" dirty="0">
                <a:solidFill>
                  <a:srgbClr val="6C7A59"/>
                </a:solidFill>
              </a:rPr>
              <a:t>z zadeklarowanego przedmiotu</a:t>
            </a:r>
            <a:r>
              <a:rPr lang="pl-PL" altLang="pl-PL" dirty="0">
                <a:solidFill>
                  <a:srgbClr val="6C7A59"/>
                </a:solidFill>
              </a:rPr>
              <a:t>, jeżeli olimpiada znajduje się w wykazie ogłoszonym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na stronach MEN i CKE.</a:t>
            </a:r>
          </a:p>
          <a:p>
            <a:pPr algn="just" eaLnBrk="1" hangingPunct="1"/>
            <a:r>
              <a:rPr lang="pl-PL" altLang="pl-PL" dirty="0">
                <a:solidFill>
                  <a:srgbClr val="6C7A59"/>
                </a:solidFill>
              </a:rPr>
              <a:t>Zaświadczenie o uzyskaniu tytułu laureata lub finalisty olimpiady należy przedłożyć dyrektorowi szkoły.</a:t>
            </a:r>
          </a:p>
          <a:p>
            <a:pPr algn="just" eaLnBrk="1" hangingPunct="1"/>
            <a:endParaRPr lang="pl-PL" altLang="pl-PL" dirty="0">
              <a:solidFill>
                <a:srgbClr val="8800BB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B1D347-0705-4D9C-A1D9-9AE8C1F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801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6F913E92-E24C-4474-9367-BDE70134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5069" y="106205"/>
            <a:ext cx="7935625" cy="12860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b="1" dirty="0">
                <a:solidFill>
                  <a:srgbClr val="5D7641"/>
                </a:solidFill>
              </a:rPr>
              <a:t>Laureaci i finaliści</a:t>
            </a:r>
            <a:br>
              <a:rPr lang="pl-PL" altLang="pl-PL" b="1" dirty="0">
                <a:solidFill>
                  <a:srgbClr val="5D7641"/>
                </a:solidFill>
              </a:rPr>
            </a:br>
            <a:r>
              <a:rPr lang="pl-PL" altLang="pl-PL" b="1" dirty="0">
                <a:solidFill>
                  <a:srgbClr val="5D7641"/>
                </a:solidFill>
              </a:rPr>
              <a:t>olimpiad przedmiotowych</a:t>
            </a:r>
          </a:p>
        </p:txBody>
      </p:sp>
      <p:sp>
        <p:nvSpPr>
          <p:cNvPr id="14339" name="Symbol zastępczy numeru slajdu 1">
            <a:extLst>
              <a:ext uri="{FF2B5EF4-FFF2-40B4-BE49-F238E27FC236}">
                <a16:creationId xmlns:a16="http://schemas.microsoft.com/office/drawing/2014/main" id="{68BA7275-00D7-44EA-8F3A-D0793451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22C930D-6871-496B-B8EC-067C455EE17B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8CD83D6-230B-439D-A90B-C5FE5A9057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2626" y="2111455"/>
            <a:ext cx="9099550" cy="3870325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dirty="0"/>
              <a:t>Laureaci i finaliści olimpiad przedmiotowych są zwolnieni</a:t>
            </a:r>
            <a:br>
              <a:rPr lang="pl-PL" altLang="pl-PL" dirty="0"/>
            </a:br>
            <a:r>
              <a:rPr lang="pl-PL" altLang="pl-PL" dirty="0"/>
              <a:t>z egzaminu maturalnego </a:t>
            </a:r>
            <a:r>
              <a:rPr lang="pl-PL" altLang="pl-PL" u="sng" dirty="0"/>
              <a:t>z zadeklarowanego przedmiotu</a:t>
            </a:r>
            <a:r>
              <a:rPr lang="pl-PL" altLang="pl-PL" dirty="0"/>
              <a:t>, jeżeli olimpiada znajduje się w wykazie ogłoszonym</a:t>
            </a:r>
            <a:br>
              <a:rPr lang="pl-PL" altLang="pl-PL" dirty="0"/>
            </a:br>
            <a:r>
              <a:rPr lang="pl-PL" altLang="pl-PL" dirty="0"/>
              <a:t>na stronach </a:t>
            </a:r>
            <a:r>
              <a:rPr lang="pl-PL" altLang="pl-PL" dirty="0" err="1"/>
              <a:t>MEiN</a:t>
            </a:r>
            <a:r>
              <a:rPr lang="pl-PL" altLang="pl-PL" dirty="0"/>
              <a:t> i CKE.</a:t>
            </a:r>
          </a:p>
          <a:p>
            <a:pPr algn="just" eaLnBrk="1" hangingPunct="1"/>
            <a:r>
              <a:rPr lang="pl-PL" altLang="pl-PL" dirty="0"/>
              <a:t>Zaświadczenie o uzyskaniu tytułu laureata lub finalisty olimpiady należy przedłożyć dyrektorowi szkoły.</a:t>
            </a:r>
          </a:p>
          <a:p>
            <a:pPr algn="just" eaLnBrk="1" hangingPunct="1"/>
            <a:endParaRPr lang="pl-PL" altLang="pl-PL" dirty="0">
              <a:solidFill>
                <a:srgbClr val="8800BB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E773C2D-3C25-45F9-AEB2-EEFF746AB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8951" r="4313" b="5488"/>
          <a:stretch/>
        </p:blipFill>
        <p:spPr>
          <a:xfrm>
            <a:off x="1475272" y="1475288"/>
            <a:ext cx="10557023" cy="52461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B1D347-0705-4D9C-A1D9-9AE8C1F2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0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7D9608-EF80-4786-AA29-949E98D84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582" y="1163639"/>
            <a:ext cx="9915525" cy="1460123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rgbClr val="7030A0"/>
                </a:solidFill>
              </a:rPr>
              <a:t>Matura bez tajemnic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8E3790-B840-4AE2-8A97-415425218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1200" y="3873140"/>
            <a:ext cx="6053602" cy="1382612"/>
          </a:xfrm>
        </p:spPr>
        <p:txBody>
          <a:bodyPr/>
          <a:lstStyle/>
          <a:p>
            <a:pPr algn="l"/>
            <a:r>
              <a:rPr lang="pl-PL" dirty="0">
                <a:solidFill>
                  <a:srgbClr val="7030A0"/>
                </a:solidFill>
              </a:rPr>
              <a:t>Kraków, 22 i 23 września 2025 r.</a:t>
            </a:r>
          </a:p>
          <a:p>
            <a:pPr algn="l"/>
            <a:r>
              <a:rPr lang="pl-PL" dirty="0">
                <a:solidFill>
                  <a:srgbClr val="7030A0"/>
                </a:solidFill>
              </a:rPr>
              <a:t>Rzeszów, 25 i 26 września 2025 r.</a:t>
            </a:r>
          </a:p>
          <a:p>
            <a:pPr algn="l"/>
            <a:r>
              <a:rPr lang="pl-PL" dirty="0">
                <a:solidFill>
                  <a:srgbClr val="7030A0"/>
                </a:solidFill>
              </a:rPr>
              <a:t>Lublin, 29 i 30 września 2025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3E773C-2256-4952-A9F5-706D49DE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85" y="354202"/>
            <a:ext cx="3306871" cy="11367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013076D-8040-42B3-BF70-C207E8445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74803" y="3562598"/>
            <a:ext cx="2861252" cy="21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25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AE1C11-502A-4989-B6A8-E1B7FE7C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890" y="-92030"/>
            <a:ext cx="9231406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6C7A59"/>
                </a:solidFill>
              </a:rPr>
              <a:t>Termin egzaminu maturalnego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760970-C980-51CC-3909-EC9C443E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9466B5C-F13E-41B1-8E81-00FDCED2A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43851" y="1056451"/>
            <a:ext cx="7613484" cy="5635748"/>
          </a:xfrm>
        </p:spPr>
      </p:pic>
    </p:spTree>
    <p:extLst>
      <p:ext uri="{BB962C8B-B14F-4D97-AF65-F5344CB8AC3E}">
        <p14:creationId xmlns:p14="http://schemas.microsoft.com/office/powerpoint/2010/main" val="182248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>
            <a:extLst>
              <a:ext uri="{FF2B5EF4-FFF2-40B4-BE49-F238E27FC236}">
                <a16:creationId xmlns:a16="http://schemas.microsoft.com/office/drawing/2014/main" id="{51122369-E9E1-46B1-A689-1253697F33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6881" y="1655296"/>
            <a:ext cx="532003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pl-PL" altLang="pl-PL" dirty="0">
                <a:solidFill>
                  <a:srgbClr val="6C7A59"/>
                </a:solidFill>
              </a:rPr>
              <a:t>Egzamin jest przeprowadzany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dla tych absolwentów,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którzy z powodu szczególnych przypadków losowych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lub zdrowotnych nie przystąpią</a:t>
            </a:r>
            <a:br>
              <a:rPr lang="pl-PL" altLang="pl-PL" dirty="0">
                <a:solidFill>
                  <a:srgbClr val="6C7A59"/>
                </a:solidFill>
              </a:rPr>
            </a:br>
            <a:r>
              <a:rPr lang="pl-PL" altLang="pl-PL" dirty="0">
                <a:solidFill>
                  <a:srgbClr val="6C7A59"/>
                </a:solidFill>
              </a:rPr>
              <a:t>do egzaminu w maju 2025 r.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l-PL" altLang="pl-PL" u="sng" dirty="0">
                <a:solidFill>
                  <a:srgbClr val="6C7A59"/>
                </a:solidFill>
              </a:rPr>
              <a:t>i uzyskali zgodę dyrektora OKE</a:t>
            </a:r>
            <a:br>
              <a:rPr lang="pl-PL" altLang="pl-PL" u="sng" dirty="0">
                <a:solidFill>
                  <a:srgbClr val="6C7A59"/>
                </a:solidFill>
              </a:rPr>
            </a:br>
            <a:r>
              <a:rPr lang="pl-PL" altLang="pl-PL" u="sng" dirty="0">
                <a:solidFill>
                  <a:srgbClr val="6C7A59"/>
                </a:solidFill>
              </a:rPr>
              <a:t>na przystąpienie do egzaminu</a:t>
            </a:r>
            <a:br>
              <a:rPr lang="pl-PL" altLang="pl-PL" u="sng" dirty="0">
                <a:solidFill>
                  <a:srgbClr val="6C7A59"/>
                </a:solidFill>
              </a:rPr>
            </a:br>
            <a:r>
              <a:rPr lang="pl-PL" altLang="pl-PL" u="sng" dirty="0">
                <a:solidFill>
                  <a:srgbClr val="6C7A59"/>
                </a:solidFill>
              </a:rPr>
              <a:t>w czerwcu</a:t>
            </a:r>
            <a:r>
              <a:rPr lang="pl-PL" altLang="pl-PL" dirty="0">
                <a:solidFill>
                  <a:srgbClr val="6C7A59"/>
                </a:solidFill>
              </a:rPr>
              <a:t>. 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2531F6A-C82A-49C0-B08F-DCE22A88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054" y="265933"/>
            <a:ext cx="8706597" cy="10064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2800" dirty="0">
                <a:solidFill>
                  <a:srgbClr val="6C7A59"/>
                </a:solidFill>
                <a:latin typeface="+mn-lt"/>
                <a:ea typeface="+mn-ea"/>
                <a:cs typeface="+mn-cs"/>
              </a:rPr>
              <a:t>Termin dodatkowy matury</a:t>
            </a:r>
            <a:br>
              <a:rPr lang="pl-PL" altLang="pl-PL" sz="2800" dirty="0">
                <a:solidFill>
                  <a:srgbClr val="6C7A59"/>
                </a:solidFill>
                <a:latin typeface="+mn-lt"/>
                <a:ea typeface="+mn-ea"/>
                <a:cs typeface="+mn-cs"/>
              </a:rPr>
            </a:br>
            <a:r>
              <a:rPr lang="pl-PL" altLang="pl-PL" sz="2800" dirty="0">
                <a:solidFill>
                  <a:srgbClr val="6C7A59"/>
                </a:solidFill>
                <a:latin typeface="+mn-lt"/>
                <a:ea typeface="+mn-ea"/>
                <a:cs typeface="+mn-cs"/>
              </a:rPr>
              <a:t>1-16 czerwca 2026 r.</a:t>
            </a:r>
          </a:p>
        </p:txBody>
      </p:sp>
      <p:sp>
        <p:nvSpPr>
          <p:cNvPr id="20484" name="Symbol zastępczy numeru slajdu 1">
            <a:extLst>
              <a:ext uri="{FF2B5EF4-FFF2-40B4-BE49-F238E27FC236}">
                <a16:creationId xmlns:a16="http://schemas.microsoft.com/office/drawing/2014/main" id="{855E7F30-0457-47E5-8192-17617398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3182107-37A9-458A-B29F-6F6DC8935768}" type="slidenum">
              <a:rPr lang="pl-PL" altLang="pl-PL" sz="1200">
                <a:solidFill>
                  <a:srgbClr val="7F7F7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pl-PL" altLang="pl-PL" sz="1200">
              <a:solidFill>
                <a:srgbClr val="7F7F7F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107A793-08CA-7E22-607A-241EFA1C4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2EBE2E6-14EE-4564-BA27-035AA4F49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41888" y="1494635"/>
            <a:ext cx="6580356" cy="4417262"/>
          </a:xfrm>
        </p:spPr>
      </p:pic>
    </p:spTree>
    <p:extLst>
      <p:ext uri="{BB962C8B-B14F-4D97-AF65-F5344CB8AC3E}">
        <p14:creationId xmlns:p14="http://schemas.microsoft.com/office/powerpoint/2010/main" val="241745398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7647" y="114113"/>
            <a:ext cx="7938246" cy="898899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6C7A59"/>
                </a:solidFill>
              </a:rPr>
              <a:t>Matura w terminie poprawkowym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16B7F3-6642-417E-9E9A-A344EFC3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5A77A81-4F72-4825-8FD3-BBB66791D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4316" y="1497944"/>
            <a:ext cx="10528899" cy="4712356"/>
          </a:xfrm>
        </p:spPr>
      </p:pic>
    </p:spTree>
    <p:extLst>
      <p:ext uri="{BB962C8B-B14F-4D97-AF65-F5344CB8AC3E}">
        <p14:creationId xmlns:p14="http://schemas.microsoft.com/office/powerpoint/2010/main" val="3408427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62C16F0-D4CB-4204-B337-EFC6EBA9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24" y="221426"/>
            <a:ext cx="8337356" cy="8350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4000" b="1" dirty="0">
                <a:solidFill>
                  <a:srgbClr val="7030A0"/>
                </a:solidFill>
              </a:rPr>
              <a:t>Kto może zdawać egzamin poprawkowy</a:t>
            </a:r>
          </a:p>
        </p:txBody>
      </p:sp>
      <p:sp>
        <p:nvSpPr>
          <p:cNvPr id="24579" name="Symbol zastępczy numeru slajdu 1">
            <a:extLst>
              <a:ext uri="{FF2B5EF4-FFF2-40B4-BE49-F238E27FC236}">
                <a16:creationId xmlns:a16="http://schemas.microsoft.com/office/drawing/2014/main" id="{EC942614-0BA0-4D72-B4FC-4FB14979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266F856-7768-44F7-9B3E-32EEAD32F802}" type="slidenum">
              <a:rPr lang="pl-PL" altLang="pl-PL" sz="1200">
                <a:solidFill>
                  <a:srgbClr val="7F7F7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pl-PL" altLang="pl-PL" sz="1200">
              <a:solidFill>
                <a:srgbClr val="7F7F7F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78964D2-6EAE-44C5-9F81-BBCF85A492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00086" y="1602102"/>
            <a:ext cx="9505950" cy="444401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pl-PL" dirty="0">
                <a:solidFill>
                  <a:srgbClr val="7030A0"/>
                </a:solidFill>
              </a:rPr>
              <a:t>Egzamin poprawkowy mogą zdawać absolwenci, którzy:</a:t>
            </a:r>
          </a:p>
          <a:p>
            <a:pPr lvl="1">
              <a:lnSpc>
                <a:spcPct val="110000"/>
              </a:lnSpc>
              <a:defRPr/>
            </a:pPr>
            <a:r>
              <a:rPr lang="pl-PL" sz="2800" dirty="0">
                <a:solidFill>
                  <a:srgbClr val="7030A0"/>
                </a:solidFill>
              </a:rPr>
              <a:t>przystąpią do wszystkich egzaminów obowiązkowych</a:t>
            </a:r>
            <a:br>
              <a:rPr lang="pl-PL" sz="2800" dirty="0">
                <a:solidFill>
                  <a:srgbClr val="7030A0"/>
                </a:solidFill>
              </a:rPr>
            </a:br>
            <a:r>
              <a:rPr lang="pl-PL" sz="2800" dirty="0">
                <a:solidFill>
                  <a:srgbClr val="7030A0"/>
                </a:solidFill>
              </a:rPr>
              <a:t>w części pisemnej albo w części ustnej oraz do co najmniej jednego egzaminu z przedmiotu dodatkowego i żaden</a:t>
            </a:r>
            <a:br>
              <a:rPr lang="pl-PL" sz="2800" dirty="0">
                <a:solidFill>
                  <a:srgbClr val="7030A0"/>
                </a:solidFill>
              </a:rPr>
            </a:br>
            <a:r>
              <a:rPr lang="pl-PL" sz="2800" dirty="0">
                <a:solidFill>
                  <a:srgbClr val="7030A0"/>
                </a:solidFill>
              </a:rPr>
              <a:t>z tych egzaminów nie zostanie im unieważniony</a:t>
            </a:r>
          </a:p>
          <a:p>
            <a:pPr lvl="1">
              <a:lnSpc>
                <a:spcPct val="110000"/>
              </a:lnSpc>
              <a:defRPr/>
            </a:pPr>
            <a:r>
              <a:rPr lang="pl-PL" sz="2800" dirty="0">
                <a:solidFill>
                  <a:srgbClr val="7030A0"/>
                </a:solidFill>
              </a:rPr>
              <a:t>nie uzyskają 30% punktów tylko z </a:t>
            </a:r>
            <a:r>
              <a:rPr lang="pl-PL" sz="2800" u="sng" dirty="0">
                <a:solidFill>
                  <a:srgbClr val="7030A0"/>
                </a:solidFill>
              </a:rPr>
              <a:t>jednego</a:t>
            </a:r>
            <a:r>
              <a:rPr lang="pl-PL" sz="2800" dirty="0">
                <a:solidFill>
                  <a:srgbClr val="7030A0"/>
                </a:solidFill>
              </a:rPr>
              <a:t> egzaminu obowiązkowego w części pisemnej i ustnej</a:t>
            </a:r>
          </a:p>
          <a:p>
            <a:pPr lvl="1">
              <a:lnSpc>
                <a:spcPct val="110000"/>
              </a:lnSpc>
              <a:defRPr/>
            </a:pPr>
            <a:r>
              <a:rPr lang="pl-PL" sz="2800" dirty="0">
                <a:solidFill>
                  <a:srgbClr val="7030A0"/>
                </a:solidFill>
              </a:rPr>
              <a:t>złożą w szkole do 15 lipca 2026 roku oświadczenie</a:t>
            </a:r>
            <a:br>
              <a:rPr lang="pl-PL" sz="2800" dirty="0">
                <a:solidFill>
                  <a:srgbClr val="7030A0"/>
                </a:solidFill>
              </a:rPr>
            </a:br>
            <a:r>
              <a:rPr lang="pl-PL" sz="2800" dirty="0">
                <a:solidFill>
                  <a:srgbClr val="7030A0"/>
                </a:solidFill>
              </a:rPr>
              <a:t>o zamiarze przystąpienia do egzaminu.</a:t>
            </a:r>
          </a:p>
          <a:p>
            <a:pPr eaLnBrk="1" hangingPunct="1">
              <a:lnSpc>
                <a:spcPct val="110000"/>
              </a:lnSpc>
              <a:defRPr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CC1D78-8708-4D45-99F1-F4115D6C6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06FDF-B45E-4478-BB46-C3BC2D3B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709739"/>
            <a:ext cx="9251950" cy="1500187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Informacje o egzaminach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09A993-8532-4DF1-B92B-85AE7DA81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B9067F-8654-8FCD-8DAD-61EA13BE0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0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B34B65-4B42-4C18-AD7E-58D4E1D5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017" y="2854325"/>
            <a:ext cx="9480737" cy="1325563"/>
          </a:xfrm>
        </p:spPr>
        <p:txBody>
          <a:bodyPr/>
          <a:lstStyle/>
          <a:p>
            <a:r>
              <a:rPr lang="pl-PL" sz="6600" b="1" dirty="0">
                <a:solidFill>
                  <a:srgbClr val="7030A0"/>
                </a:solidFill>
              </a:rPr>
              <a:t>Egzamin z języka polskiego</a:t>
            </a:r>
            <a:br>
              <a:rPr lang="pl-PL" sz="4400" b="1" dirty="0">
                <a:solidFill>
                  <a:srgbClr val="7030A0"/>
                </a:solidFill>
              </a:rPr>
            </a:br>
            <a:endParaRPr lang="pl-PL" sz="4400" dirty="0">
              <a:solidFill>
                <a:srgbClr val="7030A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5729C3-07A8-45F5-BAA1-485D6A0B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FCC26168-8083-4045-BF4E-62524FAE4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7947" y="219074"/>
            <a:ext cx="2877194" cy="2233181"/>
          </a:xfrm>
        </p:spPr>
      </p:pic>
    </p:spTree>
    <p:extLst>
      <p:ext uri="{BB962C8B-B14F-4D97-AF65-F5344CB8AC3E}">
        <p14:creationId xmlns:p14="http://schemas.microsoft.com/office/powerpoint/2010/main" val="3394203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E8F2FD-5CC6-4567-93DB-5A1394A0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462" y="365125"/>
            <a:ext cx="3557337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5CD1BD7-2085-4EBF-A7CB-8FE44B980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739" y="147534"/>
            <a:ext cx="8455577" cy="6562932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78D72BF-2CF6-4274-86FD-0CA8237C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0058A8-8572-4C82-88AF-D5A50470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730912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Egzamin ustny z języka polskiego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w 2026 roku </a:t>
            </a:r>
            <a:br>
              <a:rPr lang="pl-PL" sz="5400" b="1" dirty="0">
                <a:solidFill>
                  <a:srgbClr val="7030A0"/>
                </a:solidFill>
              </a:rPr>
            </a:br>
            <a:br>
              <a:rPr lang="pl-PL" sz="4000" dirty="0"/>
            </a:br>
            <a:endParaRPr lang="pl-PL" sz="4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366838-8053-4489-99BC-3DD184C89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5A1FA9-44C2-A9BC-D8C3-E07CFDB7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B540D4-CC44-4ECE-871F-FB8278B4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54" y="152337"/>
            <a:ext cx="3228517" cy="22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8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zaokrąglony 15">
            <a:extLst>
              <a:ext uri="{FF2B5EF4-FFF2-40B4-BE49-F238E27FC236}">
                <a16:creationId xmlns:a16="http://schemas.microsoft.com/office/drawing/2014/main" id="{17FBCC4D-1701-40BF-AD03-7AEE626FDF13}"/>
              </a:ext>
            </a:extLst>
          </p:cNvPr>
          <p:cNvSpPr/>
          <p:nvPr/>
        </p:nvSpPr>
        <p:spPr>
          <a:xfrm>
            <a:off x="1231413" y="1366902"/>
            <a:ext cx="10467193" cy="22864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arenR"/>
            </a:pPr>
            <a:r>
              <a:rPr lang="pl-PL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Egzamin obowiązkowy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 trwania: 30 minut, w tym:</a:t>
            </a:r>
          </a:p>
          <a:p>
            <a:pPr marL="800100" lvl="1" indent="-342900">
              <a:buFont typeface="+mj-lt"/>
              <a:buAutoNum type="alphaL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 – przygotowanie do odpowiedzi</a:t>
            </a:r>
          </a:p>
          <a:p>
            <a:pPr marL="800100" lvl="1" indent="-342900">
              <a:buFont typeface="+mj-lt"/>
              <a:buAutoNum type="alphaL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minut – wypowiedź zdającego</a:t>
            </a:r>
          </a:p>
          <a:p>
            <a:pPr marL="800100" lvl="1" indent="-342900">
              <a:buFont typeface="+mj-lt"/>
              <a:buAutoNum type="alphaL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 - rozmowa z zespołem przedmiotowym związana z odpowiedzią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Maksymalna liczba punktów do uzyskania: </a:t>
            </a:r>
            <a:r>
              <a:rPr lang="pl-PL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pl-PL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zaokrąglony 15">
            <a:extLst>
              <a:ext uri="{FF2B5EF4-FFF2-40B4-BE49-F238E27FC236}">
                <a16:creationId xmlns:a16="http://schemas.microsoft.com/office/drawing/2014/main" id="{43FEAB96-9C04-49E8-99EB-9F5E3A3932E0}"/>
              </a:ext>
            </a:extLst>
          </p:cNvPr>
          <p:cNvSpPr/>
          <p:nvPr/>
        </p:nvSpPr>
        <p:spPr>
          <a:xfrm>
            <a:off x="1231413" y="3923565"/>
            <a:ext cx="10467193" cy="25802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Zestaw zadań egzaminacyjnych</a:t>
            </a:r>
          </a:p>
          <a:p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Zdający losuje zestaw składający się z dwóch zadań: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zadanie 1. (</a:t>
            </a:r>
            <a:r>
              <a:rPr lang="pl-PL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puli zadań jawnych</a:t>
            </a: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zawiera zagadnienie sprawdzające znajomość treści i problematyki lektury obowiązkowej. Zadania jawne są opublikowane na stronie CKE i OKE w Krakowie</a:t>
            </a:r>
          </a:p>
          <a:p>
            <a:pPr marL="342900" indent="-342900">
              <a:buFont typeface="+mj-lt"/>
              <a:buAutoNum type="arabicParenR"/>
            </a:pP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zadanie 2. zawiera tekst literacki lub jego fragment albo inny tekst kultury,</a:t>
            </a:r>
            <a:b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tym materiał ikonograficzny.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 err="1"/>
              <a:t>rackilub</a:t>
            </a:r>
            <a:r>
              <a:rPr lang="pl-PL" dirty="0"/>
              <a:t> jego fragment albo inny tekst kultury, w tym materiał</a:t>
            </a:r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2BF140-07CC-4DA1-874F-33DE5B95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80" y="146215"/>
            <a:ext cx="8578326" cy="111822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7030A0"/>
                </a:solidFill>
              </a:rPr>
              <a:t>Egzamin ustny z języka polskiego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C2664C-D7C0-4415-BD85-A52E997C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8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2D84326-0AA1-439E-A74B-A9C29AFE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72" y="471840"/>
            <a:ext cx="11901565" cy="5914320"/>
          </a:xfrm>
        </p:spPr>
      </p:pic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1E1DF6A3-7B80-4B47-8A22-412E9AB14588}"/>
              </a:ext>
            </a:extLst>
          </p:cNvPr>
          <p:cNvSpPr/>
          <p:nvPr/>
        </p:nvSpPr>
        <p:spPr>
          <a:xfrm>
            <a:off x="9251213" y="5484425"/>
            <a:ext cx="1621225" cy="472301"/>
          </a:xfrm>
          <a:prstGeom prst="leftArrow">
            <a:avLst/>
          </a:prstGeom>
          <a:solidFill>
            <a:srgbClr val="745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7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313DAF-5999-6F0E-3F9D-91552314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393" y="-65069"/>
            <a:ext cx="9013359" cy="1325563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7030A0"/>
                </a:solidFill>
              </a:rPr>
              <a:t>Matura z przedmiotów obowiązkowych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C52F00-E3DA-B979-8066-54FCD163D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575" y="1562432"/>
            <a:ext cx="4171094" cy="2611956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rgbClr val="7030A0"/>
                </a:solidFill>
              </a:rPr>
              <a:t>Część ustna</a:t>
            </a:r>
          </a:p>
          <a:p>
            <a:pPr lvl="1"/>
            <a:r>
              <a:rPr lang="pl-PL" dirty="0">
                <a:solidFill>
                  <a:srgbClr val="7030A0"/>
                </a:solidFill>
              </a:rPr>
              <a:t>język polski </a:t>
            </a:r>
          </a:p>
          <a:p>
            <a:pPr lvl="1"/>
            <a:r>
              <a:rPr lang="pl-PL" dirty="0">
                <a:solidFill>
                  <a:srgbClr val="7030A0"/>
                </a:solidFill>
              </a:rPr>
              <a:t>język obcy</a:t>
            </a:r>
          </a:p>
          <a:p>
            <a:pPr lvl="1"/>
            <a:r>
              <a:rPr lang="pl-PL" altLang="pl-PL" sz="2000" dirty="0">
                <a:solidFill>
                  <a:srgbClr val="7030A0"/>
                </a:solidFill>
                <a:latin typeface="Arial" panose="020B0604020202020204" pitchFamily="34" charset="0"/>
              </a:rPr>
              <a:t>angielski, niemiecki, francuski, hiszpański, włoski, rosyjski, ukraiński</a:t>
            </a:r>
          </a:p>
          <a:p>
            <a:pPr lvl="1"/>
            <a:endParaRPr lang="pl-PL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pl-PL" dirty="0">
                <a:solidFill>
                  <a:srgbClr val="7030A0"/>
                </a:solidFill>
              </a:rPr>
              <a:t>Bez określania poziomu 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320C14-847E-7175-6A84-B902F172E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4882" y="1462863"/>
            <a:ext cx="5181600" cy="2980967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rgbClr val="7030A0"/>
                </a:solidFill>
              </a:rPr>
              <a:t>Część pisemna</a:t>
            </a:r>
          </a:p>
          <a:p>
            <a:pPr lvl="1"/>
            <a:r>
              <a:rPr lang="pl-PL" dirty="0">
                <a:solidFill>
                  <a:srgbClr val="7030A0"/>
                </a:solidFill>
              </a:rPr>
              <a:t>język polski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na poziomie podstawowym</a:t>
            </a:r>
          </a:p>
          <a:p>
            <a:pPr lvl="1"/>
            <a:r>
              <a:rPr lang="pl-PL" dirty="0">
                <a:solidFill>
                  <a:srgbClr val="7030A0"/>
                </a:solidFill>
              </a:rPr>
              <a:t>matematyka na poziomie podstawowym </a:t>
            </a:r>
          </a:p>
          <a:p>
            <a:pPr lvl="1"/>
            <a:r>
              <a:rPr lang="pl-PL" dirty="0">
                <a:solidFill>
                  <a:srgbClr val="7030A0"/>
                </a:solidFill>
              </a:rPr>
              <a:t>język obcy nowożytny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na poziomie podstawowym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altLang="pl-PL" sz="2000" dirty="0">
                <a:solidFill>
                  <a:srgbClr val="7030A0"/>
                </a:solidFill>
                <a:latin typeface="Arial" panose="020B0604020202020204" pitchFamily="34" charset="0"/>
              </a:rPr>
              <a:t>angielski, niemiecki, francuski, hiszpański, rosyjski, włoski, ukraiński</a:t>
            </a:r>
          </a:p>
          <a:p>
            <a:pPr marL="457200" lvl="1" indent="0">
              <a:buNone/>
            </a:pPr>
            <a:endParaRPr lang="pl-PL" altLang="pl-PL" sz="2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457200" lvl="1" indent="0">
              <a:buNone/>
            </a:pPr>
            <a:endParaRPr lang="pl-PL" dirty="0">
              <a:solidFill>
                <a:srgbClr val="990099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E6B70F3-564D-4CEE-82B2-1722B88A270E}"/>
              </a:ext>
            </a:extLst>
          </p:cNvPr>
          <p:cNvSpPr txBox="1"/>
          <p:nvPr/>
        </p:nvSpPr>
        <p:spPr>
          <a:xfrm>
            <a:off x="1255056" y="4678471"/>
            <a:ext cx="9834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7030A0"/>
                </a:solidFill>
              </a:rPr>
              <a:t>Warunkiem otrzymania świadectwa dojrzałości jest </a:t>
            </a:r>
            <a:r>
              <a:rPr lang="pl-PL" sz="2400" b="1" dirty="0">
                <a:solidFill>
                  <a:srgbClr val="7030A0"/>
                </a:solidFill>
              </a:rPr>
              <a:t>również przystąpienie</a:t>
            </a:r>
            <a:br>
              <a:rPr lang="pl-PL" sz="2400" b="1" dirty="0">
                <a:solidFill>
                  <a:srgbClr val="7030A0"/>
                </a:solidFill>
              </a:rPr>
            </a:br>
            <a:r>
              <a:rPr lang="pl-PL" sz="2400" b="1" dirty="0">
                <a:solidFill>
                  <a:srgbClr val="7030A0"/>
                </a:solidFill>
              </a:rPr>
              <a:t>do egzaminu z jednego przedmiotu dodatkowego </a:t>
            </a:r>
            <a:r>
              <a:rPr lang="pl-PL" sz="2400" dirty="0">
                <a:solidFill>
                  <a:srgbClr val="7030A0"/>
                </a:solidFill>
              </a:rPr>
              <a:t>na poziomie rozszerzonym. W przypadku języka obcego nowożytnego – na poziomie rozszerzonym albo </a:t>
            </a:r>
            <a:r>
              <a:rPr lang="pl-PL" sz="2400" u="sng" dirty="0">
                <a:solidFill>
                  <a:srgbClr val="7030A0"/>
                </a:solidFill>
              </a:rPr>
              <a:t>dwujęzycznym</a:t>
            </a:r>
            <a:r>
              <a:rPr lang="pl-PL" sz="1600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1AD3936D-0361-4602-AC2E-D64786BEDC3D}"/>
              </a:ext>
            </a:extLst>
          </p:cNvPr>
          <p:cNvSpPr/>
          <p:nvPr/>
        </p:nvSpPr>
        <p:spPr>
          <a:xfrm>
            <a:off x="623900" y="1318493"/>
            <a:ext cx="4550445" cy="30788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BC7153A2-BC6E-4AC0-A322-70EA680919E2}"/>
              </a:ext>
            </a:extLst>
          </p:cNvPr>
          <p:cNvSpPr/>
          <p:nvPr/>
        </p:nvSpPr>
        <p:spPr>
          <a:xfrm>
            <a:off x="1154146" y="4646199"/>
            <a:ext cx="10036101" cy="193899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20DA3092-A1D6-46F7-9E46-B06D9FB5F4A8}"/>
              </a:ext>
            </a:extLst>
          </p:cNvPr>
          <p:cNvSpPr/>
          <p:nvPr/>
        </p:nvSpPr>
        <p:spPr>
          <a:xfrm>
            <a:off x="6789799" y="1325263"/>
            <a:ext cx="4941953" cy="308629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A9A6C32-F985-4D0F-93A1-4CBE48B27527}"/>
              </a:ext>
            </a:extLst>
          </p:cNvPr>
          <p:cNvSpPr txBox="1"/>
          <p:nvPr/>
        </p:nvSpPr>
        <p:spPr>
          <a:xfrm>
            <a:off x="5402202" y="2317544"/>
            <a:ext cx="127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30%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05F2F8A-4001-D942-88DD-4510F0F6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  <p:bldP spid="6" grpId="0" animBg="1"/>
      <p:bldP spid="7" grpId="0" animBg="1"/>
      <p:bldP spid="8" grpId="0" animBg="1"/>
      <p:bldP spid="9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3FA40C-41D8-43A0-87EC-2E26B8EA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73BCC60-6835-4071-8656-BA0702138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275" y="332061"/>
            <a:ext cx="7747187" cy="6086403"/>
          </a:xfrm>
        </p:spPr>
      </p:pic>
    </p:spTree>
    <p:extLst>
      <p:ext uri="{BB962C8B-B14F-4D97-AF65-F5344CB8AC3E}">
        <p14:creationId xmlns:p14="http://schemas.microsoft.com/office/powerpoint/2010/main" val="548415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9A86D7-C7AE-424A-A9E5-2662151F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788" y="326258"/>
            <a:ext cx="7287638" cy="62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9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3AD1C5-1F6C-4E75-9E9B-CB56357A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272673"/>
            <a:ext cx="8934449" cy="64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63A8DE-5FDF-4D99-BFAA-AB0E9DC6F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8"/>
            <a:ext cx="3187167" cy="6729403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5B04B27-6D53-47B1-91FE-3DC74840A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14" y="1282701"/>
            <a:ext cx="9637021" cy="52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69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B34B65-4B42-4C18-AD7E-58D4E1D52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53" y="2489768"/>
            <a:ext cx="11333223" cy="1319285"/>
          </a:xfrm>
        </p:spPr>
        <p:txBody>
          <a:bodyPr/>
          <a:lstStyle/>
          <a:p>
            <a:r>
              <a:rPr lang="pl-PL" sz="4800" b="1" dirty="0">
                <a:solidFill>
                  <a:srgbClr val="7030A0"/>
                </a:solidFill>
              </a:rPr>
              <a:t>Egzamin pisemny z języka polskiego</a:t>
            </a:r>
            <a:br>
              <a:rPr lang="pl-PL" sz="4800" b="1" dirty="0">
                <a:solidFill>
                  <a:srgbClr val="7030A0"/>
                </a:solidFill>
              </a:rPr>
            </a:br>
            <a:r>
              <a:rPr lang="pl-PL" sz="4800" b="1" dirty="0">
                <a:solidFill>
                  <a:srgbClr val="7030A0"/>
                </a:solidFill>
              </a:rPr>
              <a:t>na poziomie podstawowym</a:t>
            </a:r>
            <a:endParaRPr lang="pl-PL" sz="4800" dirty="0">
              <a:solidFill>
                <a:srgbClr val="7030A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5729C3-07A8-45F5-BAA1-485D6A0B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38CC45B-4158-46B2-8135-24EB269A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134488" y="166762"/>
            <a:ext cx="1366969" cy="177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FF0C33-0F57-4D34-8A80-707437AC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996" y="207212"/>
            <a:ext cx="1196438" cy="17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21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FFB7A-B609-4547-9EC5-1CFDA54C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943" y="196683"/>
            <a:ext cx="8820491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Egzamin pisemny z języka polskiego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na poziomie podstawowym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C292AC-DF69-4F28-AEDF-8E30D3B5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9B1447-B84F-45DA-8B2B-33C5DC022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Części egzaminu</a:t>
            </a:r>
          </a:p>
          <a:p>
            <a:pPr lvl="1"/>
            <a:r>
              <a:rPr lang="pl-PL" sz="18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Część 1. Test </a:t>
            </a:r>
            <a:r>
              <a:rPr lang="pl-PL" sz="1800" b="0" i="1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Język polski w użyciu</a:t>
            </a:r>
            <a:r>
              <a:rPr lang="pl-PL" sz="18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. </a:t>
            </a:r>
          </a:p>
          <a:p>
            <a:pPr lvl="1"/>
            <a:r>
              <a:rPr lang="pl-PL" sz="18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Część 2. Test historycznoliteracki. </a:t>
            </a:r>
          </a:p>
          <a:p>
            <a:pPr lvl="1"/>
            <a:r>
              <a:rPr lang="pl-PL" sz="18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Część 3. Wypracowanie.</a:t>
            </a:r>
          </a:p>
          <a:p>
            <a:r>
              <a:rPr lang="pl-PL" sz="2400" dirty="0">
                <a:solidFill>
                  <a:srgbClr val="7030A0"/>
                </a:solidFill>
                <a:latin typeface="Arial" panose="020B0604020202020204" pitchFamily="34" charset="0"/>
              </a:rPr>
              <a:t>Zadania </a:t>
            </a: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zamknięte (wyboru wielokrotnego, prawda/fałsz, na dobieranie), otwarte (z luką, krótkiej odpowiedzi) oraz wypracowanie.</a:t>
            </a:r>
          </a:p>
          <a:p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W wypracowaniu na poziomie podstawowym można odwołać się</a:t>
            </a:r>
            <a:b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do dowolnej lektury obowiązkowej zarówno z zakresu podstawowego,</a:t>
            </a:r>
            <a:b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jak i z zakresu rozszerzonego. </a:t>
            </a:r>
            <a:b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W poleceniu </a:t>
            </a:r>
            <a:r>
              <a:rPr lang="pl-PL" sz="2400" b="0" i="0" u="sng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nie będzie wskazanej lektury, </a:t>
            </a: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do której należy się odwołać.</a:t>
            </a:r>
          </a:p>
          <a:p>
            <a:r>
              <a:rPr lang="pl-PL" sz="2400" dirty="0">
                <a:solidFill>
                  <a:srgbClr val="7030A0"/>
                </a:solidFill>
                <a:latin typeface="Arial" panose="020B0604020202020204" pitchFamily="34" charset="0"/>
              </a:rPr>
              <a:t>Czas trwania egzaminu: 240 minut.</a:t>
            </a: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sz="2400" b="0" i="0" u="none" strike="noStrike" baseline="0" dirty="0">
                <a:solidFill>
                  <a:srgbClr val="6073BE"/>
                </a:solidFill>
                <a:latin typeface="Arial" panose="020B0604020202020204" pitchFamily="34" charset="0"/>
              </a:rPr>
              <a:t>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3564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F203E6-1B92-45EC-B6BA-D5A51A2A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DD47BBE-CF23-49FC-9DC6-89E75D285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1143" y="-1"/>
            <a:ext cx="4996407" cy="6503797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4F6FF35-FE78-4175-9C4B-1907641BE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989" y="0"/>
            <a:ext cx="4188991" cy="62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1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6F39FB1-A951-438F-ADEF-D31B5C737D1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186"/>
          <a:stretch/>
        </p:blipFill>
        <p:spPr>
          <a:xfrm>
            <a:off x="2952750" y="365125"/>
            <a:ext cx="8972550" cy="5856288"/>
          </a:xfr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140DDA0-1867-4802-99DC-556C9135B10D}"/>
              </a:ext>
            </a:extLst>
          </p:cNvPr>
          <p:cNvSpPr/>
          <p:nvPr/>
        </p:nvSpPr>
        <p:spPr>
          <a:xfrm>
            <a:off x="5772150" y="2752725"/>
            <a:ext cx="6057900" cy="838200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36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7EF9F5-2294-4B4B-8A7C-0350D10B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49" y="566436"/>
            <a:ext cx="8643423" cy="5725128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6D71759-5256-4315-8996-B6710B485D10}"/>
              </a:ext>
            </a:extLst>
          </p:cNvPr>
          <p:cNvCxnSpPr>
            <a:cxnSpLocks/>
          </p:cNvCxnSpPr>
          <p:nvPr/>
        </p:nvCxnSpPr>
        <p:spPr>
          <a:xfrm>
            <a:off x="4769427" y="5008418"/>
            <a:ext cx="5642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66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84629" y="185831"/>
            <a:ext cx="8772582" cy="78235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364DA0"/>
                </a:solidFill>
              </a:rPr>
              <a:t>Egzamin maturalny z matematyki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0C1C40-FDB9-4C41-BC80-6DC9C062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44FF81D-8F29-4928-8785-9B067566C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9336" y="1356488"/>
            <a:ext cx="5618747" cy="5182340"/>
          </a:xfrm>
        </p:spPr>
      </p:pic>
    </p:spTree>
    <p:extLst>
      <p:ext uri="{BB962C8B-B14F-4D97-AF65-F5344CB8AC3E}">
        <p14:creationId xmlns:p14="http://schemas.microsoft.com/office/powerpoint/2010/main" val="193563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B4A8A5-001F-4EA9-8FE9-90C218E4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020" y="349441"/>
            <a:ext cx="8998414" cy="612584"/>
          </a:xfrm>
        </p:spPr>
        <p:txBody>
          <a:bodyPr/>
          <a:lstStyle/>
          <a:p>
            <a:r>
              <a:rPr lang="pl-PL" altLang="pl-PL" sz="4400" b="1" dirty="0">
                <a:solidFill>
                  <a:srgbClr val="7030A0"/>
                </a:solidFill>
              </a:rPr>
              <a:t>Egzaminy z przedmiotów dodatkowych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EF818D-9C91-4B16-9547-B5305AE79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39875"/>
            <a:ext cx="5181600" cy="4351338"/>
          </a:xfrm>
        </p:spPr>
        <p:txBody>
          <a:bodyPr/>
          <a:lstStyle/>
          <a:p>
            <a:r>
              <a:rPr lang="pl-PL" sz="2400" dirty="0">
                <a:solidFill>
                  <a:srgbClr val="7030A0"/>
                </a:solidFill>
              </a:rPr>
              <a:t>język polski</a:t>
            </a:r>
          </a:p>
          <a:p>
            <a:r>
              <a:rPr lang="pl-PL" sz="2400" dirty="0">
                <a:solidFill>
                  <a:srgbClr val="7030A0"/>
                </a:solidFill>
              </a:rPr>
              <a:t>matematyka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język obcy nowożytny</a:t>
            </a:r>
          </a:p>
          <a:p>
            <a:r>
              <a:rPr lang="pl-PL" sz="2400" dirty="0">
                <a:solidFill>
                  <a:srgbClr val="7030A0"/>
                </a:solidFill>
              </a:rPr>
              <a:t>biologia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chemia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fizyka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geografia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historia</a:t>
            </a:r>
          </a:p>
          <a:p>
            <a:r>
              <a:rPr lang="pl-PL" sz="2400" dirty="0">
                <a:solidFill>
                  <a:srgbClr val="7030A0"/>
                </a:solidFill>
              </a:rPr>
              <a:t>wiedza o społeczeństwie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F40AF2-4274-44B9-A984-A0ED95D9C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539875"/>
            <a:ext cx="5181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informatyka</a:t>
            </a:r>
          </a:p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filozofia</a:t>
            </a:r>
          </a:p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historia sztuki</a:t>
            </a:r>
          </a:p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historia muzyki</a:t>
            </a:r>
          </a:p>
          <a:p>
            <a:pPr eaLnBrk="1" hangingPunct="1"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język łaciński i kultura antyczna</a:t>
            </a:r>
          </a:p>
          <a:p>
            <a:pPr eaLnBrk="1" hangingPunct="1"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język mniejszości etnicznej</a:t>
            </a:r>
          </a:p>
          <a:p>
            <a:pPr eaLnBrk="1" hangingPunct="1"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język mniejszości narodowej</a:t>
            </a:r>
          </a:p>
          <a:p>
            <a:pPr>
              <a:lnSpc>
                <a:spcPct val="100000"/>
              </a:lnSpc>
            </a:pPr>
            <a:r>
              <a:rPr lang="pl-PL" altLang="pl-PL" sz="2400" dirty="0">
                <a:solidFill>
                  <a:srgbClr val="7030A0"/>
                </a:solidFill>
              </a:rPr>
              <a:t>język regionalny (język kaszubski)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23E2760-0004-4622-9888-70E870638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sp>
        <p:nvSpPr>
          <p:cNvPr id="7" name="pole tekstowe 5">
            <a:extLst>
              <a:ext uri="{FF2B5EF4-FFF2-40B4-BE49-F238E27FC236}">
                <a16:creationId xmlns:a16="http://schemas.microsoft.com/office/drawing/2014/main" id="{A0934F8D-D666-44A0-A9DD-8FF07E688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5907118"/>
            <a:ext cx="6692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Można wybrać od 1 do 5 przedmiotów.</a:t>
            </a:r>
          </a:p>
        </p:txBody>
      </p:sp>
    </p:spTree>
    <p:extLst>
      <p:ext uri="{BB962C8B-B14F-4D97-AF65-F5344CB8AC3E}">
        <p14:creationId xmlns:p14="http://schemas.microsoft.com/office/powerpoint/2010/main" val="60024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0954A1-6A92-4148-8398-2982B3E3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715" y="115475"/>
            <a:ext cx="8483357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Egzamin maturalny z matematyki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B85A70-A93D-4F23-8065-E7C6971E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2171065"/>
            <a:ext cx="10515600" cy="2837815"/>
          </a:xfrm>
        </p:spPr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Egzamin maturalny z matematyki na poziomie podstawowym</a:t>
            </a:r>
            <a:b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trwa 180 minut.</a:t>
            </a:r>
          </a:p>
          <a:p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W arkuszu egzaminacyjnym będzie od 27 do 39 zadań.</a:t>
            </a:r>
          </a:p>
          <a:p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Łączna liczba punktów, które można uzyskać za poprawne rozwiązanie wszystkich zadań w arkuszu, jest równa 50.</a:t>
            </a:r>
          </a:p>
          <a:p>
            <a:endParaRPr 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11D4A2-6301-4FE8-AA03-FF0F1E64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4" y="474519"/>
            <a:ext cx="2434687" cy="8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0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838488-2FC4-4686-8F9B-DC849940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073" y="146966"/>
            <a:ext cx="7539789" cy="954671"/>
          </a:xfrm>
        </p:spPr>
        <p:txBody>
          <a:bodyPr/>
          <a:lstStyle/>
          <a:p>
            <a:r>
              <a:rPr lang="pl-PL" sz="5400" b="1" dirty="0">
                <a:solidFill>
                  <a:srgbClr val="7030A0"/>
                </a:solidFill>
              </a:rPr>
              <a:t>Przykładowe zadania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6588E22-0E38-41CE-B067-1BF66823A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504" y="1361898"/>
            <a:ext cx="8617706" cy="5141899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0C4CA61-4A61-4A81-8F14-EF5D732B0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80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B3AD69-E4D9-4DDF-A2C0-C4822131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628" y="365125"/>
            <a:ext cx="8028171" cy="13255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1F73AC-5C16-4F78-9E00-8156EE5D9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713" y="369303"/>
            <a:ext cx="7816630" cy="6138672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539A86D-C70A-4377-93E8-E81DEFC7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6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684E5873-8DD8-4742-B707-244724DDD7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Egzamin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z języka obcego nowożytnego</a:t>
            </a:r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697AC9DE-6AFC-4E30-8B7C-0E540F3704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C6B425F6-A272-49FC-BF1C-B084C42BC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280" y="217806"/>
            <a:ext cx="2193688" cy="15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2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F58E88-ED58-4668-8BF9-45F54AEE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6" y="365125"/>
            <a:ext cx="9164053" cy="13255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CB68031-90C8-4E4D-9D54-669976189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139" y="365126"/>
            <a:ext cx="8555989" cy="598028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BF7F98-5AAE-4E33-AB73-9DFC1B50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82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C08B1-D93B-4A72-B638-80F8E3B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450" y="283320"/>
            <a:ext cx="9171550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Część ustna egzaminu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z języka obcego nowożytnego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B72FEA-609D-4EDD-9EE5-CBD5DB56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316"/>
            <a:ext cx="10515600" cy="4351338"/>
          </a:xfrm>
        </p:spPr>
        <p:txBody>
          <a:bodyPr/>
          <a:lstStyle/>
          <a:p>
            <a:pPr algn="l"/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Egzamin trwa około 15 minut</a:t>
            </a:r>
          </a:p>
          <a:p>
            <a:pPr algn="l"/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Rozmowa wstępna – około 2 minut</a:t>
            </a:r>
          </a:p>
          <a:p>
            <a:pPr algn="l"/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Rozmowa z odgrywaniem roli – maks. 4 minuty</a:t>
            </a:r>
          </a:p>
          <a:p>
            <a:pPr algn="l"/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Opis ilustracji i odpowiedzi na trzy pytania – maks. 3 minuty</a:t>
            </a:r>
          </a:p>
          <a:p>
            <a:pPr algn="l"/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Wypowiedź na podstawie materiału stymulującego i odpowiedzi na dwa pytania – maks. 5 minut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0476EB-5BD9-4419-8829-0B2FCCE4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59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0CB30-C43F-409A-ADEF-AED9CF58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5" y="42545"/>
            <a:ext cx="8420100" cy="1325563"/>
          </a:xfrm>
        </p:spPr>
        <p:txBody>
          <a:bodyPr/>
          <a:lstStyle/>
          <a:p>
            <a:r>
              <a:rPr lang="pl-PL" sz="4800" b="1" dirty="0">
                <a:solidFill>
                  <a:srgbClr val="7030A0"/>
                </a:solidFill>
              </a:rPr>
              <a:t>Rozmowa wstępna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C08068-E09C-409C-8883-C736CB27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425" y="1958975"/>
            <a:ext cx="10515600" cy="4351338"/>
          </a:xfrm>
        </p:spPr>
        <p:txBody>
          <a:bodyPr/>
          <a:lstStyle/>
          <a:p>
            <a:pPr algn="l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Egzaminator zadaje kilka pytań związanych z życiem</a:t>
            </a:r>
            <a:b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i zainteresowaniami zdającego.</a:t>
            </a:r>
          </a:p>
          <a:p>
            <a:pPr algn="l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Pytania są tylko w zestawie egzaminatora.</a:t>
            </a:r>
          </a:p>
          <a:p>
            <a:pPr algn="l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Celem rozmowy jest umożliwienie zdającemu oswojenie się</a:t>
            </a:r>
            <a:b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z sytuacją egzaminacyjną.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9AA777B-BBA6-4C4C-959F-44A1547E8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1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C08B1-D93B-4A72-B638-80F8E3B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380" y="59871"/>
            <a:ext cx="9171550" cy="1325563"/>
          </a:xfrm>
        </p:spPr>
        <p:txBody>
          <a:bodyPr/>
          <a:lstStyle/>
          <a:p>
            <a:r>
              <a:rPr lang="pl-PL" b="1" dirty="0">
                <a:solidFill>
                  <a:srgbClr val="364DA0"/>
                </a:solidFill>
              </a:rPr>
              <a:t>Rozmowa z odgrywaniem roli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68D771A-03C4-44E6-B934-7B6201A1E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028" y="1385434"/>
            <a:ext cx="8899092" cy="5060087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A0476EB-5BD9-4419-8829-0B2FCCE4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6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C08B1-D93B-4A72-B638-80F8E3B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812" y="-18079"/>
            <a:ext cx="9310687" cy="1325563"/>
          </a:xfrm>
        </p:spPr>
        <p:txBody>
          <a:bodyPr/>
          <a:lstStyle/>
          <a:p>
            <a:r>
              <a:rPr lang="pl-PL" sz="4000" b="1" dirty="0">
                <a:solidFill>
                  <a:srgbClr val="7030A0"/>
                </a:solidFill>
              </a:rPr>
              <a:t>Opis ilustracji i odpowiedzi na trzy pytania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1CA09EF-6B9C-493A-AEA6-E2B989BF2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025" y="1056451"/>
            <a:ext cx="8172450" cy="5821723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A0476EB-5BD9-4419-8829-0B2FCCE4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3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C08B1-D93B-4A72-B638-80F8E3B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468" y="232368"/>
            <a:ext cx="9906951" cy="1347786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Wypowiedź na podstawie materiału stymulującego i odpowiedzi na dwa pytania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E150A0D-94C5-449C-9638-377E08B7D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680" y="1580154"/>
            <a:ext cx="5035666" cy="5219321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A0476EB-5BD9-4419-8829-0B2FCCE4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313DAF-5999-6F0E-3F9D-91552314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02" y="425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Wiedza o społeczeństwie w 2026 roku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F59269CA-509D-457E-8EAE-E9ADBFA5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017" y="2049343"/>
            <a:ext cx="9880797" cy="4079121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Fioletową szatę graficzną będą miały arkusze przedmiotu</a:t>
            </a:r>
            <a:b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wiedza o społeczeństwie (22), przeznaczone dla: </a:t>
            </a:r>
          </a:p>
          <a:p>
            <a:endParaRPr lang="pl-PL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absolwentów 4-letniego liceum ogólnokształcącego,</a:t>
            </a:r>
            <a:b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</a:br>
            <a: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którzy rozpoczęli kształcenie w 2022 r. i ukończyli szkołę w 2026 r. </a:t>
            </a:r>
          </a:p>
          <a:p>
            <a:pPr lvl="1"/>
            <a:r>
              <a:rPr lang="pl-PL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absolwentów szkół artystycznych realizujących program 4-letniego liceum ogólnokształcącego.</a:t>
            </a:r>
            <a:br>
              <a:rPr lang="pl-PL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endParaRPr lang="pl-PL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9F6C47-7246-4405-8457-53CE1BFE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52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C08B1-D93B-4A72-B638-80F8E3B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450" y="224153"/>
            <a:ext cx="9171550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Część pisemna egzaminu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z języka obcego nowożytnego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B72FEA-609D-4EDD-9EE5-CBD5DB56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394" y="2282509"/>
            <a:ext cx="10515600" cy="4351338"/>
          </a:xfrm>
        </p:spPr>
        <p:txBody>
          <a:bodyPr/>
          <a:lstStyle/>
          <a:p>
            <a:pPr algn="l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Egzamin trwa 120 minut.</a:t>
            </a:r>
          </a:p>
          <a:p>
            <a:pPr algn="l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Arkusz zawiera zadania sprawdzające:</a:t>
            </a:r>
          </a:p>
          <a:p>
            <a:pPr lvl="1"/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rozumienie ze słuchu</a:t>
            </a:r>
          </a:p>
          <a:p>
            <a:pPr lvl="1"/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r</a:t>
            </a:r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ozumienie tekstów pisanych</a:t>
            </a:r>
          </a:p>
          <a:p>
            <a:pPr lvl="1"/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z</a:t>
            </a:r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najomość środków językowych</a:t>
            </a:r>
          </a:p>
          <a:p>
            <a:pPr lvl="1"/>
            <a:endParaRPr lang="pl-PL" b="0" i="0" u="none" strike="noStrike" baseline="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l-PL" dirty="0">
                <a:solidFill>
                  <a:srgbClr val="7030A0"/>
                </a:solidFill>
                <a:latin typeface="Arial" panose="020B0604020202020204" pitchFamily="34" charset="0"/>
              </a:rPr>
              <a:t>oraz w</a:t>
            </a:r>
            <a:r>
              <a:rPr lang="pl-PL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ypowiedź pisemną.</a:t>
            </a:r>
            <a:endParaRPr lang="pl-PL" sz="2000" dirty="0">
              <a:solidFill>
                <a:srgbClr val="7030A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0476EB-5BD9-4419-8829-0B2FCCE4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0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3C876-CA93-4923-BC1E-CEC9B1AD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7" y="18255"/>
            <a:ext cx="7672137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Zasady oceniania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EAE8BD-7576-421B-8DF2-EE022CD70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3" y="182562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  <a:t>Za każde poprawne rozwiązanie, inne niż opisane w zasadach oceniania, zostanie przyznana </a:t>
            </a:r>
            <a:r>
              <a:rPr lang="pl-PL" sz="2800" u="sng" dirty="0">
                <a:solidFill>
                  <a:srgbClr val="7030A0"/>
                </a:solidFill>
                <a:latin typeface="Arial" panose="020B0604020202020204" pitchFamily="34" charset="0"/>
              </a:rPr>
              <a:t>maksymalna</a:t>
            </a:r>
            <a: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  <a:t> liczba punktów,</a:t>
            </a:r>
            <a:b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  <a:t>o ile rozwiązanie jest merytorycznie poprawne,</a:t>
            </a:r>
            <a:b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pl-PL" sz="2800" dirty="0">
                <a:solidFill>
                  <a:srgbClr val="7030A0"/>
                </a:solidFill>
                <a:latin typeface="Arial" panose="020B0604020202020204" pitchFamily="34" charset="0"/>
              </a:rPr>
              <a:t>zgodne z poleceniem i warunkami zadania.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89F5B39-EBAB-496C-AA98-8B0C436D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AE9D1D0-C556-4F11-A2F4-B9DB68C5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435" y="244976"/>
            <a:ext cx="8620124" cy="884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4000" b="1" dirty="0">
                <a:solidFill>
                  <a:srgbClr val="7030A0"/>
                </a:solidFill>
              </a:rPr>
              <a:t>Dostosowanie warunków i formy egzaminu</a:t>
            </a:r>
          </a:p>
        </p:txBody>
      </p:sp>
      <p:sp>
        <p:nvSpPr>
          <p:cNvPr id="15363" name="Symbol zastępczy numeru slajdu 1">
            <a:extLst>
              <a:ext uri="{FF2B5EF4-FFF2-40B4-BE49-F238E27FC236}">
                <a16:creationId xmlns:a16="http://schemas.microsoft.com/office/drawing/2014/main" id="{D652937F-525E-4C43-B832-189AB738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D0FEFC0-AE19-4488-8BF3-56604CE49951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19F9D0C-466D-46AB-9532-3EE7D93027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432050" y="1366294"/>
            <a:ext cx="9217025" cy="4752975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dirty="0">
                <a:solidFill>
                  <a:srgbClr val="7030A0"/>
                </a:solidFill>
              </a:rPr>
              <a:t>Szczegółowa informacja dotycząca sposobu dostosowania warunków i formy przeprowadzenia egzaminu maturalnego jest w komunikacie dyrektora CKE na stronach </a:t>
            </a:r>
            <a:r>
              <a:rPr lang="pl-PL" altLang="pl-PL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www.cke.edu.pl</a:t>
            </a:r>
            <a:r>
              <a:rPr lang="pl-PL" altLang="pl-PL" dirty="0">
                <a:solidFill>
                  <a:srgbClr val="7030A0"/>
                </a:solidFill>
              </a:rPr>
              <a:t> i </a:t>
            </a:r>
            <a:r>
              <a:rPr lang="pl-PL" altLang="pl-PL" u="sng" dirty="0">
                <a:solidFill>
                  <a:srgbClr val="7030A0"/>
                </a:solidFill>
              </a:rPr>
              <a:t>www.oke.krakow.pl</a:t>
            </a:r>
            <a:r>
              <a:rPr lang="pl-PL" altLang="pl-PL" dirty="0">
                <a:solidFill>
                  <a:srgbClr val="7030A0"/>
                </a:solidFill>
              </a:rPr>
              <a:t>.</a:t>
            </a:r>
          </a:p>
          <a:p>
            <a:pPr eaLnBrk="1" hangingPunct="1"/>
            <a:r>
              <a:rPr lang="pl-PL" altLang="pl-PL" dirty="0">
                <a:solidFill>
                  <a:srgbClr val="7030A0"/>
                </a:solidFill>
              </a:rPr>
              <a:t>Dokumenty uprawniające do dostosowania należy dostarczyć dyrektorowi szkoły.</a:t>
            </a:r>
          </a:p>
          <a:p>
            <a:pPr eaLnBrk="1" hangingPunct="1"/>
            <a:r>
              <a:rPr lang="pl-PL" altLang="pl-PL" dirty="0">
                <a:solidFill>
                  <a:srgbClr val="7030A0"/>
                </a:solidFill>
              </a:rPr>
              <a:t>Sposoby dostosowania wskazuje rada pedagogiczna</a:t>
            </a:r>
            <a:br>
              <a:rPr lang="pl-PL" altLang="pl-PL" dirty="0">
                <a:solidFill>
                  <a:srgbClr val="7030A0"/>
                </a:solidFill>
              </a:rPr>
            </a:br>
            <a:r>
              <a:rPr lang="pl-PL" altLang="pl-PL" dirty="0">
                <a:solidFill>
                  <a:srgbClr val="7030A0"/>
                </a:solidFill>
              </a:rPr>
              <a:t>na podstawie komunikatu dyrektora CKE.	</a:t>
            </a:r>
          </a:p>
          <a:p>
            <a:pPr eaLnBrk="1" hangingPunct="1"/>
            <a:r>
              <a:rPr lang="pl-PL" altLang="pl-PL" dirty="0">
                <a:solidFill>
                  <a:srgbClr val="7030A0"/>
                </a:solidFill>
              </a:rPr>
              <a:t>Za dostosowanie warunków i formy przeprowadzenia egzaminu do potrzeb absolwentów odpowiada dyrektor szkoły.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EF3560-4014-4C00-AB0E-3749008F3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31" y="323395"/>
            <a:ext cx="2654899" cy="9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21EA0EF-F346-4DD2-913E-D0A968524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619" y="224577"/>
            <a:ext cx="8696325" cy="833438"/>
          </a:xfrm>
        </p:spPr>
        <p:txBody>
          <a:bodyPr/>
          <a:lstStyle/>
          <a:p>
            <a:pPr algn="ctr" eaLnBrk="1" hangingPunct="1"/>
            <a:r>
              <a:rPr lang="pl-PL" altLang="pl-PL" b="1" dirty="0">
                <a:solidFill>
                  <a:srgbClr val="7030A0"/>
                </a:solidFill>
              </a:rPr>
              <a:t>Przybory pomocnicze</a:t>
            </a:r>
          </a:p>
        </p:txBody>
      </p:sp>
      <p:sp>
        <p:nvSpPr>
          <p:cNvPr id="37891" name="Symbol zastępczy numeru slajdu 1">
            <a:extLst>
              <a:ext uri="{FF2B5EF4-FFF2-40B4-BE49-F238E27FC236}">
                <a16:creationId xmlns:a16="http://schemas.microsoft.com/office/drawing/2014/main" id="{8E842046-686F-42DD-ADC7-8B7BC1B4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471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E4B884-FEE8-4D81-8779-E8B9AC1F50F5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EA01FC0-A382-45A6-A178-1DAA37139D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5718" y="2274463"/>
            <a:ext cx="10188126" cy="2865438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None/>
            </a:pPr>
            <a:r>
              <a:rPr lang="pl-PL" altLang="pl-PL" dirty="0"/>
              <a:t>	</a:t>
            </a:r>
            <a:r>
              <a:rPr lang="pl-PL" altLang="pl-PL" sz="3200" dirty="0">
                <a:solidFill>
                  <a:srgbClr val="7030A0"/>
                </a:solidFill>
              </a:rPr>
              <a:t>W trakcie części pisemnej egzaminu</a:t>
            </a:r>
            <a:br>
              <a:rPr lang="pl-PL" altLang="pl-PL" sz="3200" dirty="0">
                <a:solidFill>
                  <a:srgbClr val="7030A0"/>
                </a:solidFill>
              </a:rPr>
            </a:br>
            <a:r>
              <a:rPr lang="pl-PL" altLang="pl-PL" sz="3200" dirty="0">
                <a:solidFill>
                  <a:srgbClr val="7030A0"/>
                </a:solidFill>
              </a:rPr>
              <a:t>można korzystać wyłącznie z materiałów</a:t>
            </a:r>
            <a:br>
              <a:rPr lang="pl-PL" altLang="pl-PL" sz="3200" dirty="0">
                <a:solidFill>
                  <a:srgbClr val="7030A0"/>
                </a:solidFill>
              </a:rPr>
            </a:br>
            <a:r>
              <a:rPr lang="pl-PL" altLang="pl-PL" sz="3200" dirty="0">
                <a:solidFill>
                  <a:srgbClr val="7030A0"/>
                </a:solidFill>
              </a:rPr>
              <a:t>i przyborów pomocniczych, których wykaz</a:t>
            </a:r>
            <a:br>
              <a:rPr lang="pl-PL" altLang="pl-PL" sz="3200" dirty="0">
                <a:solidFill>
                  <a:srgbClr val="7030A0"/>
                </a:solidFill>
              </a:rPr>
            </a:br>
            <a:r>
              <a:rPr lang="pl-PL" altLang="pl-PL" sz="3200" dirty="0">
                <a:solidFill>
                  <a:srgbClr val="7030A0"/>
                </a:solidFill>
              </a:rPr>
              <a:t>znajduje się na stronach internetowych CKE i OKE.</a:t>
            </a:r>
            <a:br>
              <a:rPr lang="pl-PL" altLang="pl-PL" sz="3200" dirty="0">
                <a:solidFill>
                  <a:srgbClr val="364DA0"/>
                </a:solidFill>
              </a:rPr>
            </a:br>
            <a:endParaRPr lang="pl-PL" altLang="pl-PL" i="1" dirty="0">
              <a:solidFill>
                <a:srgbClr val="364DA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A30EE7-14CA-4AAD-8019-4D3812DE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354202"/>
            <a:ext cx="2714697" cy="9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618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21EA0EF-F346-4DD2-913E-D0A968524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619" y="224577"/>
            <a:ext cx="8696325" cy="833438"/>
          </a:xfrm>
        </p:spPr>
        <p:txBody>
          <a:bodyPr/>
          <a:lstStyle/>
          <a:p>
            <a:pPr algn="ctr" eaLnBrk="1" hangingPunct="1"/>
            <a:r>
              <a:rPr lang="pl-PL" altLang="pl-PL" b="1" dirty="0">
                <a:solidFill>
                  <a:srgbClr val="7030A0"/>
                </a:solidFill>
              </a:rPr>
              <a:t>Przybory pomocnicze</a:t>
            </a:r>
          </a:p>
        </p:txBody>
      </p:sp>
      <p:sp>
        <p:nvSpPr>
          <p:cNvPr id="37891" name="Symbol zastępczy numeru slajdu 1">
            <a:extLst>
              <a:ext uri="{FF2B5EF4-FFF2-40B4-BE49-F238E27FC236}">
                <a16:creationId xmlns:a16="http://schemas.microsoft.com/office/drawing/2014/main" id="{8E842046-686F-42DD-ADC7-8B7BC1B4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471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E4B884-FEE8-4D81-8779-E8B9AC1F50F5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EA01FC0-A382-45A6-A178-1DAA37139D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5718" y="2274463"/>
            <a:ext cx="10188126" cy="2865438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None/>
            </a:pPr>
            <a:r>
              <a:rPr lang="pl-PL" altLang="pl-PL" dirty="0"/>
              <a:t>	</a:t>
            </a:r>
            <a:br>
              <a:rPr lang="pl-PL" altLang="pl-PL" sz="3200" dirty="0">
                <a:solidFill>
                  <a:srgbClr val="364DA0"/>
                </a:solidFill>
              </a:rPr>
            </a:br>
            <a:endParaRPr lang="pl-PL" altLang="pl-PL" i="1" dirty="0">
              <a:solidFill>
                <a:srgbClr val="364DA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A30EE7-14CA-4AAD-8019-4D3812DE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354202"/>
            <a:ext cx="2714697" cy="9331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D73ED7C-A3CF-4E32-8B73-352D5F9FC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11"/>
          <a:stretch/>
        </p:blipFill>
        <p:spPr>
          <a:xfrm>
            <a:off x="628156" y="1117084"/>
            <a:ext cx="11290367" cy="51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061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21EA0EF-F346-4DD2-913E-D0A968524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19" y="2585031"/>
            <a:ext cx="3133724" cy="1687937"/>
          </a:xfrm>
        </p:spPr>
        <p:txBody>
          <a:bodyPr/>
          <a:lstStyle/>
          <a:p>
            <a:pPr algn="ctr" eaLnBrk="1" hangingPunct="1"/>
            <a:r>
              <a:rPr lang="pl-PL" altLang="pl-PL" b="1" dirty="0">
                <a:solidFill>
                  <a:srgbClr val="7030A0"/>
                </a:solidFill>
              </a:rPr>
              <a:t>Przybory pomocnicze</a:t>
            </a:r>
          </a:p>
        </p:txBody>
      </p:sp>
      <p:sp>
        <p:nvSpPr>
          <p:cNvPr id="37891" name="Symbol zastępczy numeru slajdu 1">
            <a:extLst>
              <a:ext uri="{FF2B5EF4-FFF2-40B4-BE49-F238E27FC236}">
                <a16:creationId xmlns:a16="http://schemas.microsoft.com/office/drawing/2014/main" id="{8E842046-686F-42DD-ADC7-8B7BC1B4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471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E4B884-FEE8-4D81-8779-E8B9AC1F50F5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55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EA01FC0-A382-45A6-A178-1DAA37139D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5718" y="2274463"/>
            <a:ext cx="10188126" cy="2865438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None/>
            </a:pPr>
            <a:r>
              <a:rPr lang="pl-PL" altLang="pl-PL" dirty="0"/>
              <a:t>	</a:t>
            </a:r>
            <a:endParaRPr lang="pl-PL" altLang="pl-PL" i="1" dirty="0">
              <a:solidFill>
                <a:srgbClr val="364DA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A30EE7-14CA-4AAD-8019-4D3812DE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354202"/>
            <a:ext cx="2714697" cy="9331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31CC760-91FF-436A-87B2-BC98A7F5E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27" y="180679"/>
            <a:ext cx="7016373" cy="64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3549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B1FB9E-0E0B-4F40-8901-EEFA5919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629" y="1928813"/>
            <a:ext cx="10515600" cy="1500187"/>
          </a:xfrm>
        </p:spPr>
        <p:txBody>
          <a:bodyPr/>
          <a:lstStyle/>
          <a:p>
            <a:pPr algn="ctr"/>
            <a:r>
              <a:rPr lang="pl-PL" sz="6600" b="1" dirty="0">
                <a:solidFill>
                  <a:srgbClr val="7030A0"/>
                </a:solidFill>
              </a:rPr>
              <a:t>Unieważnienie egzaminu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E6D8E6-CA4D-47B2-BC3E-7106E806E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D331FFB-6AE0-49FD-8D90-BBA82413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354202"/>
            <a:ext cx="3306871" cy="1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7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32E0203B-1644-481B-AEE5-95922EA73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885370"/>
            <a:ext cx="5484813" cy="4351338"/>
          </a:xfrm>
        </p:spPr>
        <p:txBody>
          <a:bodyPr/>
          <a:lstStyle/>
          <a:p>
            <a:pPr eaLnBrk="1" hangingPunct="1"/>
            <a:r>
              <a:rPr lang="pl-PL" altLang="pl-PL" dirty="0">
                <a:solidFill>
                  <a:srgbClr val="7030A0"/>
                </a:solidFill>
              </a:rPr>
              <a:t>Dyrektor szkoły unieważnia egzamin w przypadku:</a:t>
            </a:r>
          </a:p>
          <a:p>
            <a:pPr lvl="1" eaLnBrk="1" hangingPunct="1"/>
            <a:r>
              <a:rPr lang="pl-PL" altLang="pl-PL" dirty="0">
                <a:solidFill>
                  <a:srgbClr val="7030A0"/>
                </a:solidFill>
              </a:rPr>
              <a:t>stwierdzenia </a:t>
            </a:r>
            <a:r>
              <a:rPr lang="pl-PL" altLang="pl-PL" u="sng" dirty="0">
                <a:solidFill>
                  <a:srgbClr val="7030A0"/>
                </a:solidFill>
              </a:rPr>
              <a:t>wniesienia</a:t>
            </a:r>
            <a:r>
              <a:rPr lang="pl-PL" altLang="pl-PL" dirty="0">
                <a:solidFill>
                  <a:srgbClr val="7030A0"/>
                </a:solidFill>
              </a:rPr>
              <a:t> albo korzystania z urządzenia telekomunikacyjnego lub materiałów i przyborów pomocniczych niewymienionych</a:t>
            </a:r>
            <a:br>
              <a:rPr lang="pl-PL" altLang="pl-PL" dirty="0">
                <a:solidFill>
                  <a:srgbClr val="7030A0"/>
                </a:solidFill>
              </a:rPr>
            </a:br>
            <a:r>
              <a:rPr lang="pl-PL" altLang="pl-PL" dirty="0">
                <a:solidFill>
                  <a:srgbClr val="7030A0"/>
                </a:solidFill>
              </a:rPr>
              <a:t>w komunikacie dyrektora CKE, </a:t>
            </a:r>
          </a:p>
          <a:p>
            <a:pPr lvl="1" eaLnBrk="1" hangingPunct="1"/>
            <a:r>
              <a:rPr lang="pl-PL" altLang="pl-PL" dirty="0">
                <a:solidFill>
                  <a:srgbClr val="7030A0"/>
                </a:solidFill>
              </a:rPr>
              <a:t>niesamodzielnej pracy zdającego,</a:t>
            </a:r>
          </a:p>
          <a:p>
            <a:pPr lvl="1" eaLnBrk="1" hangingPunct="1"/>
            <a:r>
              <a:rPr lang="pl-PL" altLang="pl-PL" dirty="0">
                <a:solidFill>
                  <a:srgbClr val="7030A0"/>
                </a:solidFill>
              </a:rPr>
              <a:t>zakłócania przez zdającego przebiegu egzaminu w sposób utrudniający pracę pozostałym zdającym. </a:t>
            </a:r>
          </a:p>
        </p:txBody>
      </p:sp>
      <p:sp>
        <p:nvSpPr>
          <p:cNvPr id="37891" name="Symbol zastępczy zawartości 2">
            <a:extLst>
              <a:ext uri="{FF2B5EF4-FFF2-40B4-BE49-F238E27FC236}">
                <a16:creationId xmlns:a16="http://schemas.microsoft.com/office/drawing/2014/main" id="{F3D00EE0-F2FB-4885-803B-31F1072B8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279" y="2152070"/>
            <a:ext cx="5181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altLang="pl-PL" dirty="0">
                <a:solidFill>
                  <a:srgbClr val="7030A0"/>
                </a:solidFill>
              </a:rPr>
              <a:t>Dyrektor szkoły</a:t>
            </a:r>
          </a:p>
          <a:p>
            <a:pPr lvl="1">
              <a:lnSpc>
                <a:spcPct val="100000"/>
              </a:lnSpc>
            </a:pPr>
            <a:r>
              <a:rPr lang="pl-PL" altLang="pl-PL" dirty="0">
                <a:solidFill>
                  <a:srgbClr val="7030A0"/>
                </a:solidFill>
              </a:rPr>
              <a:t>przerywa egzamin zdającego, </a:t>
            </a:r>
          </a:p>
          <a:p>
            <a:pPr lvl="1">
              <a:lnSpc>
                <a:spcPct val="100000"/>
              </a:lnSpc>
            </a:pPr>
            <a:r>
              <a:rPr lang="pl-PL" altLang="pl-PL" dirty="0">
                <a:solidFill>
                  <a:srgbClr val="7030A0"/>
                </a:solidFill>
              </a:rPr>
              <a:t>unieważnia jego egzamin,</a:t>
            </a:r>
          </a:p>
          <a:p>
            <a:pPr lvl="1">
              <a:lnSpc>
                <a:spcPct val="100000"/>
              </a:lnSpc>
            </a:pPr>
            <a:r>
              <a:rPr lang="pl-PL" altLang="pl-PL" dirty="0">
                <a:solidFill>
                  <a:srgbClr val="7030A0"/>
                </a:solidFill>
              </a:rPr>
              <a:t>nakazuje mu opuszczenie sali egzaminacyjnej.</a:t>
            </a: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C0810275-C7A5-4CC9-9C85-AD9EA34F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48" y="331787"/>
            <a:ext cx="8791575" cy="876300"/>
          </a:xfrm>
        </p:spPr>
        <p:txBody>
          <a:bodyPr>
            <a:noAutofit/>
          </a:bodyPr>
          <a:lstStyle/>
          <a:p>
            <a:pPr algn="ctr" eaLnBrk="1" hangingPunct="1"/>
            <a:r>
              <a:rPr lang="pl-PL" altLang="pl-PL" dirty="0">
                <a:solidFill>
                  <a:srgbClr val="7030A0"/>
                </a:solidFill>
              </a:rPr>
              <a:t>Unieważnienie egzaminu</a:t>
            </a:r>
            <a:br>
              <a:rPr lang="pl-PL" altLang="pl-PL" dirty="0">
                <a:solidFill>
                  <a:srgbClr val="7030A0"/>
                </a:solidFill>
              </a:rPr>
            </a:br>
            <a:r>
              <a:rPr lang="pl-PL" altLang="pl-PL" dirty="0">
                <a:solidFill>
                  <a:srgbClr val="7030A0"/>
                </a:solidFill>
              </a:rPr>
              <a:t>przez dyrektora szkoły</a:t>
            </a:r>
          </a:p>
        </p:txBody>
      </p:sp>
      <p:sp>
        <p:nvSpPr>
          <p:cNvPr id="39941" name="Symbol zastępczy numeru slajdu 1">
            <a:extLst>
              <a:ext uri="{FF2B5EF4-FFF2-40B4-BE49-F238E27FC236}">
                <a16:creationId xmlns:a16="http://schemas.microsoft.com/office/drawing/2014/main" id="{68D89EE3-F8B9-469B-8B26-DB96649D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CB89CD6-281D-42DA-83DE-05A22A41E240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B52F31-B026-47F9-8E67-044651B2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5" y="354202"/>
            <a:ext cx="3306871" cy="1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9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3">
            <a:extLst>
              <a:ext uri="{FF2B5EF4-FFF2-40B4-BE49-F238E27FC236}">
                <a16:creationId xmlns:a16="http://schemas.microsoft.com/office/drawing/2014/main" id="{0A25585B-0D9B-4936-88F0-D235AE95F09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58056" y="1487101"/>
            <a:ext cx="10275888" cy="4757737"/>
          </a:xfrm>
        </p:spPr>
        <p:txBody>
          <a:bodyPr>
            <a:normAutofit fontScale="70000" lnSpcReduction="20000"/>
          </a:bodyPr>
          <a:lstStyle/>
          <a:p>
            <a:pPr marL="0" indent="0" algn="just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pl-PL" altLang="pl-PL" sz="3300" dirty="0">
                <a:solidFill>
                  <a:srgbClr val="7030A0"/>
                </a:solidFill>
              </a:rPr>
              <a:t>Dyrektor okręgowej komisji egzaminacyjnej unieważnia egzamin</a:t>
            </a:r>
            <a:br>
              <a:rPr lang="pl-PL" altLang="pl-PL" sz="3300" dirty="0">
                <a:solidFill>
                  <a:srgbClr val="7030A0"/>
                </a:solidFill>
              </a:rPr>
            </a:br>
            <a:r>
              <a:rPr lang="pl-PL" altLang="pl-PL" sz="3300" dirty="0">
                <a:solidFill>
                  <a:srgbClr val="7030A0"/>
                </a:solidFill>
              </a:rPr>
              <a:t>w przypadku stwierdzenia przez egzaminatora podczas sprawdzania arkuszy egzaminacyjnych </a:t>
            </a:r>
            <a:r>
              <a:rPr lang="pl-PL" altLang="pl-PL" sz="3300" u="sng" dirty="0">
                <a:solidFill>
                  <a:srgbClr val="7030A0"/>
                </a:solidFill>
              </a:rPr>
              <a:t>niesamodzielnego rozwiązywania zadań przez zdającego*</a:t>
            </a:r>
            <a:endParaRPr lang="pl-PL" altLang="pl-PL" sz="3300" dirty="0">
              <a:solidFill>
                <a:srgbClr val="7030A0"/>
              </a:solidFill>
            </a:endParaRPr>
          </a:p>
          <a:p>
            <a:pPr lvl="1" algn="just">
              <a:lnSpc>
                <a:spcPct val="120000"/>
              </a:lnSpc>
              <a:spcBef>
                <a:spcPts val="1800"/>
              </a:spcBef>
              <a:defRPr/>
            </a:pPr>
            <a:r>
              <a:rPr lang="pl-PL" altLang="pl-PL" sz="2900" dirty="0">
                <a:solidFill>
                  <a:srgbClr val="7030A0"/>
                </a:solidFill>
              </a:rPr>
              <a:t>występowanie w pracach zdających jednakowych sformułowań wskazujących</a:t>
            </a:r>
            <a:br>
              <a:rPr lang="pl-PL" altLang="pl-PL" sz="2900" dirty="0">
                <a:solidFill>
                  <a:srgbClr val="7030A0"/>
                </a:solidFill>
              </a:rPr>
            </a:br>
            <a:r>
              <a:rPr lang="pl-PL" altLang="pl-PL" sz="2900" dirty="0">
                <a:solidFill>
                  <a:srgbClr val="7030A0"/>
                </a:solidFill>
              </a:rPr>
              <a:t>na udostępnienie rozwiązań innemu zdającemu lub korzystanie z rozwiązań innego zdającego – identyczne rozwiązania z identycznymi charakterystycznymi błędami,</a:t>
            </a:r>
          </a:p>
          <a:p>
            <a:pPr lvl="1" algn="just">
              <a:lnSpc>
                <a:spcPct val="120000"/>
              </a:lnSpc>
              <a:spcBef>
                <a:spcPts val="1800"/>
              </a:spcBef>
              <a:defRPr/>
            </a:pPr>
            <a:r>
              <a:rPr lang="pl-PL" altLang="pl-PL" sz="2900" dirty="0">
                <a:solidFill>
                  <a:srgbClr val="7030A0"/>
                </a:solidFill>
              </a:rPr>
              <a:t>plagiat – zdający odtwarza tekst innego autora.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7030A0"/>
                </a:solidFill>
              </a:rPr>
              <a:t>*Uczeń, słuchacz albo absolwent samodzielnie rozwiązuje zadania zawarte w arkuszu egzaminacyjnym, w szczególności tworzy własny tekst lub własne rozwiązania zadań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w czasie trwania egzaminu maturalnego.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7030A0"/>
                </a:solidFill>
              </a:rPr>
              <a:t> Art. 44zzt ust. 3 Ustawy o systemie oświaty</a:t>
            </a:r>
          </a:p>
          <a:p>
            <a:pPr lvl="1" eaLnBrk="1" hangingPunct="1">
              <a:lnSpc>
                <a:spcPct val="110000"/>
              </a:lnSpc>
              <a:defRPr/>
            </a:pPr>
            <a:endParaRPr lang="pl-PL" altLang="pl-PL" dirty="0">
              <a:solidFill>
                <a:srgbClr val="002060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B554CCF-3FE2-495C-8119-860C26FE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522" y="209550"/>
            <a:ext cx="9058607" cy="876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4000" dirty="0">
                <a:solidFill>
                  <a:srgbClr val="7030A0"/>
                </a:solidFill>
              </a:rPr>
              <a:t>Unieważnienie egzaminu przez dyrektora OKE</a:t>
            </a:r>
          </a:p>
        </p:txBody>
      </p:sp>
      <p:sp>
        <p:nvSpPr>
          <p:cNvPr id="41988" name="Symbol zastępczy numeru slajdu 1">
            <a:extLst>
              <a:ext uri="{FF2B5EF4-FFF2-40B4-BE49-F238E27FC236}">
                <a16:creationId xmlns:a16="http://schemas.microsoft.com/office/drawing/2014/main" id="{1E0C1A5B-B261-40AF-B3CA-50DA1029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EE8B20D-6DC6-41F2-9CD9-EDF01AE85C4E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58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37382D-AE7E-4A14-A120-870B2C42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6" y="354202"/>
            <a:ext cx="2155390" cy="7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32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75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4425"/>
                            </p:stCondLst>
                            <p:childTnLst>
                              <p:par>
                                <p:cTn id="1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>
            <a:extLst>
              <a:ext uri="{FF2B5EF4-FFF2-40B4-BE49-F238E27FC236}">
                <a16:creationId xmlns:a16="http://schemas.microsoft.com/office/drawing/2014/main" id="{7C25B945-F219-44A3-A6D6-74AB564A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370" y="122238"/>
            <a:ext cx="889316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b="1" dirty="0">
                <a:solidFill>
                  <a:srgbClr val="7030A0"/>
                </a:solidFill>
              </a:rPr>
              <a:t>Konsekwencje unieważnienia egzaminu</a:t>
            </a:r>
          </a:p>
        </p:txBody>
      </p:sp>
      <p:sp>
        <p:nvSpPr>
          <p:cNvPr id="45059" name="Symbol zastępczy numeru slajdu 1">
            <a:extLst>
              <a:ext uri="{FF2B5EF4-FFF2-40B4-BE49-F238E27FC236}">
                <a16:creationId xmlns:a16="http://schemas.microsoft.com/office/drawing/2014/main" id="{CE872073-79F1-4A2A-929D-5FD70F6C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3ADD86-4523-4821-94D9-45FF7ECA8A09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59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55299" name="Symbol zastępczy zawartości 2">
            <a:extLst>
              <a:ext uri="{FF2B5EF4-FFF2-40B4-BE49-F238E27FC236}">
                <a16:creationId xmlns:a16="http://schemas.microsoft.com/office/drawing/2014/main" id="{35E5421C-FE9D-4FBF-9A5A-2344D1737C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685" y="2077866"/>
            <a:ext cx="10284840" cy="4065973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pl-PL" altLang="pl-PL" sz="3200" dirty="0">
                <a:solidFill>
                  <a:srgbClr val="7030A0"/>
                </a:solidFill>
                <a:cs typeface="Microsoft Sans Serif" pitchFamily="34" charset="0"/>
              </a:rPr>
              <a:t>Zdający, którym unieważniono egzamin w szkole lub w OKE</a:t>
            </a:r>
            <a:br>
              <a:rPr lang="pl-PL" altLang="pl-PL" sz="3200" dirty="0">
                <a:solidFill>
                  <a:srgbClr val="7030A0"/>
                </a:solidFill>
                <a:cs typeface="Microsoft Sans Serif" pitchFamily="34" charset="0"/>
              </a:rPr>
            </a:br>
            <a:r>
              <a:rPr lang="pl-PL" altLang="pl-PL" sz="3200" dirty="0">
                <a:solidFill>
                  <a:srgbClr val="7030A0"/>
                </a:solidFill>
                <a:cs typeface="Microsoft Sans Serif" pitchFamily="34" charset="0"/>
              </a:rPr>
              <a:t>z powodu niesamodzielnego rozwiązywania zadań, będą mieli prawo przystąpić do egzaminu z tego przedmiotu dopiero w kolejnym roku, czyli </a:t>
            </a:r>
            <a:r>
              <a:rPr lang="pl-PL" altLang="pl-PL" sz="3200" u="sng" dirty="0">
                <a:solidFill>
                  <a:srgbClr val="7030A0"/>
                </a:solidFill>
                <a:cs typeface="Microsoft Sans Serif" pitchFamily="34" charset="0"/>
              </a:rPr>
              <a:t>najwcześniej w maju  2027 r.</a:t>
            </a:r>
            <a:endParaRPr lang="pl-PL" altLang="pl-PL" sz="3200" dirty="0">
              <a:solidFill>
                <a:srgbClr val="7030A0"/>
              </a:solidFill>
              <a:cs typeface="Microsoft Sans Serif" pitchFamily="34" charset="0"/>
            </a:endParaRPr>
          </a:p>
          <a:p>
            <a:pPr eaLnBrk="1" hangingPunct="1">
              <a:defRPr/>
            </a:pPr>
            <a:endParaRPr lang="pl-PL" alt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040357-D99F-43E6-ABC8-9ACDE1FC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5" y="354202"/>
            <a:ext cx="2599485" cy="8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275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313DAF-5999-6F0E-3F9D-91552314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02" y="425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60A8"/>
                </a:solidFill>
              </a:rPr>
              <a:t>Wiedza o społeczeństwie w 2026 roku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05F2F8A-4001-D942-88DD-4510F0F6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F59269CA-509D-457E-8EAE-E9ADBFA5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243" y="1712101"/>
            <a:ext cx="10515600" cy="4583923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Niebieską szatę graficzną będą miały arkusze przedmiotu wiedza</a:t>
            </a:r>
            <a:br>
              <a:rPr lang="pl-PL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pl-PL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 społeczeństwie (19-21) przeznaczone dla absolwentów: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5-letniego technikum (ukończyli szkołę w roku 2024, 2025 albo 2026)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branżowej szkoły II stopnia na podbudowie 8-letniej szkoły podstawowej (ukończyli szkołę w roku 2024, 2025 albo 2026)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4-letniego liceum ogólnokształcącego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(ukończyli szkołę w roku 2023, 2024 albo 2025)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szkół artystycznych realizujących program 4-letniego liceum ogólnokształcącego (ukończyli szkołę w roku 2023, 2024 albo 2025). </a:t>
            </a:r>
            <a:r>
              <a:rPr lang="pl-PL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204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B7EBD6-C948-4268-8DDD-D1FE21D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54203"/>
            <a:ext cx="9144000" cy="10842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4000" b="1" dirty="0">
                <a:solidFill>
                  <a:srgbClr val="7030A0"/>
                </a:solidFill>
              </a:rPr>
              <a:t>Unieważnienie egzaminu</a:t>
            </a:r>
            <a:br>
              <a:rPr lang="pl-PL" sz="4000" b="1" dirty="0">
                <a:solidFill>
                  <a:srgbClr val="7030A0"/>
                </a:solidFill>
              </a:rPr>
            </a:br>
            <a:r>
              <a:rPr lang="pl-PL" sz="4000" b="1" dirty="0">
                <a:solidFill>
                  <a:srgbClr val="7030A0"/>
                </a:solidFill>
              </a:rPr>
              <a:t>przez dyrektora OKE </a:t>
            </a:r>
          </a:p>
        </p:txBody>
      </p:sp>
      <p:sp>
        <p:nvSpPr>
          <p:cNvPr id="43011" name="Symbol zastępczy numeru slajdu 3">
            <a:extLst>
              <a:ext uri="{FF2B5EF4-FFF2-40B4-BE49-F238E27FC236}">
                <a16:creationId xmlns:a16="http://schemas.microsoft.com/office/drawing/2014/main" id="{3605B1B5-874C-4BB7-BE1E-4823E741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8F6DE5-6ABB-4792-BE32-717A8EB2FF7F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60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4EAB1C-6DBE-4859-B2BD-F140053D66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14413" y="1916113"/>
            <a:ext cx="9985375" cy="4622800"/>
          </a:xfrm>
        </p:spPr>
        <p:txBody>
          <a:bodyPr>
            <a:normAutofit/>
          </a:bodyPr>
          <a:lstStyle/>
          <a:p>
            <a:pPr lvl="1">
              <a:buFontTx/>
              <a:buChar char="-"/>
              <a:defRPr/>
            </a:pPr>
            <a:endParaRPr lang="pl-PL" dirty="0"/>
          </a:p>
          <a:p>
            <a:pPr marL="426645" lvl="1" indent="0">
              <a:buFont typeface="Arial" panose="020B0604020202020204" pitchFamily="34" charset="0"/>
              <a:buNone/>
              <a:defRPr/>
            </a:pPr>
            <a:r>
              <a:rPr lang="pl-PL" dirty="0"/>
              <a:t> </a:t>
            </a:r>
          </a:p>
        </p:txBody>
      </p:sp>
      <p:sp>
        <p:nvSpPr>
          <p:cNvPr id="43013" name="Prostokąt 3">
            <a:extLst>
              <a:ext uri="{FF2B5EF4-FFF2-40B4-BE49-F238E27FC236}">
                <a16:creationId xmlns:a16="http://schemas.microsoft.com/office/drawing/2014/main" id="{1027F548-EC25-46EC-9308-BF058531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58" y="2384322"/>
            <a:ext cx="103812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200" dirty="0">
                <a:solidFill>
                  <a:srgbClr val="7030A0"/>
                </a:solidFill>
              </a:rPr>
              <a:t>Stwierdzenie </a:t>
            </a:r>
            <a:r>
              <a:rPr lang="pl-PL" altLang="pl-PL" sz="3200" u="sng" dirty="0">
                <a:solidFill>
                  <a:srgbClr val="7030A0"/>
                </a:solidFill>
              </a:rPr>
              <a:t>naruszenia przepisów </a:t>
            </a:r>
            <a:r>
              <a:rPr lang="pl-PL" altLang="pl-PL" sz="3200" dirty="0">
                <a:solidFill>
                  <a:srgbClr val="7030A0"/>
                </a:solidFill>
              </a:rPr>
              <a:t>dotyczących przebiegu egzaminu lub na skutek zastrzeżeń co do sposobu przeprowadzenia egzaminu zgłoszonych przez zdającego. W takiej sytuacji egzamin zostaje powtórzony.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6CFCAD-7574-4A04-99D2-E6DED427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6" y="354203"/>
            <a:ext cx="2955490" cy="10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37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82C64FE-CA54-4688-B9E1-D580B043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688" y="1709738"/>
            <a:ext cx="10515600" cy="1719262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Informacje o maturze w 2026 r. </a:t>
            </a:r>
          </a:p>
        </p:txBody>
      </p:sp>
    </p:spTree>
    <p:extLst>
      <p:ext uri="{BB962C8B-B14F-4D97-AF65-F5344CB8AC3E}">
        <p14:creationId xmlns:p14="http://schemas.microsoft.com/office/powerpoint/2010/main" val="3113119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D3C6C3-FEA7-4CBB-A878-0EBE6F30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46A0120-A757-42E6-A49C-3F4C3C2F4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771" y="116768"/>
            <a:ext cx="11498996" cy="6626932"/>
          </a:xfrm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8F72FC67-C674-4AE9-8F0A-BCCD35AA8F04}"/>
              </a:ext>
            </a:extLst>
          </p:cNvPr>
          <p:cNvSpPr/>
          <p:nvPr/>
        </p:nvSpPr>
        <p:spPr>
          <a:xfrm rot="10800000">
            <a:off x="5847317" y="6154101"/>
            <a:ext cx="723903" cy="2466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3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66BE4ED4-CEA7-4312-B4AE-249B087E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394B05-56BA-49C2-8514-907CC292C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087" y="1027906"/>
            <a:ext cx="10814138" cy="5728494"/>
          </a:xfrm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0913A605-4438-474B-A5A0-85EE5C7845E2}"/>
              </a:ext>
            </a:extLst>
          </p:cNvPr>
          <p:cNvSpPr/>
          <p:nvPr/>
        </p:nvSpPr>
        <p:spPr>
          <a:xfrm rot="10800000">
            <a:off x="8036560" y="5137308"/>
            <a:ext cx="806210" cy="2779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8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7E3A6-CCD6-4B80-B0E0-C3783719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 descr="Obraz zawierający tekst, zrzut ekranu, menu, numer&#10;&#10;Opis wygenerowany automatycznie">
            <a:extLst>
              <a:ext uri="{FF2B5EF4-FFF2-40B4-BE49-F238E27FC236}">
                <a16:creationId xmlns:a16="http://schemas.microsoft.com/office/drawing/2014/main" id="{4845C576-E08B-C41B-F756-C4FC66194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4" y="8141"/>
            <a:ext cx="6428509" cy="6841717"/>
          </a:xfrm>
        </p:spPr>
      </p:pic>
      <p:pic>
        <p:nvPicPr>
          <p:cNvPr id="11" name="Obraz 10" descr="Obraz zawierający tekst, zrzut ekranu, numer, dokument&#10;&#10;Opis wygenerowany automatycznie">
            <a:extLst>
              <a:ext uri="{FF2B5EF4-FFF2-40B4-BE49-F238E27FC236}">
                <a16:creationId xmlns:a16="http://schemas.microsoft.com/office/drawing/2014/main" id="{C5AD84C2-06A6-3B90-A171-C2B06C6A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10" y="17884"/>
            <a:ext cx="5953990" cy="68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71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9E5D3F5-AFD9-4D03-88CC-F36CE432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152" y="18255"/>
            <a:ext cx="7845287" cy="1325563"/>
          </a:xfrm>
        </p:spPr>
        <p:txBody>
          <a:bodyPr/>
          <a:lstStyle/>
          <a:p>
            <a:r>
              <a:rPr lang="pl-PL" b="1" dirty="0"/>
              <a:t>Przykład wypracowania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95E9DBD-390B-4209-AFEB-3BCF4CC21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320" y="1144203"/>
            <a:ext cx="6238240" cy="5533924"/>
          </a:xfrm>
        </p:spPr>
      </p:pic>
    </p:spTree>
    <p:extLst>
      <p:ext uri="{BB962C8B-B14F-4D97-AF65-F5344CB8AC3E}">
        <p14:creationId xmlns:p14="http://schemas.microsoft.com/office/powerpoint/2010/main" val="747014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6">
            <a:extLst>
              <a:ext uri="{FF2B5EF4-FFF2-40B4-BE49-F238E27FC236}">
                <a16:creationId xmlns:a16="http://schemas.microsoft.com/office/drawing/2014/main" id="{43820371-EEF8-459B-8B7D-43E85BE9CA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252A1E4-40F9-45CD-B79E-BD3E5691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43" y="91440"/>
            <a:ext cx="10971957" cy="6431280"/>
          </a:xfrm>
          <a:prstGeom prst="rect">
            <a:avLst/>
          </a:prstGeom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8251F8FC-C8FC-4784-8601-3193E2070373}"/>
              </a:ext>
            </a:extLst>
          </p:cNvPr>
          <p:cNvSpPr/>
          <p:nvPr/>
        </p:nvSpPr>
        <p:spPr>
          <a:xfrm rot="10800000">
            <a:off x="9502136" y="1408588"/>
            <a:ext cx="986554" cy="383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1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23B922-B2C5-8476-C543-B5BFF672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Symbol zastępczy zawartości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7C76C403-3A1B-533D-177A-A6CC7BD2E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0468" y="13648"/>
            <a:ext cx="9097370" cy="6908129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23CC608-302F-231E-91ED-2E1C1C37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5" y="349589"/>
            <a:ext cx="2042902" cy="702248"/>
          </a:xfrm>
          <a:prstGeom prst="rect">
            <a:avLst/>
          </a:prstGeom>
        </p:spPr>
      </p:pic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89D00757-1C94-4DCD-B8C8-F9C106276D8E}"/>
              </a:ext>
            </a:extLst>
          </p:cNvPr>
          <p:cNvSpPr/>
          <p:nvPr/>
        </p:nvSpPr>
        <p:spPr>
          <a:xfrm>
            <a:off x="877682" y="3985576"/>
            <a:ext cx="986554" cy="383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6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475B570-633C-492A-96FC-DB9154898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5600" cy="2001160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B431841-5977-4F6D-A659-02052E1B1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" y="2240967"/>
            <a:ext cx="12187805" cy="376431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97C7229-9651-4534-ADAE-501871883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154" y="2502035"/>
            <a:ext cx="8753876" cy="32421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50881C-D87B-4611-980C-43AF4530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22" y="2705825"/>
            <a:ext cx="6401355" cy="2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5879572-6A65-493C-A21F-3D2E5A54B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4770" y="120650"/>
            <a:ext cx="8161420" cy="2387600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7030A0"/>
                </a:solidFill>
              </a:rPr>
              <a:t>Wyniki egzaminu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D634D68E-6538-43B5-AAF6-9DBAA6716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170" y="2601119"/>
            <a:ext cx="4610100" cy="1655762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7030A0"/>
                </a:solidFill>
              </a:rPr>
              <a:t>8 lipca 2026 r.</a:t>
            </a:r>
          </a:p>
        </p:txBody>
      </p:sp>
      <p:pic>
        <p:nvPicPr>
          <p:cNvPr id="6" name="Symbol zastępczy zawartości 8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CCF4DFE2-3289-4F01-9371-B78E1B5F3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6"/>
          <a:stretch/>
        </p:blipFill>
        <p:spPr bwMode="auto">
          <a:xfrm>
            <a:off x="1296298" y="3970421"/>
            <a:ext cx="3590442" cy="205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5">
            <a:extLst>
              <a:ext uri="{FF2B5EF4-FFF2-40B4-BE49-F238E27FC236}">
                <a16:creationId xmlns:a16="http://schemas.microsoft.com/office/drawing/2014/main" id="{F180E93F-E6AB-4856-AEA6-822507024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44"/>
          <a:stretch/>
        </p:blipFill>
        <p:spPr>
          <a:xfrm>
            <a:off x="5906398" y="843848"/>
            <a:ext cx="6162929" cy="53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8118AA-72D5-434D-8028-F888985B1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878" y="281107"/>
            <a:ext cx="4467777" cy="6358424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B3BB12-AE5C-4BDF-92F2-5AD86A3A9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486" y="248581"/>
            <a:ext cx="4460277" cy="641872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3F349E1-A5CD-4768-8C0B-0D4D6BBEC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5" y="59804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52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5AF3C7-BFD6-4FE4-86BF-D2965BD5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165" y="0"/>
            <a:ext cx="6008486" cy="1101702"/>
          </a:xfrm>
        </p:spPr>
        <p:txBody>
          <a:bodyPr>
            <a:normAutofit fontScale="90000"/>
          </a:bodyPr>
          <a:lstStyle/>
          <a:p>
            <a:r>
              <a:rPr lang="pl-PL" sz="5400" b="1" dirty="0">
                <a:solidFill>
                  <a:srgbClr val="186CF2"/>
                </a:solidFill>
              </a:rPr>
              <a:t>Wyniki egzaminu w ZIU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D9FA88-A069-49E2-9CC7-E39077C2C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888880"/>
            <a:ext cx="10515600" cy="702248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rgbClr val="364DA0"/>
                </a:solidFill>
              </a:rPr>
              <a:t>www.ziu.gov.pl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C81AF7-DFFF-4CB0-B724-052F9B90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78" y="1217212"/>
            <a:ext cx="7611247" cy="55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29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15579605-59B4-4973-A8AB-49F39E2CEC61}"/>
              </a:ext>
            </a:extLst>
          </p:cNvPr>
          <p:cNvSpPr/>
          <p:nvPr/>
        </p:nvSpPr>
        <p:spPr>
          <a:xfrm>
            <a:off x="4957665" y="893349"/>
            <a:ext cx="532661" cy="15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C0A8239-1EA5-403D-98B7-26F203A58792}"/>
              </a:ext>
            </a:extLst>
          </p:cNvPr>
          <p:cNvSpPr/>
          <p:nvPr/>
        </p:nvSpPr>
        <p:spPr>
          <a:xfrm>
            <a:off x="4957665" y="1513268"/>
            <a:ext cx="851987" cy="20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A52B19B-370A-475F-8393-F3D308A7A537}"/>
              </a:ext>
            </a:extLst>
          </p:cNvPr>
          <p:cNvSpPr/>
          <p:nvPr/>
        </p:nvSpPr>
        <p:spPr>
          <a:xfrm>
            <a:off x="4957665" y="2190087"/>
            <a:ext cx="851987" cy="2078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509F1F-5B21-4A3C-A7B4-EF704B20B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96" y="73350"/>
            <a:ext cx="5318016" cy="6711299"/>
          </a:xfrm>
          <a:ln>
            <a:noFill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E007870-D493-4B19-BF46-C88B5A4259C4}"/>
              </a:ext>
            </a:extLst>
          </p:cNvPr>
          <p:cNvSpPr/>
          <p:nvPr/>
        </p:nvSpPr>
        <p:spPr>
          <a:xfrm>
            <a:off x="4133850" y="1790701"/>
            <a:ext cx="485775" cy="152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268ABB5-BD4E-4CE9-9949-E47CFC35F302}"/>
              </a:ext>
            </a:extLst>
          </p:cNvPr>
          <p:cNvSpPr/>
          <p:nvPr/>
        </p:nvSpPr>
        <p:spPr>
          <a:xfrm>
            <a:off x="4471890" y="3186230"/>
            <a:ext cx="485775" cy="152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3318528-7BFD-4507-98C7-562E1305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6" y="354202"/>
            <a:ext cx="2007468" cy="6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3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A270E2-0D12-4342-8ACD-FDD4EAC5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498475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D4C3CEC-9663-4B1F-8468-287E2DBC9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13" y="99879"/>
            <a:ext cx="6189352" cy="6658242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C54D4E9-F213-4CA2-A19D-72952E64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5" y="354202"/>
            <a:ext cx="2230327" cy="7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11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1AC0C-98B4-4F22-B130-3E160A17E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Powodzenia!</a:t>
            </a:r>
            <a:br>
              <a:rPr lang="pl-PL" b="1" dirty="0">
                <a:solidFill>
                  <a:srgbClr val="7030A0"/>
                </a:solidFill>
              </a:rPr>
            </a:br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B0F10F5-04E6-498F-881B-6B291ED1FA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4517" name="Symbol zastępczy numeru slajdu 1">
            <a:extLst>
              <a:ext uri="{FF2B5EF4-FFF2-40B4-BE49-F238E27FC236}">
                <a16:creationId xmlns:a16="http://schemas.microsoft.com/office/drawing/2014/main" id="{36BD09D7-206F-4B1D-984B-FFA7EAE8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596EC0F-DB96-424E-A0DE-EE2ED64A0E17}" type="slidenum">
              <a:rPr lang="pl-PL" altLang="pl-PL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303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488D6F-0DF6-46BD-B699-6D02D58B9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48" y="354203"/>
            <a:ext cx="8720455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Zwolnienie z obowiązku przystąpienia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do egzaminu dodatkowego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81D34D-9D34-4851-8572-BA3CB7F9F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92" y="2313037"/>
            <a:ext cx="10824411" cy="37095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Absolwenci, którzy spełnili wszystkie warunki niezbędne do uzyskania </a:t>
            </a:r>
            <a:r>
              <a:rPr lang="pl-PL" sz="2400" b="0" i="0" u="sng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dyplomu zawodowego na poziomie technika</a:t>
            </a:r>
            <a:r>
              <a:rPr lang="pl-PL" sz="2400" b="0" i="0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. nie mają obowiązku </a:t>
            </a:r>
            <a:r>
              <a:rPr lang="pl-PL" sz="2400" b="0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</a:rPr>
              <a:t>przystąpienia do egzaminu z jednego przedmiotu dodatkowego na poziomie rozszerzonym.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7030A0"/>
                </a:solidFill>
                <a:latin typeface="Arial" panose="020B0604020202020204" pitchFamily="34" charset="0"/>
              </a:rPr>
              <a:t>Pisemną informację należy złożyć dyrektorowi szkoły do </a:t>
            </a:r>
            <a:r>
              <a:rPr lang="pl-PL" sz="2400" b="1" dirty="0">
                <a:solidFill>
                  <a:srgbClr val="7030A0"/>
                </a:solidFill>
                <a:latin typeface="Arial" panose="020B0604020202020204" pitchFamily="34" charset="0"/>
              </a:rPr>
              <a:t>20 kwietnia 2026 r.</a:t>
            </a:r>
            <a:endParaRPr lang="pl-PL" sz="2400" b="1" i="0" u="none" strike="noStrike" baseline="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54FEC2-8B55-42D3-8141-653C2E4C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54203"/>
            <a:ext cx="2042902" cy="7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B708FF-F3BB-46C9-AD66-50B4C82D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83" y="1658411"/>
            <a:ext cx="10768471" cy="1907222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7030A0"/>
                </a:solidFill>
              </a:rPr>
              <a:t>Deklaracja przystąpienia do matury</a:t>
            </a:r>
          </a:p>
        </p:txBody>
      </p:sp>
    </p:spTree>
    <p:extLst>
      <p:ext uri="{BB962C8B-B14F-4D97-AF65-F5344CB8AC3E}">
        <p14:creationId xmlns:p14="http://schemas.microsoft.com/office/powerpoint/2010/main" val="589320358"/>
      </p:ext>
    </p:extLst>
  </p:cSld>
  <p:clrMapOvr>
    <a:masterClrMapping/>
  </p:clrMapOvr>
</p:sld>
</file>

<file path=ppt/theme/theme1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6402</TotalTime>
  <Words>1660</Words>
  <Application>Microsoft Office PowerPoint</Application>
  <PresentationFormat>Panoramiczny</PresentationFormat>
  <Paragraphs>212</Paragraphs>
  <Slides>73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2_Motyw pakietu Office</vt:lpstr>
      <vt:lpstr>3_Motyw pakietu Office</vt:lpstr>
      <vt:lpstr>Matura bez tajemnic</vt:lpstr>
      <vt:lpstr>Matura bez tajemnic</vt:lpstr>
      <vt:lpstr>Matura z przedmiotów obowiązkowych</vt:lpstr>
      <vt:lpstr>Egzaminy z przedmiotów dodatkowych</vt:lpstr>
      <vt:lpstr>Wiedza o społeczeństwie w 2026 roku</vt:lpstr>
      <vt:lpstr>Wiedza o społeczeństwie w 2026 roku</vt:lpstr>
      <vt:lpstr>Prezentacja programu PowerPoint</vt:lpstr>
      <vt:lpstr>Zwolnienie z obowiązku przystąpienia do egzaminu dodatkowego </vt:lpstr>
      <vt:lpstr>Deklaracja przystąpienia do matury</vt:lpstr>
      <vt:lpstr>Prezentacja programu PowerPoint</vt:lpstr>
      <vt:lpstr>Prezentacja programu PowerPoint</vt:lpstr>
      <vt:lpstr>E-deklaracja</vt:lpstr>
      <vt:lpstr>Formularz e-deklaracji</vt:lpstr>
      <vt:lpstr>Prezentacja programu PowerPoint</vt:lpstr>
      <vt:lpstr>Wybór WOS-u</vt:lpstr>
      <vt:lpstr>Wybór WOS-u</vt:lpstr>
      <vt:lpstr>Termin  złożenia deklaracji</vt:lpstr>
      <vt:lpstr>Laureaci i finaliści olimpiad przedmiotowych</vt:lpstr>
      <vt:lpstr>Laureaci i finaliści olimpiad przedmiotowych</vt:lpstr>
      <vt:lpstr>Termin egzaminu maturalnego</vt:lpstr>
      <vt:lpstr>Termin dodatkowy matury 1-16 czerwca 2026 r.</vt:lpstr>
      <vt:lpstr>Matura w terminie poprawkowym</vt:lpstr>
      <vt:lpstr>Kto może zdawać egzamin poprawkowy</vt:lpstr>
      <vt:lpstr>Informacje o egzaminach</vt:lpstr>
      <vt:lpstr>Egzamin z języka polskiego </vt:lpstr>
      <vt:lpstr>Prezentacja programu PowerPoint</vt:lpstr>
      <vt:lpstr>Egzamin ustny z języka polskiego w 2026 roku   </vt:lpstr>
      <vt:lpstr>Egzamin ustny z języka polskiego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Egzamin pisemny z języka polskiego na poziomie podstawowym</vt:lpstr>
      <vt:lpstr>Egzamin pisemny z języka polskiego na poziomie podstawowym</vt:lpstr>
      <vt:lpstr>Prezentacja programu PowerPoint</vt:lpstr>
      <vt:lpstr>Prezentacja programu PowerPoint</vt:lpstr>
      <vt:lpstr>Prezentacja programu PowerPoint</vt:lpstr>
      <vt:lpstr>Egzamin maturalny z matematyki</vt:lpstr>
      <vt:lpstr>Egzamin maturalny z matematyki</vt:lpstr>
      <vt:lpstr>Przykładowe zadania</vt:lpstr>
      <vt:lpstr>Prezentacja programu PowerPoint</vt:lpstr>
      <vt:lpstr>Egzamin z języka obcego nowożytnego</vt:lpstr>
      <vt:lpstr>Prezentacja programu PowerPoint</vt:lpstr>
      <vt:lpstr>Część ustna egzaminu z języka obcego nowożytnego</vt:lpstr>
      <vt:lpstr>Rozmowa wstępna</vt:lpstr>
      <vt:lpstr>Rozmowa z odgrywaniem roli</vt:lpstr>
      <vt:lpstr>Opis ilustracji i odpowiedzi na trzy pytania</vt:lpstr>
      <vt:lpstr>Wypowiedź na podstawie materiału stymulującego i odpowiedzi na dwa pytania</vt:lpstr>
      <vt:lpstr>Część pisemna egzaminu z języka obcego nowożytnego</vt:lpstr>
      <vt:lpstr>Zasady oceniania</vt:lpstr>
      <vt:lpstr>Dostosowanie warunków i formy egzaminu</vt:lpstr>
      <vt:lpstr>Przybory pomocnicze</vt:lpstr>
      <vt:lpstr>Przybory pomocnicze</vt:lpstr>
      <vt:lpstr>Przybory pomocnicze</vt:lpstr>
      <vt:lpstr>Unieważnienie egzaminu</vt:lpstr>
      <vt:lpstr>Unieważnienie egzaminu przez dyrektora szkoły</vt:lpstr>
      <vt:lpstr>Unieważnienie egzaminu przez dyrektora OKE</vt:lpstr>
      <vt:lpstr>Konsekwencje unieważnienia egzaminu</vt:lpstr>
      <vt:lpstr>Unieważnienie egzaminu przez dyrektora OKE </vt:lpstr>
      <vt:lpstr>Informacje o maturze w 2026 r. </vt:lpstr>
      <vt:lpstr>Prezentacja programu PowerPoint</vt:lpstr>
      <vt:lpstr>Prezentacja programu PowerPoint</vt:lpstr>
      <vt:lpstr>Prezentacja programu PowerPoint</vt:lpstr>
      <vt:lpstr>Przykład wypracowania</vt:lpstr>
      <vt:lpstr>Prezentacja programu PowerPoint</vt:lpstr>
      <vt:lpstr>Prezentacja programu PowerPoint</vt:lpstr>
      <vt:lpstr>Prezentacja programu PowerPoint</vt:lpstr>
      <vt:lpstr>Wyniki egzaminu</vt:lpstr>
      <vt:lpstr>Wyniki egzaminu w ZIU</vt:lpstr>
      <vt:lpstr>Prezentacja programu PowerPoint</vt:lpstr>
      <vt:lpstr>Prezentacja programu PowerPoint</vt:lpstr>
      <vt:lpstr>Powodzenia!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Lech Gawryłow</dc:creator>
  <cp:lastModifiedBy>Lech Gawryłow</cp:lastModifiedBy>
  <cp:revision>369</cp:revision>
  <dcterms:created xsi:type="dcterms:W3CDTF">2020-10-31T16:33:08Z</dcterms:created>
  <dcterms:modified xsi:type="dcterms:W3CDTF">2025-10-02T12:45:26Z</dcterms:modified>
</cp:coreProperties>
</file>