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467" r:id="rId2"/>
    <p:sldId id="468" r:id="rId3"/>
    <p:sldId id="469" r:id="rId4"/>
    <p:sldId id="470" r:id="rId5"/>
    <p:sldId id="471" r:id="rId6"/>
    <p:sldId id="472" r:id="rId7"/>
    <p:sldId id="473" r:id="rId8"/>
    <p:sldId id="475" r:id="rId9"/>
    <p:sldId id="477" r:id="rId10"/>
    <p:sldId id="478" r:id="rId11"/>
    <p:sldId id="501" r:id="rId12"/>
    <p:sldId id="479" r:id="rId13"/>
    <p:sldId id="481" r:id="rId14"/>
    <p:sldId id="500" r:id="rId15"/>
    <p:sldId id="502" r:id="rId16"/>
    <p:sldId id="503" r:id="rId17"/>
    <p:sldId id="50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99CCFF"/>
    <a:srgbClr val="99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 autoAdjust="0"/>
    <p:restoredTop sz="94660"/>
  </p:normalViewPr>
  <p:slideViewPr>
    <p:cSldViewPr snapToGrid="0">
      <p:cViewPr varScale="1">
        <p:scale>
          <a:sx n="85" d="100"/>
          <a:sy n="85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4" d="100"/>
        <a:sy n="7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13D8A-C425-4BAA-AEAD-1B3095D7BB81}" type="datetimeFigureOut">
              <a:rPr lang="pl-PL" smtClean="0"/>
              <a:pPr/>
              <a:t>05.05.2025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D8D60-A8B1-477C-8D84-4B7B75FD85D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77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/>
              <a:t>Zgodnie z roporzadzeniem w sprawie warunków i sposobów oceniania, klasyfikowania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C723B-EE03-435E-A767-D002A6A505F2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7269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D8D60-A8B1-477C-8D84-4B7B75FD85D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053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C723B-EE03-435E-A767-D002A6A505F2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3542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6612E754-CC83-44BD-8589-9250A5149A7D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787" y="6405650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32" name="Obraz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130" y="348589"/>
            <a:ext cx="3809363" cy="98329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4087" y="2336931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4EC26623-486B-4C28-9BC1-22C2C3A9A027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77600" y="6382039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" y="6389877"/>
            <a:ext cx="1790789" cy="46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90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BDFA013C-9B55-42B5-B08C-87C7412E4DE9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27785" y="6492875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9" y="64193"/>
            <a:ext cx="1790789" cy="46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80316"/>
            <a:ext cx="10364451" cy="78439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F54D2868-2658-4884-9030-650847209FFA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278226" y="6323528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8351" y="49192"/>
            <a:ext cx="1503649" cy="3881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01622EBC-5E1D-469D-9054-9B404E04BFAF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303720" y="6354330"/>
            <a:ext cx="764215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240" y="479754"/>
            <a:ext cx="4372321" cy="12588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0" y="3906982"/>
            <a:ext cx="5666509" cy="29510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/>
          <a:lstStyle/>
          <a:p>
            <a:fld id="{4B6A824C-58D2-4F1B-8079-0EF534633606}" type="datetime1">
              <a:rPr lang="en-US" smtClean="0"/>
              <a:pPr/>
              <a:t>5/5/2025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9016">
            <a:off x="169930" y="6274967"/>
            <a:ext cx="1092497" cy="46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241" y="584685"/>
            <a:ext cx="4492242" cy="1258827"/>
          </a:xfrm>
          <a:prstGeom prst="rect">
            <a:avLst/>
          </a:prstGeom>
        </p:spPr>
      </p:pic>
      <p:sp>
        <p:nvSpPr>
          <p:cNvPr id="12" name="Tytuł 1"/>
          <p:cNvSpPr>
            <a:spLocks noGrp="1"/>
          </p:cNvSpPr>
          <p:nvPr>
            <p:ph type="ctrTitle"/>
          </p:nvPr>
        </p:nvSpPr>
        <p:spPr>
          <a:xfrm>
            <a:off x="1524000" y="2168860"/>
            <a:ext cx="9144000" cy="1571096"/>
          </a:xfrm>
        </p:spPr>
        <p:txBody>
          <a:bodyPr anchor="b">
            <a:normAutofit/>
          </a:bodyPr>
          <a:lstStyle>
            <a:lvl1pPr algn="ctr">
              <a:defRPr sz="5000">
                <a:solidFill>
                  <a:schemeClr val="accent2"/>
                </a:solidFill>
                <a:effectLst>
                  <a:glow rad="76200">
                    <a:schemeClr val="bg1">
                      <a:alpha val="35000"/>
                    </a:schemeClr>
                  </a:glow>
                </a:effectLst>
              </a:defRPr>
            </a:lvl1pPr>
          </a:lstStyle>
          <a:p>
            <a:r>
              <a:rPr lang="pl-PL"/>
              <a:t>Kliknij, aby edytować styl</a:t>
            </a:r>
            <a:endParaRPr lang="pl-PL" dirty="0"/>
          </a:p>
        </p:txBody>
      </p:sp>
      <p:sp>
        <p:nvSpPr>
          <p:cNvPr id="13" name="Podtytuł 2"/>
          <p:cNvSpPr>
            <a:spLocks noGrp="1"/>
          </p:cNvSpPr>
          <p:nvPr>
            <p:ph type="subTitle" idx="1"/>
          </p:nvPr>
        </p:nvSpPr>
        <p:spPr>
          <a:xfrm>
            <a:off x="1524000" y="3897053"/>
            <a:ext cx="9144000" cy="1032933"/>
          </a:xfrm>
          <a:noFill/>
          <a:effectLst>
            <a:glow rad="228600">
              <a:schemeClr val="bg1">
                <a:alpha val="40000"/>
              </a:schemeClr>
            </a:glow>
          </a:effectLst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accent2">
                    <a:lumMod val="75000"/>
                  </a:schemeClr>
                </a:solidFill>
                <a:effectLst>
                  <a:glow rad="76200">
                    <a:schemeClr val="bg1">
                      <a:lumMod val="95000"/>
                      <a:alpha val="57000"/>
                    </a:schemeClr>
                  </a:glo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1122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438636"/>
            <a:ext cx="10364451" cy="895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1618938"/>
            <a:ext cx="10364452" cy="48739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27785" y="64928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0" r:id="rId3"/>
    <p:sldLayoutId id="2147483654" r:id="rId4"/>
    <p:sldLayoutId id="2147483655" r:id="rId5"/>
    <p:sldLayoutId id="2147483661" r:id="rId6"/>
    <p:sldLayoutId id="2147483668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rgbClr val="002060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none" baseline="0">
          <a:solidFill>
            <a:srgbClr val="002060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none" baseline="0">
          <a:solidFill>
            <a:srgbClr val="002060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none" baseline="0">
          <a:solidFill>
            <a:srgbClr val="002060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rgbClr val="002060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none" baseline="0">
          <a:solidFill>
            <a:srgbClr val="002060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solidFill>
                  <a:srgbClr val="002060"/>
                </a:solidFill>
              </a:rPr>
              <a:t>Szkolenie PZN</a:t>
            </a:r>
            <a:br>
              <a:rPr lang="pl-PL" dirty="0">
                <a:solidFill>
                  <a:srgbClr val="002060"/>
                </a:solidFill>
              </a:rPr>
            </a:br>
            <a:r>
              <a:rPr lang="pl-PL" sz="3600" dirty="0">
                <a:solidFill>
                  <a:srgbClr val="002060"/>
                </a:solidFill>
              </a:rPr>
              <a:t>część pisemna przy „komputerze”</a:t>
            </a:r>
            <a:endParaRPr lang="pl-PL" dirty="0">
              <a:solidFill>
                <a:srgbClr val="002060"/>
              </a:solidFill>
            </a:endParaRP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1524000" y="3939386"/>
            <a:ext cx="9144000" cy="1032933"/>
          </a:xfrm>
        </p:spPr>
        <p:txBody>
          <a:bodyPr/>
          <a:lstStyle/>
          <a:p>
            <a:r>
              <a:rPr lang="pl-PL" dirty="0"/>
              <a:t>2025 r.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4294967295"/>
          </p:nvPr>
        </p:nvSpPr>
        <p:spPr>
          <a:xfrm>
            <a:off x="11428413" y="6492875"/>
            <a:ext cx="76358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95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 zakończeniu czynności organizacyjnych</a:t>
            </a: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10</a:t>
            </a:fld>
            <a:endParaRPr lang="pl-PL"/>
          </a:p>
        </p:txBody>
      </p:sp>
      <p:pic>
        <p:nvPicPr>
          <p:cNvPr id="8" name="Obraz 7" descr="images111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1" y="136772"/>
            <a:ext cx="1855883" cy="1855883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EB9CF778-702D-4F20-88B2-6AD288232E21}"/>
              </a:ext>
            </a:extLst>
          </p:cNvPr>
          <p:cNvSpPr txBox="1"/>
          <p:nvPr/>
        </p:nvSpPr>
        <p:spPr>
          <a:xfrm>
            <a:off x="665018" y="1671980"/>
            <a:ext cx="10889673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Czas trwania części pisemnej danego zdającego rozpoczyna się z chwilą rozpoczęcia przez tego zdającego rozwiązywania zadań egzaminacyjnych i jest rejestrowany </a:t>
            </a:r>
            <a:b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systemie indywidualnie dla każdego zdającego.</a:t>
            </a:r>
          </a:p>
          <a:p>
            <a:pPr algn="just"/>
            <a:endParaRPr lang="pl-PL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czasie trwania części pisemnej egzaminu zawodowego zdający: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pracuje przy indywidualnym stanowisku egzaminacyjnym wspomaganym elektronicznie,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jest na bieżąco informowany o godzinie zakończenia części pisemnej egzaminu zawodowego oraz o czasie, jaki mu pozostał do zakończenia egzaminu,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nie powinien opuszczać sali egzaminacyjnej.</a:t>
            </a:r>
          </a:p>
        </p:txBody>
      </p:sp>
    </p:spTree>
    <p:extLst>
      <p:ext uri="{BB962C8B-B14F-4D97-AF65-F5344CB8AC3E}">
        <p14:creationId xmlns:p14="http://schemas.microsoft.com/office/powerpoint/2010/main" val="356640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FFADFE-3BCB-4B5B-A2D1-083B0685A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Opuszczanie Sali w czasie egzaminu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5A3B1E-33FC-4376-95BC-5B6C619436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5" y="1498874"/>
            <a:ext cx="10363826" cy="34241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2400" dirty="0"/>
              <a:t>W szczególnie uzasadnionych przypadkach przewodniczący ZN może zezwolić zdającemu na opuszczenie sali egzaminacyjnej po zapewnieniu warunków wykluczających możliwość kontaktowania się zdającego z innymi osobami, </a:t>
            </a:r>
            <a:br>
              <a:rPr lang="pl-PL" sz="2400" dirty="0"/>
            </a:br>
            <a:r>
              <a:rPr lang="pl-PL" sz="2400" dirty="0"/>
              <a:t>z wyjątkiem osób udzielających pomocy medycznej.</a:t>
            </a:r>
          </a:p>
          <a:p>
            <a:pPr marL="0" indent="0" algn="just">
              <a:buNone/>
            </a:pPr>
            <a:r>
              <a:rPr lang="pl-PL" sz="2400" dirty="0"/>
              <a:t>W przypadku udzielenia zdającemu zgody na opuszczenie sali egzaminacyjnej  operator rejestruje w elektronicznym systemie przeprowadzania egzaminu zawodowego godzinę wyjścia zdającego oraz godzinę jego powrotu do sali egzaminacyjnej. </a:t>
            </a:r>
          </a:p>
          <a:p>
            <a:pPr marL="0" indent="0" algn="just">
              <a:buNone/>
            </a:pPr>
            <a:r>
              <a:rPr lang="pl-PL" sz="2400" dirty="0"/>
              <a:t>Czas trwania części pisemnej egzaminu zawodowego tego zdającego zostaje przedłużony o czas, jaki przebywał poza salą egzaminacyjną.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38A54FD-63AC-44B3-BB77-7AFB7CA6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30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Podczas egzaminu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710648" y="929012"/>
            <a:ext cx="10760916" cy="3522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Zdający powinni: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/>
              <a:t>pracować samodzielnie przestrzegając przepisów bhp,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/>
              <a:t>korzystać wyłącznie z materiałów, przyborów znajdujących się na stanowisku egzaminacyjnym,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/>
              <a:t>nie porozumiewać się między sobą,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dirty="0"/>
              <a:t>przez podniesienie ręki zgłaszać np. zakończenie egzaminu, problemy ze sprzętem.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pl-PL" sz="2400" b="1" dirty="0">
                <a:solidFill>
                  <a:srgbClr val="FF0000"/>
                </a:solidFill>
              </a:rPr>
              <a:t>Egzamin pisemny przy komputerze</a:t>
            </a:r>
            <a:r>
              <a:rPr lang="pl-PL" sz="2400" dirty="0">
                <a:solidFill>
                  <a:srgbClr val="FF0000"/>
                </a:solidFill>
              </a:rPr>
              <a:t> – możliwość powiększenia czcionki i rysunków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pl-PL" sz="2400" dirty="0"/>
          </a:p>
          <a:p>
            <a:endParaRPr lang="pl-PL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2013267-C1D8-4D74-9E01-A5D090C1FE6E}"/>
              </a:ext>
            </a:extLst>
          </p:cNvPr>
          <p:cNvSpPr txBox="1"/>
          <p:nvPr/>
        </p:nvSpPr>
        <p:spPr>
          <a:xfrm>
            <a:off x="710648" y="4602013"/>
            <a:ext cx="105675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przypadku zgłoszenia przez zdającego wcześniejszego zakończenia egzaminu PZN: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sprawdza na komputerze zdającego, czy zakończył on egzamin w systemie,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zezwala zdającemu na opuszczenie sali,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poleca operatorowi pracowni informatycznej zakończyć egzamin dla tego zdającego.</a:t>
            </a:r>
          </a:p>
        </p:txBody>
      </p:sp>
    </p:spTree>
    <p:extLst>
      <p:ext uri="{BB962C8B-B14F-4D97-AF65-F5344CB8AC3E}">
        <p14:creationId xmlns:p14="http://schemas.microsoft.com/office/powerpoint/2010/main" val="3451211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900" dirty="0"/>
              <a:t>Podczas egzaminu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913775" y="824779"/>
            <a:ext cx="11083636" cy="603322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pl-PL" sz="2400" dirty="0"/>
              <a:t>W przypadku, gdy zdający podczas części pisemnej:‎</a:t>
            </a:r>
          </a:p>
          <a:p>
            <a:pPr marL="542925" indent="-277813"/>
            <a:r>
              <a:rPr lang="pl-PL" dirty="0"/>
              <a:t>niesamodzielnie wykonuje zadanie egzaminacyjne (</a:t>
            </a:r>
            <a:r>
              <a:rPr lang="pl-PL" dirty="0">
                <a:solidFill>
                  <a:srgbClr val="C00000"/>
                </a:solidFill>
              </a:rPr>
              <a:t>art.44zzzp pkt.1</a:t>
            </a:r>
            <a:r>
              <a:rPr lang="pl-PL" dirty="0"/>
              <a:t>)</a:t>
            </a:r>
          </a:p>
          <a:p>
            <a:pPr marL="542925" lvl="2" indent="-271463" algn="just">
              <a:spcBef>
                <a:spcPts val="600"/>
              </a:spcBef>
            </a:pPr>
            <a:r>
              <a:rPr lang="pl-PL" sz="2000" dirty="0"/>
              <a:t>wniósł lub korzysta w sali/miejscu egzaminu z urządzeń telekomunikacyjnych‎‎ lub materiałów </a:t>
            </a:r>
            <a:br>
              <a:rPr lang="pl-PL" sz="2000" dirty="0"/>
            </a:br>
            <a:r>
              <a:rPr lang="pl-PL" sz="2000" dirty="0"/>
              <a:t>i przyborów niewymienionych w informacji dyrektora CKE (</a:t>
            </a:r>
            <a:r>
              <a:rPr lang="pl-PL" sz="2000" dirty="0">
                <a:solidFill>
                  <a:srgbClr val="C00000"/>
                </a:solidFill>
              </a:rPr>
              <a:t>art.44zzzp pkt.2</a:t>
            </a:r>
            <a:r>
              <a:rPr lang="pl-PL" sz="2000" dirty="0"/>
              <a:t>)</a:t>
            </a:r>
          </a:p>
          <a:p>
            <a:pPr marL="542925" lvl="2" indent="-271463">
              <a:spcBef>
                <a:spcPts val="600"/>
              </a:spcBef>
            </a:pPr>
            <a:r>
              <a:rPr lang="pl-PL" sz="2000" dirty="0"/>
              <a:t>zakłóca prawidłowy ‎przebieg egzaminu w sposób utrudniający pracę pozostałym zdającym, </a:t>
            </a:r>
            <a:br>
              <a:rPr lang="pl-PL" sz="2000" dirty="0"/>
            </a:br>
            <a:r>
              <a:rPr lang="pl-PL" sz="2000" dirty="0"/>
              <a:t>w szczególności, gdy narusza przepisy bezpieczeństwa i higieny ‎pracy w sposób prowadzący do zagrożenia zdrowia lub życia (</a:t>
            </a:r>
            <a:r>
              <a:rPr lang="pl-PL" sz="2000" dirty="0">
                <a:solidFill>
                  <a:srgbClr val="C00000"/>
                </a:solidFill>
              </a:rPr>
              <a:t>art.44zzzp pkt.3</a:t>
            </a:r>
            <a:r>
              <a:rPr lang="pl-PL" sz="2000" dirty="0"/>
              <a:t>)</a:t>
            </a:r>
          </a:p>
          <a:p>
            <a:pPr marL="92075" indent="0" algn="just">
              <a:spcBef>
                <a:spcPts val="600"/>
              </a:spcBef>
              <a:buNone/>
            </a:pPr>
            <a:r>
              <a:rPr lang="pl-PL" sz="2400" dirty="0"/>
              <a:t>przewodniczący ZN </a:t>
            </a:r>
            <a:r>
              <a:rPr lang="pl-PL" sz="2300" dirty="0"/>
              <a:t>kontaktuje się z PZE, który przerywa zdającemu egzamin </a:t>
            </a:r>
            <a:br>
              <a:rPr lang="pl-PL" sz="2300" dirty="0"/>
            </a:br>
            <a:r>
              <a:rPr lang="pl-PL" sz="2300" dirty="0"/>
              <a:t>i unieważnia jego część pisemną</a:t>
            </a:r>
          </a:p>
          <a:p>
            <a:pPr marL="357188" indent="-265113">
              <a:spcBef>
                <a:spcPts val="600"/>
              </a:spcBef>
            </a:pPr>
            <a:r>
              <a:rPr lang="pl-PL" dirty="0"/>
              <a:t>poleca operatorowi unieważnienie egzaminu zdającego, a zdającemu opuszczenie sali/miejsca egzaminu</a:t>
            </a:r>
          </a:p>
          <a:p>
            <a:pPr marL="357188" indent="-265113">
              <a:spcBef>
                <a:spcPts val="600"/>
              </a:spcBef>
            </a:pPr>
            <a:r>
              <a:rPr lang="pl-PL" dirty="0"/>
              <a:t>wypełnia druk Decyzja o przerwaniu i unieważnieniu …, </a:t>
            </a:r>
          </a:p>
          <a:p>
            <a:pPr marL="357188" indent="-265113">
              <a:spcBef>
                <a:spcPts val="600"/>
              </a:spcBef>
            </a:pPr>
            <a:r>
              <a:rPr lang="pl-PL" dirty="0"/>
              <a:t>odnotowuje ten fakt w wykazie zdających</a:t>
            </a:r>
          </a:p>
        </p:txBody>
      </p:sp>
    </p:spTree>
    <p:extLst>
      <p:ext uri="{BB962C8B-B14F-4D97-AF65-F5344CB8AC3E}">
        <p14:creationId xmlns:p14="http://schemas.microsoft.com/office/powerpoint/2010/main" val="1946333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Obraz 31">
            <a:extLst>
              <a:ext uri="{FF2B5EF4-FFF2-40B4-BE49-F238E27FC236}">
                <a16:creationId xmlns:a16="http://schemas.microsoft.com/office/drawing/2014/main" id="{09E72188-DA32-45A5-A61E-4E071818F5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63983"/>
          <a:stretch/>
        </p:blipFill>
        <p:spPr>
          <a:xfrm>
            <a:off x="658071" y="729810"/>
            <a:ext cx="10945044" cy="20282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92BF0806-8F0C-48F4-A497-53A0A9C8B66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9534"/>
          <a:stretch/>
        </p:blipFill>
        <p:spPr>
          <a:xfrm>
            <a:off x="658071" y="2980636"/>
            <a:ext cx="10945044" cy="28419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1390" y="38604"/>
            <a:ext cx="10364451" cy="784398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accent5">
                    <a:lumMod val="50000"/>
                  </a:schemeClr>
                </a:solidFill>
              </a:rPr>
              <a:t>Informacje</a:t>
            </a:r>
            <a:r>
              <a:rPr lang="pl-PL" dirty="0"/>
              <a:t> w Wykazie zdających w sali</a:t>
            </a:r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11081111" y="6492875"/>
            <a:ext cx="764215" cy="3651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14</a:t>
            </a:fld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4899933" y="4453258"/>
            <a:ext cx="1044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Blackadder ITC" panose="04020505051007020D02" pitchFamily="82" charset="0"/>
              </a:rPr>
              <a:t>Kowalski</a:t>
            </a:r>
          </a:p>
        </p:txBody>
      </p:sp>
      <p:sp>
        <p:nvSpPr>
          <p:cNvPr id="18" name="pole tekstowe 17"/>
          <p:cNvSpPr txBox="1"/>
          <p:nvPr/>
        </p:nvSpPr>
        <p:spPr>
          <a:xfrm>
            <a:off x="5022247" y="5053358"/>
            <a:ext cx="8313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Blackadder ITC" panose="04020505051007020D02" pitchFamily="82" charset="0"/>
              </a:rPr>
              <a:t>Wójcik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6877817" y="4418455"/>
            <a:ext cx="704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>
                <a:latin typeface="Arial" pitchFamily="34" charset="0"/>
                <a:cs typeface="Arial" pitchFamily="34" charset="0"/>
              </a:rPr>
              <a:t>X-SG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4985443" y="4666870"/>
            <a:ext cx="999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>
                <a:latin typeface="Blackadder ITC" panose="04020505051007020D02" pitchFamily="82" charset="0"/>
              </a:rPr>
              <a:t>Nowak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6873133" y="4638550"/>
            <a:ext cx="704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>
                <a:latin typeface="Arial" pitchFamily="34" charset="0"/>
                <a:cs typeface="Arial" pitchFamily="34" charset="0"/>
              </a:rPr>
              <a:t>X-SG</a:t>
            </a:r>
          </a:p>
        </p:txBody>
      </p:sp>
      <p:sp>
        <p:nvSpPr>
          <p:cNvPr id="34" name="pole tekstowe 33"/>
          <p:cNvSpPr txBox="1"/>
          <p:nvPr/>
        </p:nvSpPr>
        <p:spPr>
          <a:xfrm>
            <a:off x="8512587" y="4634709"/>
            <a:ext cx="5827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>
                <a:latin typeface="Arial" pitchFamily="34" charset="0"/>
                <a:cs typeface="Arial" pitchFamily="34" charset="0"/>
              </a:rPr>
              <a:t>T</a:t>
            </a:r>
          </a:p>
        </p:txBody>
      </p:sp>
      <p:sp>
        <p:nvSpPr>
          <p:cNvPr id="35" name="pole tekstowe 34"/>
          <p:cNvSpPr txBox="1"/>
          <p:nvPr/>
        </p:nvSpPr>
        <p:spPr>
          <a:xfrm>
            <a:off x="8288370" y="5246505"/>
            <a:ext cx="14191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 err="1">
                <a:solidFill>
                  <a:schemeClr val="accent1"/>
                </a:solidFill>
                <a:latin typeface="Blackadder ITC" panose="04020505051007020D02" pitchFamily="82" charset="0"/>
              </a:rPr>
              <a:t>Wojciszko</a:t>
            </a:r>
            <a:r>
              <a:rPr lang="pl-PL" sz="1400" dirty="0">
                <a:solidFill>
                  <a:schemeClr val="accent1"/>
                </a:solidFill>
                <a:latin typeface="Blackadder ITC" panose="04020505051007020D02" pitchFamily="82" charset="0"/>
              </a:rPr>
              <a:t> Piotr</a:t>
            </a:r>
          </a:p>
          <a:p>
            <a:r>
              <a:rPr lang="pl-PL" sz="1400" dirty="0">
                <a:solidFill>
                  <a:schemeClr val="accent1"/>
                </a:solidFill>
                <a:latin typeface="Blackadder ITC" panose="04020505051007020D02" pitchFamily="82" charset="0"/>
              </a:rPr>
              <a:t>Teresa </a:t>
            </a:r>
            <a:r>
              <a:rPr lang="pl-PL" sz="1400" dirty="0" err="1">
                <a:solidFill>
                  <a:schemeClr val="accent1"/>
                </a:solidFill>
                <a:latin typeface="Blackadder ITC" panose="04020505051007020D02" pitchFamily="82" charset="0"/>
              </a:rPr>
              <a:t>Jantarsko</a:t>
            </a:r>
            <a:endParaRPr lang="pl-PL" sz="1400" dirty="0">
              <a:solidFill>
                <a:schemeClr val="accent1"/>
              </a:solidFill>
              <a:latin typeface="Blackadder ITC" panose="04020505051007020D02" pitchFamily="82" charset="0"/>
            </a:endParaRPr>
          </a:p>
          <a:p>
            <a:endParaRPr lang="pl-PL" sz="1400" dirty="0">
              <a:solidFill>
                <a:schemeClr val="accent1"/>
              </a:solidFill>
              <a:latin typeface="Blackadder ITC" panose="04020505051007020D02" pitchFamily="82" charset="0"/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5172091" y="4831376"/>
            <a:ext cx="4052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>
                <a:latin typeface="Arial Black" pitchFamily="34" charset="0"/>
              </a:rPr>
              <a:t>N</a:t>
            </a:r>
          </a:p>
        </p:txBody>
      </p:sp>
      <p:sp>
        <p:nvSpPr>
          <p:cNvPr id="37" name="pole tekstowe 36"/>
          <p:cNvSpPr txBox="1"/>
          <p:nvPr/>
        </p:nvSpPr>
        <p:spPr>
          <a:xfrm>
            <a:off x="5573799" y="2022102"/>
            <a:ext cx="322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/>
              <a:t>2</a:t>
            </a:r>
          </a:p>
        </p:txBody>
      </p:sp>
      <p:sp>
        <p:nvSpPr>
          <p:cNvPr id="38" name="pole tekstowe 37"/>
          <p:cNvSpPr txBox="1"/>
          <p:nvPr/>
        </p:nvSpPr>
        <p:spPr>
          <a:xfrm>
            <a:off x="4977530" y="2311424"/>
            <a:ext cx="2133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/>
              <a:t>23.06.2020</a:t>
            </a:r>
          </a:p>
        </p:txBody>
      </p:sp>
      <p:sp>
        <p:nvSpPr>
          <p:cNvPr id="43" name="pole tekstowe 42"/>
          <p:cNvSpPr txBox="1"/>
          <p:nvPr/>
        </p:nvSpPr>
        <p:spPr>
          <a:xfrm>
            <a:off x="7041524" y="2323455"/>
            <a:ext cx="827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/>
              <a:t>12:00</a:t>
            </a:r>
          </a:p>
        </p:txBody>
      </p:sp>
      <p:sp>
        <p:nvSpPr>
          <p:cNvPr id="44" name="pole tekstowe 43"/>
          <p:cNvSpPr txBox="1"/>
          <p:nvPr/>
        </p:nvSpPr>
        <p:spPr>
          <a:xfrm>
            <a:off x="6860255" y="5045092"/>
            <a:ext cx="704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>
                <a:latin typeface="Arial" pitchFamily="34" charset="0"/>
                <a:cs typeface="Arial" pitchFamily="34" charset="0"/>
              </a:rPr>
              <a:t>X-SG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1070297" y="4410322"/>
            <a:ext cx="4006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dirty="0"/>
              <a:t>Kowalski        Adrian          </a:t>
            </a:r>
            <a:r>
              <a:rPr lang="pl-PL" sz="1200" dirty="0"/>
              <a:t>99101012345         N</a:t>
            </a:r>
          </a:p>
          <a:p>
            <a:r>
              <a:rPr lang="pl-PL" sz="1400" dirty="0"/>
              <a:t>Nowak          Jan               </a:t>
            </a:r>
            <a:r>
              <a:rPr lang="pl-PL" sz="1200" dirty="0"/>
              <a:t>99111112345         N</a:t>
            </a:r>
          </a:p>
          <a:p>
            <a:r>
              <a:rPr lang="pl-PL" sz="1400" dirty="0"/>
              <a:t>Iksińska         Monika          </a:t>
            </a:r>
            <a:r>
              <a:rPr lang="pl-PL" sz="1200" dirty="0"/>
              <a:t>99121212345         N</a:t>
            </a:r>
          </a:p>
          <a:p>
            <a:r>
              <a:rPr lang="pl-PL" sz="1400" dirty="0"/>
              <a:t>Wójcik          Robert           </a:t>
            </a:r>
            <a:r>
              <a:rPr lang="pl-PL" sz="1200" dirty="0"/>
              <a:t>99090912345         N</a:t>
            </a:r>
          </a:p>
        </p:txBody>
      </p:sp>
      <p:sp>
        <p:nvSpPr>
          <p:cNvPr id="45" name="pole tekstowe 44"/>
          <p:cNvSpPr txBox="1"/>
          <p:nvPr/>
        </p:nvSpPr>
        <p:spPr>
          <a:xfrm>
            <a:off x="10357928" y="4588670"/>
            <a:ext cx="5827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i="1" dirty="0">
                <a:latin typeface="Arial" pitchFamily="34" charset="0"/>
                <a:cs typeface="Arial" pitchFamily="34" charset="0"/>
                <a:sym typeface="Symbol"/>
              </a:rPr>
              <a:t></a:t>
            </a:r>
            <a:endParaRPr lang="pl-PL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pole tekstowe 32"/>
          <p:cNvSpPr txBox="1"/>
          <p:nvPr/>
        </p:nvSpPr>
        <p:spPr>
          <a:xfrm>
            <a:off x="10350331" y="4397121"/>
            <a:ext cx="5827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i="1" dirty="0">
                <a:latin typeface="Arial" pitchFamily="34" charset="0"/>
                <a:cs typeface="Arial" pitchFamily="34" charset="0"/>
                <a:sym typeface="Symbol"/>
              </a:rPr>
              <a:t></a:t>
            </a:r>
            <a:endParaRPr lang="pl-PL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pole tekstowe 47"/>
          <p:cNvSpPr txBox="1"/>
          <p:nvPr/>
        </p:nvSpPr>
        <p:spPr>
          <a:xfrm>
            <a:off x="10115989" y="5079192"/>
            <a:ext cx="12551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14:20 </a:t>
            </a:r>
            <a:r>
              <a:rPr lang="pl-PL" sz="1600" b="1" i="1" dirty="0">
                <a:solidFill>
                  <a:srgbClr val="C00000"/>
                </a:solidFill>
                <a:highlight>
                  <a:srgbClr val="FFFF00"/>
                </a:highlight>
                <a:latin typeface="Arial" pitchFamily="34" charset="0"/>
                <a:cs typeface="Arial" pitchFamily="34" charset="0"/>
              </a:rPr>
              <a:t>| 003</a:t>
            </a:r>
          </a:p>
        </p:txBody>
      </p:sp>
      <p:sp>
        <p:nvSpPr>
          <p:cNvPr id="30" name="pole tekstowe 29"/>
          <p:cNvSpPr txBox="1"/>
          <p:nvPr/>
        </p:nvSpPr>
        <p:spPr>
          <a:xfrm>
            <a:off x="10357928" y="4794614"/>
            <a:ext cx="5827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i="1" dirty="0">
                <a:latin typeface="Arial" pitchFamily="34" charset="0"/>
                <a:cs typeface="Arial" pitchFamily="34" charset="0"/>
                <a:sym typeface="Symbol"/>
              </a:rPr>
              <a:t></a:t>
            </a:r>
            <a:endParaRPr lang="pl-PL" sz="1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pole tekstowe 39"/>
          <p:cNvSpPr txBox="1"/>
          <p:nvPr/>
        </p:nvSpPr>
        <p:spPr>
          <a:xfrm>
            <a:off x="5443343" y="1050989"/>
            <a:ext cx="45343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i="1" spc="200" dirty="0">
                <a:latin typeface="Courier New" panose="02070309020205020404" pitchFamily="49" charset="0"/>
                <a:cs typeface="Courier New" panose="02070309020205020404" pitchFamily="49" charset="0"/>
              </a:rPr>
              <a:t>1 2 6 1 0 5 – 0 1 2 3 4</a:t>
            </a:r>
          </a:p>
        </p:txBody>
      </p:sp>
      <p:sp>
        <p:nvSpPr>
          <p:cNvPr id="41" name="pole tekstowe 40"/>
          <p:cNvSpPr txBox="1"/>
          <p:nvPr/>
        </p:nvSpPr>
        <p:spPr>
          <a:xfrm>
            <a:off x="5076530" y="1411458"/>
            <a:ext cx="4237810" cy="671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i="1" dirty="0"/>
              <a:t>Zespół Szkół</a:t>
            </a:r>
          </a:p>
          <a:p>
            <a:pPr>
              <a:spcBef>
                <a:spcPts val="200"/>
              </a:spcBef>
            </a:pPr>
            <a:r>
              <a:rPr lang="pl-PL" i="1" dirty="0"/>
              <a:t>Kraków, os. Szkolne 37</a:t>
            </a:r>
          </a:p>
        </p:txBody>
      </p:sp>
    </p:spTree>
    <p:extLst>
      <p:ext uri="{BB962C8B-B14F-4D97-AF65-F5344CB8AC3E}">
        <p14:creationId xmlns:p14="http://schemas.microsoft.com/office/powerpoint/2010/main" val="192197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  <p:bldP spid="20" grpId="0"/>
      <p:bldP spid="27" grpId="0"/>
      <p:bldP spid="29" grpId="0"/>
      <p:bldP spid="34" grpId="0"/>
      <p:bldP spid="23" grpId="0"/>
      <p:bldP spid="44" grpId="0"/>
      <p:bldP spid="45" grpId="0"/>
      <p:bldP spid="33" grpId="0"/>
      <p:bldP spid="48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2D2C69-CB10-4C21-BA08-A1FB2AC06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egzaminu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49A526-43D1-4892-8C5C-A607957645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2102" y="1415747"/>
            <a:ext cx="10363826" cy="3424107"/>
          </a:xfrm>
        </p:spPr>
        <p:txBody>
          <a:bodyPr>
            <a:noAutofit/>
          </a:bodyPr>
          <a:lstStyle/>
          <a:p>
            <a:pPr algn="just"/>
            <a:r>
              <a:rPr lang="pl-PL" sz="2400" dirty="0"/>
              <a:t>Przewodniczący ZN ogłasza zakończenie egzaminu, po uzyskaniu od operatora informacji o zakończeniu egzaminu dla wszystkich zdających.</a:t>
            </a:r>
          </a:p>
          <a:p>
            <a:pPr algn="just"/>
            <a:r>
              <a:rPr lang="pl-PL" sz="2400" dirty="0"/>
              <a:t>Zdający pozostają na swoich miejscach, dopóki członkowie ZN nie zezwolą im na opuszczenie sali. </a:t>
            </a:r>
          </a:p>
          <a:p>
            <a:pPr algn="just"/>
            <a:r>
              <a:rPr lang="pl-PL" sz="2400" dirty="0"/>
              <a:t>PZN w obecności członków ZN i wyłonionego spośród zdających co najmniej jednego przedstawiciela:</a:t>
            </a:r>
          </a:p>
          <a:p>
            <a:pPr lvl="1" algn="just"/>
            <a:r>
              <a:rPr lang="pl-PL" dirty="0"/>
              <a:t>nadzoruje nagrywanie i sprawdzanie jakości zapisu przez operatora na nośnik plików z wynikami zdających oraz nośnika z zarchiwizowanym Wirtualnym Serwerem Egzaminacyjnym, </a:t>
            </a:r>
          </a:p>
          <a:p>
            <a:pPr lvl="1" algn="just"/>
            <a:r>
              <a:rPr lang="pl-PL" dirty="0"/>
              <a:t>odbiera od operatora egzaminu zapisane nośniki, </a:t>
            </a:r>
          </a:p>
          <a:p>
            <a:pPr lvl="1" algn="just"/>
            <a:r>
              <a:rPr lang="pl-PL" dirty="0"/>
              <a:t>opisuje płytę DVD (lub inny nośnik) oznaczeniem kwalifikacji, datą, godziną egzaminu i numerem sali egzaminacyjnej,</a:t>
            </a:r>
          </a:p>
          <a:p>
            <a:pPr lvl="1" algn="just"/>
            <a:r>
              <a:rPr lang="pl-PL" dirty="0"/>
              <a:t>niezwłocznie przekazuje przewodniczącemu ZE nośnik USB z zaszyfrowanym plikiem z pełnymi wynikami egzaminu w formie elektronicznej.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44B007E-C1D5-4B2D-8F7F-E6FC00E5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11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2D2C69-CB10-4C21-BA08-A1FB2AC06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egzaminu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849A526-43D1-4892-8C5C-A6079576451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2102" y="1415747"/>
            <a:ext cx="10363826" cy="3534944"/>
          </a:xfrm>
        </p:spPr>
        <p:txBody>
          <a:bodyPr>
            <a:noAutofit/>
          </a:bodyPr>
          <a:lstStyle/>
          <a:p>
            <a:pPr algn="just"/>
            <a:r>
              <a:rPr lang="pl-PL" sz="2400" dirty="0"/>
              <a:t>PZN sporządza protokół przebiegu części pisemnej egzaminu zawodowego </a:t>
            </a:r>
            <a:br>
              <a:rPr lang="pl-PL" sz="2400" dirty="0"/>
            </a:br>
            <a:r>
              <a:rPr lang="pl-PL" sz="2400" dirty="0"/>
              <a:t>w danej sali egzaminacyjnej wypełniając otrzymany od przewodniczącego ZE formularz (Załącznik 6). </a:t>
            </a:r>
          </a:p>
          <a:p>
            <a:pPr algn="just"/>
            <a:r>
              <a:rPr lang="pl-PL" sz="2400" dirty="0"/>
              <a:t>Protokół podpisują osoby wchodzące w skład zespołu nadzorującego. </a:t>
            </a:r>
          </a:p>
          <a:p>
            <a:pPr algn="just"/>
            <a:r>
              <a:rPr lang="pl-PL" sz="2400" dirty="0"/>
              <a:t>Do protokołu dołącza się wykaz zdających egzamin w danym dniu i godzinie </a:t>
            </a:r>
            <a:br>
              <a:rPr lang="pl-PL" sz="2400" dirty="0"/>
            </a:br>
            <a:r>
              <a:rPr lang="pl-PL" sz="2400" dirty="0"/>
              <a:t>w danej sali egzaminacyjnej.</a:t>
            </a:r>
          </a:p>
          <a:p>
            <a:pPr algn="just"/>
            <a:r>
              <a:rPr lang="pl-PL" sz="2400" dirty="0"/>
              <a:t>Protokół wraz z wykazem zdających PZN przekazuje PZE.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44B007E-C1D5-4B2D-8F7F-E6FC00E52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01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4CE3C1CF-5CDB-4877-A3A4-8C2BEC5A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657" y="907846"/>
            <a:ext cx="10364451" cy="784398"/>
          </a:xfrm>
        </p:spPr>
        <p:txBody>
          <a:bodyPr>
            <a:normAutofit fontScale="90000"/>
          </a:bodyPr>
          <a:lstStyle/>
          <a:p>
            <a:r>
              <a:rPr lang="pl-PL" dirty="0"/>
              <a:t>Sprawdzenie liczby poprawnie udzielonych odpowiedzi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93ECD6B-3DB1-4077-A71E-73F30BA17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78F08E83-6F8F-4FBA-BF4C-B8F17CF7B6C9}"/>
              </a:ext>
            </a:extLst>
          </p:cNvPr>
          <p:cNvSpPr/>
          <p:nvPr/>
        </p:nvSpPr>
        <p:spPr>
          <a:xfrm>
            <a:off x="484094" y="1891552"/>
            <a:ext cx="11223812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765" marR="69215" algn="just" eaLnBrk="0" hangingPunct="0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PZN informuje</a:t>
            </a:r>
            <a:r>
              <a:rPr lang="pl-PL" sz="2400" spc="2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zdających,</a:t>
            </a:r>
            <a:r>
              <a:rPr lang="pl-PL" sz="2400" spc="2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że</a:t>
            </a:r>
            <a:r>
              <a:rPr lang="pl-PL" sz="2400" spc="2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wstępna</a:t>
            </a:r>
            <a:r>
              <a:rPr lang="pl-PL" sz="2400" spc="-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informacja</a:t>
            </a:r>
            <a:r>
              <a:rPr lang="pl-PL" sz="2400" spc="14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l-PL" sz="2400" spc="1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liczbie</a:t>
            </a:r>
            <a:r>
              <a:rPr lang="pl-PL" sz="2400" spc="13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poprawnie</a:t>
            </a:r>
            <a:r>
              <a:rPr lang="pl-PL" sz="2400" spc="14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udzielonych</a:t>
            </a:r>
            <a:r>
              <a:rPr lang="pl-PL" sz="2400" spc="15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przez</a:t>
            </a:r>
            <a:r>
              <a:rPr lang="pl-PL" sz="2400" spc="14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zdającego</a:t>
            </a:r>
            <a:r>
              <a:rPr lang="pl-PL" sz="2400" spc="1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odpowiedzi</a:t>
            </a:r>
            <a:r>
              <a:rPr lang="pl-PL" sz="2400" spc="18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</a:t>
            </a:r>
            <a:r>
              <a:rPr lang="pl-PL" sz="2400" b="1" u="sng" spc="1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jest</a:t>
            </a:r>
            <a:r>
              <a:rPr lang="pl-PL" sz="2400" b="1" spc="-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wynikiem</a:t>
            </a:r>
            <a:r>
              <a:rPr lang="pl-PL" sz="2400" spc="-6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egzaminu.</a:t>
            </a:r>
            <a:r>
              <a:rPr lang="pl-PL" sz="2400" spc="-6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Wynik</a:t>
            </a:r>
            <a:r>
              <a:rPr lang="pl-PL" sz="2400" spc="-5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egzaminu</a:t>
            </a:r>
            <a:r>
              <a:rPr lang="pl-PL" sz="2400" spc="-5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pl-PL" sz="2400" spc="-6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części</a:t>
            </a:r>
            <a:r>
              <a:rPr lang="pl-PL" sz="2400" spc="-6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pisemnej</a:t>
            </a:r>
            <a:r>
              <a:rPr lang="pl-PL" sz="2400" spc="-6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ustala</a:t>
            </a:r>
            <a:r>
              <a:rPr lang="pl-PL" sz="2400" spc="-6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dyrektor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Okręgowej</a:t>
            </a:r>
            <a:r>
              <a:rPr lang="pl-PL" sz="2400" spc="-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Komisji</a:t>
            </a:r>
            <a:r>
              <a:rPr lang="pl-PL" sz="2400" spc="-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Egzaminacyjnej</a:t>
            </a:r>
            <a:r>
              <a:rPr lang="pl-PL" sz="2400" spc="-2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pl-PL" sz="2400" spc="-4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odczytaniu</a:t>
            </a:r>
            <a:r>
              <a:rPr lang="pl-PL" sz="2400" spc="-5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odpowiedzi</a:t>
            </a:r>
            <a:r>
              <a:rPr lang="pl-PL" sz="2400" spc="-3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zapisanych</a:t>
            </a:r>
            <a:r>
              <a:rPr lang="pl-PL" sz="2400" spc="-5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l-PL" sz="2400" spc="-4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zarchiwizowanych</a:t>
            </a:r>
            <a:r>
              <a:rPr lang="pl-PL" sz="2400" spc="-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elektronicznym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systemie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przeprowadzania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egzaminu</a:t>
            </a:r>
            <a:r>
              <a:rPr lang="pl-PL" sz="2400" spc="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zawodowego,</a:t>
            </a:r>
            <a:r>
              <a:rPr lang="pl-PL" sz="2400" spc="39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pl-PL" sz="2400" spc="-1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podstawie</a:t>
            </a:r>
            <a:r>
              <a:rPr lang="pl-PL" sz="2400" spc="38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zatwierdzonego</a:t>
            </a:r>
            <a:r>
              <a:rPr lang="pl-PL" sz="2400" spc="37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klucza</a:t>
            </a:r>
            <a:r>
              <a:rPr lang="pl-PL" sz="2400" spc="37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odpowiedzi</a:t>
            </a:r>
            <a:r>
              <a:rPr lang="pl-PL" sz="2400" spc="37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przez</a:t>
            </a:r>
            <a:r>
              <a:rPr lang="pl-PL" sz="2400" spc="37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Centralną</a:t>
            </a:r>
            <a:r>
              <a:rPr lang="pl-PL" sz="2400" spc="375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Komisję </a:t>
            </a:r>
            <a:r>
              <a:rPr lang="pl-PL" sz="2400" spc="-1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Egzaminacyjną.</a:t>
            </a:r>
          </a:p>
        </p:txBody>
      </p:sp>
    </p:spTree>
    <p:extLst>
      <p:ext uri="{BB962C8B-B14F-4D97-AF65-F5344CB8AC3E}">
        <p14:creationId xmlns:p14="http://schemas.microsoft.com/office/powerpoint/2010/main" val="548100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2</a:t>
            </a:fld>
            <a:endParaRPr lang="pl-PL"/>
          </a:p>
        </p:txBody>
      </p:sp>
      <p:sp>
        <p:nvSpPr>
          <p:cNvPr id="2" name="Prostokąt 1"/>
          <p:cNvSpPr/>
          <p:nvPr/>
        </p:nvSpPr>
        <p:spPr>
          <a:xfrm>
            <a:off x="985900" y="1036515"/>
            <a:ext cx="8856476" cy="4109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Bef>
                <a:spcPts val="1800"/>
              </a:spcBef>
              <a:buClr>
                <a:srgbClr val="002060"/>
              </a:buClr>
              <a:buSzPct val="100000"/>
            </a:pPr>
            <a:r>
              <a:rPr lang="pl-PL" sz="3200" b="1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  <a:outerShdw blurRad="177800" dist="50800" dir="5400000" algn="ctr" rotWithShape="0">
                    <a:schemeClr val="bg1">
                      <a:lumMod val="85000"/>
                      <a:alpha val="53000"/>
                    </a:schemeClr>
                  </a:outerShdw>
                </a:effectLst>
              </a:rPr>
              <a:t>Za ‎prawidłowy przebieg </a:t>
            </a:r>
            <a:r>
              <a:rPr lang="pl-PL" sz="3200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  <a:outerShdw blurRad="177800" dist="50800" dir="5400000" algn="ctr" rotWithShape="0">
                    <a:schemeClr val="bg1">
                      <a:lumMod val="85000"/>
                      <a:alpha val="53000"/>
                    </a:schemeClr>
                  </a:outerShdw>
                </a:effectLst>
              </a:rPr>
              <a:t>części pisemnej egzaminu oraz ‎bezpieczeństwo i higienę pracy </a:t>
            </a:r>
            <a:br>
              <a:rPr lang="pl-PL" sz="3200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  <a:outerShdw blurRad="177800" dist="50800" dir="5400000" algn="ctr" rotWithShape="0">
                    <a:schemeClr val="bg1">
                      <a:lumMod val="85000"/>
                      <a:alpha val="53000"/>
                    </a:schemeClr>
                  </a:outerShdw>
                </a:effectLst>
              </a:rPr>
            </a:br>
            <a:r>
              <a:rPr lang="pl-PL" sz="3200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  <a:outerShdw blurRad="177800" dist="50800" dir="5400000" algn="ctr" rotWithShape="0">
                    <a:schemeClr val="bg1">
                      <a:lumMod val="85000"/>
                      <a:alpha val="53000"/>
                    </a:schemeClr>
                  </a:outerShdw>
                </a:effectLst>
              </a:rPr>
              <a:t>podczas wykonywania zadań egzaminacyjnych ‎przez zdających </a:t>
            </a:r>
            <a:r>
              <a:rPr lang="pl-PL" sz="3200" b="1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</a:effectLst>
              </a:rPr>
              <a:t>w danej sali odpowiada</a:t>
            </a:r>
          </a:p>
          <a:p>
            <a:pPr algn="ctr">
              <a:lnSpc>
                <a:spcPct val="130000"/>
              </a:lnSpc>
              <a:spcBef>
                <a:spcPts val="1800"/>
              </a:spcBef>
              <a:buClr>
                <a:srgbClr val="002060"/>
              </a:buClr>
              <a:buSzPct val="100000"/>
            </a:pPr>
            <a:r>
              <a:rPr lang="pl-PL" sz="3200" b="1" dirty="0">
                <a:solidFill>
                  <a:srgbClr val="23476F"/>
                </a:solidFill>
                <a:effectLst>
                  <a:glow rad="63500">
                    <a:schemeClr val="bg1">
                      <a:alpha val="32000"/>
                    </a:schemeClr>
                  </a:glow>
                </a:effectLst>
              </a:rPr>
              <a:t>przewodniczący zespołu nadzorującego (PZN)</a:t>
            </a:r>
          </a:p>
        </p:txBody>
      </p:sp>
      <p:pic>
        <p:nvPicPr>
          <p:cNvPr id="6" name="Obraz 5" descr="przewodniczący 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376" y="4402162"/>
            <a:ext cx="850408" cy="8504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9607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774" y="0"/>
            <a:ext cx="10364451" cy="784398"/>
          </a:xfrm>
        </p:spPr>
        <p:txBody>
          <a:bodyPr/>
          <a:lstStyle/>
          <a:p>
            <a:r>
              <a:rPr lang="pl-PL" dirty="0"/>
              <a:t>Około 30-20 minut przed egzaminem</a:t>
            </a:r>
          </a:p>
        </p:txBody>
      </p:sp>
      <p:sp>
        <p:nvSpPr>
          <p:cNvPr id="13" name="Symbol zastępczy numeru slajdu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3</a:t>
            </a:fld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284019" y="594429"/>
            <a:ext cx="11610108" cy="552269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ZN uczestniczy w odprawie organizowanej przez PZE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PZN odbiera od PZE dokumentację egzaminacyjną:</a:t>
            </a:r>
          </a:p>
          <a:p>
            <a:pPr lvl="1" algn="just"/>
            <a:r>
              <a:rPr lang="pl-PL" dirty="0"/>
              <a:t>karty identyfikacyjne zdających w sali egzaminacyjnej (kartka min. A5 zawierająca PESEL zdającego oraz login i hasło, zdający może kartkę wykorzystać jako brudnopis, np.  do zapisu obliczeń),</a:t>
            </a:r>
          </a:p>
          <a:p>
            <a:pPr lvl="1" algn="just"/>
            <a:r>
              <a:rPr lang="pl-PL" dirty="0"/>
              <a:t>Protokół przebiegu części pisemnej egzaminu </a:t>
            </a:r>
            <a:r>
              <a:rPr lang="pl-PL" dirty="0">
                <a:solidFill>
                  <a:srgbClr val="0070C0"/>
                </a:solidFill>
              </a:rPr>
              <a:t>(wydruk z SIOEZ),</a:t>
            </a:r>
            <a:endParaRPr lang="pl-PL" dirty="0"/>
          </a:p>
          <a:p>
            <a:pPr lvl="1" algn="just"/>
            <a:r>
              <a:rPr lang="pl-PL" dirty="0"/>
              <a:t>Wykaz zdających w sali </a:t>
            </a:r>
            <a:r>
              <a:rPr lang="pl-PL" dirty="0">
                <a:solidFill>
                  <a:srgbClr val="0070C0"/>
                </a:solidFill>
              </a:rPr>
              <a:t>(wydruk z SIOEZ),</a:t>
            </a:r>
          </a:p>
          <a:p>
            <a:pPr lvl="1" algn="just"/>
            <a:r>
              <a:rPr lang="pl-PL" dirty="0"/>
              <a:t>Decyzję o przerwaniu i unieważnieniu egzaminu,</a:t>
            </a:r>
            <a:endParaRPr lang="pl-PL" dirty="0">
              <a:solidFill>
                <a:srgbClr val="0070C0"/>
              </a:solidFill>
            </a:endParaRPr>
          </a:p>
          <a:p>
            <a:pPr lvl="1" algn="just"/>
            <a:r>
              <a:rPr lang="pl-PL" dirty="0"/>
              <a:t>identyfikatory dla ZN (z napisem członek ZN, przewodniczący ZN),</a:t>
            </a:r>
          </a:p>
          <a:p>
            <a:pPr lvl="1" algn="just"/>
            <a:r>
              <a:rPr lang="pl-PL" dirty="0"/>
              <a:t>losy z numerami stanowisk egzaminacyjnych,</a:t>
            </a:r>
          </a:p>
          <a:p>
            <a:pPr lvl="1" algn="just"/>
            <a:r>
              <a:rPr lang="pl-PL" dirty="0"/>
              <a:t>kartkę z imieniem i nazwiskiem PZE oraz informacją o składzie zespołu nadzorującego i ewentualnie imieniem</a:t>
            </a:r>
            <a:br>
              <a:rPr lang="pl-PL" dirty="0"/>
            </a:br>
            <a:r>
              <a:rPr lang="pl-PL" dirty="0"/>
              <a:t>i nazwiskiem obserwatora,</a:t>
            </a:r>
          </a:p>
          <a:p>
            <a:pPr lvl="1" algn="just"/>
            <a:r>
              <a:rPr lang="pl-PL" dirty="0"/>
              <a:t>kartkę zawierającą informacje o osobach o specjalnych potrzebach edukacyjnych, które korzystają z wydłużonego czasu pracy (imię i nazwisko, PESEL, czas oraz powód przedłużenia czasu egzaminu),</a:t>
            </a:r>
          </a:p>
          <a:p>
            <a:pPr lvl="1" algn="just"/>
            <a:r>
              <a:rPr lang="pl-PL" dirty="0"/>
              <a:t>nośnik (płyta DVD lub USB, na który po zakończonym egzaminie na danej zmianie będzie nagrany, przez operatora egzaminu, zaszyfrowany plik z wynikami egzaminu),</a:t>
            </a:r>
          </a:p>
          <a:p>
            <a:pPr lvl="1" algn="just"/>
            <a:r>
              <a:rPr lang="pl-PL" dirty="0"/>
              <a:t>płytę DVD (lub inny nośnik), na którą po zakończonym egzaminie będzie nagrany zarchiwizowany Wirtualny Serwer Egzaminacyjny.</a:t>
            </a:r>
          </a:p>
        </p:txBody>
      </p:sp>
    </p:spTree>
    <p:extLst>
      <p:ext uri="{BB962C8B-B14F-4D97-AF65-F5344CB8AC3E}">
        <p14:creationId xmlns:p14="http://schemas.microsoft.com/office/powerpoint/2010/main" val="83187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30 minut przed egzaminem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4</a:t>
            </a:fld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913775" y="1233313"/>
            <a:ext cx="10838954" cy="481292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l-PL" sz="2400" dirty="0"/>
              <a:t>Zdający zgłaszają się na egzamin w wyznaczonym dniu, </a:t>
            </a:r>
            <a:br>
              <a:rPr lang="pl-PL" sz="2400" dirty="0"/>
            </a:br>
            <a:r>
              <a:rPr lang="pl-PL" sz="2400" dirty="0"/>
              <a:t>ok.‎‎ </a:t>
            </a:r>
            <a:r>
              <a:rPr lang="pl-PL" sz="2400" b="1" dirty="0"/>
              <a:t>30</a:t>
            </a:r>
            <a:r>
              <a:rPr lang="pl-PL" sz="2400" dirty="0"/>
              <a:t> </a:t>
            </a:r>
            <a:r>
              <a:rPr lang="pl-PL" sz="2400" b="1" dirty="0"/>
              <a:t>minut</a:t>
            </a:r>
            <a:r>
              <a:rPr lang="pl-PL" sz="2400" dirty="0"/>
              <a:t> przed rozpoczęciem egzaminu </a:t>
            </a:r>
            <a:br>
              <a:rPr lang="pl-PL" sz="2400" dirty="0"/>
            </a:br>
            <a:r>
              <a:rPr lang="pl-PL" sz="2400" dirty="0"/>
              <a:t>i przynoszą ze sobą:</a:t>
            </a:r>
          </a:p>
          <a:p>
            <a:pPr lvl="1">
              <a:lnSpc>
                <a:spcPct val="120000"/>
              </a:lnSpc>
            </a:pPr>
            <a:r>
              <a:rPr lang="pl-PL" sz="2000" dirty="0"/>
              <a:t>dowód  tożsamości</a:t>
            </a:r>
          </a:p>
          <a:p>
            <a:pPr lvl="1"/>
            <a:r>
              <a:rPr lang="pl-PL" sz="2000" dirty="0"/>
              <a:t>długopis lub pióro z czarnym atramentem </a:t>
            </a:r>
          </a:p>
          <a:p>
            <a:pPr lvl="1"/>
            <a:r>
              <a:rPr lang="pl-PL" sz="2000" dirty="0"/>
              <a:t>ewentualnie inne przybory wymienione w komunikacie dyrektora CKE (kalkulator prosty)</a:t>
            </a:r>
          </a:p>
          <a:p>
            <a:pPr marL="457200" lvl="1" indent="0">
              <a:buNone/>
            </a:pPr>
            <a:br>
              <a:rPr lang="pl-PL" sz="2000" dirty="0"/>
            </a:br>
            <a:r>
              <a:rPr lang="pl-PL" sz="2000" dirty="0"/>
              <a:t>Na egzaminie każdy zdający korzysta z własnych przyborów piśmienniczych, kalkulator.</a:t>
            </a:r>
          </a:p>
          <a:p>
            <a:pPr marL="457200" lvl="1" indent="0">
              <a:buNone/>
            </a:pPr>
            <a:r>
              <a:rPr lang="pl-PL" sz="2000" dirty="0"/>
              <a:t>Zdający nie mogą pożyczać przyborów piśmienniczych, kalkulatora od innych zdających.</a:t>
            </a:r>
            <a:endParaRPr lang="pl-PL" dirty="0"/>
          </a:p>
          <a:p>
            <a:endParaRPr lang="pl-PL" dirty="0"/>
          </a:p>
        </p:txBody>
      </p:sp>
      <p:grpSp>
        <p:nvGrpSpPr>
          <p:cNvPr id="6" name="Grupa 5"/>
          <p:cNvGrpSpPr/>
          <p:nvPr/>
        </p:nvGrpSpPr>
        <p:grpSpPr>
          <a:xfrm>
            <a:off x="9619743" y="1440398"/>
            <a:ext cx="720080" cy="1196752"/>
            <a:chOff x="755576" y="476672"/>
            <a:chExt cx="720080" cy="1196752"/>
          </a:xfrm>
        </p:grpSpPr>
        <p:pic>
          <p:nvPicPr>
            <p:cNvPr id="4098" name="Picture 2" descr="\\ike\WEZ_PWOE\tymczasowe\gosia\Rysunki_25_03_2013\ręka do góry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6672"/>
              <a:ext cx="720080" cy="1196752"/>
            </a:xfrm>
            <a:prstGeom prst="rect">
              <a:avLst/>
            </a:prstGeom>
            <a:noFill/>
          </p:spPr>
        </p:pic>
        <p:sp>
          <p:nvSpPr>
            <p:cNvPr id="4" name="pole tekstowe 3"/>
            <p:cNvSpPr txBox="1"/>
            <p:nvPr/>
          </p:nvSpPr>
          <p:spPr>
            <a:xfrm>
              <a:off x="899592" y="904156"/>
              <a:ext cx="3240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520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Ok. 20 minut przed egzaminem</a:t>
            </a:r>
          </a:p>
        </p:txBody>
      </p:sp>
      <p:sp>
        <p:nvSpPr>
          <p:cNvPr id="2" name="Symbol zastępczy zawartości 1"/>
          <p:cNvSpPr>
            <a:spLocks noGrp="1"/>
          </p:cNvSpPr>
          <p:nvPr>
            <p:ph type="body" sz="half" idx="4294967295"/>
          </p:nvPr>
        </p:nvSpPr>
        <p:spPr>
          <a:xfrm>
            <a:off x="736182" y="986623"/>
            <a:ext cx="11135520" cy="5343652"/>
          </a:xfrm>
        </p:spPr>
        <p:txBody>
          <a:bodyPr>
            <a:noAutofit/>
          </a:bodyPr>
          <a:lstStyle/>
          <a:p>
            <a:pPr marL="0" lvl="1" indent="0">
              <a:spcBef>
                <a:spcPts val="1200"/>
              </a:spcBef>
              <a:buNone/>
            </a:pPr>
            <a:r>
              <a:rPr lang="pl-PL" sz="2400" dirty="0"/>
              <a:t>Przewodniczący ZN lub wyznaczony przez niego członek ZN,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 salą egzaminacyjną</a:t>
            </a:r>
            <a:r>
              <a:rPr lang="pl-PL" sz="2400" dirty="0"/>
              <a:t>: </a:t>
            </a:r>
          </a:p>
          <a:p>
            <a:pPr marL="185738" lvl="1" indent="-185738">
              <a:spcBef>
                <a:spcPts val="1200"/>
              </a:spcBef>
            </a:pPr>
            <a:r>
              <a:rPr lang="pl-PL" sz="2400" dirty="0"/>
              <a:t>przypomina o zakazie wnoszenia i korzystania z: </a:t>
            </a:r>
          </a:p>
          <a:p>
            <a:pPr marL="600075" lvl="2" indent="-342900">
              <a:spcBef>
                <a:spcPts val="600"/>
              </a:spcBef>
              <a:buFont typeface="Symbol" panose="05050102010706020507" pitchFamily="18" charset="2"/>
              <a:buChar char=""/>
            </a:pPr>
            <a:r>
              <a:rPr lang="pl-PL" sz="2400" dirty="0"/>
              <a:t>urządzeń telekomunikacyjnych </a:t>
            </a:r>
          </a:p>
          <a:p>
            <a:pPr marL="600075" lvl="2" indent="-342900">
              <a:spcBef>
                <a:spcPts val="600"/>
              </a:spcBef>
              <a:buFont typeface="Symbol" panose="05050102010706020507" pitchFamily="18" charset="2"/>
              <a:buChar char=""/>
            </a:pPr>
            <a:r>
              <a:rPr lang="pl-PL" sz="2400" dirty="0"/>
              <a:t>materiałów / przyborów, które nie zostały wymienione</a:t>
            </a:r>
            <a:br>
              <a:rPr lang="pl-PL" sz="2400" dirty="0"/>
            </a:br>
            <a:r>
              <a:rPr lang="pl-PL" sz="2400" dirty="0"/>
              <a:t>w informacji dyrektora CKE</a:t>
            </a:r>
          </a:p>
          <a:p>
            <a:pPr marL="185738" lvl="1" indent="-185738">
              <a:spcBef>
                <a:spcPts val="1200"/>
              </a:spcBef>
            </a:pPr>
            <a:r>
              <a:rPr lang="pl-PL" sz="2400" dirty="0"/>
              <a:t>sprawdza tożsamość zdającego i przekazuje mu kartę identyfikacyjną</a:t>
            </a:r>
          </a:p>
          <a:p>
            <a:pPr marL="185738" lvl="1" indent="-185738">
              <a:spcBef>
                <a:spcPts val="1200"/>
              </a:spcBef>
            </a:pPr>
            <a:r>
              <a:rPr lang="pl-PL" sz="2400" dirty="0"/>
              <a:t>przeprowadza losowanie miejsc / stanowisk </a:t>
            </a:r>
          </a:p>
          <a:p>
            <a:pPr marL="185738" lvl="1" indent="-185738">
              <a:spcBef>
                <a:spcPts val="1200"/>
              </a:spcBef>
            </a:pPr>
            <a:r>
              <a:rPr lang="pl-PL" sz="2400" b="1" dirty="0"/>
              <a:t>dopilnowuje, aby zdający potwierdził obecność podpisem w wykazie </a:t>
            </a:r>
            <a:br>
              <a:rPr lang="pl-PL" sz="2400" b="1" dirty="0"/>
            </a:br>
            <a:r>
              <a:rPr lang="pl-PL" sz="2400" b="1" dirty="0"/>
              <a:t>zdających w sali.</a:t>
            </a:r>
          </a:p>
          <a:p>
            <a:pPr marL="0" indent="0">
              <a:buNone/>
            </a:pPr>
            <a:endParaRPr lang="pl-PL" sz="2400" dirty="0"/>
          </a:p>
        </p:txBody>
      </p:sp>
      <p:pic>
        <p:nvPicPr>
          <p:cNvPr id="2050" name="Picture 2" descr="D:\@Passport_Gosia\Konferencje\Prezentacje\Wiosna_2014\Rysunki\Kalejdoskop\drzw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926" y="1120550"/>
            <a:ext cx="2188634" cy="5141675"/>
          </a:xfrm>
          <a:prstGeom prst="rect">
            <a:avLst/>
          </a:prstGeom>
          <a:noFill/>
        </p:spPr>
      </p:pic>
      <p:sp>
        <p:nvSpPr>
          <p:cNvPr id="4" name="pole tekstowe 3"/>
          <p:cNvSpPr txBox="1"/>
          <p:nvPr/>
        </p:nvSpPr>
        <p:spPr>
          <a:xfrm>
            <a:off x="11332315" y="2976897"/>
            <a:ext cx="490702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r>
              <a:rPr lang="pl-PL" sz="1200" dirty="0"/>
              <a:t>Sala 5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11278563" y="3658449"/>
            <a:ext cx="59820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pl-PL" sz="900" dirty="0"/>
              <a:t>Lista zdających</a:t>
            </a:r>
          </a:p>
        </p:txBody>
      </p:sp>
      <p:grpSp>
        <p:nvGrpSpPr>
          <p:cNvPr id="11" name="Grupa 10"/>
          <p:cNvGrpSpPr/>
          <p:nvPr/>
        </p:nvGrpSpPr>
        <p:grpSpPr>
          <a:xfrm flipH="1">
            <a:off x="10219183" y="2049648"/>
            <a:ext cx="528290" cy="805681"/>
            <a:chOff x="755576" y="476672"/>
            <a:chExt cx="720080" cy="1196752"/>
          </a:xfrm>
        </p:grpSpPr>
        <p:pic>
          <p:nvPicPr>
            <p:cNvPr id="12" name="Picture 2" descr="\\ike\WEZ_PWOE\tymczasowe\gosia\Rysunki_25_03_2013\ręka do góry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6672"/>
              <a:ext cx="720080" cy="1196752"/>
            </a:xfrm>
            <a:prstGeom prst="rect">
              <a:avLst/>
            </a:prstGeom>
            <a:noFill/>
          </p:spPr>
        </p:pic>
        <p:sp>
          <p:nvSpPr>
            <p:cNvPr id="13" name="pole tekstowe 12"/>
            <p:cNvSpPr txBox="1"/>
            <p:nvPr/>
          </p:nvSpPr>
          <p:spPr>
            <a:xfrm>
              <a:off x="899591" y="904156"/>
              <a:ext cx="324037" cy="548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</a:p>
          </p:txBody>
        </p:sp>
      </p:grpSp>
      <p:grpSp>
        <p:nvGrpSpPr>
          <p:cNvPr id="14" name="Grupa 13"/>
          <p:cNvGrpSpPr/>
          <p:nvPr/>
        </p:nvGrpSpPr>
        <p:grpSpPr>
          <a:xfrm flipH="1">
            <a:off x="9490494" y="3115397"/>
            <a:ext cx="528290" cy="805681"/>
            <a:chOff x="755576" y="476672"/>
            <a:chExt cx="720080" cy="1196752"/>
          </a:xfrm>
        </p:grpSpPr>
        <p:pic>
          <p:nvPicPr>
            <p:cNvPr id="15" name="Picture 2" descr="\\ike\WEZ_PWOE\tymczasowe\gosia\Rysunki_25_03_2013\ręka do góry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6672"/>
              <a:ext cx="720080" cy="1196752"/>
            </a:xfrm>
            <a:prstGeom prst="rect">
              <a:avLst/>
            </a:prstGeom>
            <a:noFill/>
          </p:spPr>
        </p:pic>
        <p:sp>
          <p:nvSpPr>
            <p:cNvPr id="16" name="pole tekstowe 15"/>
            <p:cNvSpPr txBox="1"/>
            <p:nvPr/>
          </p:nvSpPr>
          <p:spPr>
            <a:xfrm>
              <a:off x="899591" y="904156"/>
              <a:ext cx="324037" cy="548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12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45854E93-2099-4F9C-87BD-C06DDD96D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2332" y="2643774"/>
            <a:ext cx="2053506" cy="1812928"/>
          </a:xfrm>
          <a:prstGeom prst="rect">
            <a:avLst/>
          </a:prstGeom>
        </p:spPr>
      </p:pic>
      <p:pic>
        <p:nvPicPr>
          <p:cNvPr id="49" name="Picture 2" descr="D:\@Passport_Gosia\Konferencje\Prezentacje\Wiosna_2014\Rysunki\Kalejdoskop\drzw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729" y="2298049"/>
            <a:ext cx="1385508" cy="4317306"/>
          </a:xfrm>
          <a:prstGeom prst="rect">
            <a:avLst/>
          </a:prstGeom>
          <a:noFill/>
        </p:spPr>
      </p:pic>
      <p:sp>
        <p:nvSpPr>
          <p:cNvPr id="12" name="Tytuł 2"/>
          <p:cNvSpPr>
            <a:spLocks noGrp="1"/>
          </p:cNvSpPr>
          <p:nvPr>
            <p:ph type="title"/>
          </p:nvPr>
        </p:nvSpPr>
        <p:spPr>
          <a:xfrm>
            <a:off x="793702" y="937872"/>
            <a:ext cx="10364451" cy="784398"/>
          </a:xfrm>
        </p:spPr>
        <p:txBody>
          <a:bodyPr>
            <a:normAutofit/>
          </a:bodyPr>
          <a:lstStyle/>
          <a:p>
            <a:r>
              <a:rPr lang="pl-PL" dirty="0"/>
              <a:t>Ok. 10 minut przed egzaminem</a:t>
            </a:r>
          </a:p>
        </p:txBody>
      </p:sp>
      <p:sp>
        <p:nvSpPr>
          <p:cNvPr id="62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2963202" y="2460899"/>
            <a:ext cx="8697131" cy="2979019"/>
          </a:xfrm>
        </p:spPr>
        <p:txBody>
          <a:bodyPr>
            <a:noAutofit/>
          </a:bodyPr>
          <a:lstStyle/>
          <a:p>
            <a:pPr marL="360363" lvl="1" indent="-334963"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</a:pPr>
            <a:r>
              <a:rPr lang="pl-PL" sz="2400" dirty="0"/>
              <a:t>Zdający zajmują wylosowane miejsca egzaminacyjne.</a:t>
            </a:r>
          </a:p>
          <a:p>
            <a:pPr marL="360363" indent="-334963"/>
            <a:r>
              <a:rPr lang="pl-PL" sz="2400" dirty="0"/>
              <a:t>PZN informuje zdających o:</a:t>
            </a:r>
          </a:p>
          <a:p>
            <a:pPr marL="817563" lvl="1" indent="-334963"/>
            <a:r>
              <a:rPr lang="pl-PL" sz="2400" dirty="0"/>
              <a:t>przebiegu egzaminu </a:t>
            </a:r>
          </a:p>
          <a:p>
            <a:pPr marL="817563" lvl="1" indent="-334963"/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możliwości powiększenia czcionki, rysunków na monitorze</a:t>
            </a:r>
            <a:r>
              <a:rPr lang="pl-PL" sz="2400" dirty="0"/>
              <a:t>,</a:t>
            </a:r>
          </a:p>
          <a:p>
            <a:pPr marL="817563" lvl="1" indent="-334963"/>
            <a:r>
              <a:rPr lang="pl-PL" sz="2400" dirty="0"/>
              <a:t>sposobie zakończenia egzaminu,</a:t>
            </a:r>
          </a:p>
          <a:p>
            <a:pPr marL="817563" lvl="1" indent="-334963"/>
            <a:r>
              <a:rPr lang="pl-PL" sz="2400" dirty="0"/>
              <a:t>możliwości uzyskania informacji o wynikach egzaminu.</a:t>
            </a:r>
            <a:endParaRPr lang="pl-PL" sz="2000" dirty="0"/>
          </a:p>
          <a:p>
            <a:pPr marL="360363" indent="-334963"/>
            <a:r>
              <a:rPr lang="pl-PL" sz="2400" dirty="0"/>
              <a:t>PZN poleca zdającym sprawdzenie danych zawartych na otrzymanych kartach identyfikacyjnych.</a:t>
            </a:r>
            <a:endParaRPr lang="pl-PL" sz="2400" dirty="0">
              <a:solidFill>
                <a:srgbClr val="C00000"/>
              </a:solidFill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2320958" y="3625685"/>
            <a:ext cx="490702" cy="276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r>
              <a:rPr lang="pl-PL" sz="1200" dirty="0"/>
              <a:t>Sala 5</a:t>
            </a:r>
          </a:p>
        </p:txBody>
      </p:sp>
      <p:sp>
        <p:nvSpPr>
          <p:cNvPr id="53" name="pole tekstowe 52"/>
          <p:cNvSpPr txBox="1"/>
          <p:nvPr/>
        </p:nvSpPr>
        <p:spPr>
          <a:xfrm>
            <a:off x="2305728" y="3950409"/>
            <a:ext cx="59820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r>
              <a:rPr lang="pl-PL" sz="900" dirty="0"/>
              <a:t>Lista zdających</a:t>
            </a:r>
          </a:p>
        </p:txBody>
      </p:sp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7817DF8E-A6E2-40AA-9EA4-F61C86518B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5101" y="500649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818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Ok. 5 minut przed egzaminem</a:t>
            </a: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11427785" y="6381084"/>
            <a:ext cx="764215" cy="365125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7</a:t>
            </a:fld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387927" y="1601122"/>
            <a:ext cx="11517745" cy="470230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2400" dirty="0"/>
              <a:t>PZN przekazuje operatorowi egzaminu:</a:t>
            </a:r>
          </a:p>
          <a:p>
            <a:pPr lvl="1" algn="just"/>
            <a:r>
              <a:rPr lang="pl-PL" dirty="0"/>
              <a:t>kartkę z imieniem i nazwiskiem PZE oraz informacją o składzie zespołu nadzorującego i ewentualnie imieniem </a:t>
            </a:r>
            <a:br>
              <a:rPr lang="pl-PL" dirty="0"/>
            </a:br>
            <a:r>
              <a:rPr lang="pl-PL" dirty="0"/>
              <a:t>i nazwiskiem obserwatora,</a:t>
            </a:r>
          </a:p>
          <a:p>
            <a:pPr lvl="1" algn="just"/>
            <a:r>
              <a:rPr lang="pl-PL" dirty="0"/>
              <a:t>kartkę zawierającą informacje o osobach o specjalnych potrzebach edukacyjnych, które korzystają z wydłużonego czasu pracy (imię i nazwisko, PESEL, czas oraz powód przedłużenia czasu egzaminu) i poleca przedłużyć czas </a:t>
            </a:r>
            <a:br>
              <a:rPr lang="pl-PL" dirty="0"/>
            </a:br>
            <a:r>
              <a:rPr lang="pl-PL" dirty="0"/>
              <a:t>w systemie zgodnie z przekazanymi informacjami,</a:t>
            </a:r>
          </a:p>
          <a:p>
            <a:pPr lvl="1" algn="just"/>
            <a:r>
              <a:rPr lang="pl-PL" dirty="0"/>
              <a:t>nośnik (płyta DVD lub USB), na który po zakończonym egzaminie na danej zmianie będzie nagrany zaszyfrowany plik z wynikami egzaminu,</a:t>
            </a:r>
          </a:p>
          <a:p>
            <a:pPr lvl="1" algn="just"/>
            <a:r>
              <a:rPr lang="pl-PL" dirty="0"/>
              <a:t>płytę DVD (lub inny nośnik), na którą po zakończonym egzaminie będzie nagrany zarchiwizowany Wirtualny Serwer Egzaminacyjny.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dirty="0"/>
              <a:t>Po otrzymaniu od PZE, w obecności zdających, PZN przekazuje operatorowi hasło do pliku z zadaniami egzaminacyjnymi w celu odszyfrowania zadań egzaminacyjnych przygotowanych na ten egzamin.</a:t>
            </a:r>
          </a:p>
        </p:txBody>
      </p:sp>
      <p:pic>
        <p:nvPicPr>
          <p:cNvPr id="24" name="Obraz 23" descr="przewodniczący 2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678" y="639510"/>
            <a:ext cx="850408" cy="8504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25" name="Grupa 24"/>
          <p:cNvGrpSpPr/>
          <p:nvPr/>
        </p:nvGrpSpPr>
        <p:grpSpPr>
          <a:xfrm flipH="1">
            <a:off x="1318092" y="684237"/>
            <a:ext cx="528290" cy="805681"/>
            <a:chOff x="755576" y="476672"/>
            <a:chExt cx="720080" cy="1196752"/>
          </a:xfrm>
        </p:grpSpPr>
        <p:pic>
          <p:nvPicPr>
            <p:cNvPr id="26" name="Picture 2" descr="\\ike\WEZ_PWOE\tymczasowe\gosia\Rysunki_25_03_2013\ręka do góry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76672"/>
              <a:ext cx="720080" cy="1196752"/>
            </a:xfrm>
            <a:prstGeom prst="rect">
              <a:avLst/>
            </a:prstGeom>
            <a:noFill/>
          </p:spPr>
        </p:pic>
        <p:sp>
          <p:nvSpPr>
            <p:cNvPr id="27" name="pole tekstowe 26"/>
            <p:cNvSpPr txBox="1"/>
            <p:nvPr/>
          </p:nvSpPr>
          <p:spPr>
            <a:xfrm>
              <a:off x="899592" y="904156"/>
              <a:ext cx="324037" cy="5486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</a:p>
          </p:txBody>
        </p:sp>
      </p:grpSp>
      <p:grpSp>
        <p:nvGrpSpPr>
          <p:cNvPr id="28" name="Grupa 27"/>
          <p:cNvGrpSpPr/>
          <p:nvPr/>
        </p:nvGrpSpPr>
        <p:grpSpPr>
          <a:xfrm>
            <a:off x="9168515" y="554571"/>
            <a:ext cx="881760" cy="888902"/>
            <a:chOff x="1574836" y="1268760"/>
            <a:chExt cx="881760" cy="888902"/>
          </a:xfrm>
        </p:grpSpPr>
        <p:sp>
          <p:nvSpPr>
            <p:cNvPr id="29" name="Elipsa 28"/>
            <p:cNvSpPr/>
            <p:nvPr/>
          </p:nvSpPr>
          <p:spPr>
            <a:xfrm>
              <a:off x="1574836" y="1275902"/>
              <a:ext cx="881760" cy="88176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30" name="Obraz 2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prstClr val="black"/>
                <a:schemeClr val="tx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691680" y="1268760"/>
              <a:ext cx="764916" cy="8324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3016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Po przygotowaniu egzaminu przez operatora</a:t>
            </a: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8</a:t>
            </a:fld>
            <a:endParaRPr lang="pl-PL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7D6BB260-AEC6-4D2F-8122-3876182838C4}"/>
              </a:ext>
            </a:extLst>
          </p:cNvPr>
          <p:cNvSpPr txBox="1"/>
          <p:nvPr/>
        </p:nvSpPr>
        <p:spPr>
          <a:xfrm>
            <a:off x="561641" y="1795006"/>
            <a:ext cx="11480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Przewodniczący ZN poleca: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operatorowi odblokowanie możliwości logowania się zdających do systemu (aktywację egzaminu)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oraz zdającym: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zalogowanie się do systemu: wpisanie nazwy użytkownika i hasła zawartych w karcie identyfikacyjnej,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zapoznanie się z udostępnioną w systemie Instrukcją,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sprawdzenie poprawności funkcjonowania indywidualnych stanowisk egzaminacyjnych wspomaganych elektronicznie.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l-PL" sz="24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5" algn="just"/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Członkowie ZN mogą udzielać odpowiedzi wyłącznie na pytania zdających związane </a:t>
            </a:r>
            <a:b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 uzyskaniem dostępu do elektronicznego systemu i rozumieniem Instrukcji.</a:t>
            </a:r>
          </a:p>
        </p:txBody>
      </p:sp>
      <p:pic>
        <p:nvPicPr>
          <p:cNvPr id="9" name="Obraz 8" descr="przewodniczący 2.png">
            <a:extLst>
              <a:ext uri="{FF2B5EF4-FFF2-40B4-BE49-F238E27FC236}">
                <a16:creationId xmlns:a16="http://schemas.microsoft.com/office/drawing/2014/main" id="{0C7BA946-9CAF-45D0-9E60-78E63F140D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49" y="833804"/>
            <a:ext cx="850408" cy="85040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09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4181" y="340397"/>
            <a:ext cx="10935325" cy="784398"/>
          </a:xfrm>
        </p:spPr>
        <p:txBody>
          <a:bodyPr>
            <a:normAutofit/>
          </a:bodyPr>
          <a:lstStyle/>
          <a:p>
            <a:r>
              <a:rPr lang="pl-PL" dirty="0"/>
              <a:t>nieprawidłowości</a:t>
            </a:r>
            <a:endParaRPr lang="pl-PL" dirty="0">
              <a:solidFill>
                <a:srgbClr val="C00000"/>
              </a:solidFill>
            </a:endParaRPr>
          </a:p>
        </p:txBody>
      </p:sp>
      <p:sp>
        <p:nvSpPr>
          <p:cNvPr id="6" name="Symbol zastępczy numeru slajdu 22"/>
          <p:cNvSpPr>
            <a:spLocks noGrp="1"/>
          </p:cNvSpPr>
          <p:nvPr>
            <p:ph type="sldNum" sz="quarter" idx="12"/>
          </p:nvPr>
        </p:nvSpPr>
        <p:spPr>
          <a:xfrm>
            <a:off x="11030958" y="6323528"/>
            <a:ext cx="764215" cy="365125"/>
          </a:xfrm>
        </p:spPr>
        <p:txBody>
          <a:bodyPr/>
          <a:lstStyle/>
          <a:p>
            <a:pPr>
              <a:defRPr/>
            </a:pPr>
            <a:fld id="{2CD506AE-BC8D-47B2-B8EB-BB270348506E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type="body" sz="half" idx="4294967295"/>
          </p:nvPr>
        </p:nvSpPr>
        <p:spPr>
          <a:xfrm>
            <a:off x="628073" y="1237836"/>
            <a:ext cx="11247581" cy="29375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/>
              <a:t>Zdający powinni zgłosić PZN wszelkie nieprawidłowości w funkcjonowaniu stanowiska egzaminacyjnego. </a:t>
            </a:r>
          </a:p>
          <a:p>
            <a:pPr marL="0" indent="0">
              <a:buNone/>
            </a:pPr>
            <a:r>
              <a:rPr lang="pl-PL" sz="2400" dirty="0"/>
              <a:t>PZN w przypadku stwierdzenia:</a:t>
            </a:r>
          </a:p>
          <a:p>
            <a:pPr lvl="1"/>
            <a:r>
              <a:rPr lang="pl-PL" sz="2400" dirty="0"/>
              <a:t>nieprawidłowości w funkcjonowaniu indywidualnego stanowiska egzaminacyjnego,</a:t>
            </a:r>
          </a:p>
          <a:p>
            <a:pPr lvl="1"/>
            <a:r>
              <a:rPr lang="pl-PL" sz="2400" dirty="0"/>
              <a:t>niezgodności w oznaczeniach testu pisemnego udostępnionego w systemie </a:t>
            </a:r>
          </a:p>
          <a:p>
            <a:pPr marL="0" indent="0">
              <a:buNone/>
            </a:pPr>
            <a:r>
              <a:rPr lang="pl-PL" sz="2400" dirty="0"/>
              <a:t>powiadamia o tym fakcie PZE, który podejmuje decyzję co do dalszego postępowania. </a:t>
            </a:r>
          </a:p>
          <a:p>
            <a:pPr marL="0" indent="0" algn="just">
              <a:buNone/>
            </a:pPr>
            <a:r>
              <a:rPr lang="pl-PL" sz="2400" b="1" i="1" dirty="0"/>
              <a:t>Informację o nieprawidłowościach oraz o podjętych działaniach należy zamieścić się </a:t>
            </a:r>
            <a:br>
              <a:rPr lang="pl-PL" sz="2400" b="1" i="1" dirty="0"/>
            </a:br>
            <a:r>
              <a:rPr lang="pl-PL" sz="2400" b="1" i="1" dirty="0"/>
              <a:t>w protokole przebiegu części pisemnej egzaminu zawodowego w danej sali egzaminacyjnej oraz w protokole zbiorczym przebiegu części pisemnej egzaminu zawodowego </a:t>
            </a:r>
          </a:p>
        </p:txBody>
      </p:sp>
    </p:spTree>
    <p:extLst>
      <p:ext uri="{BB962C8B-B14F-4D97-AF65-F5344CB8AC3E}">
        <p14:creationId xmlns:p14="http://schemas.microsoft.com/office/powerpoint/2010/main" val="1110590085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TM04033925[[fn=Kropla]]</Template>
  <TotalTime>45501</TotalTime>
  <Words>1457</Words>
  <Application>Microsoft Office PowerPoint</Application>
  <PresentationFormat>Panoramiczny</PresentationFormat>
  <Paragraphs>163</Paragraphs>
  <Slides>17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Blackadder ITC</vt:lpstr>
      <vt:lpstr>Calibri</vt:lpstr>
      <vt:lpstr>Courier New</vt:lpstr>
      <vt:lpstr>Symbol</vt:lpstr>
      <vt:lpstr>Tw Cen MT</vt:lpstr>
      <vt:lpstr>Wingdings</vt:lpstr>
      <vt:lpstr>Kropla</vt:lpstr>
      <vt:lpstr>Szkolenie PZN część pisemna przy „komputerze”</vt:lpstr>
      <vt:lpstr>Prezentacja programu PowerPoint</vt:lpstr>
      <vt:lpstr>Około 30-20 minut przed egzaminem</vt:lpstr>
      <vt:lpstr>30 minut przed egzaminem</vt:lpstr>
      <vt:lpstr>Ok. 20 minut przed egzaminem</vt:lpstr>
      <vt:lpstr>Ok. 10 minut przed egzaminem</vt:lpstr>
      <vt:lpstr>Ok. 5 minut przed egzaminem</vt:lpstr>
      <vt:lpstr>Po przygotowaniu egzaminu przez operatora</vt:lpstr>
      <vt:lpstr>nieprawidłowości</vt:lpstr>
      <vt:lpstr>Po zakończeniu czynności organizacyjnych</vt:lpstr>
      <vt:lpstr>Opuszczanie Sali w czasie egzaminu</vt:lpstr>
      <vt:lpstr>Podczas egzaminu</vt:lpstr>
      <vt:lpstr>Podczas egzaminu</vt:lpstr>
      <vt:lpstr>Informacje w Wykazie zdających w sali</vt:lpstr>
      <vt:lpstr>Zakończenie egzaminu</vt:lpstr>
      <vt:lpstr>Zakończenie egzaminu</vt:lpstr>
      <vt:lpstr>Sprawdzenie liczby poprawnie udzielonych odpowiedzi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OKE Kr</dc:creator>
  <cp:lastModifiedBy>Joanna Drwal</cp:lastModifiedBy>
  <cp:revision>413</cp:revision>
  <cp:lastPrinted>2018-12-06T08:14:48Z</cp:lastPrinted>
  <dcterms:created xsi:type="dcterms:W3CDTF">2016-10-21T06:41:18Z</dcterms:created>
  <dcterms:modified xsi:type="dcterms:W3CDTF">2025-05-05T08:39:17Z</dcterms:modified>
</cp:coreProperties>
</file>