
<file path=[Content_Types].xml><?xml version="1.0" encoding="utf-8"?>
<Types xmlns="http://schemas.openxmlformats.org/package/2006/content-types">
  <Default Extension="png" ContentType="image/png"/>
  <Default Extension="tmp" ContentType="image/png"/>
  <Default Extension="m4a" ContentType="audio/mp4"/>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24"/>
  </p:notesMasterIdLst>
  <p:handoutMasterIdLst>
    <p:handoutMasterId r:id="rId25"/>
  </p:handoutMasterIdLst>
  <p:sldIdLst>
    <p:sldId id="260" r:id="rId2"/>
    <p:sldId id="676" r:id="rId3"/>
    <p:sldId id="651" r:id="rId4"/>
    <p:sldId id="796" r:id="rId5"/>
    <p:sldId id="793" r:id="rId6"/>
    <p:sldId id="780" r:id="rId7"/>
    <p:sldId id="779" r:id="rId8"/>
    <p:sldId id="782" r:id="rId9"/>
    <p:sldId id="794" r:id="rId10"/>
    <p:sldId id="795" r:id="rId11"/>
    <p:sldId id="783" r:id="rId12"/>
    <p:sldId id="784" r:id="rId13"/>
    <p:sldId id="268" r:id="rId14"/>
    <p:sldId id="785" r:id="rId15"/>
    <p:sldId id="306" r:id="rId16"/>
    <p:sldId id="307" r:id="rId17"/>
    <p:sldId id="653" r:id="rId18"/>
    <p:sldId id="652" r:id="rId19"/>
    <p:sldId id="662" r:id="rId20"/>
    <p:sldId id="669" r:id="rId21"/>
    <p:sldId id="671" r:id="rId22"/>
    <p:sldId id="672" r:id="rId23"/>
  </p:sldIdLst>
  <p:sldSz cx="12192000" cy="6858000"/>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191970"/>
    <a:srgbClr val="CCFF99"/>
    <a:srgbClr val="D32C46"/>
    <a:srgbClr val="FFFFCC"/>
    <a:srgbClr val="00823B"/>
    <a:srgbClr val="FFC1C1"/>
    <a:srgbClr val="FFCCFF"/>
    <a:srgbClr val="66FF66"/>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Styl jasny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E3FDE45-AF77-4B5C-9715-49D594BDF05E}" styleName="Styl jasny 1 — Ak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2838BEF-8BB2-4498-84A7-C5851F593DF1}" styleName="Styl pośredni 4 — Ak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27F97BB-C833-4FB7-BDE5-3F7075034690}" styleName="Styl z motywem 2 — Ak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Styl jasny 1 — Ak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C89EF96-8CEA-46FF-86C4-4CE0E7609802}" styleName="Styl jasny 3 — Ak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 pośredni 1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76295" autoAdjust="0"/>
  </p:normalViewPr>
  <p:slideViewPr>
    <p:cSldViewPr snapToGrid="0">
      <p:cViewPr varScale="1">
        <p:scale>
          <a:sx n="85" d="100"/>
          <a:sy n="85" d="100"/>
        </p:scale>
        <p:origin x="1230" y="84"/>
      </p:cViewPr>
      <p:guideLst>
        <p:guide orient="horz" pos="2160"/>
        <p:guide pos="3840"/>
      </p:guideLst>
    </p:cSldViewPr>
  </p:slideViewPr>
  <p:outlineViewPr>
    <p:cViewPr>
      <p:scale>
        <a:sx n="33" d="100"/>
        <a:sy n="33" d="100"/>
      </p:scale>
      <p:origin x="0" y="-10622"/>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60" d="100"/>
          <a:sy n="60"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8E55FD-4835-4BCF-9311-7A440CAC2452}"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pl-PL"/>
        </a:p>
      </dgm:t>
    </dgm:pt>
    <dgm:pt modelId="{7BB20C12-FE87-4D68-86FA-50E6C2145AE8}">
      <dgm:prSet phldrT="[Tekst]"/>
      <dgm:spPr>
        <a:solidFill>
          <a:schemeClr val="accent1">
            <a:lumMod val="40000"/>
            <a:lumOff val="60000"/>
          </a:schemeClr>
        </a:solidFill>
      </dgm:spPr>
      <dgm:t>
        <a:bodyPr/>
        <a:lstStyle/>
        <a:p>
          <a:r>
            <a:rPr lang="pl-PL" dirty="0">
              <a:solidFill>
                <a:srgbClr val="002060"/>
              </a:solidFill>
            </a:rPr>
            <a:t>REJESTRY</a:t>
          </a:r>
        </a:p>
      </dgm:t>
    </dgm:pt>
    <dgm:pt modelId="{BAB9AFF0-B9C7-40E0-8B37-BF4D4F04D990}" type="parTrans" cxnId="{DFFF5D3A-ACC5-4CA2-9515-0A3BBD5E9026}">
      <dgm:prSet/>
      <dgm:spPr/>
      <dgm:t>
        <a:bodyPr/>
        <a:lstStyle/>
        <a:p>
          <a:endParaRPr lang="pl-PL"/>
        </a:p>
      </dgm:t>
    </dgm:pt>
    <dgm:pt modelId="{64C4EB24-A446-4B38-9AA1-18968174B701}" type="sibTrans" cxnId="{DFFF5D3A-ACC5-4CA2-9515-0A3BBD5E9026}">
      <dgm:prSet/>
      <dgm:spPr/>
      <dgm:t>
        <a:bodyPr/>
        <a:lstStyle/>
        <a:p>
          <a:endParaRPr lang="pl-PL"/>
        </a:p>
      </dgm:t>
    </dgm:pt>
    <dgm:pt modelId="{073AB2CD-D116-41DC-B63D-BA2B3099FF17}">
      <dgm:prSet phldrT="[Tekst]"/>
      <dgm:spPr>
        <a:solidFill>
          <a:schemeClr val="accent1">
            <a:lumMod val="40000"/>
            <a:lumOff val="60000"/>
          </a:schemeClr>
        </a:solidFill>
      </dgm:spPr>
      <dgm:t>
        <a:bodyPr/>
        <a:lstStyle/>
        <a:p>
          <a:r>
            <a:rPr lang="pl-PL" dirty="0">
              <a:solidFill>
                <a:srgbClr val="002060"/>
              </a:solidFill>
            </a:rPr>
            <a:t>OŚRODKÓW EGZAMINACYJNYCH </a:t>
          </a:r>
        </a:p>
      </dgm:t>
    </dgm:pt>
    <dgm:pt modelId="{5E2AD9E9-4FDB-4B63-87BC-4AF9AEDA91A0}" type="parTrans" cxnId="{C02F7A46-36BF-4DA7-8875-CEE41918530B}">
      <dgm:prSet/>
      <dgm:spPr/>
      <dgm:t>
        <a:bodyPr/>
        <a:lstStyle/>
        <a:p>
          <a:endParaRPr lang="pl-PL"/>
        </a:p>
      </dgm:t>
    </dgm:pt>
    <dgm:pt modelId="{CFFBA1BF-424F-4343-AC96-A6751182A50B}" type="sibTrans" cxnId="{C02F7A46-36BF-4DA7-8875-CEE41918530B}">
      <dgm:prSet/>
      <dgm:spPr/>
      <dgm:t>
        <a:bodyPr/>
        <a:lstStyle/>
        <a:p>
          <a:endParaRPr lang="pl-PL"/>
        </a:p>
      </dgm:t>
    </dgm:pt>
    <dgm:pt modelId="{302D3782-CE12-4701-B6D5-341B4B7F6C7C}">
      <dgm:prSet phldrT="[Tekst]"/>
      <dgm:spPr>
        <a:solidFill>
          <a:schemeClr val="accent1">
            <a:lumMod val="40000"/>
            <a:lumOff val="60000"/>
          </a:schemeClr>
        </a:solidFill>
      </dgm:spPr>
      <dgm:t>
        <a:bodyPr/>
        <a:lstStyle/>
        <a:p>
          <a:r>
            <a:rPr lang="pl-PL" dirty="0">
              <a:solidFill>
                <a:srgbClr val="002060"/>
              </a:solidFill>
            </a:rPr>
            <a:t>LISTA OŚRODKÓW EGZAMINACYJNYCH</a:t>
          </a:r>
        </a:p>
      </dgm:t>
    </dgm:pt>
    <dgm:pt modelId="{725A64C8-96BC-44B5-AA97-C2ACD9590FFC}" type="parTrans" cxnId="{A68571AF-A38C-4DFC-8683-490A3800B853}">
      <dgm:prSet/>
      <dgm:spPr/>
      <dgm:t>
        <a:bodyPr/>
        <a:lstStyle/>
        <a:p>
          <a:endParaRPr lang="pl-PL"/>
        </a:p>
      </dgm:t>
    </dgm:pt>
    <dgm:pt modelId="{3EC963A3-24A0-4A51-8B6B-46FFC9320D9E}" type="sibTrans" cxnId="{A68571AF-A38C-4DFC-8683-490A3800B853}">
      <dgm:prSet/>
      <dgm:spPr/>
      <dgm:t>
        <a:bodyPr/>
        <a:lstStyle/>
        <a:p>
          <a:endParaRPr lang="pl-PL"/>
        </a:p>
      </dgm:t>
    </dgm:pt>
    <dgm:pt modelId="{6857DED5-E1A6-4C2C-B2A9-1911D512290A}">
      <dgm:prSet phldrT="[Tekst]"/>
      <dgm:spPr>
        <a:solidFill>
          <a:schemeClr val="tx2">
            <a:lumMod val="40000"/>
            <a:lumOff val="60000"/>
          </a:schemeClr>
        </a:solidFill>
      </dgm:spPr>
      <dgm:t>
        <a:bodyPr/>
        <a:lstStyle/>
        <a:p>
          <a:r>
            <a:rPr lang="pl-PL" dirty="0">
              <a:solidFill>
                <a:srgbClr val="002060"/>
              </a:solidFill>
            </a:rPr>
            <a:t>Wyszukać OE</a:t>
          </a:r>
        </a:p>
      </dgm:t>
    </dgm:pt>
    <dgm:pt modelId="{97B49963-42A0-4060-BE4F-A91C5B35BDC7}" type="parTrans" cxnId="{3125B7E9-6423-4DE9-BBC4-91B5E70ECCC7}">
      <dgm:prSet/>
      <dgm:spPr/>
      <dgm:t>
        <a:bodyPr/>
        <a:lstStyle/>
        <a:p>
          <a:endParaRPr lang="pl-PL"/>
        </a:p>
      </dgm:t>
    </dgm:pt>
    <dgm:pt modelId="{28BE06C9-4B41-4D22-A45C-BDF9CF141BCD}" type="sibTrans" cxnId="{3125B7E9-6423-4DE9-BBC4-91B5E70ECCC7}">
      <dgm:prSet/>
      <dgm:spPr/>
      <dgm:t>
        <a:bodyPr/>
        <a:lstStyle/>
        <a:p>
          <a:endParaRPr lang="pl-PL"/>
        </a:p>
      </dgm:t>
    </dgm:pt>
    <dgm:pt modelId="{788B7712-BE47-43E8-B286-7A1BD4984D04}" type="pres">
      <dgm:prSet presAssocID="{C48E55FD-4835-4BCF-9311-7A440CAC2452}" presName="Name0" presStyleCnt="0">
        <dgm:presLayoutVars>
          <dgm:chPref val="3"/>
          <dgm:dir/>
          <dgm:animLvl val="lvl"/>
          <dgm:resizeHandles/>
        </dgm:presLayoutVars>
      </dgm:prSet>
      <dgm:spPr/>
      <dgm:t>
        <a:bodyPr/>
        <a:lstStyle/>
        <a:p>
          <a:endParaRPr lang="pl-PL"/>
        </a:p>
      </dgm:t>
    </dgm:pt>
    <dgm:pt modelId="{48F2F3B8-048E-452B-A413-964E1AC83187}" type="pres">
      <dgm:prSet presAssocID="{6857DED5-E1A6-4C2C-B2A9-1911D512290A}" presName="horFlow" presStyleCnt="0"/>
      <dgm:spPr/>
    </dgm:pt>
    <dgm:pt modelId="{F12A29C6-3CE7-4016-B94B-2E870E46CAA4}" type="pres">
      <dgm:prSet presAssocID="{6857DED5-E1A6-4C2C-B2A9-1911D512290A}" presName="bigChev" presStyleLbl="node1" presStyleIdx="0" presStyleCnt="1"/>
      <dgm:spPr/>
      <dgm:t>
        <a:bodyPr/>
        <a:lstStyle/>
        <a:p>
          <a:endParaRPr lang="pl-PL"/>
        </a:p>
      </dgm:t>
    </dgm:pt>
    <dgm:pt modelId="{928346F7-FBAC-4412-A8AA-ECBBAC0ADB9D}" type="pres">
      <dgm:prSet presAssocID="{BAB9AFF0-B9C7-40E0-8B37-BF4D4F04D990}" presName="parTrans" presStyleCnt="0"/>
      <dgm:spPr/>
    </dgm:pt>
    <dgm:pt modelId="{1FB792FA-3CD9-4325-BADA-0DA4E61D7BB7}" type="pres">
      <dgm:prSet presAssocID="{7BB20C12-FE87-4D68-86FA-50E6C2145AE8}" presName="node" presStyleLbl="alignAccFollowNode1" presStyleIdx="0" presStyleCnt="3" custScaleX="143894">
        <dgm:presLayoutVars>
          <dgm:bulletEnabled val="1"/>
        </dgm:presLayoutVars>
      </dgm:prSet>
      <dgm:spPr/>
      <dgm:t>
        <a:bodyPr/>
        <a:lstStyle/>
        <a:p>
          <a:endParaRPr lang="pl-PL"/>
        </a:p>
      </dgm:t>
    </dgm:pt>
    <dgm:pt modelId="{7B46B1FB-36D3-458C-9D39-FBB83BC98199}" type="pres">
      <dgm:prSet presAssocID="{64C4EB24-A446-4B38-9AA1-18968174B701}" presName="sibTrans" presStyleCnt="0"/>
      <dgm:spPr/>
    </dgm:pt>
    <dgm:pt modelId="{24899C92-E928-4F66-86B4-CC3440F4ED95}" type="pres">
      <dgm:prSet presAssocID="{073AB2CD-D116-41DC-B63D-BA2B3099FF17}" presName="node" presStyleLbl="alignAccFollowNode1" presStyleIdx="1" presStyleCnt="3" custScaleX="123416">
        <dgm:presLayoutVars>
          <dgm:bulletEnabled val="1"/>
        </dgm:presLayoutVars>
      </dgm:prSet>
      <dgm:spPr/>
      <dgm:t>
        <a:bodyPr/>
        <a:lstStyle/>
        <a:p>
          <a:endParaRPr lang="pl-PL"/>
        </a:p>
      </dgm:t>
    </dgm:pt>
    <dgm:pt modelId="{F5FDD92E-5685-4ED4-A859-C38F30996E42}" type="pres">
      <dgm:prSet presAssocID="{CFFBA1BF-424F-4343-AC96-A6751182A50B}" presName="sibTrans" presStyleCnt="0"/>
      <dgm:spPr/>
    </dgm:pt>
    <dgm:pt modelId="{7A5E9F8D-9F0F-43AF-834A-758327381045}" type="pres">
      <dgm:prSet presAssocID="{302D3782-CE12-4701-B6D5-341B4B7F6C7C}" presName="node" presStyleLbl="alignAccFollowNode1" presStyleIdx="2" presStyleCnt="3" custScaleX="133137">
        <dgm:presLayoutVars>
          <dgm:bulletEnabled val="1"/>
        </dgm:presLayoutVars>
      </dgm:prSet>
      <dgm:spPr/>
      <dgm:t>
        <a:bodyPr/>
        <a:lstStyle/>
        <a:p>
          <a:endParaRPr lang="pl-PL"/>
        </a:p>
      </dgm:t>
    </dgm:pt>
  </dgm:ptLst>
  <dgm:cxnLst>
    <dgm:cxn modelId="{8DBC528D-134A-4C47-B643-81FA0FD2C8BF}" type="presOf" srcId="{C48E55FD-4835-4BCF-9311-7A440CAC2452}" destId="{788B7712-BE47-43E8-B286-7A1BD4984D04}" srcOrd="0" destOrd="0" presId="urn:microsoft.com/office/officeart/2005/8/layout/lProcess3"/>
    <dgm:cxn modelId="{BC418788-1A1D-4387-9FB7-D9BBCE2D1D65}" type="presOf" srcId="{6857DED5-E1A6-4C2C-B2A9-1911D512290A}" destId="{F12A29C6-3CE7-4016-B94B-2E870E46CAA4}" srcOrd="0" destOrd="0" presId="urn:microsoft.com/office/officeart/2005/8/layout/lProcess3"/>
    <dgm:cxn modelId="{3125B7E9-6423-4DE9-BBC4-91B5E70ECCC7}" srcId="{C48E55FD-4835-4BCF-9311-7A440CAC2452}" destId="{6857DED5-E1A6-4C2C-B2A9-1911D512290A}" srcOrd="0" destOrd="0" parTransId="{97B49963-42A0-4060-BE4F-A91C5B35BDC7}" sibTransId="{28BE06C9-4B41-4D22-A45C-BDF9CF141BCD}"/>
    <dgm:cxn modelId="{C02F7A46-36BF-4DA7-8875-CEE41918530B}" srcId="{6857DED5-E1A6-4C2C-B2A9-1911D512290A}" destId="{073AB2CD-D116-41DC-B63D-BA2B3099FF17}" srcOrd="1" destOrd="0" parTransId="{5E2AD9E9-4FDB-4B63-87BC-4AF9AEDA91A0}" sibTransId="{CFFBA1BF-424F-4343-AC96-A6751182A50B}"/>
    <dgm:cxn modelId="{1CDF9856-D683-4102-B5D4-6889C60CEF97}" type="presOf" srcId="{302D3782-CE12-4701-B6D5-341B4B7F6C7C}" destId="{7A5E9F8D-9F0F-43AF-834A-758327381045}" srcOrd="0" destOrd="0" presId="urn:microsoft.com/office/officeart/2005/8/layout/lProcess3"/>
    <dgm:cxn modelId="{DFFF5D3A-ACC5-4CA2-9515-0A3BBD5E9026}" srcId="{6857DED5-E1A6-4C2C-B2A9-1911D512290A}" destId="{7BB20C12-FE87-4D68-86FA-50E6C2145AE8}" srcOrd="0" destOrd="0" parTransId="{BAB9AFF0-B9C7-40E0-8B37-BF4D4F04D990}" sibTransId="{64C4EB24-A446-4B38-9AA1-18968174B701}"/>
    <dgm:cxn modelId="{A68571AF-A38C-4DFC-8683-490A3800B853}" srcId="{6857DED5-E1A6-4C2C-B2A9-1911D512290A}" destId="{302D3782-CE12-4701-B6D5-341B4B7F6C7C}" srcOrd="2" destOrd="0" parTransId="{725A64C8-96BC-44B5-AA97-C2ACD9590FFC}" sibTransId="{3EC963A3-24A0-4A51-8B6B-46FFC9320D9E}"/>
    <dgm:cxn modelId="{B5E86130-5170-4565-852A-A74E6BEAEC2B}" type="presOf" srcId="{7BB20C12-FE87-4D68-86FA-50E6C2145AE8}" destId="{1FB792FA-3CD9-4325-BADA-0DA4E61D7BB7}" srcOrd="0" destOrd="0" presId="urn:microsoft.com/office/officeart/2005/8/layout/lProcess3"/>
    <dgm:cxn modelId="{EBF0A7DD-16E4-4090-AA10-C3C2EC718650}" type="presOf" srcId="{073AB2CD-D116-41DC-B63D-BA2B3099FF17}" destId="{24899C92-E928-4F66-86B4-CC3440F4ED95}" srcOrd="0" destOrd="0" presId="urn:microsoft.com/office/officeart/2005/8/layout/lProcess3"/>
    <dgm:cxn modelId="{6A8C56B6-9CE5-4C7B-8245-35E9E2F1F75A}" type="presParOf" srcId="{788B7712-BE47-43E8-B286-7A1BD4984D04}" destId="{48F2F3B8-048E-452B-A413-964E1AC83187}" srcOrd="0" destOrd="0" presId="urn:microsoft.com/office/officeart/2005/8/layout/lProcess3"/>
    <dgm:cxn modelId="{90CFA2C4-A105-41B3-9D1F-D977C80D0750}" type="presParOf" srcId="{48F2F3B8-048E-452B-A413-964E1AC83187}" destId="{F12A29C6-3CE7-4016-B94B-2E870E46CAA4}" srcOrd="0" destOrd="0" presId="urn:microsoft.com/office/officeart/2005/8/layout/lProcess3"/>
    <dgm:cxn modelId="{BB059CD9-DFC6-43B3-8BB2-EF2CF92E692F}" type="presParOf" srcId="{48F2F3B8-048E-452B-A413-964E1AC83187}" destId="{928346F7-FBAC-4412-A8AA-ECBBAC0ADB9D}" srcOrd="1" destOrd="0" presId="urn:microsoft.com/office/officeart/2005/8/layout/lProcess3"/>
    <dgm:cxn modelId="{3388FDF8-DCA5-4C2B-8703-604F9A0670C9}" type="presParOf" srcId="{48F2F3B8-048E-452B-A413-964E1AC83187}" destId="{1FB792FA-3CD9-4325-BADA-0DA4E61D7BB7}" srcOrd="2" destOrd="0" presId="urn:microsoft.com/office/officeart/2005/8/layout/lProcess3"/>
    <dgm:cxn modelId="{3D763BA0-8AB9-419A-9093-101EFB5F3111}" type="presParOf" srcId="{48F2F3B8-048E-452B-A413-964E1AC83187}" destId="{7B46B1FB-36D3-458C-9D39-FBB83BC98199}" srcOrd="3" destOrd="0" presId="urn:microsoft.com/office/officeart/2005/8/layout/lProcess3"/>
    <dgm:cxn modelId="{A1FE8292-67F2-470C-9C5C-E19F37CFB119}" type="presParOf" srcId="{48F2F3B8-048E-452B-A413-964E1AC83187}" destId="{24899C92-E928-4F66-86B4-CC3440F4ED95}" srcOrd="4" destOrd="0" presId="urn:microsoft.com/office/officeart/2005/8/layout/lProcess3"/>
    <dgm:cxn modelId="{066EEF22-F165-4762-A419-47C1BBA756C5}" type="presParOf" srcId="{48F2F3B8-048E-452B-A413-964E1AC83187}" destId="{F5FDD92E-5685-4ED4-A859-C38F30996E42}" srcOrd="5" destOrd="0" presId="urn:microsoft.com/office/officeart/2005/8/layout/lProcess3"/>
    <dgm:cxn modelId="{E0BC4979-67B7-48FD-8DAD-A4FDB0646D94}" type="presParOf" srcId="{48F2F3B8-048E-452B-A413-964E1AC83187}" destId="{7A5E9F8D-9F0F-43AF-834A-758327381045}" srcOrd="6"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E8DB8A-8434-4A14-A60D-65CB4575A0C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pl-PL"/>
        </a:p>
      </dgm:t>
    </dgm:pt>
    <dgm:pt modelId="{1BE3F22E-8A7D-4C26-9CE6-64CD26CDB242}">
      <dgm:prSet phldrT="[Tekst]"/>
      <dgm:spPr>
        <a:solidFill>
          <a:schemeClr val="tx2">
            <a:lumMod val="40000"/>
            <a:lumOff val="60000"/>
          </a:schemeClr>
        </a:solidFill>
      </dgm:spPr>
      <dgm:t>
        <a:bodyPr/>
        <a:lstStyle/>
        <a:p>
          <a:r>
            <a:rPr lang="pl-PL" dirty="0">
              <a:solidFill>
                <a:srgbClr val="002060"/>
              </a:solidFill>
            </a:rPr>
            <a:t>Wybrać edycję</a:t>
          </a:r>
        </a:p>
      </dgm:t>
    </dgm:pt>
    <dgm:pt modelId="{CCCDB586-7EF7-4719-99A3-C94A797A4FC2}" type="parTrans" cxnId="{CAD14F55-1067-489A-B674-169757629316}">
      <dgm:prSet/>
      <dgm:spPr/>
      <dgm:t>
        <a:bodyPr/>
        <a:lstStyle/>
        <a:p>
          <a:endParaRPr lang="pl-PL"/>
        </a:p>
      </dgm:t>
    </dgm:pt>
    <dgm:pt modelId="{EB55BC59-0EBF-498C-8B94-C20630D45DFE}" type="sibTrans" cxnId="{CAD14F55-1067-489A-B674-169757629316}">
      <dgm:prSet/>
      <dgm:spPr>
        <a:solidFill>
          <a:schemeClr val="accent1">
            <a:lumMod val="40000"/>
            <a:lumOff val="60000"/>
            <a:alpha val="90000"/>
          </a:schemeClr>
        </a:solidFill>
        <a:ln>
          <a:solidFill>
            <a:schemeClr val="accent1">
              <a:lumMod val="60000"/>
              <a:lumOff val="40000"/>
              <a:alpha val="90000"/>
            </a:schemeClr>
          </a:solidFill>
        </a:ln>
      </dgm:spPr>
      <dgm:t>
        <a:bodyPr/>
        <a:lstStyle/>
        <a:p>
          <a:endParaRPr lang="pl-PL"/>
        </a:p>
      </dgm:t>
    </dgm:pt>
    <dgm:pt modelId="{F1832A4B-773D-49E8-AEE5-81C5AAB2F7C1}">
      <dgm:prSet phldrT="[Tekst]"/>
      <dgm:spPr>
        <a:solidFill>
          <a:schemeClr val="tx2">
            <a:lumMod val="40000"/>
            <a:lumOff val="60000"/>
          </a:schemeClr>
        </a:solidFill>
      </dgm:spPr>
      <dgm:t>
        <a:bodyPr/>
        <a:lstStyle/>
        <a:p>
          <a:r>
            <a:rPr lang="pl-PL" dirty="0">
              <a:solidFill>
                <a:srgbClr val="002060"/>
              </a:solidFill>
            </a:rPr>
            <a:t>Wybrać zakładkę</a:t>
          </a:r>
          <a:endParaRPr lang="pl-PL" i="1" dirty="0">
            <a:solidFill>
              <a:srgbClr val="002060"/>
            </a:solidFill>
          </a:endParaRPr>
        </a:p>
      </dgm:t>
    </dgm:pt>
    <dgm:pt modelId="{AFC7CEA8-78ED-47B2-89B2-7F6958CE26D7}" type="parTrans" cxnId="{D927F313-BB29-47F4-8F45-B69AB7AACB6D}">
      <dgm:prSet/>
      <dgm:spPr/>
      <dgm:t>
        <a:bodyPr/>
        <a:lstStyle/>
        <a:p>
          <a:endParaRPr lang="pl-PL"/>
        </a:p>
      </dgm:t>
    </dgm:pt>
    <dgm:pt modelId="{86C8765C-61EA-44A7-96EE-DE29121AC488}" type="sibTrans" cxnId="{D927F313-BB29-47F4-8F45-B69AB7AACB6D}">
      <dgm:prSet/>
      <dgm:spPr>
        <a:solidFill>
          <a:schemeClr val="accent1">
            <a:lumMod val="40000"/>
            <a:lumOff val="60000"/>
            <a:alpha val="90000"/>
          </a:schemeClr>
        </a:solidFill>
        <a:ln>
          <a:solidFill>
            <a:schemeClr val="accent1">
              <a:lumMod val="60000"/>
              <a:lumOff val="40000"/>
              <a:alpha val="90000"/>
            </a:schemeClr>
          </a:solidFill>
        </a:ln>
      </dgm:spPr>
      <dgm:t>
        <a:bodyPr/>
        <a:lstStyle/>
        <a:p>
          <a:endParaRPr lang="pl-PL"/>
        </a:p>
      </dgm:t>
    </dgm:pt>
    <dgm:pt modelId="{E9934EC6-B937-4666-A42D-3BDBF5FF6787}" type="pres">
      <dgm:prSet presAssocID="{95E8DB8A-8434-4A14-A60D-65CB4575A0C9}" presName="outerComposite" presStyleCnt="0">
        <dgm:presLayoutVars>
          <dgm:chMax val="5"/>
          <dgm:dir/>
          <dgm:resizeHandles val="exact"/>
        </dgm:presLayoutVars>
      </dgm:prSet>
      <dgm:spPr/>
      <dgm:t>
        <a:bodyPr/>
        <a:lstStyle/>
        <a:p>
          <a:endParaRPr lang="pl-PL"/>
        </a:p>
      </dgm:t>
    </dgm:pt>
    <dgm:pt modelId="{D9ED92E0-51C5-4317-ABA1-B5B787329A89}" type="pres">
      <dgm:prSet presAssocID="{95E8DB8A-8434-4A14-A60D-65CB4575A0C9}" presName="dummyMaxCanvas" presStyleCnt="0">
        <dgm:presLayoutVars/>
      </dgm:prSet>
      <dgm:spPr/>
    </dgm:pt>
    <dgm:pt modelId="{59AAE999-0C8D-4989-BE67-C06FA33FF8B8}" type="pres">
      <dgm:prSet presAssocID="{95E8DB8A-8434-4A14-A60D-65CB4575A0C9}" presName="TwoNodes_1" presStyleLbl="node1" presStyleIdx="0" presStyleCnt="2">
        <dgm:presLayoutVars>
          <dgm:bulletEnabled val="1"/>
        </dgm:presLayoutVars>
      </dgm:prSet>
      <dgm:spPr/>
      <dgm:t>
        <a:bodyPr/>
        <a:lstStyle/>
        <a:p>
          <a:endParaRPr lang="pl-PL"/>
        </a:p>
      </dgm:t>
    </dgm:pt>
    <dgm:pt modelId="{EDF10AC4-60D3-41C4-AFCE-F67B84339A47}" type="pres">
      <dgm:prSet presAssocID="{95E8DB8A-8434-4A14-A60D-65CB4575A0C9}" presName="TwoNodes_2" presStyleLbl="node1" presStyleIdx="1" presStyleCnt="2">
        <dgm:presLayoutVars>
          <dgm:bulletEnabled val="1"/>
        </dgm:presLayoutVars>
      </dgm:prSet>
      <dgm:spPr/>
      <dgm:t>
        <a:bodyPr/>
        <a:lstStyle/>
        <a:p>
          <a:endParaRPr lang="pl-PL"/>
        </a:p>
      </dgm:t>
    </dgm:pt>
    <dgm:pt modelId="{559F9B4B-C42D-45E2-97F7-921BE5B78878}" type="pres">
      <dgm:prSet presAssocID="{95E8DB8A-8434-4A14-A60D-65CB4575A0C9}" presName="TwoConn_1-2" presStyleLbl="fgAccFollowNode1" presStyleIdx="0" presStyleCnt="1">
        <dgm:presLayoutVars>
          <dgm:bulletEnabled val="1"/>
        </dgm:presLayoutVars>
      </dgm:prSet>
      <dgm:spPr/>
      <dgm:t>
        <a:bodyPr/>
        <a:lstStyle/>
        <a:p>
          <a:endParaRPr lang="pl-PL"/>
        </a:p>
      </dgm:t>
    </dgm:pt>
    <dgm:pt modelId="{030822B6-291B-4110-90F2-A3335E923AB3}" type="pres">
      <dgm:prSet presAssocID="{95E8DB8A-8434-4A14-A60D-65CB4575A0C9}" presName="TwoNodes_1_text" presStyleLbl="node1" presStyleIdx="1" presStyleCnt="2">
        <dgm:presLayoutVars>
          <dgm:bulletEnabled val="1"/>
        </dgm:presLayoutVars>
      </dgm:prSet>
      <dgm:spPr/>
      <dgm:t>
        <a:bodyPr/>
        <a:lstStyle/>
        <a:p>
          <a:endParaRPr lang="pl-PL"/>
        </a:p>
      </dgm:t>
    </dgm:pt>
    <dgm:pt modelId="{8B07336F-10A0-437D-AEDA-CACC0774660A}" type="pres">
      <dgm:prSet presAssocID="{95E8DB8A-8434-4A14-A60D-65CB4575A0C9}" presName="TwoNodes_2_text" presStyleLbl="node1" presStyleIdx="1" presStyleCnt="2">
        <dgm:presLayoutVars>
          <dgm:bulletEnabled val="1"/>
        </dgm:presLayoutVars>
      </dgm:prSet>
      <dgm:spPr/>
      <dgm:t>
        <a:bodyPr/>
        <a:lstStyle/>
        <a:p>
          <a:endParaRPr lang="pl-PL"/>
        </a:p>
      </dgm:t>
    </dgm:pt>
  </dgm:ptLst>
  <dgm:cxnLst>
    <dgm:cxn modelId="{E43B3C07-8C5C-485C-BD7E-153A2DDB9603}" type="presOf" srcId="{F1832A4B-773D-49E8-AEE5-81C5AAB2F7C1}" destId="{8B07336F-10A0-437D-AEDA-CACC0774660A}" srcOrd="1" destOrd="0" presId="urn:microsoft.com/office/officeart/2005/8/layout/vProcess5"/>
    <dgm:cxn modelId="{D927F313-BB29-47F4-8F45-B69AB7AACB6D}" srcId="{95E8DB8A-8434-4A14-A60D-65CB4575A0C9}" destId="{F1832A4B-773D-49E8-AEE5-81C5AAB2F7C1}" srcOrd="1" destOrd="0" parTransId="{AFC7CEA8-78ED-47B2-89B2-7F6958CE26D7}" sibTransId="{86C8765C-61EA-44A7-96EE-DE29121AC488}"/>
    <dgm:cxn modelId="{90030644-400D-42E7-A377-575ED69D50D6}" type="presOf" srcId="{95E8DB8A-8434-4A14-A60D-65CB4575A0C9}" destId="{E9934EC6-B937-4666-A42D-3BDBF5FF6787}" srcOrd="0" destOrd="0" presId="urn:microsoft.com/office/officeart/2005/8/layout/vProcess5"/>
    <dgm:cxn modelId="{863CFDFD-5CFE-4E27-90F8-928AC4E9FA4D}" type="presOf" srcId="{1BE3F22E-8A7D-4C26-9CE6-64CD26CDB242}" destId="{59AAE999-0C8D-4989-BE67-C06FA33FF8B8}" srcOrd="0" destOrd="0" presId="urn:microsoft.com/office/officeart/2005/8/layout/vProcess5"/>
    <dgm:cxn modelId="{50E38A24-0241-4D6C-83B4-E75467440356}" type="presOf" srcId="{F1832A4B-773D-49E8-AEE5-81C5AAB2F7C1}" destId="{EDF10AC4-60D3-41C4-AFCE-F67B84339A47}" srcOrd="0" destOrd="0" presId="urn:microsoft.com/office/officeart/2005/8/layout/vProcess5"/>
    <dgm:cxn modelId="{C665691C-5029-4355-B14B-F16AE21AD5A1}" type="presOf" srcId="{EB55BC59-0EBF-498C-8B94-C20630D45DFE}" destId="{559F9B4B-C42D-45E2-97F7-921BE5B78878}" srcOrd="0" destOrd="0" presId="urn:microsoft.com/office/officeart/2005/8/layout/vProcess5"/>
    <dgm:cxn modelId="{22970637-257C-4734-A76E-D29AB7DC44CD}" type="presOf" srcId="{1BE3F22E-8A7D-4C26-9CE6-64CD26CDB242}" destId="{030822B6-291B-4110-90F2-A3335E923AB3}" srcOrd="1" destOrd="0" presId="urn:microsoft.com/office/officeart/2005/8/layout/vProcess5"/>
    <dgm:cxn modelId="{CAD14F55-1067-489A-B674-169757629316}" srcId="{95E8DB8A-8434-4A14-A60D-65CB4575A0C9}" destId="{1BE3F22E-8A7D-4C26-9CE6-64CD26CDB242}" srcOrd="0" destOrd="0" parTransId="{CCCDB586-7EF7-4719-99A3-C94A797A4FC2}" sibTransId="{EB55BC59-0EBF-498C-8B94-C20630D45DFE}"/>
    <dgm:cxn modelId="{18A6D20E-195A-4D87-B8DF-A9A531738B03}" type="presParOf" srcId="{E9934EC6-B937-4666-A42D-3BDBF5FF6787}" destId="{D9ED92E0-51C5-4317-ABA1-B5B787329A89}" srcOrd="0" destOrd="0" presId="urn:microsoft.com/office/officeart/2005/8/layout/vProcess5"/>
    <dgm:cxn modelId="{5E4E84F7-19F5-4196-BFEE-86C96F33EA48}" type="presParOf" srcId="{E9934EC6-B937-4666-A42D-3BDBF5FF6787}" destId="{59AAE999-0C8D-4989-BE67-C06FA33FF8B8}" srcOrd="1" destOrd="0" presId="urn:microsoft.com/office/officeart/2005/8/layout/vProcess5"/>
    <dgm:cxn modelId="{F9AA7869-6B73-4A04-A1AF-9EC72403A4BF}" type="presParOf" srcId="{E9934EC6-B937-4666-A42D-3BDBF5FF6787}" destId="{EDF10AC4-60D3-41C4-AFCE-F67B84339A47}" srcOrd="2" destOrd="0" presId="urn:microsoft.com/office/officeart/2005/8/layout/vProcess5"/>
    <dgm:cxn modelId="{D0F6EBA9-0A45-4A04-B582-C124FC98B3C9}" type="presParOf" srcId="{E9934EC6-B937-4666-A42D-3BDBF5FF6787}" destId="{559F9B4B-C42D-45E2-97F7-921BE5B78878}" srcOrd="3" destOrd="0" presId="urn:microsoft.com/office/officeart/2005/8/layout/vProcess5"/>
    <dgm:cxn modelId="{16BFD489-5318-4C68-9285-D19415C7B94F}" type="presParOf" srcId="{E9934EC6-B937-4666-A42D-3BDBF5FF6787}" destId="{030822B6-291B-4110-90F2-A3335E923AB3}" srcOrd="4" destOrd="0" presId="urn:microsoft.com/office/officeart/2005/8/layout/vProcess5"/>
    <dgm:cxn modelId="{B43A0CD4-A993-4AB4-9863-74104AEE5D91}" type="presParOf" srcId="{E9934EC6-B937-4666-A42D-3BDBF5FF6787}" destId="{8B07336F-10A0-437D-AEDA-CACC0774660A}" srcOrd="5"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48E55FD-4835-4BCF-9311-7A440CAC2452}"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pl-PL"/>
        </a:p>
      </dgm:t>
    </dgm:pt>
    <dgm:pt modelId="{7BB20C12-FE87-4D68-86FA-50E6C2145AE8}">
      <dgm:prSet phldrT="[Tekst]"/>
      <dgm:spPr>
        <a:solidFill>
          <a:schemeClr val="tx2">
            <a:lumMod val="40000"/>
            <a:lumOff val="60000"/>
          </a:schemeClr>
        </a:solidFill>
      </dgm:spPr>
      <dgm:t>
        <a:bodyPr/>
        <a:lstStyle/>
        <a:p>
          <a:r>
            <a:rPr lang="pl-PL" dirty="0">
              <a:solidFill>
                <a:srgbClr val="002060"/>
              </a:solidFill>
            </a:rPr>
            <a:t>Dodać egzamin</a:t>
          </a:r>
        </a:p>
      </dgm:t>
    </dgm:pt>
    <dgm:pt modelId="{BAB9AFF0-B9C7-40E0-8B37-BF4D4F04D990}" type="parTrans" cxnId="{DFFF5D3A-ACC5-4CA2-9515-0A3BBD5E9026}">
      <dgm:prSet/>
      <dgm:spPr/>
      <dgm:t>
        <a:bodyPr/>
        <a:lstStyle/>
        <a:p>
          <a:endParaRPr lang="pl-PL"/>
        </a:p>
      </dgm:t>
    </dgm:pt>
    <dgm:pt modelId="{64C4EB24-A446-4B38-9AA1-18968174B701}" type="sibTrans" cxnId="{DFFF5D3A-ACC5-4CA2-9515-0A3BBD5E9026}">
      <dgm:prSet/>
      <dgm:spPr/>
      <dgm:t>
        <a:bodyPr/>
        <a:lstStyle/>
        <a:p>
          <a:endParaRPr lang="pl-PL"/>
        </a:p>
      </dgm:t>
    </dgm:pt>
    <dgm:pt modelId="{7A58397C-AD24-4836-8B52-1490A9D4D19C}">
      <dgm:prSet phldrT="[Tekst]"/>
      <dgm:spPr>
        <a:solidFill>
          <a:schemeClr val="accent1">
            <a:lumMod val="40000"/>
            <a:lumOff val="60000"/>
            <a:alpha val="90000"/>
          </a:schemeClr>
        </a:solidFill>
      </dgm:spPr>
      <dgm:t>
        <a:bodyPr/>
        <a:lstStyle/>
        <a:p>
          <a:r>
            <a:rPr lang="pl-PL" dirty="0"/>
            <a:t>Proces egzaminowania</a:t>
          </a:r>
          <a:endParaRPr lang="pl-PL" cap="small" baseline="0" dirty="0"/>
        </a:p>
      </dgm:t>
    </dgm:pt>
    <dgm:pt modelId="{7C85C635-C585-4CC0-BE71-C7879B5CFE08}" type="parTrans" cxnId="{796CA519-647E-47B5-96C4-A787C8D39D22}">
      <dgm:prSet/>
      <dgm:spPr/>
      <dgm:t>
        <a:bodyPr/>
        <a:lstStyle/>
        <a:p>
          <a:endParaRPr lang="pl-PL"/>
        </a:p>
      </dgm:t>
    </dgm:pt>
    <dgm:pt modelId="{721E0FA7-26F0-46C4-B98B-9B69394561F4}" type="sibTrans" cxnId="{796CA519-647E-47B5-96C4-A787C8D39D22}">
      <dgm:prSet/>
      <dgm:spPr/>
      <dgm:t>
        <a:bodyPr/>
        <a:lstStyle/>
        <a:p>
          <a:endParaRPr lang="pl-PL"/>
        </a:p>
      </dgm:t>
    </dgm:pt>
    <dgm:pt modelId="{38660F6E-7EB6-47AA-A19F-A7AFD2D11632}">
      <dgm:prSet phldrT="[Tekst]"/>
      <dgm:spPr>
        <a:solidFill>
          <a:schemeClr val="accent1">
            <a:lumMod val="40000"/>
            <a:lumOff val="60000"/>
            <a:alpha val="90000"/>
          </a:schemeClr>
        </a:solidFill>
      </dgm:spPr>
      <dgm:t>
        <a:bodyPr/>
        <a:lstStyle/>
        <a:p>
          <a:r>
            <a:rPr lang="pl-PL" dirty="0"/>
            <a:t>Egzaminy</a:t>
          </a:r>
          <a:endParaRPr lang="pl-PL" cap="small" baseline="0" dirty="0"/>
        </a:p>
      </dgm:t>
    </dgm:pt>
    <dgm:pt modelId="{D2EBF9F4-2970-4CB6-8AD4-809B365A0B5E}" type="parTrans" cxnId="{0F549E85-F099-45B4-97A2-C6B8779AC05B}">
      <dgm:prSet/>
      <dgm:spPr/>
      <dgm:t>
        <a:bodyPr/>
        <a:lstStyle/>
        <a:p>
          <a:endParaRPr lang="pl-PL"/>
        </a:p>
      </dgm:t>
    </dgm:pt>
    <dgm:pt modelId="{5502AD8E-8CE4-4083-87CB-0049055A4414}" type="sibTrans" cxnId="{0F549E85-F099-45B4-97A2-C6B8779AC05B}">
      <dgm:prSet/>
      <dgm:spPr/>
      <dgm:t>
        <a:bodyPr/>
        <a:lstStyle/>
        <a:p>
          <a:endParaRPr lang="pl-PL"/>
        </a:p>
      </dgm:t>
    </dgm:pt>
    <dgm:pt modelId="{FD7119C7-D7E5-43DE-AE3D-8B8DBA592A23}">
      <dgm:prSet phldrT="[Tekst]"/>
      <dgm:spPr>
        <a:solidFill>
          <a:schemeClr val="accent1">
            <a:lumMod val="40000"/>
            <a:lumOff val="60000"/>
            <a:alpha val="90000"/>
          </a:schemeClr>
        </a:solidFill>
      </dgm:spPr>
      <dgm:t>
        <a:bodyPr/>
        <a:lstStyle/>
        <a:p>
          <a:r>
            <a:rPr lang="pl-PL" dirty="0"/>
            <a:t>Egzaminy</a:t>
          </a:r>
          <a:endParaRPr lang="pl-PL" cap="small" baseline="0" dirty="0"/>
        </a:p>
      </dgm:t>
    </dgm:pt>
    <dgm:pt modelId="{FDB3AB84-434B-48EE-8CE1-081CE218C06D}" type="parTrans" cxnId="{C2F4BC0D-5046-4F2D-B984-60C973AE5CAB}">
      <dgm:prSet/>
      <dgm:spPr/>
      <dgm:t>
        <a:bodyPr/>
        <a:lstStyle/>
        <a:p>
          <a:endParaRPr lang="pl-PL"/>
        </a:p>
      </dgm:t>
    </dgm:pt>
    <dgm:pt modelId="{F5882B05-BDD8-4B8C-926D-76A2244C52E4}" type="sibTrans" cxnId="{C2F4BC0D-5046-4F2D-B984-60C973AE5CAB}">
      <dgm:prSet/>
      <dgm:spPr/>
      <dgm:t>
        <a:bodyPr/>
        <a:lstStyle/>
        <a:p>
          <a:endParaRPr lang="pl-PL"/>
        </a:p>
      </dgm:t>
    </dgm:pt>
    <dgm:pt modelId="{436F1A9C-ABD5-4F51-9231-AC3E812525D4}" type="pres">
      <dgm:prSet presAssocID="{C48E55FD-4835-4BCF-9311-7A440CAC2452}" presName="Name0" presStyleCnt="0">
        <dgm:presLayoutVars>
          <dgm:chPref val="3"/>
          <dgm:dir/>
          <dgm:animLvl val="lvl"/>
          <dgm:resizeHandles/>
        </dgm:presLayoutVars>
      </dgm:prSet>
      <dgm:spPr/>
      <dgm:t>
        <a:bodyPr/>
        <a:lstStyle/>
        <a:p>
          <a:endParaRPr lang="pl-PL"/>
        </a:p>
      </dgm:t>
    </dgm:pt>
    <dgm:pt modelId="{D94427E3-CA7E-4490-83B7-47BBDAABD2C6}" type="pres">
      <dgm:prSet presAssocID="{7BB20C12-FE87-4D68-86FA-50E6C2145AE8}" presName="horFlow" presStyleCnt="0"/>
      <dgm:spPr/>
    </dgm:pt>
    <dgm:pt modelId="{BED37A8C-7830-4B75-BD80-21E55A9028EE}" type="pres">
      <dgm:prSet presAssocID="{7BB20C12-FE87-4D68-86FA-50E6C2145AE8}" presName="bigChev" presStyleLbl="node1" presStyleIdx="0" presStyleCnt="1"/>
      <dgm:spPr/>
      <dgm:t>
        <a:bodyPr/>
        <a:lstStyle/>
        <a:p>
          <a:endParaRPr lang="pl-PL"/>
        </a:p>
      </dgm:t>
    </dgm:pt>
    <dgm:pt modelId="{53F4B435-E344-45AD-B37F-5E9D10990EF7}" type="pres">
      <dgm:prSet presAssocID="{7C85C635-C585-4CC0-BE71-C7879B5CFE08}" presName="parTrans" presStyleCnt="0"/>
      <dgm:spPr/>
    </dgm:pt>
    <dgm:pt modelId="{A30D2B1A-47F0-417A-9CC5-DB9A63416C14}" type="pres">
      <dgm:prSet presAssocID="{7A58397C-AD24-4836-8B52-1490A9D4D19C}" presName="node" presStyleLbl="alignAccFollowNode1" presStyleIdx="0" presStyleCnt="3">
        <dgm:presLayoutVars>
          <dgm:bulletEnabled val="1"/>
        </dgm:presLayoutVars>
      </dgm:prSet>
      <dgm:spPr/>
      <dgm:t>
        <a:bodyPr/>
        <a:lstStyle/>
        <a:p>
          <a:endParaRPr lang="pl-PL"/>
        </a:p>
      </dgm:t>
    </dgm:pt>
    <dgm:pt modelId="{A0194E9E-3CC1-4DD2-9CDE-96DC81B20395}" type="pres">
      <dgm:prSet presAssocID="{721E0FA7-26F0-46C4-B98B-9B69394561F4}" presName="sibTrans" presStyleCnt="0"/>
      <dgm:spPr/>
    </dgm:pt>
    <dgm:pt modelId="{A9AC241A-9E87-43AB-A313-FE2566E427AC}" type="pres">
      <dgm:prSet presAssocID="{38660F6E-7EB6-47AA-A19F-A7AFD2D11632}" presName="node" presStyleLbl="alignAccFollowNode1" presStyleIdx="1" presStyleCnt="3">
        <dgm:presLayoutVars>
          <dgm:bulletEnabled val="1"/>
        </dgm:presLayoutVars>
      </dgm:prSet>
      <dgm:spPr/>
      <dgm:t>
        <a:bodyPr/>
        <a:lstStyle/>
        <a:p>
          <a:endParaRPr lang="pl-PL"/>
        </a:p>
      </dgm:t>
    </dgm:pt>
    <dgm:pt modelId="{2790CA90-9D90-4BB4-8F2B-86D461D6314C}" type="pres">
      <dgm:prSet presAssocID="{5502AD8E-8CE4-4083-87CB-0049055A4414}" presName="sibTrans" presStyleCnt="0"/>
      <dgm:spPr/>
    </dgm:pt>
    <dgm:pt modelId="{FF214128-87BC-4A13-9887-56BBBDF77D30}" type="pres">
      <dgm:prSet presAssocID="{FD7119C7-D7E5-43DE-AE3D-8B8DBA592A23}" presName="node" presStyleLbl="alignAccFollowNode1" presStyleIdx="2" presStyleCnt="3">
        <dgm:presLayoutVars>
          <dgm:bulletEnabled val="1"/>
        </dgm:presLayoutVars>
      </dgm:prSet>
      <dgm:spPr/>
      <dgm:t>
        <a:bodyPr/>
        <a:lstStyle/>
        <a:p>
          <a:endParaRPr lang="pl-PL"/>
        </a:p>
      </dgm:t>
    </dgm:pt>
  </dgm:ptLst>
  <dgm:cxnLst>
    <dgm:cxn modelId="{0F549E85-F099-45B4-97A2-C6B8779AC05B}" srcId="{7BB20C12-FE87-4D68-86FA-50E6C2145AE8}" destId="{38660F6E-7EB6-47AA-A19F-A7AFD2D11632}" srcOrd="1" destOrd="0" parTransId="{D2EBF9F4-2970-4CB6-8AD4-809B365A0B5E}" sibTransId="{5502AD8E-8CE4-4083-87CB-0049055A4414}"/>
    <dgm:cxn modelId="{C2F4BC0D-5046-4F2D-B984-60C973AE5CAB}" srcId="{7BB20C12-FE87-4D68-86FA-50E6C2145AE8}" destId="{FD7119C7-D7E5-43DE-AE3D-8B8DBA592A23}" srcOrd="2" destOrd="0" parTransId="{FDB3AB84-434B-48EE-8CE1-081CE218C06D}" sibTransId="{F5882B05-BDD8-4B8C-926D-76A2244C52E4}"/>
    <dgm:cxn modelId="{A2B7162D-FDBB-443C-A518-2764E1339961}" type="presOf" srcId="{FD7119C7-D7E5-43DE-AE3D-8B8DBA592A23}" destId="{FF214128-87BC-4A13-9887-56BBBDF77D30}" srcOrd="0" destOrd="0" presId="urn:microsoft.com/office/officeart/2005/8/layout/lProcess3"/>
    <dgm:cxn modelId="{2CC39D91-3902-4F9F-A983-4F8F40478A98}" type="presOf" srcId="{38660F6E-7EB6-47AA-A19F-A7AFD2D11632}" destId="{A9AC241A-9E87-43AB-A313-FE2566E427AC}" srcOrd="0" destOrd="0" presId="urn:microsoft.com/office/officeart/2005/8/layout/lProcess3"/>
    <dgm:cxn modelId="{F0BCDF61-69F4-4200-AE07-BD20A39388A6}" type="presOf" srcId="{7A58397C-AD24-4836-8B52-1490A9D4D19C}" destId="{A30D2B1A-47F0-417A-9CC5-DB9A63416C14}" srcOrd="0" destOrd="0" presId="urn:microsoft.com/office/officeart/2005/8/layout/lProcess3"/>
    <dgm:cxn modelId="{DFFF5D3A-ACC5-4CA2-9515-0A3BBD5E9026}" srcId="{C48E55FD-4835-4BCF-9311-7A440CAC2452}" destId="{7BB20C12-FE87-4D68-86FA-50E6C2145AE8}" srcOrd="0" destOrd="0" parTransId="{BAB9AFF0-B9C7-40E0-8B37-BF4D4F04D990}" sibTransId="{64C4EB24-A446-4B38-9AA1-18968174B701}"/>
    <dgm:cxn modelId="{E1C382A7-D7A7-4597-B0B4-2AF981E00AF0}" type="presOf" srcId="{C48E55FD-4835-4BCF-9311-7A440CAC2452}" destId="{436F1A9C-ABD5-4F51-9231-AC3E812525D4}" srcOrd="0" destOrd="0" presId="urn:microsoft.com/office/officeart/2005/8/layout/lProcess3"/>
    <dgm:cxn modelId="{BD8AC731-B2D8-48E0-A11F-E53868A6DE40}" type="presOf" srcId="{7BB20C12-FE87-4D68-86FA-50E6C2145AE8}" destId="{BED37A8C-7830-4B75-BD80-21E55A9028EE}" srcOrd="0" destOrd="0" presId="urn:microsoft.com/office/officeart/2005/8/layout/lProcess3"/>
    <dgm:cxn modelId="{796CA519-647E-47B5-96C4-A787C8D39D22}" srcId="{7BB20C12-FE87-4D68-86FA-50E6C2145AE8}" destId="{7A58397C-AD24-4836-8B52-1490A9D4D19C}" srcOrd="0" destOrd="0" parTransId="{7C85C635-C585-4CC0-BE71-C7879B5CFE08}" sibTransId="{721E0FA7-26F0-46C4-B98B-9B69394561F4}"/>
    <dgm:cxn modelId="{7A2F830D-024B-42D7-8FC2-D6E6906A29B0}" type="presParOf" srcId="{436F1A9C-ABD5-4F51-9231-AC3E812525D4}" destId="{D94427E3-CA7E-4490-83B7-47BBDAABD2C6}" srcOrd="0" destOrd="0" presId="urn:microsoft.com/office/officeart/2005/8/layout/lProcess3"/>
    <dgm:cxn modelId="{88EFB864-6926-46ED-BE50-4A557750D2DE}" type="presParOf" srcId="{D94427E3-CA7E-4490-83B7-47BBDAABD2C6}" destId="{BED37A8C-7830-4B75-BD80-21E55A9028EE}" srcOrd="0" destOrd="0" presId="urn:microsoft.com/office/officeart/2005/8/layout/lProcess3"/>
    <dgm:cxn modelId="{053B787A-BF40-407B-9991-908B77CCAF08}" type="presParOf" srcId="{D94427E3-CA7E-4490-83B7-47BBDAABD2C6}" destId="{53F4B435-E344-45AD-B37F-5E9D10990EF7}" srcOrd="1" destOrd="0" presId="urn:microsoft.com/office/officeart/2005/8/layout/lProcess3"/>
    <dgm:cxn modelId="{320C796D-C5D4-42E0-B63A-B95C1F4B71F1}" type="presParOf" srcId="{D94427E3-CA7E-4490-83B7-47BBDAABD2C6}" destId="{A30D2B1A-47F0-417A-9CC5-DB9A63416C14}" srcOrd="2" destOrd="0" presId="urn:microsoft.com/office/officeart/2005/8/layout/lProcess3"/>
    <dgm:cxn modelId="{BE1B7A4F-B174-4564-9D8F-2A441291A89E}" type="presParOf" srcId="{D94427E3-CA7E-4490-83B7-47BBDAABD2C6}" destId="{A0194E9E-3CC1-4DD2-9CDE-96DC81B20395}" srcOrd="3" destOrd="0" presId="urn:microsoft.com/office/officeart/2005/8/layout/lProcess3"/>
    <dgm:cxn modelId="{E6FACF01-0910-40C3-9EF7-6119FFB3CDD1}" type="presParOf" srcId="{D94427E3-CA7E-4490-83B7-47BBDAABD2C6}" destId="{A9AC241A-9E87-43AB-A313-FE2566E427AC}" srcOrd="4" destOrd="0" presId="urn:microsoft.com/office/officeart/2005/8/layout/lProcess3"/>
    <dgm:cxn modelId="{BD963EA1-5B0B-43AD-8A27-FCA44899DC35}" type="presParOf" srcId="{D94427E3-CA7E-4490-83B7-47BBDAABD2C6}" destId="{2790CA90-9D90-4BB4-8F2B-86D461D6314C}" srcOrd="5" destOrd="0" presId="urn:microsoft.com/office/officeart/2005/8/layout/lProcess3"/>
    <dgm:cxn modelId="{70CADC73-AE2E-4BB2-A03C-22CF789D6DAF}" type="presParOf" srcId="{D94427E3-CA7E-4490-83B7-47BBDAABD2C6}" destId="{FF214128-87BC-4A13-9887-56BBBDF77D30}" srcOrd="6" destOrd="0" presId="urn:microsoft.com/office/officeart/2005/8/layout/lProcess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FD3409-1BB3-4746-B72B-01C9FC47CBCC}"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pl-PL"/>
        </a:p>
      </dgm:t>
    </dgm:pt>
    <dgm:pt modelId="{48AC141D-AF0A-4959-8AE4-30802F68037A}">
      <dgm:prSet phldrT="[Tekst]"/>
      <dgm:spPr>
        <a:solidFill>
          <a:schemeClr val="accent5">
            <a:lumMod val="40000"/>
            <a:lumOff val="60000"/>
          </a:schemeClr>
        </a:solidFill>
      </dgm:spPr>
      <dgm:t>
        <a:bodyPr/>
        <a:lstStyle/>
        <a:p>
          <a:r>
            <a:rPr lang="pl-PL" b="1" dirty="0">
              <a:solidFill>
                <a:srgbClr val="002060"/>
              </a:solidFill>
            </a:rPr>
            <a:t>Proces egzaminowania</a:t>
          </a:r>
        </a:p>
      </dgm:t>
    </dgm:pt>
    <dgm:pt modelId="{C2AD0EC8-A044-4998-8D99-8A84093D52C7}" type="parTrans" cxnId="{FF09CB4D-D88A-4A58-9F2E-F12551FC8C6C}">
      <dgm:prSet/>
      <dgm:spPr/>
      <dgm:t>
        <a:bodyPr/>
        <a:lstStyle/>
        <a:p>
          <a:endParaRPr lang="pl-PL"/>
        </a:p>
      </dgm:t>
    </dgm:pt>
    <dgm:pt modelId="{31C629F3-8766-4485-87D2-9386237D15A3}" type="sibTrans" cxnId="{FF09CB4D-D88A-4A58-9F2E-F12551FC8C6C}">
      <dgm:prSet/>
      <dgm:spPr/>
      <dgm:t>
        <a:bodyPr/>
        <a:lstStyle/>
        <a:p>
          <a:endParaRPr lang="pl-PL"/>
        </a:p>
      </dgm:t>
    </dgm:pt>
    <dgm:pt modelId="{3CC7F358-A986-4544-ADFB-1EFF765F4710}">
      <dgm:prSet phldrT="[Tekst]"/>
      <dgm:spPr>
        <a:solidFill>
          <a:schemeClr val="accent5">
            <a:lumMod val="40000"/>
            <a:lumOff val="60000"/>
          </a:schemeClr>
        </a:solidFill>
      </dgm:spPr>
      <dgm:t>
        <a:bodyPr/>
        <a:lstStyle/>
        <a:p>
          <a:r>
            <a:rPr lang="pl-PL" dirty="0">
              <a:solidFill>
                <a:srgbClr val="002060"/>
              </a:solidFill>
            </a:rPr>
            <a:t>Egzaminy</a:t>
          </a:r>
          <a:endParaRPr lang="pl-PL" b="1" dirty="0">
            <a:solidFill>
              <a:srgbClr val="002060"/>
            </a:solidFill>
          </a:endParaRPr>
        </a:p>
      </dgm:t>
    </dgm:pt>
    <dgm:pt modelId="{298B3CC7-7D06-43B0-8A33-782AF88C8631}" type="parTrans" cxnId="{9F32F25E-2CD5-4038-9E92-8BFB42D6E0BD}">
      <dgm:prSet/>
      <dgm:spPr/>
      <dgm:t>
        <a:bodyPr/>
        <a:lstStyle/>
        <a:p>
          <a:endParaRPr lang="pl-PL"/>
        </a:p>
      </dgm:t>
    </dgm:pt>
    <dgm:pt modelId="{97B9CEED-625A-47C6-8F6C-04C680CDC3A8}" type="sibTrans" cxnId="{9F32F25E-2CD5-4038-9E92-8BFB42D6E0BD}">
      <dgm:prSet/>
      <dgm:spPr/>
      <dgm:t>
        <a:bodyPr/>
        <a:lstStyle/>
        <a:p>
          <a:endParaRPr lang="pl-PL"/>
        </a:p>
      </dgm:t>
    </dgm:pt>
    <dgm:pt modelId="{58B1833F-C338-42ED-94A8-55AA343BE205}">
      <dgm:prSet phldrT="[Tekst]"/>
      <dgm:spPr>
        <a:solidFill>
          <a:schemeClr val="accent5">
            <a:lumMod val="40000"/>
            <a:lumOff val="60000"/>
          </a:schemeClr>
        </a:solidFill>
      </dgm:spPr>
      <dgm:t>
        <a:bodyPr/>
        <a:lstStyle/>
        <a:p>
          <a:r>
            <a:rPr lang="pl-PL">
              <a:solidFill>
                <a:srgbClr val="002060"/>
              </a:solidFill>
            </a:rPr>
            <a:t>Egzaminy</a:t>
          </a:r>
          <a:endParaRPr lang="pl-PL" b="1" dirty="0">
            <a:solidFill>
              <a:srgbClr val="002060"/>
            </a:solidFill>
          </a:endParaRPr>
        </a:p>
      </dgm:t>
    </dgm:pt>
    <dgm:pt modelId="{A75D9559-ECD3-44D0-8F20-403750CB9A5A}" type="parTrans" cxnId="{8519489F-4542-4EB4-978D-142C54CDA919}">
      <dgm:prSet/>
      <dgm:spPr/>
      <dgm:t>
        <a:bodyPr/>
        <a:lstStyle/>
        <a:p>
          <a:endParaRPr lang="pl-PL"/>
        </a:p>
      </dgm:t>
    </dgm:pt>
    <dgm:pt modelId="{FECBCCE4-ECE8-419A-985C-7EA9FE8AFAC3}" type="sibTrans" cxnId="{8519489F-4542-4EB4-978D-142C54CDA919}">
      <dgm:prSet/>
      <dgm:spPr/>
      <dgm:t>
        <a:bodyPr/>
        <a:lstStyle/>
        <a:p>
          <a:endParaRPr lang="pl-PL"/>
        </a:p>
      </dgm:t>
    </dgm:pt>
    <dgm:pt modelId="{7DD4F76D-46ED-4F15-9A82-346D28A20FA5}" type="pres">
      <dgm:prSet presAssocID="{BCFD3409-1BB3-4746-B72B-01C9FC47CBCC}" presName="Name0" presStyleCnt="0">
        <dgm:presLayoutVars>
          <dgm:dir/>
          <dgm:animLvl val="lvl"/>
          <dgm:resizeHandles val="exact"/>
        </dgm:presLayoutVars>
      </dgm:prSet>
      <dgm:spPr/>
      <dgm:t>
        <a:bodyPr/>
        <a:lstStyle/>
        <a:p>
          <a:endParaRPr lang="pl-PL"/>
        </a:p>
      </dgm:t>
    </dgm:pt>
    <dgm:pt modelId="{58A1999C-9B49-4D56-849B-AEB2D960EEA5}" type="pres">
      <dgm:prSet presAssocID="{48AC141D-AF0A-4959-8AE4-30802F68037A}" presName="parTxOnly" presStyleLbl="node1" presStyleIdx="0" presStyleCnt="3">
        <dgm:presLayoutVars>
          <dgm:chMax val="0"/>
          <dgm:chPref val="0"/>
          <dgm:bulletEnabled val="1"/>
        </dgm:presLayoutVars>
      </dgm:prSet>
      <dgm:spPr/>
      <dgm:t>
        <a:bodyPr/>
        <a:lstStyle/>
        <a:p>
          <a:endParaRPr lang="pl-PL"/>
        </a:p>
      </dgm:t>
    </dgm:pt>
    <dgm:pt modelId="{D7927829-E770-4A54-95C2-B16A0136729D}" type="pres">
      <dgm:prSet presAssocID="{31C629F3-8766-4485-87D2-9386237D15A3}" presName="parTxOnlySpace" presStyleCnt="0"/>
      <dgm:spPr/>
    </dgm:pt>
    <dgm:pt modelId="{55C320F2-11FC-4F1C-AD35-AC9FF909D615}" type="pres">
      <dgm:prSet presAssocID="{3CC7F358-A986-4544-ADFB-1EFF765F4710}" presName="parTxOnly" presStyleLbl="node1" presStyleIdx="1" presStyleCnt="3">
        <dgm:presLayoutVars>
          <dgm:chMax val="0"/>
          <dgm:chPref val="0"/>
          <dgm:bulletEnabled val="1"/>
        </dgm:presLayoutVars>
      </dgm:prSet>
      <dgm:spPr/>
      <dgm:t>
        <a:bodyPr/>
        <a:lstStyle/>
        <a:p>
          <a:endParaRPr lang="pl-PL"/>
        </a:p>
      </dgm:t>
    </dgm:pt>
    <dgm:pt modelId="{C8DDAB30-92E3-4E20-9947-D23695730827}" type="pres">
      <dgm:prSet presAssocID="{97B9CEED-625A-47C6-8F6C-04C680CDC3A8}" presName="parTxOnlySpace" presStyleCnt="0"/>
      <dgm:spPr/>
    </dgm:pt>
    <dgm:pt modelId="{CFEAA41D-21EC-440E-A1C9-428E2EE22812}" type="pres">
      <dgm:prSet presAssocID="{58B1833F-C338-42ED-94A8-55AA343BE205}" presName="parTxOnly" presStyleLbl="node1" presStyleIdx="2" presStyleCnt="3" custLinFactNeighborX="821" custLinFactNeighborY="2054">
        <dgm:presLayoutVars>
          <dgm:chMax val="0"/>
          <dgm:chPref val="0"/>
          <dgm:bulletEnabled val="1"/>
        </dgm:presLayoutVars>
      </dgm:prSet>
      <dgm:spPr/>
      <dgm:t>
        <a:bodyPr/>
        <a:lstStyle/>
        <a:p>
          <a:endParaRPr lang="pl-PL"/>
        </a:p>
      </dgm:t>
    </dgm:pt>
  </dgm:ptLst>
  <dgm:cxnLst>
    <dgm:cxn modelId="{FF09CB4D-D88A-4A58-9F2E-F12551FC8C6C}" srcId="{BCFD3409-1BB3-4746-B72B-01C9FC47CBCC}" destId="{48AC141D-AF0A-4959-8AE4-30802F68037A}" srcOrd="0" destOrd="0" parTransId="{C2AD0EC8-A044-4998-8D99-8A84093D52C7}" sibTransId="{31C629F3-8766-4485-87D2-9386237D15A3}"/>
    <dgm:cxn modelId="{8519489F-4542-4EB4-978D-142C54CDA919}" srcId="{BCFD3409-1BB3-4746-B72B-01C9FC47CBCC}" destId="{58B1833F-C338-42ED-94A8-55AA343BE205}" srcOrd="2" destOrd="0" parTransId="{A75D9559-ECD3-44D0-8F20-403750CB9A5A}" sibTransId="{FECBCCE4-ECE8-419A-985C-7EA9FE8AFAC3}"/>
    <dgm:cxn modelId="{334774C0-4DCB-43A8-8F87-9BDC4E43EC61}" type="presOf" srcId="{58B1833F-C338-42ED-94A8-55AA343BE205}" destId="{CFEAA41D-21EC-440E-A1C9-428E2EE22812}" srcOrd="0" destOrd="0" presId="urn:microsoft.com/office/officeart/2005/8/layout/chevron1"/>
    <dgm:cxn modelId="{001863AF-8020-4DCA-8BDC-8BBC7FA74E89}" type="presOf" srcId="{3CC7F358-A986-4544-ADFB-1EFF765F4710}" destId="{55C320F2-11FC-4F1C-AD35-AC9FF909D615}" srcOrd="0" destOrd="0" presId="urn:microsoft.com/office/officeart/2005/8/layout/chevron1"/>
    <dgm:cxn modelId="{FFCE5EFF-48E0-4BE9-B077-7BEBFE3C6D3D}" type="presOf" srcId="{48AC141D-AF0A-4959-8AE4-30802F68037A}" destId="{58A1999C-9B49-4D56-849B-AEB2D960EEA5}" srcOrd="0" destOrd="0" presId="urn:microsoft.com/office/officeart/2005/8/layout/chevron1"/>
    <dgm:cxn modelId="{D6D7A962-152A-409C-ADB7-C0870F4F681A}" type="presOf" srcId="{BCFD3409-1BB3-4746-B72B-01C9FC47CBCC}" destId="{7DD4F76D-46ED-4F15-9A82-346D28A20FA5}" srcOrd="0" destOrd="0" presId="urn:microsoft.com/office/officeart/2005/8/layout/chevron1"/>
    <dgm:cxn modelId="{9F32F25E-2CD5-4038-9E92-8BFB42D6E0BD}" srcId="{BCFD3409-1BB3-4746-B72B-01C9FC47CBCC}" destId="{3CC7F358-A986-4544-ADFB-1EFF765F4710}" srcOrd="1" destOrd="0" parTransId="{298B3CC7-7D06-43B0-8A33-782AF88C8631}" sibTransId="{97B9CEED-625A-47C6-8F6C-04C680CDC3A8}"/>
    <dgm:cxn modelId="{9FC55686-CCB4-4A2D-ACC9-4B5648025D04}" type="presParOf" srcId="{7DD4F76D-46ED-4F15-9A82-346D28A20FA5}" destId="{58A1999C-9B49-4D56-849B-AEB2D960EEA5}" srcOrd="0" destOrd="0" presId="urn:microsoft.com/office/officeart/2005/8/layout/chevron1"/>
    <dgm:cxn modelId="{4CB55E29-30C5-4531-819A-C9A7D036A87E}" type="presParOf" srcId="{7DD4F76D-46ED-4F15-9A82-346D28A20FA5}" destId="{D7927829-E770-4A54-95C2-B16A0136729D}" srcOrd="1" destOrd="0" presId="urn:microsoft.com/office/officeart/2005/8/layout/chevron1"/>
    <dgm:cxn modelId="{D0D8E909-C8D5-4AA0-ADA5-AFD81F054026}" type="presParOf" srcId="{7DD4F76D-46ED-4F15-9A82-346D28A20FA5}" destId="{55C320F2-11FC-4F1C-AD35-AC9FF909D615}" srcOrd="2" destOrd="0" presId="urn:microsoft.com/office/officeart/2005/8/layout/chevron1"/>
    <dgm:cxn modelId="{F3790FCB-F888-41EF-940A-CB45ACE5EB88}" type="presParOf" srcId="{7DD4F76D-46ED-4F15-9A82-346D28A20FA5}" destId="{C8DDAB30-92E3-4E20-9947-D23695730827}" srcOrd="3" destOrd="0" presId="urn:microsoft.com/office/officeart/2005/8/layout/chevron1"/>
    <dgm:cxn modelId="{A12B6B77-8D7D-44E4-B83A-98FFE94A75A9}" type="presParOf" srcId="{7DD4F76D-46ED-4F15-9A82-346D28A20FA5}" destId="{CFEAA41D-21EC-440E-A1C9-428E2EE22812}"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2A29C6-3CE7-4016-B94B-2E870E46CAA4}">
      <dsp:nvSpPr>
        <dsp:cNvPr id="0" name=""/>
        <dsp:cNvSpPr/>
      </dsp:nvSpPr>
      <dsp:spPr>
        <a:xfrm>
          <a:off x="1426502" y="540"/>
          <a:ext cx="2111349" cy="844539"/>
        </a:xfrm>
        <a:prstGeom prst="chevron">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pl-PL" sz="2400" kern="1200" dirty="0">
              <a:solidFill>
                <a:srgbClr val="002060"/>
              </a:solidFill>
            </a:rPr>
            <a:t>Wyszukać OE</a:t>
          </a:r>
        </a:p>
      </dsp:txBody>
      <dsp:txXfrm>
        <a:off x="1848772" y="540"/>
        <a:ext cx="1266810" cy="844539"/>
      </dsp:txXfrm>
    </dsp:sp>
    <dsp:sp modelId="{1FB792FA-3CD9-4325-BADA-0DA4E61D7BB7}">
      <dsp:nvSpPr>
        <dsp:cNvPr id="0" name=""/>
        <dsp:cNvSpPr/>
      </dsp:nvSpPr>
      <dsp:spPr>
        <a:xfrm>
          <a:off x="3263376" y="72326"/>
          <a:ext cx="2521627" cy="700968"/>
        </a:xfrm>
        <a:prstGeom prst="chevron">
          <a:avLst/>
        </a:prstGeom>
        <a:solidFill>
          <a:schemeClr val="accent1">
            <a:lumMod val="40000"/>
            <a:lumOff val="6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pl-PL" sz="1400" kern="1200" dirty="0">
              <a:solidFill>
                <a:srgbClr val="002060"/>
              </a:solidFill>
            </a:rPr>
            <a:t>REJESTRY</a:t>
          </a:r>
        </a:p>
      </dsp:txBody>
      <dsp:txXfrm>
        <a:off x="3613860" y="72326"/>
        <a:ext cx="1820659" cy="700968"/>
      </dsp:txXfrm>
    </dsp:sp>
    <dsp:sp modelId="{24899C92-E928-4F66-86B4-CC3440F4ED95}">
      <dsp:nvSpPr>
        <dsp:cNvPr id="0" name=""/>
        <dsp:cNvSpPr/>
      </dsp:nvSpPr>
      <dsp:spPr>
        <a:xfrm>
          <a:off x="5539665" y="72326"/>
          <a:ext cx="2162766" cy="700968"/>
        </a:xfrm>
        <a:prstGeom prst="chevron">
          <a:avLst/>
        </a:prstGeom>
        <a:solidFill>
          <a:schemeClr val="accent1">
            <a:lumMod val="40000"/>
            <a:lumOff val="6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pl-PL" sz="1400" kern="1200" dirty="0">
              <a:solidFill>
                <a:srgbClr val="002060"/>
              </a:solidFill>
            </a:rPr>
            <a:t>OŚRODKÓW EGZAMINACYJNYCH </a:t>
          </a:r>
        </a:p>
      </dsp:txBody>
      <dsp:txXfrm>
        <a:off x="5890149" y="72326"/>
        <a:ext cx="1461798" cy="700968"/>
      </dsp:txXfrm>
    </dsp:sp>
    <dsp:sp modelId="{7A5E9F8D-9F0F-43AF-834A-758327381045}">
      <dsp:nvSpPr>
        <dsp:cNvPr id="0" name=""/>
        <dsp:cNvSpPr/>
      </dsp:nvSpPr>
      <dsp:spPr>
        <a:xfrm>
          <a:off x="7457092" y="72326"/>
          <a:ext cx="2333119" cy="700968"/>
        </a:xfrm>
        <a:prstGeom prst="chevron">
          <a:avLst/>
        </a:prstGeom>
        <a:solidFill>
          <a:schemeClr val="accent1">
            <a:lumMod val="40000"/>
            <a:lumOff val="6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pl-PL" sz="1400" kern="1200" dirty="0">
              <a:solidFill>
                <a:srgbClr val="002060"/>
              </a:solidFill>
            </a:rPr>
            <a:t>LISTA OŚRODKÓW EGZAMINACYJNYCH</a:t>
          </a:r>
        </a:p>
      </dsp:txBody>
      <dsp:txXfrm>
        <a:off x="7807576" y="72326"/>
        <a:ext cx="1632151" cy="7009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AE999-0C8D-4989-BE67-C06FA33FF8B8}">
      <dsp:nvSpPr>
        <dsp:cNvPr id="0" name=""/>
        <dsp:cNvSpPr/>
      </dsp:nvSpPr>
      <dsp:spPr>
        <a:xfrm>
          <a:off x="0" y="0"/>
          <a:ext cx="6631542" cy="575078"/>
        </a:xfrm>
        <a:prstGeom prst="roundRect">
          <a:avLst>
            <a:gd name="adj" fmla="val 10000"/>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pl-PL" sz="2500" kern="1200" dirty="0">
              <a:solidFill>
                <a:srgbClr val="002060"/>
              </a:solidFill>
            </a:rPr>
            <a:t>Wybrać edycję</a:t>
          </a:r>
        </a:p>
      </dsp:txBody>
      <dsp:txXfrm>
        <a:off x="16843" y="16843"/>
        <a:ext cx="6037155" cy="541392"/>
      </dsp:txXfrm>
    </dsp:sp>
    <dsp:sp modelId="{EDF10AC4-60D3-41C4-AFCE-F67B84339A47}">
      <dsp:nvSpPr>
        <dsp:cNvPr id="0" name=""/>
        <dsp:cNvSpPr/>
      </dsp:nvSpPr>
      <dsp:spPr>
        <a:xfrm>
          <a:off x="1170272" y="702873"/>
          <a:ext cx="6631542" cy="575078"/>
        </a:xfrm>
        <a:prstGeom prst="roundRect">
          <a:avLst>
            <a:gd name="adj" fmla="val 10000"/>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pl-PL" sz="2500" kern="1200" dirty="0">
              <a:solidFill>
                <a:srgbClr val="002060"/>
              </a:solidFill>
            </a:rPr>
            <a:t>Wybrać zakładkę</a:t>
          </a:r>
          <a:endParaRPr lang="pl-PL" sz="2500" i="1" kern="1200" dirty="0">
            <a:solidFill>
              <a:srgbClr val="002060"/>
            </a:solidFill>
          </a:endParaRPr>
        </a:p>
      </dsp:txBody>
      <dsp:txXfrm>
        <a:off x="1187115" y="719716"/>
        <a:ext cx="5053783" cy="541392"/>
      </dsp:txXfrm>
    </dsp:sp>
    <dsp:sp modelId="{559F9B4B-C42D-45E2-97F7-921BE5B78878}">
      <dsp:nvSpPr>
        <dsp:cNvPr id="0" name=""/>
        <dsp:cNvSpPr/>
      </dsp:nvSpPr>
      <dsp:spPr>
        <a:xfrm>
          <a:off x="6257741" y="452075"/>
          <a:ext cx="373800" cy="373800"/>
        </a:xfrm>
        <a:prstGeom prst="downArrow">
          <a:avLst>
            <a:gd name="adj1" fmla="val 55000"/>
            <a:gd name="adj2" fmla="val 45000"/>
          </a:avLst>
        </a:prstGeom>
        <a:solidFill>
          <a:schemeClr val="accent1">
            <a:lumMod val="40000"/>
            <a:lumOff val="60000"/>
            <a:alpha val="90000"/>
          </a:schemeClr>
        </a:solidFill>
        <a:ln w="12700" cap="flat" cmpd="sng" algn="ctr">
          <a:solidFill>
            <a:schemeClr val="accent1">
              <a:lumMod val="60000"/>
              <a:lumOff val="40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pl-PL" sz="1700" kern="1200"/>
        </a:p>
      </dsp:txBody>
      <dsp:txXfrm>
        <a:off x="6341846" y="452075"/>
        <a:ext cx="205590" cy="2812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D37A8C-7830-4B75-BD80-21E55A9028EE}">
      <dsp:nvSpPr>
        <dsp:cNvPr id="0" name=""/>
        <dsp:cNvSpPr/>
      </dsp:nvSpPr>
      <dsp:spPr>
        <a:xfrm>
          <a:off x="5059" y="165255"/>
          <a:ext cx="2595562" cy="1038225"/>
        </a:xfrm>
        <a:prstGeom prst="chevron">
          <a:avLst/>
        </a:prstGeom>
        <a:solidFill>
          <a:schemeClr val="tx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22225" rIns="0" bIns="22225" numCol="1" spcCol="1270" anchor="ctr" anchorCtr="0">
          <a:noAutofit/>
        </a:bodyPr>
        <a:lstStyle/>
        <a:p>
          <a:pPr lvl="0" algn="ctr" defTabSz="1555750">
            <a:lnSpc>
              <a:spcPct val="90000"/>
            </a:lnSpc>
            <a:spcBef>
              <a:spcPct val="0"/>
            </a:spcBef>
            <a:spcAft>
              <a:spcPct val="35000"/>
            </a:spcAft>
          </a:pPr>
          <a:r>
            <a:rPr lang="pl-PL" sz="3500" kern="1200" dirty="0">
              <a:solidFill>
                <a:srgbClr val="002060"/>
              </a:solidFill>
            </a:rPr>
            <a:t>Dodać egzamin</a:t>
          </a:r>
        </a:p>
      </dsp:txBody>
      <dsp:txXfrm>
        <a:off x="524172" y="165255"/>
        <a:ext cx="1557337" cy="1038225"/>
      </dsp:txXfrm>
    </dsp:sp>
    <dsp:sp modelId="{A30D2B1A-47F0-417A-9CC5-DB9A63416C14}">
      <dsp:nvSpPr>
        <dsp:cNvPr id="0" name=""/>
        <dsp:cNvSpPr/>
      </dsp:nvSpPr>
      <dsp:spPr>
        <a:xfrm>
          <a:off x="2263198" y="253504"/>
          <a:ext cx="2154316" cy="861726"/>
        </a:xfrm>
        <a:prstGeom prst="chevron">
          <a:avLst/>
        </a:prstGeom>
        <a:solidFill>
          <a:schemeClr val="accent1">
            <a:lumMod val="40000"/>
            <a:lumOff val="6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pl-PL" sz="1500" kern="1200" dirty="0"/>
            <a:t>Proces egzaminowania</a:t>
          </a:r>
          <a:endParaRPr lang="pl-PL" sz="1500" kern="1200" cap="small" baseline="0" dirty="0"/>
        </a:p>
      </dsp:txBody>
      <dsp:txXfrm>
        <a:off x="2694061" y="253504"/>
        <a:ext cx="1292590" cy="861726"/>
      </dsp:txXfrm>
    </dsp:sp>
    <dsp:sp modelId="{A9AC241A-9E87-43AB-A313-FE2566E427AC}">
      <dsp:nvSpPr>
        <dsp:cNvPr id="0" name=""/>
        <dsp:cNvSpPr/>
      </dsp:nvSpPr>
      <dsp:spPr>
        <a:xfrm>
          <a:off x="4115911" y="253504"/>
          <a:ext cx="2154316" cy="861726"/>
        </a:xfrm>
        <a:prstGeom prst="chevron">
          <a:avLst/>
        </a:prstGeom>
        <a:solidFill>
          <a:schemeClr val="accent1">
            <a:lumMod val="40000"/>
            <a:lumOff val="6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pl-PL" sz="1500" kern="1200" dirty="0"/>
            <a:t>Egzaminy</a:t>
          </a:r>
          <a:endParaRPr lang="pl-PL" sz="1500" kern="1200" cap="small" baseline="0" dirty="0"/>
        </a:p>
      </dsp:txBody>
      <dsp:txXfrm>
        <a:off x="4546774" y="253504"/>
        <a:ext cx="1292590" cy="861726"/>
      </dsp:txXfrm>
    </dsp:sp>
    <dsp:sp modelId="{FF214128-87BC-4A13-9887-56BBBDF77D30}">
      <dsp:nvSpPr>
        <dsp:cNvPr id="0" name=""/>
        <dsp:cNvSpPr/>
      </dsp:nvSpPr>
      <dsp:spPr>
        <a:xfrm>
          <a:off x="5968623" y="253504"/>
          <a:ext cx="2154316" cy="861726"/>
        </a:xfrm>
        <a:prstGeom prst="chevron">
          <a:avLst/>
        </a:prstGeom>
        <a:solidFill>
          <a:schemeClr val="accent1">
            <a:lumMod val="40000"/>
            <a:lumOff val="6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pl-PL" sz="1500" kern="1200" dirty="0"/>
            <a:t>Egzaminy</a:t>
          </a:r>
          <a:endParaRPr lang="pl-PL" sz="1500" kern="1200" cap="small" baseline="0" dirty="0"/>
        </a:p>
      </dsp:txBody>
      <dsp:txXfrm>
        <a:off x="6399486" y="253504"/>
        <a:ext cx="1292590" cy="8617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1999C-9B49-4D56-849B-AEB2D960EEA5}">
      <dsp:nvSpPr>
        <dsp:cNvPr id="0" name=""/>
        <dsp:cNvSpPr/>
      </dsp:nvSpPr>
      <dsp:spPr>
        <a:xfrm>
          <a:off x="1777" y="0"/>
          <a:ext cx="2165967" cy="826400"/>
        </a:xfrm>
        <a:prstGeom prst="chevron">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pl-PL" sz="1500" b="1" kern="1200" dirty="0">
              <a:solidFill>
                <a:srgbClr val="002060"/>
              </a:solidFill>
            </a:rPr>
            <a:t>Proces egzaminowania</a:t>
          </a:r>
        </a:p>
      </dsp:txBody>
      <dsp:txXfrm>
        <a:off x="414977" y="0"/>
        <a:ext cx="1339567" cy="826400"/>
      </dsp:txXfrm>
    </dsp:sp>
    <dsp:sp modelId="{55C320F2-11FC-4F1C-AD35-AC9FF909D615}">
      <dsp:nvSpPr>
        <dsp:cNvPr id="0" name=""/>
        <dsp:cNvSpPr/>
      </dsp:nvSpPr>
      <dsp:spPr>
        <a:xfrm>
          <a:off x="1951148" y="0"/>
          <a:ext cx="2165967" cy="826400"/>
        </a:xfrm>
        <a:prstGeom prst="chevron">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pl-PL" sz="1500" kern="1200" dirty="0">
              <a:solidFill>
                <a:srgbClr val="002060"/>
              </a:solidFill>
            </a:rPr>
            <a:t>Egzaminy</a:t>
          </a:r>
          <a:endParaRPr lang="pl-PL" sz="1500" b="1" kern="1200" dirty="0">
            <a:solidFill>
              <a:srgbClr val="002060"/>
            </a:solidFill>
          </a:endParaRPr>
        </a:p>
      </dsp:txBody>
      <dsp:txXfrm>
        <a:off x="2364348" y="0"/>
        <a:ext cx="1339567" cy="826400"/>
      </dsp:txXfrm>
    </dsp:sp>
    <dsp:sp modelId="{CFEAA41D-21EC-440E-A1C9-428E2EE22812}">
      <dsp:nvSpPr>
        <dsp:cNvPr id="0" name=""/>
        <dsp:cNvSpPr/>
      </dsp:nvSpPr>
      <dsp:spPr>
        <a:xfrm>
          <a:off x="3902297" y="0"/>
          <a:ext cx="2165967" cy="826400"/>
        </a:xfrm>
        <a:prstGeom prst="chevron">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pl-PL" sz="1500" kern="1200">
              <a:solidFill>
                <a:srgbClr val="002060"/>
              </a:solidFill>
            </a:rPr>
            <a:t>Egzaminy</a:t>
          </a:r>
          <a:endParaRPr lang="pl-PL" sz="1500" b="1" kern="1200" dirty="0">
            <a:solidFill>
              <a:srgbClr val="002060"/>
            </a:solidFill>
          </a:endParaRPr>
        </a:p>
      </dsp:txBody>
      <dsp:txXfrm>
        <a:off x="4315497" y="0"/>
        <a:ext cx="1339567" cy="82640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0"/>
            <a:ext cx="2945660" cy="498056"/>
          </a:xfrm>
          <a:prstGeom prst="rect">
            <a:avLst/>
          </a:prstGeom>
        </p:spPr>
        <p:txBody>
          <a:bodyPr vert="horz" lIns="95545" tIns="47772" rIns="95545" bIns="47772" rtlCol="0"/>
          <a:lstStyle>
            <a:lvl1pPr algn="l">
              <a:defRPr sz="1300"/>
            </a:lvl1pPr>
          </a:lstStyle>
          <a:p>
            <a:endParaRPr lang="pl-PL"/>
          </a:p>
        </p:txBody>
      </p:sp>
      <p:sp>
        <p:nvSpPr>
          <p:cNvPr id="3" name="Symbol zastępczy daty 2"/>
          <p:cNvSpPr>
            <a:spLocks noGrp="1"/>
          </p:cNvSpPr>
          <p:nvPr>
            <p:ph type="dt" sz="quarter" idx="1"/>
          </p:nvPr>
        </p:nvSpPr>
        <p:spPr>
          <a:xfrm>
            <a:off x="3850443" y="0"/>
            <a:ext cx="2945660" cy="498056"/>
          </a:xfrm>
          <a:prstGeom prst="rect">
            <a:avLst/>
          </a:prstGeom>
        </p:spPr>
        <p:txBody>
          <a:bodyPr vert="horz" lIns="95545" tIns="47772" rIns="95545" bIns="47772" rtlCol="0"/>
          <a:lstStyle>
            <a:lvl1pPr algn="r">
              <a:defRPr sz="1300"/>
            </a:lvl1pPr>
          </a:lstStyle>
          <a:p>
            <a:fld id="{A86C5804-197A-41C3-9DFF-1804E9C4EF15}" type="datetimeFigureOut">
              <a:rPr lang="pl-PL" smtClean="0"/>
              <a:t>22.03.2021</a:t>
            </a:fld>
            <a:endParaRPr lang="pl-PL"/>
          </a:p>
        </p:txBody>
      </p:sp>
      <p:sp>
        <p:nvSpPr>
          <p:cNvPr id="4" name="Symbol zastępczy stopki 3"/>
          <p:cNvSpPr>
            <a:spLocks noGrp="1"/>
          </p:cNvSpPr>
          <p:nvPr>
            <p:ph type="ftr" sz="quarter" idx="2"/>
          </p:nvPr>
        </p:nvSpPr>
        <p:spPr>
          <a:xfrm>
            <a:off x="1" y="9428585"/>
            <a:ext cx="2945660" cy="498055"/>
          </a:xfrm>
          <a:prstGeom prst="rect">
            <a:avLst/>
          </a:prstGeom>
        </p:spPr>
        <p:txBody>
          <a:bodyPr vert="horz" lIns="95545" tIns="47772" rIns="95545" bIns="47772" rtlCol="0" anchor="b"/>
          <a:lstStyle>
            <a:lvl1pPr algn="l">
              <a:defRPr sz="1300"/>
            </a:lvl1pPr>
          </a:lstStyle>
          <a:p>
            <a:endParaRPr lang="pl-PL"/>
          </a:p>
        </p:txBody>
      </p:sp>
      <p:sp>
        <p:nvSpPr>
          <p:cNvPr id="5" name="Symbol zastępczy numeru slajdu 4"/>
          <p:cNvSpPr>
            <a:spLocks noGrp="1"/>
          </p:cNvSpPr>
          <p:nvPr>
            <p:ph type="sldNum" sz="quarter" idx="3"/>
          </p:nvPr>
        </p:nvSpPr>
        <p:spPr>
          <a:xfrm>
            <a:off x="3850443" y="9428585"/>
            <a:ext cx="2945660" cy="498055"/>
          </a:xfrm>
          <a:prstGeom prst="rect">
            <a:avLst/>
          </a:prstGeom>
        </p:spPr>
        <p:txBody>
          <a:bodyPr vert="horz" lIns="95545" tIns="47772" rIns="95545" bIns="47772" rtlCol="0" anchor="b"/>
          <a:lstStyle>
            <a:lvl1pPr algn="r">
              <a:defRPr sz="1300"/>
            </a:lvl1pPr>
          </a:lstStyle>
          <a:p>
            <a:fld id="{440BDA03-B223-4D5D-AFA5-75949471DCD3}" type="slidenum">
              <a:rPr lang="pl-PL" smtClean="0"/>
              <a:t>‹#›</a:t>
            </a:fld>
            <a:endParaRPr lang="pl-PL"/>
          </a:p>
        </p:txBody>
      </p:sp>
    </p:spTree>
    <p:extLst>
      <p:ext uri="{BB962C8B-B14F-4D97-AF65-F5344CB8AC3E}">
        <p14:creationId xmlns:p14="http://schemas.microsoft.com/office/powerpoint/2010/main" val="1610609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0"/>
            <a:ext cx="2945660" cy="498056"/>
          </a:xfrm>
          <a:prstGeom prst="rect">
            <a:avLst/>
          </a:prstGeom>
        </p:spPr>
        <p:txBody>
          <a:bodyPr vert="horz" lIns="95545" tIns="47772" rIns="95545" bIns="47772" rtlCol="0"/>
          <a:lstStyle>
            <a:lvl1pPr algn="l">
              <a:defRPr sz="1300"/>
            </a:lvl1pPr>
          </a:lstStyle>
          <a:p>
            <a:endParaRPr lang="pl-PL"/>
          </a:p>
        </p:txBody>
      </p:sp>
      <p:sp>
        <p:nvSpPr>
          <p:cNvPr id="3" name="Symbol zastępczy daty 2"/>
          <p:cNvSpPr>
            <a:spLocks noGrp="1"/>
          </p:cNvSpPr>
          <p:nvPr>
            <p:ph type="dt" idx="1"/>
          </p:nvPr>
        </p:nvSpPr>
        <p:spPr>
          <a:xfrm>
            <a:off x="3850443" y="0"/>
            <a:ext cx="2945660" cy="498056"/>
          </a:xfrm>
          <a:prstGeom prst="rect">
            <a:avLst/>
          </a:prstGeom>
        </p:spPr>
        <p:txBody>
          <a:bodyPr vert="horz" lIns="95545" tIns="47772" rIns="95545" bIns="47772" rtlCol="0"/>
          <a:lstStyle>
            <a:lvl1pPr algn="r">
              <a:defRPr sz="1300"/>
            </a:lvl1pPr>
          </a:lstStyle>
          <a:p>
            <a:fld id="{BC713D8A-C425-4BAA-AEAD-1B3095D7BB81}" type="datetimeFigureOut">
              <a:rPr lang="pl-PL" smtClean="0"/>
              <a:t>22.03.2021</a:t>
            </a:fld>
            <a:endParaRPr lang="pl-PL"/>
          </a:p>
        </p:txBody>
      </p:sp>
      <p:sp>
        <p:nvSpPr>
          <p:cNvPr id="4" name="Symbol zastępczy obrazu slajdu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5545" tIns="47772" rIns="95545" bIns="47772" rtlCol="0" anchor="ctr"/>
          <a:lstStyle/>
          <a:p>
            <a:endParaRPr lang="pl-PL"/>
          </a:p>
        </p:txBody>
      </p:sp>
      <p:sp>
        <p:nvSpPr>
          <p:cNvPr id="5" name="Symbol zastępczy notatek 4"/>
          <p:cNvSpPr>
            <a:spLocks noGrp="1"/>
          </p:cNvSpPr>
          <p:nvPr>
            <p:ph type="body" sz="quarter" idx="3"/>
          </p:nvPr>
        </p:nvSpPr>
        <p:spPr>
          <a:xfrm>
            <a:off x="679768" y="4777196"/>
            <a:ext cx="5438140" cy="3908614"/>
          </a:xfrm>
          <a:prstGeom prst="rect">
            <a:avLst/>
          </a:prstGeom>
        </p:spPr>
        <p:txBody>
          <a:bodyPr vert="horz" lIns="95545" tIns="47772" rIns="95545" bIns="47772"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1" y="9428585"/>
            <a:ext cx="2945660" cy="498055"/>
          </a:xfrm>
          <a:prstGeom prst="rect">
            <a:avLst/>
          </a:prstGeom>
        </p:spPr>
        <p:txBody>
          <a:bodyPr vert="horz" lIns="95545" tIns="47772" rIns="95545" bIns="47772" rtlCol="0" anchor="b"/>
          <a:lstStyle>
            <a:lvl1pPr algn="l">
              <a:defRPr sz="1300"/>
            </a:lvl1pPr>
          </a:lstStyle>
          <a:p>
            <a:endParaRPr lang="pl-PL"/>
          </a:p>
        </p:txBody>
      </p:sp>
      <p:sp>
        <p:nvSpPr>
          <p:cNvPr id="7" name="Symbol zastępczy numeru slajdu 6"/>
          <p:cNvSpPr>
            <a:spLocks noGrp="1"/>
          </p:cNvSpPr>
          <p:nvPr>
            <p:ph type="sldNum" sz="quarter" idx="5"/>
          </p:nvPr>
        </p:nvSpPr>
        <p:spPr>
          <a:xfrm>
            <a:off x="3850443" y="9428585"/>
            <a:ext cx="2945660" cy="498055"/>
          </a:xfrm>
          <a:prstGeom prst="rect">
            <a:avLst/>
          </a:prstGeom>
        </p:spPr>
        <p:txBody>
          <a:bodyPr vert="horz" lIns="95545" tIns="47772" rIns="95545" bIns="47772" rtlCol="0" anchor="b"/>
          <a:lstStyle>
            <a:lvl1pPr algn="r">
              <a:defRPr sz="1300"/>
            </a:lvl1pPr>
          </a:lstStyle>
          <a:p>
            <a:fld id="{140D8D60-A8B1-477C-8D84-4B7B75FD85D7}" type="slidenum">
              <a:rPr lang="pl-PL" smtClean="0"/>
              <a:t>‹#›</a:t>
            </a:fld>
            <a:endParaRPr lang="pl-PL"/>
          </a:p>
        </p:txBody>
      </p:sp>
    </p:spTree>
    <p:extLst>
      <p:ext uri="{BB962C8B-B14F-4D97-AF65-F5344CB8AC3E}">
        <p14:creationId xmlns:p14="http://schemas.microsoft.com/office/powerpoint/2010/main" val="165772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82CC723B-EE03-435E-A767-D002A6A505F2}" type="slidenum">
              <a:rPr lang="pl-PL" smtClean="0"/>
              <a:pPr/>
              <a:t>1</a:t>
            </a:fld>
            <a:endParaRPr lang="pl-PL" dirty="0"/>
          </a:p>
        </p:txBody>
      </p:sp>
    </p:spTree>
    <p:extLst>
      <p:ext uri="{BB962C8B-B14F-4D97-AF65-F5344CB8AC3E}">
        <p14:creationId xmlns:p14="http://schemas.microsoft.com/office/powerpoint/2010/main" val="38790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dirty="0"/>
              <a:t>Na stronie internetowej OKE (egzamin zawodowy, zakładka SIOEPKZ) dostępne są dla Państwa materiały szkoleniowe - filmy z webinarium, </a:t>
            </a:r>
            <a:r>
              <a:rPr lang="pl-PL" dirty="0" smtClean="0"/>
              <a:t>w trakcie </a:t>
            </a:r>
            <a:r>
              <a:rPr lang="pl-PL" dirty="0"/>
              <a:t>którego omówiono konfigurowanie komputera dla operatora egzaminu oraz konfigurowanie komputerów zdających do egzaminu z wykorzystaniem stanowisk komputerowych.</a:t>
            </a:r>
          </a:p>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10</a:t>
            </a:fld>
            <a:endParaRPr lang="pl-PL"/>
          </a:p>
        </p:txBody>
      </p:sp>
    </p:spTree>
    <p:extLst>
      <p:ext uri="{BB962C8B-B14F-4D97-AF65-F5344CB8AC3E}">
        <p14:creationId xmlns:p14="http://schemas.microsoft.com/office/powerpoint/2010/main" val="243113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11</a:t>
            </a:fld>
            <a:endParaRPr lang="pl-PL"/>
          </a:p>
        </p:txBody>
      </p:sp>
    </p:spTree>
    <p:extLst>
      <p:ext uri="{BB962C8B-B14F-4D97-AF65-F5344CB8AC3E}">
        <p14:creationId xmlns:p14="http://schemas.microsoft.com/office/powerpoint/2010/main" val="3070676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Wszyscy przystępujący do egzaminu wg formuły 2019 zdają część pisemną z wykorzystaniem systemu elektronicznego, czyli „przed komputerem”. Planowanie tego egzaminu jest inne niż miało to miejsce dotychczas, ale obowiązują wszystkie podane wcześniej zasady przeprowadzania egzaminu „przy komputerach”. Nie ma jednej określonej godziny rozpoczęcia egzaminu w szkole dla danej kwalifikacji. To Państwo decydują, w którym dniu i o jakiej godzinie będzie się rozpoczynać egzamin dla danej kwalifikacji. </a:t>
            </a:r>
          </a:p>
        </p:txBody>
      </p:sp>
      <p:sp>
        <p:nvSpPr>
          <p:cNvPr id="4" name="Symbol zastępczy numeru slajdu 3"/>
          <p:cNvSpPr>
            <a:spLocks noGrp="1"/>
          </p:cNvSpPr>
          <p:nvPr>
            <p:ph type="sldNum" sz="quarter" idx="5"/>
          </p:nvPr>
        </p:nvSpPr>
        <p:spPr/>
        <p:txBody>
          <a:bodyPr/>
          <a:lstStyle/>
          <a:p>
            <a:fld id="{140D8D60-A8B1-477C-8D84-4B7B75FD85D7}" type="slidenum">
              <a:rPr lang="pl-PL" smtClean="0"/>
              <a:t>12</a:t>
            </a:fld>
            <a:endParaRPr lang="pl-PL"/>
          </a:p>
        </p:txBody>
      </p:sp>
    </p:spTree>
    <p:extLst>
      <p:ext uri="{BB962C8B-B14F-4D97-AF65-F5344CB8AC3E}">
        <p14:creationId xmlns:p14="http://schemas.microsoft.com/office/powerpoint/2010/main" val="37560670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Z ogłoszonego komunikatem dyrektora CKE harmonogramu egzaminu wynika, że może być on zorganizowany w dniach od 12 do 16 stycznia (do dyspozycji jest 5 dni). W komunikacie dyrektora CKE „</a:t>
            </a:r>
            <a:r>
              <a:rPr lang="pl-PL" sz="1200" kern="1200" dirty="0">
                <a:solidFill>
                  <a:schemeClr val="tx1"/>
                </a:solidFill>
                <a:effectLst/>
                <a:latin typeface="+mn-lt"/>
                <a:ea typeface="+mn-ea"/>
                <a:cs typeface="+mn-cs"/>
              </a:rPr>
              <a:t>Informacja o sposobie organizacji i przeprowadzania egzaminu zawodowego obowiązująca w roku szkolnym 2020/2021”</a:t>
            </a:r>
            <a:r>
              <a:rPr lang="pl-PL" dirty="0"/>
              <a:t> zamieszczone zostały możliwe do wyboru godziny rozpoczynania egzaminu oraz zasady, którymi należy się kierować przy planowaniu. Najwcześniej w danym dniu możemy zacząć o godz. 8.00, a najpóźniej o 19.30.</a:t>
            </a:r>
          </a:p>
        </p:txBody>
      </p:sp>
      <p:sp>
        <p:nvSpPr>
          <p:cNvPr id="4" name="Symbol zastępczy numeru slajdu 3"/>
          <p:cNvSpPr>
            <a:spLocks noGrp="1"/>
          </p:cNvSpPr>
          <p:nvPr>
            <p:ph type="sldNum" sz="quarter" idx="5"/>
          </p:nvPr>
        </p:nvSpPr>
        <p:spPr/>
        <p:txBody>
          <a:bodyPr/>
          <a:lstStyle/>
          <a:p>
            <a:fld id="{140D8D60-A8B1-477C-8D84-4B7B75FD85D7}" type="slidenum">
              <a:rPr lang="pl-PL" smtClean="0"/>
              <a:t>13</a:t>
            </a:fld>
            <a:endParaRPr lang="pl-PL"/>
          </a:p>
        </p:txBody>
      </p:sp>
    </p:spTree>
    <p:extLst>
      <p:ext uri="{BB962C8B-B14F-4D97-AF65-F5344CB8AC3E}">
        <p14:creationId xmlns:p14="http://schemas.microsoft.com/office/powerpoint/2010/main" val="1636303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14</a:t>
            </a:fld>
            <a:endParaRPr lang="pl-PL"/>
          </a:p>
        </p:txBody>
      </p:sp>
    </p:spTree>
    <p:extLst>
      <p:ext uri="{BB962C8B-B14F-4D97-AF65-F5344CB8AC3E}">
        <p14:creationId xmlns:p14="http://schemas.microsoft.com/office/powerpoint/2010/main" val="2130406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Jeżeli pierwszy egzamin w danym dniu zaplanujemy na godz. 8.00, to następny możemy najwcześniej zaplanować po 2 godzinach, czyli o godz. 10.00. Jeżeli na danej zmianie egzaminu będą zdawać osoby z wydłużonym czasem trwania </a:t>
            </a:r>
            <a:r>
              <a:rPr lang="pl-PL" dirty="0" smtClean="0"/>
              <a:t>egzaminu, </a:t>
            </a:r>
            <a:r>
              <a:rPr lang="pl-PL" dirty="0"/>
              <a:t>to następny egzamin może być potem planowany po upływie 2,5 godz. </a:t>
            </a:r>
          </a:p>
          <a:p>
            <a:r>
              <a:rPr lang="pl-PL" dirty="0"/>
              <a:t>Maksymalnie w jednym dniu egzaminu możemy zaplanować </a:t>
            </a:r>
            <a:r>
              <a:rPr lang="pl-PL" b="1" dirty="0"/>
              <a:t>6 zmian</a:t>
            </a:r>
            <a:r>
              <a:rPr lang="pl-PL" dirty="0"/>
              <a:t>.</a:t>
            </a:r>
          </a:p>
        </p:txBody>
      </p:sp>
      <p:sp>
        <p:nvSpPr>
          <p:cNvPr id="4" name="Symbol zastępczy numeru slajdu 3"/>
          <p:cNvSpPr>
            <a:spLocks noGrp="1"/>
          </p:cNvSpPr>
          <p:nvPr>
            <p:ph type="sldNum" sz="quarter" idx="5"/>
          </p:nvPr>
        </p:nvSpPr>
        <p:spPr/>
        <p:txBody>
          <a:bodyPr/>
          <a:lstStyle/>
          <a:p>
            <a:fld id="{140D8D60-A8B1-477C-8D84-4B7B75FD85D7}" type="slidenum">
              <a:rPr lang="pl-PL" smtClean="0"/>
              <a:t>15</a:t>
            </a:fld>
            <a:endParaRPr lang="pl-PL"/>
          </a:p>
        </p:txBody>
      </p:sp>
    </p:spTree>
    <p:extLst>
      <p:ext uri="{BB962C8B-B14F-4D97-AF65-F5344CB8AC3E}">
        <p14:creationId xmlns:p14="http://schemas.microsoft.com/office/powerpoint/2010/main" val="3792736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Można również robić dłuższe przerwy między egzaminami. Wtedy zmian egzaminu w danym dniu będzie mniej.</a:t>
            </a:r>
          </a:p>
        </p:txBody>
      </p:sp>
      <p:sp>
        <p:nvSpPr>
          <p:cNvPr id="4" name="Symbol zastępczy numeru slajdu 3"/>
          <p:cNvSpPr>
            <a:spLocks noGrp="1"/>
          </p:cNvSpPr>
          <p:nvPr>
            <p:ph type="sldNum" sz="quarter" idx="5"/>
          </p:nvPr>
        </p:nvSpPr>
        <p:spPr/>
        <p:txBody>
          <a:bodyPr/>
          <a:lstStyle/>
          <a:p>
            <a:fld id="{140D8D60-A8B1-477C-8D84-4B7B75FD85D7}" type="slidenum">
              <a:rPr lang="pl-PL" smtClean="0"/>
              <a:t>16</a:t>
            </a:fld>
            <a:endParaRPr lang="pl-PL"/>
          </a:p>
        </p:txBody>
      </p:sp>
    </p:spTree>
    <p:extLst>
      <p:ext uri="{BB962C8B-B14F-4D97-AF65-F5344CB8AC3E}">
        <p14:creationId xmlns:p14="http://schemas.microsoft.com/office/powerpoint/2010/main" val="11793126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W przypadku</a:t>
            </a:r>
            <a:r>
              <a:rPr lang="pl-PL" baseline="0" dirty="0"/>
              <a:t> problemów  z zaplanowaniem egzaminów prosimy Państwa o korzystania ze z</a:t>
            </a:r>
            <a:r>
              <a:rPr lang="pl-PL" dirty="0"/>
              <a:t>aktualizowanych instrukcji dla ośrodków egzaminacyjnych dot. SIOEPKZ (</a:t>
            </a:r>
            <a:r>
              <a:rPr lang="pl-PL" b="1" dirty="0"/>
              <a:t>wersja 4.0</a:t>
            </a:r>
            <a:r>
              <a:rPr lang="pl-PL" dirty="0"/>
              <a:t>) – instrukcje</a:t>
            </a:r>
            <a:r>
              <a:rPr lang="pl-PL" baseline="0" dirty="0"/>
              <a:t> są do pobrania ze strony internetowej OKE Kraków, egzamin zawodowy, zakładka SIOEPKZ.</a:t>
            </a:r>
          </a:p>
          <a:p>
            <a:r>
              <a:rPr lang="pl-PL" baseline="0" dirty="0"/>
              <a:t>Przed wpisaniem egzaminów należy w SIOEPKZ zdefiniować sale.</a:t>
            </a:r>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17</a:t>
            </a:fld>
            <a:endParaRPr lang="pl-PL"/>
          </a:p>
        </p:txBody>
      </p:sp>
    </p:spTree>
    <p:extLst>
      <p:ext uri="{BB962C8B-B14F-4D97-AF65-F5344CB8AC3E}">
        <p14:creationId xmlns:p14="http://schemas.microsoft.com/office/powerpoint/2010/main" val="317774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defTabSz="947684">
              <a:defRPr/>
            </a:pPr>
            <a:r>
              <a:rPr lang="pl-PL" dirty="0"/>
              <a:t>W systemie SIOEPKZ</a:t>
            </a:r>
            <a:r>
              <a:rPr lang="pl-PL" baseline="0" dirty="0"/>
              <a:t> cały proces egzaminacyjny począwszy od wprowadzenia deklaracji, przez planowanie egzaminów i wygenerowanie protokołów po egzaminach odbywa się na kodach konkretnych szkół, nie pracujemy na kodzie Zespołu Szkół, dlatego też miejsca egzaminowania powinny być wprowadzone również na kodach szkół, gdzie zostały wprowadzone deklaracje. Zatem jeśli szkoła, wprowadziła deklaracje na kodzie technikum, i na tym kodzie będzie planowała egzaminy, to miejsca egzaminowania również powinny być wprowadzone na kodzie technikum.</a:t>
            </a:r>
          </a:p>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18</a:t>
            </a:fld>
            <a:endParaRPr lang="pl-PL"/>
          </a:p>
        </p:txBody>
      </p:sp>
    </p:spTree>
    <p:extLst>
      <p:ext uri="{BB962C8B-B14F-4D97-AF65-F5344CB8AC3E}">
        <p14:creationId xmlns:p14="http://schemas.microsoft.com/office/powerpoint/2010/main" val="42437912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aseline="0" dirty="0"/>
              <a:t>Dla każdej części egzaminu należ wpisać do systemu sale (miejsca egzaminowania). </a:t>
            </a:r>
          </a:p>
          <a:p>
            <a:r>
              <a:rPr lang="pl-PL" baseline="0" dirty="0"/>
              <a:t>Przykład: W sali nr 12, która ma 30 stolików, planuję przeprowadzić część pisemną egzaminu z wykorzystaniem arkuszy egzaminacyjnych oraz część praktyczną dla modelu d. Do systemu tę salę </a:t>
            </a:r>
            <a:r>
              <a:rPr lang="pl-PL" baseline="0" dirty="0" smtClean="0"/>
              <a:t>należy </a:t>
            </a:r>
            <a:r>
              <a:rPr lang="pl-PL" baseline="0" dirty="0"/>
              <a:t>wprowadzić 2 razy (może być ta sama nazwa), raz zaznaczając część pisemną, a drugi raz zaznaczając część praktyczną. Za każdym razem wpisuję liczbę stanowisk 30 (tyle jest miejsc) bez względu </a:t>
            </a:r>
            <a:r>
              <a:rPr lang="pl-PL" baseline="0" dirty="0" smtClean="0"/>
              <a:t>ilu zdających </a:t>
            </a:r>
            <a:r>
              <a:rPr lang="pl-PL" baseline="0" dirty="0"/>
              <a:t>będzie rzeczywiście zdawało egzamin.</a:t>
            </a:r>
          </a:p>
          <a:p>
            <a:endParaRPr lang="pl-PL" baseline="0" dirty="0"/>
          </a:p>
          <a:p>
            <a:r>
              <a:rPr lang="pl-PL" dirty="0"/>
              <a:t>Bardzo ważne, aby daty</a:t>
            </a:r>
            <a:r>
              <a:rPr lang="pl-PL" baseline="0" dirty="0"/>
              <a:t> uprawnień były zgodne z datą jaka została Państwu nadana na upoważnieniu dla danej kwalifikacji (przypominamy, że upoważnienia są dostępne w SMOKU).</a:t>
            </a:r>
          </a:p>
          <a:p>
            <a:r>
              <a:rPr lang="pl-PL" baseline="0" dirty="0"/>
              <a:t>Miejsce egzaminowania, które ma wpisaną niewłaściwą datę uprawnień nie będzie zatwierdzone przez pracownika OKE, dlatego bardzo prosimy szkoły, które w dalszym ciągu oczekują na zatwierdzenie miejsc egzaminowania o sprawdzenie, czy daty uprawnień są zgodne z nadanymi upoważnieniami.</a:t>
            </a:r>
          </a:p>
          <a:p>
            <a:endParaRPr lang="pl-PL" baseline="0"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19</a:t>
            </a:fld>
            <a:endParaRPr lang="pl-PL"/>
          </a:p>
        </p:txBody>
      </p:sp>
    </p:spTree>
    <p:extLst>
      <p:ext uri="{BB962C8B-B14F-4D97-AF65-F5344CB8AC3E}">
        <p14:creationId xmlns:p14="http://schemas.microsoft.com/office/powerpoint/2010/main" val="3071701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Możliwości</a:t>
            </a:r>
            <a:r>
              <a:rPr lang="pl-PL" baseline="0" dirty="0" smtClean="0"/>
              <a:t> planowania części pisemnej egzaminu:</a:t>
            </a:r>
          </a:p>
          <a:p>
            <a:r>
              <a:rPr lang="pl-PL" dirty="0" smtClean="0"/>
              <a:t>Formuła 2012 – tylko z wydrukowanymi arkuszami egzaminacyjnymi;</a:t>
            </a:r>
          </a:p>
          <a:p>
            <a:r>
              <a:rPr lang="pl-PL" dirty="0" smtClean="0"/>
              <a:t>Formuła</a:t>
            </a:r>
            <a:r>
              <a:rPr lang="pl-PL" baseline="0" dirty="0" smtClean="0"/>
              <a:t> 2017 - z wydrukowanymi arkuszami egzaminacyjnymi i/lub z wykorzystaniem systemu elektronicznego;</a:t>
            </a:r>
          </a:p>
          <a:p>
            <a:r>
              <a:rPr lang="pl-PL" baseline="0" dirty="0" smtClean="0"/>
              <a:t>Formuła 2019 – tylko z wykorzystaniem systemu elektronicznego. </a:t>
            </a:r>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2</a:t>
            </a:fld>
            <a:endParaRPr lang="pl-PL"/>
          </a:p>
        </p:txBody>
      </p:sp>
    </p:spTree>
    <p:extLst>
      <p:ext uri="{BB962C8B-B14F-4D97-AF65-F5344CB8AC3E}">
        <p14:creationId xmlns:p14="http://schemas.microsoft.com/office/powerpoint/2010/main" val="26288240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Egzamin należy</a:t>
            </a:r>
            <a:r>
              <a:rPr lang="pl-PL" baseline="0" dirty="0"/>
              <a:t> zaplanować pod kodem szkoły, czyli na tym kodzie, gdzie zostały wprowadzone deklaracje, </a:t>
            </a:r>
            <a:r>
              <a:rPr lang="pl-PL" baseline="0" dirty="0" smtClean="0"/>
              <a:t>chyba </a:t>
            </a:r>
            <a:r>
              <a:rPr lang="pl-PL" baseline="0" dirty="0"/>
              <a:t>że skierujemy zdających z danej szkoły do innej szkoły. Nie planujemy egzaminów pod zespołem szkół.</a:t>
            </a:r>
          </a:p>
          <a:p>
            <a:endParaRPr lang="pl-PL" baseline="0" dirty="0"/>
          </a:p>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20</a:t>
            </a:fld>
            <a:endParaRPr lang="pl-PL"/>
          </a:p>
        </p:txBody>
      </p:sp>
    </p:spTree>
    <p:extLst>
      <p:ext uri="{BB962C8B-B14F-4D97-AF65-F5344CB8AC3E}">
        <p14:creationId xmlns:p14="http://schemas.microsoft.com/office/powerpoint/2010/main" val="23331668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Zespoły nadzorujące powinny być powołane na 30 dni przed egzaminem,</a:t>
            </a:r>
            <a:r>
              <a:rPr lang="pl-PL" baseline="0" dirty="0"/>
              <a:t> dlatego w tym momencie nie ma konieczności uzupełniania zakładki dotyczącej zespołu.</a:t>
            </a:r>
          </a:p>
          <a:p>
            <a:pPr algn="l"/>
            <a:r>
              <a:rPr lang="pl-PL" baseline="0" dirty="0"/>
              <a:t>Składy zespołów nadzorujących dla danego egzaminu pracownik OE może modyfikować na dowolnym etapie realizacji planowania (nawet w dniu egzaminu).</a:t>
            </a:r>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21</a:t>
            </a:fld>
            <a:endParaRPr lang="pl-PL"/>
          </a:p>
        </p:txBody>
      </p:sp>
    </p:spTree>
    <p:extLst>
      <p:ext uri="{BB962C8B-B14F-4D97-AF65-F5344CB8AC3E}">
        <p14:creationId xmlns:p14="http://schemas.microsoft.com/office/powerpoint/2010/main" val="17359824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Proszę</a:t>
            </a:r>
            <a:r>
              <a:rPr lang="pl-PL" baseline="0" dirty="0"/>
              <a:t> korzystać z zakładki: </a:t>
            </a:r>
            <a:r>
              <a:rPr lang="pl-PL" i="1" baseline="0" dirty="0"/>
              <a:t>Adres dostawy, </a:t>
            </a:r>
            <a:r>
              <a:rPr lang="pl-PL" baseline="0" dirty="0"/>
              <a:t>jeśli materiały egzaminacyjne mają zostać przesłane na adres inny niż siedziba szkoły. Nie trzeba zatem wysyłać do OKE wniosku o zmianę adresu dostawy, można zmienić adres dostawy samodzielnie planując egzaminy do momentu przesłania egzaminu do </a:t>
            </a:r>
            <a:r>
              <a:rPr lang="pl-PL" baseline="0" dirty="0" smtClean="0"/>
              <a:t>OKE.</a:t>
            </a:r>
            <a:endParaRPr lang="pl-PL" baseline="0" dirty="0"/>
          </a:p>
          <a:p>
            <a:endParaRPr lang="pl-PL" dirty="0"/>
          </a:p>
          <a:p>
            <a:r>
              <a:rPr lang="pl-PL" baseline="0" dirty="0"/>
              <a:t>Po zakończeniu planowania proszę o usunięcie egzaminów, które mają status nieprzesłany. Na liście egzaminów w każdej szkole powinny figurować tylko egzaminy o statusie „przesłany”.</a:t>
            </a:r>
          </a:p>
          <a:p>
            <a:endParaRPr lang="pl-PL" baseline="0" dirty="0"/>
          </a:p>
          <a:p>
            <a:endParaRPr lang="pl-PL" baseline="0" dirty="0"/>
          </a:p>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22</a:t>
            </a:fld>
            <a:endParaRPr lang="pl-PL"/>
          </a:p>
        </p:txBody>
      </p:sp>
    </p:spTree>
    <p:extLst>
      <p:ext uri="{BB962C8B-B14F-4D97-AF65-F5344CB8AC3E}">
        <p14:creationId xmlns:p14="http://schemas.microsoft.com/office/powerpoint/2010/main" val="553098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dirty="0"/>
              <a:t>Zanim zaczniemy wpisywać egzaminy w SIOEPKZ (czyli planować) warto przygotować wewnętrzny harmonogram egzaminów dla całej szkoły. Pozwoli to między innymi zoptymalizować liczbę zmian egzaminu. Przed przystąpieniem do planowania należy również przeanalizować zasoby kadrowe w szkole/placówce i ustalić ilu pracowników będzie można powołać do ZN. </a:t>
            </a:r>
          </a:p>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3</a:t>
            </a:fld>
            <a:endParaRPr lang="pl-PL"/>
          </a:p>
        </p:txBody>
      </p:sp>
    </p:spTree>
    <p:extLst>
      <p:ext uri="{BB962C8B-B14F-4D97-AF65-F5344CB8AC3E}">
        <p14:creationId xmlns:p14="http://schemas.microsoft.com/office/powerpoint/2010/main" val="3181710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ymbol zastępczy obrazu slajdu 1"/>
          <p:cNvSpPr>
            <a:spLocks noGrp="1" noRot="1" noChangeAspect="1" noTextEdit="1"/>
          </p:cNvSpPr>
          <p:nvPr>
            <p:ph type="sldImg"/>
          </p:nvPr>
        </p:nvSpPr>
        <p:spPr>
          <a:ln/>
        </p:spPr>
      </p:sp>
      <p:sp>
        <p:nvSpPr>
          <p:cNvPr id="104451" name="Symbol zastępczy notatek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ltLang="pl-PL" dirty="0">
                <a:latin typeface="Arial" panose="020B0604020202020204" pitchFamily="34" charset="0"/>
              </a:rPr>
              <a:t>Trzeba jeszcze wziąć pod uwagę, że przy egzaminie z wykorzystaniem elektronicznego systemu przeprowadzania egzaminów w przeprowadzaniu egzaminu bierze udział  operator egzaminu, który odpowiada za obsługę systemu elektronicznego. </a:t>
            </a:r>
          </a:p>
        </p:txBody>
      </p:sp>
      <p:sp>
        <p:nvSpPr>
          <p:cNvPr id="104452" name="Symbol zastępczy numeru slajd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5381BA0-0ED6-4B10-9763-56CE0B2955FB}" type="slidenum">
              <a:rPr lang="pl-PL" altLang="pl-PL" smtClean="0">
                <a:latin typeface="Arial" panose="020B0604020202020204" pitchFamily="34" charset="0"/>
              </a:rPr>
              <a:pPr/>
              <a:t>4</a:t>
            </a:fld>
            <a:endParaRPr lang="pl-PL" altLang="pl-PL">
              <a:latin typeface="Arial" panose="020B0604020202020204" pitchFamily="34" charset="0"/>
            </a:endParaRPr>
          </a:p>
        </p:txBody>
      </p:sp>
    </p:spTree>
    <p:extLst>
      <p:ext uri="{BB962C8B-B14F-4D97-AF65-F5344CB8AC3E}">
        <p14:creationId xmlns:p14="http://schemas.microsoft.com/office/powerpoint/2010/main" val="960249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5</a:t>
            </a:fld>
            <a:endParaRPr lang="pl-PL"/>
          </a:p>
        </p:txBody>
      </p:sp>
    </p:spTree>
    <p:extLst>
      <p:ext uri="{BB962C8B-B14F-4D97-AF65-F5344CB8AC3E}">
        <p14:creationId xmlns:p14="http://schemas.microsoft.com/office/powerpoint/2010/main" val="3418998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Planowanie części pisemnej z wydrukowanymi arkuszami egzaminacyjnymi nie sprawia raczej trudności. Jeżeli planują Państwo egzaminy tak, że każda szkoła będzie miała oddzielne sale (tzn. uczniowie i absolwenci szkoły branżowej I stopnia będą zdawać w innych salach niż uczniowie i absolwenci technikum, a dla słuchaczy szkoły policealnej będą jeszcze inne sale) to planowanie jest bardzo proste. Pod kodem każdej z tych szkół planujemy oddzielne sale i w nich egzaminy. Problemy zaczynają się, gdy chcemy przeprowadzić egzamin dla  zdających z różnych szkół w jednej sali egzaminacyjnej. W dalszej części podpowiadamy rozwiązanie takiego przypadku. Oczywiście należy pamiętać, że w jednej sali egzaminacyjnej możemy łączyć te kwalifikacje, które mają tę samą godzinę rozpoczęcia egzaminu z wydrukowanymi arkuszami.</a:t>
            </a:r>
          </a:p>
        </p:txBody>
      </p:sp>
      <p:sp>
        <p:nvSpPr>
          <p:cNvPr id="4" name="Symbol zastępczy numeru slajdu 3"/>
          <p:cNvSpPr>
            <a:spLocks noGrp="1"/>
          </p:cNvSpPr>
          <p:nvPr>
            <p:ph type="sldNum" sz="quarter" idx="5"/>
          </p:nvPr>
        </p:nvSpPr>
        <p:spPr/>
        <p:txBody>
          <a:bodyPr/>
          <a:lstStyle/>
          <a:p>
            <a:fld id="{140D8D60-A8B1-477C-8D84-4B7B75FD85D7}" type="slidenum">
              <a:rPr lang="pl-PL" smtClean="0"/>
              <a:t>6</a:t>
            </a:fld>
            <a:endParaRPr lang="pl-PL"/>
          </a:p>
        </p:txBody>
      </p:sp>
    </p:spTree>
    <p:extLst>
      <p:ext uri="{BB962C8B-B14F-4D97-AF65-F5344CB8AC3E}">
        <p14:creationId xmlns:p14="http://schemas.microsoft.com/office/powerpoint/2010/main" val="2609552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Zdający powinni zostać zgłoszeni do egzaminu „pod szkołą”, do której uczęszczają lub uczęszczali.  W przykładzie podano jako różne szkoły technikum i SB I stopnia, ale może to dotyczyć zdających np. z technikum i szkoły policealnej. W jednej sali mogą również zdawać osoby, które kształciły się wg podstaw programowych 2012 i 2017.</a:t>
            </a:r>
          </a:p>
        </p:txBody>
      </p:sp>
      <p:sp>
        <p:nvSpPr>
          <p:cNvPr id="4" name="Symbol zastępczy numeru slajdu 3"/>
          <p:cNvSpPr>
            <a:spLocks noGrp="1"/>
          </p:cNvSpPr>
          <p:nvPr>
            <p:ph type="sldNum" sz="quarter" idx="5"/>
          </p:nvPr>
        </p:nvSpPr>
        <p:spPr/>
        <p:txBody>
          <a:bodyPr/>
          <a:lstStyle/>
          <a:p>
            <a:fld id="{140D8D60-A8B1-477C-8D84-4B7B75FD85D7}" type="slidenum">
              <a:rPr lang="pl-PL" smtClean="0"/>
              <a:t>7</a:t>
            </a:fld>
            <a:endParaRPr lang="pl-PL"/>
          </a:p>
        </p:txBody>
      </p:sp>
    </p:spTree>
    <p:extLst>
      <p:ext uri="{BB962C8B-B14F-4D97-AF65-F5344CB8AC3E}">
        <p14:creationId xmlns:p14="http://schemas.microsoft.com/office/powerpoint/2010/main" val="978440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8</a:t>
            </a:fld>
            <a:endParaRPr lang="pl-PL"/>
          </a:p>
        </p:txBody>
      </p:sp>
    </p:spTree>
    <p:extLst>
      <p:ext uri="{BB962C8B-B14F-4D97-AF65-F5344CB8AC3E}">
        <p14:creationId xmlns:p14="http://schemas.microsoft.com/office/powerpoint/2010/main" val="3944698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140D8D60-A8B1-477C-8D84-4B7B75FD85D7}" type="slidenum">
              <a:rPr lang="pl-PL" smtClean="0"/>
              <a:t>9</a:t>
            </a:fld>
            <a:endParaRPr lang="pl-PL"/>
          </a:p>
        </p:txBody>
      </p:sp>
    </p:spTree>
    <p:extLst>
      <p:ext uri="{BB962C8B-B14F-4D97-AF65-F5344CB8AC3E}">
        <p14:creationId xmlns:p14="http://schemas.microsoft.com/office/powerpoint/2010/main" val="1264450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dirty="0"/>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51E697C5-051A-4173-AE30-28517B40CF86}" type="datetime1">
              <a:rPr lang="en-US" smtClean="0"/>
              <a:t>3/22/2021</a:t>
            </a:fld>
            <a:endParaRPr lang="en-US" dirty="0"/>
          </a:p>
        </p:txBody>
      </p:sp>
      <p:sp>
        <p:nvSpPr>
          <p:cNvPr id="5" name="Symbol zastępczy stopki 4"/>
          <p:cNvSpPr>
            <a:spLocks noGrp="1"/>
          </p:cNvSpPr>
          <p:nvPr>
            <p:ph type="ftr" sz="quarter" idx="11"/>
          </p:nvPr>
        </p:nvSpPr>
        <p:spPr/>
        <p:txBody>
          <a:bodyPr/>
          <a:lstStyle/>
          <a:p>
            <a:endParaRPr lang="en-US" dirty="0"/>
          </a:p>
        </p:txBody>
      </p:sp>
      <p:sp>
        <p:nvSpPr>
          <p:cNvPr id="6" name="Symbol zastępczy numeru slajdu 5"/>
          <p:cNvSpPr>
            <a:spLocks noGrp="1"/>
          </p:cNvSpPr>
          <p:nvPr>
            <p:ph type="sldNum" sz="quarter" idx="12"/>
          </p:nvPr>
        </p:nvSpPr>
        <p:spPr/>
        <p:txBody>
          <a:bodyPr/>
          <a:lstStyle/>
          <a:p>
            <a:fld id="{6D22F896-40B5-4ADD-8801-0D06FADFA095}" type="slidenum">
              <a:rPr lang="en-US" smtClean="0"/>
              <a:t>‹#›</a:t>
            </a:fld>
            <a:endParaRPr lang="en-US" dirty="0"/>
          </a:p>
        </p:txBody>
      </p:sp>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224807"/>
            <a:ext cx="1349272" cy="348281"/>
          </a:xfrm>
          <a:prstGeom prst="rect">
            <a:avLst/>
          </a:prstGeom>
        </p:spPr>
      </p:pic>
    </p:spTree>
    <p:extLst>
      <p:ext uri="{BB962C8B-B14F-4D97-AF65-F5344CB8AC3E}">
        <p14:creationId xmlns:p14="http://schemas.microsoft.com/office/powerpoint/2010/main" val="6591367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CB3EA490-7C6A-4591-B883-7A96951A6995}" type="datetime1">
              <a:rPr lang="en-US" smtClean="0"/>
              <a:t>3/22/2021</a:t>
            </a:fld>
            <a:endParaRPr lang="en-US" dirty="0"/>
          </a:p>
        </p:txBody>
      </p:sp>
      <p:sp>
        <p:nvSpPr>
          <p:cNvPr id="5" name="Symbol zastępczy stopki 4"/>
          <p:cNvSpPr>
            <a:spLocks noGrp="1"/>
          </p:cNvSpPr>
          <p:nvPr>
            <p:ph type="ftr" sz="quarter" idx="11"/>
          </p:nvPr>
        </p:nvSpPr>
        <p:spPr/>
        <p:txBody>
          <a:bodyPr/>
          <a:lstStyle/>
          <a:p>
            <a:endParaRPr lang="en-US" dirty="0"/>
          </a:p>
        </p:txBody>
      </p:sp>
      <p:sp>
        <p:nvSpPr>
          <p:cNvPr id="6" name="Symbol zastępczy numeru slajdu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384307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7CCB543-8BF6-468D-93F6-3A335A1CDF0F}" type="datetime1">
              <a:rPr lang="en-US" smtClean="0"/>
              <a:t>3/22/2021</a:t>
            </a:fld>
            <a:endParaRPr lang="en-US" dirty="0"/>
          </a:p>
        </p:txBody>
      </p:sp>
      <p:sp>
        <p:nvSpPr>
          <p:cNvPr id="5" name="Symbol zastępczy stopki 4"/>
          <p:cNvSpPr>
            <a:spLocks noGrp="1"/>
          </p:cNvSpPr>
          <p:nvPr>
            <p:ph type="ftr" sz="quarter" idx="11"/>
          </p:nvPr>
        </p:nvSpPr>
        <p:spPr/>
        <p:txBody>
          <a:bodyPr/>
          <a:lstStyle/>
          <a:p>
            <a:endParaRPr lang="en-US" dirty="0"/>
          </a:p>
        </p:txBody>
      </p:sp>
      <p:sp>
        <p:nvSpPr>
          <p:cNvPr id="6" name="Symbol zastępczy numeru slajdu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88585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2_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12" name="Content Placeholder 2"/>
          <p:cNvSpPr>
            <a:spLocks noGrp="1"/>
          </p:cNvSpPr>
          <p:nvPr>
            <p:ph sz="quarter" idx="13"/>
          </p:nvPr>
        </p:nvSpPr>
        <p:spPr>
          <a:xfrm>
            <a:off x="914087" y="2336931"/>
            <a:ext cx="10363826" cy="342410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7678737" y="5883275"/>
            <a:ext cx="2743200" cy="365125"/>
          </a:xfrm>
          <a:prstGeom prst="rect">
            <a:avLst/>
          </a:prstGeom>
        </p:spPr>
        <p:txBody>
          <a:bodyPr/>
          <a:lstStyle/>
          <a:p>
            <a:fld id="{17EEEB6C-0A92-454E-8EE3-C391948A9019}" type="datetime1">
              <a:rPr lang="en-US" smtClean="0"/>
              <a:t>3/22/2021</a:t>
            </a:fld>
            <a:endParaRPr lang="en-US" dirty="0"/>
          </a:p>
        </p:txBody>
      </p:sp>
      <p:sp>
        <p:nvSpPr>
          <p:cNvPr id="5" name="Footer Placeholder 4"/>
          <p:cNvSpPr>
            <a:spLocks noGrp="1"/>
          </p:cNvSpPr>
          <p:nvPr>
            <p:ph type="ftr" sz="quarter" idx="11"/>
          </p:nvPr>
        </p:nvSpPr>
        <p:spPr>
          <a:xfrm>
            <a:off x="913774" y="5883275"/>
            <a:ext cx="6672887"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1277600" y="6382039"/>
            <a:ext cx="764215" cy="365125"/>
          </a:xfrm>
        </p:spPr>
        <p:txBody>
          <a:bodyPr/>
          <a:lstStyle/>
          <a:p>
            <a:fld id="{6D22F896-40B5-4ADD-8801-0D06FADFA095}" type="slidenum">
              <a:rPr lang="en-US" dirty="0"/>
              <a:t>‹#›</a:t>
            </a:fld>
            <a:endParaRPr lang="en-US" dirty="0"/>
          </a:p>
        </p:txBody>
      </p:sp>
      <p:pic>
        <p:nvPicPr>
          <p:cNvPr id="8" name="Obraz 7"/>
          <p:cNvPicPr>
            <a:picLocks noChangeAspect="1"/>
          </p:cNvPicPr>
          <p:nvPr userDrawn="1"/>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3254" y="6389877"/>
            <a:ext cx="1790789" cy="462248"/>
          </a:xfrm>
          <a:prstGeom prst="rect">
            <a:avLst/>
          </a:prstGeom>
        </p:spPr>
      </p:pic>
    </p:spTree>
    <p:extLst>
      <p:ext uri="{BB962C8B-B14F-4D97-AF65-F5344CB8AC3E}">
        <p14:creationId xmlns:p14="http://schemas.microsoft.com/office/powerpoint/2010/main" val="35443592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lvl1pPr>
              <a:defRPr sz="4000">
                <a:solidFill>
                  <a:srgbClr val="002060"/>
                </a:solidFill>
              </a:defRPr>
            </a:lvl1pPr>
          </a:lstStyle>
          <a:p>
            <a:r>
              <a:rPr lang="pl-PL" dirty="0"/>
              <a:t>Kliknij, aby edytować styl</a:t>
            </a:r>
          </a:p>
        </p:txBody>
      </p:sp>
      <p:sp>
        <p:nvSpPr>
          <p:cNvPr id="3" name="Symbol zastępczy zawartości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daty 3"/>
          <p:cNvSpPr>
            <a:spLocks noGrp="1"/>
          </p:cNvSpPr>
          <p:nvPr>
            <p:ph type="dt" sz="half" idx="10"/>
          </p:nvPr>
        </p:nvSpPr>
        <p:spPr/>
        <p:txBody>
          <a:bodyPr/>
          <a:lstStyle/>
          <a:p>
            <a:fld id="{2FB46BD1-CD5E-44BE-A67A-969F50D4128E}" type="datetime1">
              <a:rPr lang="en-US" smtClean="0"/>
              <a:t>3/22/2021</a:t>
            </a:fld>
            <a:endParaRPr lang="en-US" dirty="0"/>
          </a:p>
        </p:txBody>
      </p:sp>
      <p:sp>
        <p:nvSpPr>
          <p:cNvPr id="5" name="Symbol zastępczy stopki 4"/>
          <p:cNvSpPr>
            <a:spLocks noGrp="1"/>
          </p:cNvSpPr>
          <p:nvPr>
            <p:ph type="ftr" sz="quarter" idx="11"/>
          </p:nvPr>
        </p:nvSpPr>
        <p:spPr/>
        <p:txBody>
          <a:bodyPr/>
          <a:lstStyle/>
          <a:p>
            <a:endParaRPr lang="en-US" dirty="0"/>
          </a:p>
        </p:txBody>
      </p:sp>
      <p:sp>
        <p:nvSpPr>
          <p:cNvPr id="6" name="Symbol zastępczy numeru slajdu 5"/>
          <p:cNvSpPr>
            <a:spLocks noGrp="1"/>
          </p:cNvSpPr>
          <p:nvPr>
            <p:ph type="sldNum" sz="quarter" idx="12"/>
          </p:nvPr>
        </p:nvSpPr>
        <p:spPr/>
        <p:txBody>
          <a:bodyPr/>
          <a:lstStyle/>
          <a:p>
            <a:fld id="{6D22F896-40B5-4ADD-8801-0D06FADFA095}" type="slidenum">
              <a:rPr lang="en-US" smtClean="0"/>
              <a:pPr/>
              <a:t>‹#›</a:t>
            </a:fld>
            <a:endParaRPr lang="en-US" dirty="0"/>
          </a:p>
        </p:txBody>
      </p:sp>
      <p:pic>
        <p:nvPicPr>
          <p:cNvPr id="7" name="Obraz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97312" y="111007"/>
            <a:ext cx="1522326" cy="437307"/>
          </a:xfrm>
          <a:prstGeom prst="rect">
            <a:avLst/>
          </a:prstGeom>
        </p:spPr>
      </p:pic>
    </p:spTree>
    <p:extLst>
      <p:ext uri="{BB962C8B-B14F-4D97-AF65-F5344CB8AC3E}">
        <p14:creationId xmlns:p14="http://schemas.microsoft.com/office/powerpoint/2010/main" val="16577490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p:cNvSpPr>
            <a:spLocks noGrp="1"/>
          </p:cNvSpPr>
          <p:nvPr>
            <p:ph type="dt" sz="half" idx="10"/>
          </p:nvPr>
        </p:nvSpPr>
        <p:spPr/>
        <p:txBody>
          <a:bodyPr/>
          <a:lstStyle/>
          <a:p>
            <a:fld id="{02AD55B6-0C0F-4820-B7BF-AA48068BA0EF}" type="datetime1">
              <a:rPr lang="en-US" smtClean="0"/>
              <a:t>3/22/2021</a:t>
            </a:fld>
            <a:endParaRPr lang="en-US" dirty="0"/>
          </a:p>
        </p:txBody>
      </p:sp>
      <p:sp>
        <p:nvSpPr>
          <p:cNvPr id="5" name="Symbol zastępczy stopki 4"/>
          <p:cNvSpPr>
            <a:spLocks noGrp="1"/>
          </p:cNvSpPr>
          <p:nvPr>
            <p:ph type="ftr" sz="quarter" idx="11"/>
          </p:nvPr>
        </p:nvSpPr>
        <p:spPr/>
        <p:txBody>
          <a:bodyPr/>
          <a:lstStyle/>
          <a:p>
            <a:endParaRPr lang="en-US" dirty="0"/>
          </a:p>
        </p:txBody>
      </p:sp>
      <p:sp>
        <p:nvSpPr>
          <p:cNvPr id="6" name="Symbol zastępczy numeru slajdu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088636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9E434F88-9BC6-41AE-89D4-98C540DE3FD4}" type="datetime1">
              <a:rPr lang="en-US" smtClean="0"/>
              <a:t>3/22/2021</a:t>
            </a:fld>
            <a:endParaRPr lang="en-US" dirty="0"/>
          </a:p>
        </p:txBody>
      </p:sp>
      <p:sp>
        <p:nvSpPr>
          <p:cNvPr id="6" name="Symbol zastępczy stopki 5"/>
          <p:cNvSpPr>
            <a:spLocks noGrp="1"/>
          </p:cNvSpPr>
          <p:nvPr>
            <p:ph type="ftr" sz="quarter" idx="11"/>
          </p:nvPr>
        </p:nvSpPr>
        <p:spPr/>
        <p:txBody>
          <a:bodyPr/>
          <a:lstStyle/>
          <a:p>
            <a:endParaRPr lang="en-US" dirty="0"/>
          </a:p>
        </p:txBody>
      </p:sp>
      <p:sp>
        <p:nvSpPr>
          <p:cNvPr id="7" name="Symbol zastępczy numeru slajdu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070954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AEFF013C-15DC-4476-91CF-3427151AD1FE}" type="datetime1">
              <a:rPr lang="en-US" smtClean="0"/>
              <a:t>3/22/2021</a:t>
            </a:fld>
            <a:endParaRPr lang="en-US" dirty="0"/>
          </a:p>
        </p:txBody>
      </p:sp>
      <p:sp>
        <p:nvSpPr>
          <p:cNvPr id="8" name="Symbol zastępczy stopki 7"/>
          <p:cNvSpPr>
            <a:spLocks noGrp="1"/>
          </p:cNvSpPr>
          <p:nvPr>
            <p:ph type="ftr" sz="quarter" idx="11"/>
          </p:nvPr>
        </p:nvSpPr>
        <p:spPr/>
        <p:txBody>
          <a:bodyPr/>
          <a:lstStyle/>
          <a:p>
            <a:endParaRPr lang="en-US" dirty="0"/>
          </a:p>
        </p:txBody>
      </p:sp>
      <p:sp>
        <p:nvSpPr>
          <p:cNvPr id="9" name="Symbol zastępczy numeru slajdu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04286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515600" cy="874739"/>
          </a:xfrm>
        </p:spPr>
        <p:txBody>
          <a:bodyPr>
            <a:normAutofit/>
          </a:bodyPr>
          <a:lstStyle>
            <a:lvl1pPr>
              <a:defRPr sz="3200"/>
            </a:lvl1pPr>
          </a:lstStyle>
          <a:p>
            <a:r>
              <a:rPr lang="pl-PL" dirty="0"/>
              <a:t>Kliknij, aby edytować styl</a:t>
            </a:r>
          </a:p>
        </p:txBody>
      </p:sp>
      <p:sp>
        <p:nvSpPr>
          <p:cNvPr id="3" name="Symbol zastępczy daty 2"/>
          <p:cNvSpPr>
            <a:spLocks noGrp="1"/>
          </p:cNvSpPr>
          <p:nvPr>
            <p:ph type="dt" sz="half" idx="10"/>
          </p:nvPr>
        </p:nvSpPr>
        <p:spPr/>
        <p:txBody>
          <a:bodyPr/>
          <a:lstStyle/>
          <a:p>
            <a:fld id="{02238DA9-212B-4556-A133-A60481EB928F}" type="datetime1">
              <a:rPr lang="en-US" smtClean="0"/>
              <a:t>3/22/2021</a:t>
            </a:fld>
            <a:endParaRPr lang="en-US" dirty="0"/>
          </a:p>
        </p:txBody>
      </p:sp>
      <p:sp>
        <p:nvSpPr>
          <p:cNvPr id="4" name="Symbol zastępczy stopki 3"/>
          <p:cNvSpPr>
            <a:spLocks noGrp="1"/>
          </p:cNvSpPr>
          <p:nvPr>
            <p:ph type="ftr" sz="quarter" idx="11"/>
          </p:nvPr>
        </p:nvSpPr>
        <p:spPr/>
        <p:txBody>
          <a:bodyPr/>
          <a:lstStyle/>
          <a:p>
            <a:endParaRPr lang="en-US" dirty="0"/>
          </a:p>
        </p:txBody>
      </p:sp>
      <p:sp>
        <p:nvSpPr>
          <p:cNvPr id="5" name="Symbol zastępczy numeru slajdu 4"/>
          <p:cNvSpPr>
            <a:spLocks noGrp="1"/>
          </p:cNvSpPr>
          <p:nvPr>
            <p:ph type="sldNum" sz="quarter" idx="12"/>
          </p:nvPr>
        </p:nvSpPr>
        <p:spPr/>
        <p:txBody>
          <a:bodyPr/>
          <a:lstStyle/>
          <a:p>
            <a:fld id="{6D22F896-40B5-4ADD-8801-0D06FADFA095}" type="slidenum">
              <a:rPr lang="en-US" smtClean="0"/>
              <a:t>‹#›</a:t>
            </a:fld>
            <a:endParaRPr lang="en-US" dirty="0"/>
          </a:p>
        </p:txBody>
      </p:sp>
      <p:pic>
        <p:nvPicPr>
          <p:cNvPr id="6" name="Obraz 5"/>
          <p:cNvPicPr>
            <a:picLocks noChangeAspect="1"/>
          </p:cNvPicPr>
          <p:nvPr userDrawn="1"/>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0401211" y="49192"/>
            <a:ext cx="1790789" cy="462248"/>
          </a:xfrm>
          <a:prstGeom prst="rect">
            <a:avLst/>
          </a:prstGeom>
        </p:spPr>
      </p:pic>
    </p:spTree>
    <p:extLst>
      <p:ext uri="{BB962C8B-B14F-4D97-AF65-F5344CB8AC3E}">
        <p14:creationId xmlns:p14="http://schemas.microsoft.com/office/powerpoint/2010/main" val="2484762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59CCDF27-2079-49DD-93FE-EDA8BDFFFCF3}" type="datetime1">
              <a:rPr lang="en-US" smtClean="0"/>
              <a:t>3/22/2021</a:t>
            </a:fld>
            <a:endParaRPr lang="en-US" dirty="0"/>
          </a:p>
        </p:txBody>
      </p:sp>
      <p:sp>
        <p:nvSpPr>
          <p:cNvPr id="3" name="Symbol zastępczy stopki 2"/>
          <p:cNvSpPr>
            <a:spLocks noGrp="1"/>
          </p:cNvSpPr>
          <p:nvPr>
            <p:ph type="ftr" sz="quarter" idx="11"/>
          </p:nvPr>
        </p:nvSpPr>
        <p:spPr/>
        <p:txBody>
          <a:bodyPr/>
          <a:lstStyle/>
          <a:p>
            <a:endParaRPr lang="en-US" dirty="0"/>
          </a:p>
        </p:txBody>
      </p:sp>
      <p:sp>
        <p:nvSpPr>
          <p:cNvPr id="4" name="Symbol zastępczy numeru slajdu 3"/>
          <p:cNvSpPr>
            <a:spLocks noGrp="1"/>
          </p:cNvSpPr>
          <p:nvPr>
            <p:ph type="sldNum" sz="quarter" idx="12"/>
          </p:nvPr>
        </p:nvSpPr>
        <p:spPr/>
        <p:txBody>
          <a:bodyPr/>
          <a:lstStyle/>
          <a:p>
            <a:fld id="{6D22F896-40B5-4ADD-8801-0D06FADFA095}" type="slidenum">
              <a:rPr lang="en-US" smtClean="0"/>
              <a:t>‹#›</a:t>
            </a:fld>
            <a:endParaRPr lang="en-US" dirty="0"/>
          </a:p>
        </p:txBody>
      </p:sp>
      <p:pic>
        <p:nvPicPr>
          <p:cNvPr id="5" name="Obraz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13186" y="402263"/>
            <a:ext cx="3118991" cy="897983"/>
          </a:xfrm>
          <a:prstGeom prst="rect">
            <a:avLst/>
          </a:prstGeom>
        </p:spPr>
      </p:pic>
    </p:spTree>
    <p:extLst>
      <p:ext uri="{BB962C8B-B14F-4D97-AF65-F5344CB8AC3E}">
        <p14:creationId xmlns:p14="http://schemas.microsoft.com/office/powerpoint/2010/main" val="16006742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1805DC1A-3948-40B5-B35D-D98C11069E8C}" type="datetime1">
              <a:rPr lang="en-US" smtClean="0"/>
              <a:t>3/22/2021</a:t>
            </a:fld>
            <a:endParaRPr lang="en-US" dirty="0"/>
          </a:p>
        </p:txBody>
      </p:sp>
      <p:sp>
        <p:nvSpPr>
          <p:cNvPr id="6" name="Symbol zastępczy stopki 5"/>
          <p:cNvSpPr>
            <a:spLocks noGrp="1"/>
          </p:cNvSpPr>
          <p:nvPr>
            <p:ph type="ftr" sz="quarter" idx="11"/>
          </p:nvPr>
        </p:nvSpPr>
        <p:spPr/>
        <p:txBody>
          <a:bodyPr/>
          <a:lstStyle/>
          <a:p>
            <a:endParaRPr lang="en-US" dirty="0"/>
          </a:p>
        </p:txBody>
      </p:sp>
      <p:sp>
        <p:nvSpPr>
          <p:cNvPr id="7" name="Symbol zastępczy numeru slajdu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417349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3487DD7B-A2A3-4D6F-8625-06EC447956D4}" type="datetime1">
              <a:rPr lang="en-US" smtClean="0"/>
              <a:t>3/22/2021</a:t>
            </a:fld>
            <a:endParaRPr lang="en-US" dirty="0"/>
          </a:p>
        </p:txBody>
      </p:sp>
      <p:sp>
        <p:nvSpPr>
          <p:cNvPr id="6" name="Symbol zastępczy stopki 5"/>
          <p:cNvSpPr>
            <a:spLocks noGrp="1"/>
          </p:cNvSpPr>
          <p:nvPr>
            <p:ph type="ftr" sz="quarter" idx="11"/>
          </p:nvPr>
        </p:nvSpPr>
        <p:spPr/>
        <p:txBody>
          <a:bodyPr/>
          <a:lstStyle/>
          <a:p>
            <a:endParaRPr lang="en-US" dirty="0"/>
          </a:p>
        </p:txBody>
      </p:sp>
      <p:sp>
        <p:nvSpPr>
          <p:cNvPr id="7" name="Symbol zastępczy numeru slajdu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386939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724087"/>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p:cNvSpPr>
            <a:spLocks noGrp="1"/>
          </p:cNvSpPr>
          <p:nvPr>
            <p:ph type="body" idx="1"/>
          </p:nvPr>
        </p:nvSpPr>
        <p:spPr>
          <a:xfrm>
            <a:off x="838200" y="1264024"/>
            <a:ext cx="10515600" cy="4912939"/>
          </a:xfrm>
          <a:prstGeom prst="rect">
            <a:avLst/>
          </a:prstGeom>
        </p:spPr>
        <p:txBody>
          <a:bodyPr vert="horz" lIns="91440" tIns="45720" rIns="91440" bIns="45720" rtlCol="0">
            <a:normAutofit/>
          </a:body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0AC6E-C5F1-433A-AB44-1815065B89CB}" type="datetime1">
              <a:rPr lang="en-US" smtClean="0"/>
              <a:t>3/22/2021</a:t>
            </a:fld>
            <a:endParaRPr lang="en-US" dirty="0"/>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9108975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8" r:id="rId12"/>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6.tmp"/><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slideLayout" Target="../slideLayouts/slideLayout6.xml"/><Relationship Id="rId7" Type="http://schemas.openxmlformats.org/officeDocument/2006/relationships/diagramQuickStyle" Target="../diagrams/quickStyle3.xml"/><Relationship Id="rId12" Type="http://schemas.openxmlformats.org/officeDocument/2006/relationships/image" Target="../media/image11.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diagramLayout" Target="../diagrams/layout3.xml"/><Relationship Id="rId11" Type="http://schemas.openxmlformats.org/officeDocument/2006/relationships/image" Target="../media/image10.tmp"/><Relationship Id="rId5" Type="http://schemas.openxmlformats.org/officeDocument/2006/relationships/diagramData" Target="../diagrams/data3.xml"/><Relationship Id="rId10" Type="http://schemas.openxmlformats.org/officeDocument/2006/relationships/image" Target="../media/image9.tmp"/><Relationship Id="rId4" Type="http://schemas.openxmlformats.org/officeDocument/2006/relationships/notesSlide" Target="../notesSlides/notesSlide20.xml"/><Relationship Id="rId9" Type="http://schemas.microsoft.com/office/2007/relationships/diagramDrawing" Target="../diagrams/drawing3.xml"/></Relationships>
</file>

<file path=ppt/slides/_rels/slide2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315802" y="994878"/>
            <a:ext cx="9560395" cy="3950676"/>
          </a:xfrm>
        </p:spPr>
        <p:txBody>
          <a:bodyPr>
            <a:normAutofit fontScale="90000"/>
          </a:bodyPr>
          <a:lstStyle/>
          <a:p>
            <a:pPr algn="ctr"/>
            <a:r>
              <a:rPr lang="pl-PL" sz="6600" dirty="0">
                <a:solidFill>
                  <a:srgbClr val="002060"/>
                </a:solidFill>
                <a:latin typeface="+mn-lt"/>
              </a:rPr>
              <a:t>Planowanie </a:t>
            </a:r>
            <a:r>
              <a:rPr lang="pl-PL" sz="6600" dirty="0">
                <a:solidFill>
                  <a:schemeClr val="bg1">
                    <a:lumMod val="50000"/>
                  </a:schemeClr>
                </a:solidFill>
                <a:latin typeface="+mn-lt"/>
              </a:rPr>
              <a:t>części pisemnej </a:t>
            </a:r>
            <a:r>
              <a:rPr lang="pl-PL" sz="6600" dirty="0">
                <a:solidFill>
                  <a:srgbClr val="002060"/>
                </a:solidFill>
                <a:latin typeface="+mn-lt"/>
              </a:rPr>
              <a:t>egzaminu potwierdzającego kwalifikacje w zawodzie </a:t>
            </a:r>
            <a:br>
              <a:rPr lang="pl-PL" sz="6600" dirty="0">
                <a:solidFill>
                  <a:srgbClr val="002060"/>
                </a:solidFill>
                <a:latin typeface="+mn-lt"/>
              </a:rPr>
            </a:br>
            <a:r>
              <a:rPr lang="pl-PL" sz="6600" dirty="0">
                <a:solidFill>
                  <a:srgbClr val="002060"/>
                </a:solidFill>
                <a:latin typeface="+mn-lt"/>
              </a:rPr>
              <a:t>i egzaminu zawodowego </a:t>
            </a:r>
            <a:br>
              <a:rPr lang="pl-PL" sz="6600" dirty="0">
                <a:solidFill>
                  <a:srgbClr val="002060"/>
                </a:solidFill>
                <a:latin typeface="+mn-lt"/>
              </a:rPr>
            </a:br>
            <a:r>
              <a:rPr lang="pl-PL" sz="6600" dirty="0">
                <a:solidFill>
                  <a:srgbClr val="002060"/>
                </a:solidFill>
                <a:latin typeface="+mn-lt"/>
              </a:rPr>
              <a:t>w 2021 r.</a:t>
            </a:r>
          </a:p>
        </p:txBody>
      </p:sp>
      <p:sp>
        <p:nvSpPr>
          <p:cNvPr id="3" name="Podtytuł 2"/>
          <p:cNvSpPr>
            <a:spLocks noGrp="1"/>
          </p:cNvSpPr>
          <p:nvPr>
            <p:ph type="subTitle" idx="1"/>
          </p:nvPr>
        </p:nvSpPr>
        <p:spPr>
          <a:xfrm>
            <a:off x="1771414" y="5723123"/>
            <a:ext cx="8689976" cy="509725"/>
          </a:xfrm>
        </p:spPr>
        <p:txBody>
          <a:bodyPr/>
          <a:lstStyle/>
          <a:p>
            <a:r>
              <a:rPr lang="pl-PL" i="1" dirty="0">
                <a:solidFill>
                  <a:srgbClr val="002060"/>
                </a:solidFill>
              </a:rPr>
              <a:t>marzec 2021 r.</a:t>
            </a:r>
          </a:p>
        </p:txBody>
      </p:sp>
    </p:spTree>
    <p:extLst>
      <p:ext uri="{BB962C8B-B14F-4D97-AF65-F5344CB8AC3E}">
        <p14:creationId xmlns:p14="http://schemas.microsoft.com/office/powerpoint/2010/main" val="40185089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F91AAD29-17F9-40CB-92C8-CF3D0D3EECA0}"/>
              </a:ext>
            </a:extLst>
          </p:cNvPr>
          <p:cNvSpPr>
            <a:spLocks noGrp="1"/>
          </p:cNvSpPr>
          <p:nvPr>
            <p:ph type="title"/>
          </p:nvPr>
        </p:nvSpPr>
        <p:spPr>
          <a:xfrm>
            <a:off x="419725" y="664929"/>
            <a:ext cx="11497455" cy="724087"/>
          </a:xfrm>
        </p:spPr>
        <p:txBody>
          <a:bodyPr>
            <a:normAutofit/>
          </a:bodyPr>
          <a:lstStyle/>
          <a:p>
            <a:r>
              <a:rPr lang="pl-PL" dirty="0"/>
              <a:t>Zasady przeprowadzania egzaminu „przy komputerach”</a:t>
            </a:r>
          </a:p>
        </p:txBody>
      </p:sp>
      <p:sp>
        <p:nvSpPr>
          <p:cNvPr id="3" name="Symbol zastępczy zawartości 2">
            <a:extLst>
              <a:ext uri="{FF2B5EF4-FFF2-40B4-BE49-F238E27FC236}">
                <a16:creationId xmlns:a16="http://schemas.microsoft.com/office/drawing/2014/main" xmlns="" id="{4F7F5A6A-9F6D-4EBC-B748-916B20A7B69E}"/>
              </a:ext>
            </a:extLst>
          </p:cNvPr>
          <p:cNvSpPr>
            <a:spLocks noGrp="1"/>
          </p:cNvSpPr>
          <p:nvPr>
            <p:ph idx="1"/>
          </p:nvPr>
        </p:nvSpPr>
        <p:spPr>
          <a:xfrm>
            <a:off x="628336" y="1698738"/>
            <a:ext cx="10869120" cy="4133166"/>
          </a:xfrm>
        </p:spPr>
        <p:txBody>
          <a:bodyPr>
            <a:normAutofit fontScale="92500" lnSpcReduction="10000"/>
          </a:bodyPr>
          <a:lstStyle/>
          <a:p>
            <a:pPr algn="just">
              <a:lnSpc>
                <a:spcPct val="110000"/>
              </a:lnSpc>
            </a:pPr>
            <a:r>
              <a:rPr lang="pl-PL" dirty="0"/>
              <a:t>Dla każdego zgłoszonego w SIOEPKZ egzaminu przygotowywana jest jedna, oddzielna „paczka” z zadaniami.</a:t>
            </a:r>
          </a:p>
          <a:p>
            <a:pPr algn="just">
              <a:lnSpc>
                <a:spcPct val="110000"/>
              </a:lnSpc>
            </a:pPr>
            <a:r>
              <a:rPr lang="pl-PL" dirty="0"/>
              <a:t>Na jednym serwerze egzaminacyjnym, na jednej zmianie egzaminu, można przeprowadzić egzamin z wykorzystaniem tylko jednej przygotowanej „paczki” z zadaniami.</a:t>
            </a:r>
          </a:p>
          <a:p>
            <a:pPr algn="just">
              <a:lnSpc>
                <a:spcPct val="110000"/>
              </a:lnSpc>
            </a:pPr>
            <a:r>
              <a:rPr lang="pl-PL" dirty="0"/>
              <a:t>W jednej „paczce” mogą być różne kwalifikacje.</a:t>
            </a:r>
          </a:p>
          <a:p>
            <a:pPr algn="just">
              <a:lnSpc>
                <a:spcPct val="110000"/>
              </a:lnSpc>
            </a:pPr>
            <a:r>
              <a:rPr lang="pl-PL" dirty="0"/>
              <a:t>Jeżeli chcemy na jednej zmianie, w jednej sali (jeden serwer) przeprowadzić egzamin dla zdających z różnych szkół (np. technikum i szkoły branżowej</a:t>
            </a:r>
            <a:r>
              <a:rPr lang="pl-PL" dirty="0" smtClean="0"/>
              <a:t>), </a:t>
            </a:r>
            <a:r>
              <a:rPr lang="pl-PL" dirty="0"/>
              <a:t>to zdających z jednej szkoły trzeba skierować na egzamin do tej drugiej szkoły.</a:t>
            </a:r>
          </a:p>
          <a:p>
            <a:pPr>
              <a:lnSpc>
                <a:spcPct val="110000"/>
              </a:lnSpc>
            </a:pPr>
            <a:endParaRPr lang="pl-PL" dirty="0"/>
          </a:p>
          <a:p>
            <a:pPr>
              <a:lnSpc>
                <a:spcPct val="110000"/>
              </a:lnSpc>
            </a:pPr>
            <a:endParaRPr lang="pl-PL" dirty="0"/>
          </a:p>
          <a:p>
            <a:pPr>
              <a:lnSpc>
                <a:spcPct val="110000"/>
              </a:lnSpc>
            </a:pPr>
            <a:endParaRPr lang="pl-PL" dirty="0"/>
          </a:p>
        </p:txBody>
      </p:sp>
      <p:sp>
        <p:nvSpPr>
          <p:cNvPr id="4" name="Symbol zastępczy numeru slajdu 3">
            <a:extLst>
              <a:ext uri="{FF2B5EF4-FFF2-40B4-BE49-F238E27FC236}">
                <a16:creationId xmlns:a16="http://schemas.microsoft.com/office/drawing/2014/main" xmlns="" id="{2B57EBCC-9DC0-4C27-B77D-C5AED79A4F7E}"/>
              </a:ext>
            </a:extLst>
          </p:cNvPr>
          <p:cNvSpPr>
            <a:spLocks noGrp="1"/>
          </p:cNvSpPr>
          <p:nvPr>
            <p:ph type="sldNum" sz="quarter" idx="12"/>
          </p:nvPr>
        </p:nvSpPr>
        <p:spPr/>
        <p:txBody>
          <a:bodyPr/>
          <a:lstStyle/>
          <a:p>
            <a:fld id="{6D22F896-40B5-4ADD-8801-0D06FADFA095}" type="slidenum">
              <a:rPr lang="en-US" smtClean="0"/>
              <a:pPr/>
              <a:t>10</a:t>
            </a:fld>
            <a:endParaRPr lang="en-US" dirty="0"/>
          </a:p>
        </p:txBody>
      </p:sp>
    </p:spTree>
    <p:extLst>
      <p:ext uri="{BB962C8B-B14F-4D97-AF65-F5344CB8AC3E}">
        <p14:creationId xmlns:p14="http://schemas.microsoft.com/office/powerpoint/2010/main" val="37937464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3018BAB-81C4-40A6-B89F-775510B9D65F}"/>
              </a:ext>
            </a:extLst>
          </p:cNvPr>
          <p:cNvSpPr>
            <a:spLocks noGrp="1"/>
          </p:cNvSpPr>
          <p:nvPr>
            <p:ph type="title"/>
          </p:nvPr>
        </p:nvSpPr>
        <p:spPr>
          <a:xfrm>
            <a:off x="838199" y="661687"/>
            <a:ext cx="10914089" cy="724087"/>
          </a:xfrm>
        </p:spPr>
        <p:txBody>
          <a:bodyPr>
            <a:normAutofit fontScale="90000"/>
          </a:bodyPr>
          <a:lstStyle/>
          <a:p>
            <a:r>
              <a:rPr lang="pl-PL" dirty="0"/>
              <a:t>rozwiązanie, </a:t>
            </a:r>
            <a:r>
              <a:rPr lang="pl-PL" sz="3600" dirty="0"/>
              <a:t>gdy na 1 zmianie są zdający z różnych szkół – do zastosowania przy egzaminie „na komputerach”:</a:t>
            </a:r>
          </a:p>
        </p:txBody>
      </p:sp>
      <p:sp>
        <p:nvSpPr>
          <p:cNvPr id="3" name="Symbol zastępczy zawartości 2">
            <a:extLst>
              <a:ext uri="{FF2B5EF4-FFF2-40B4-BE49-F238E27FC236}">
                <a16:creationId xmlns:a16="http://schemas.microsoft.com/office/drawing/2014/main" xmlns="" id="{399E0A0A-0576-4205-905D-F9299717450B}"/>
              </a:ext>
            </a:extLst>
          </p:cNvPr>
          <p:cNvSpPr>
            <a:spLocks noGrp="1"/>
          </p:cNvSpPr>
          <p:nvPr>
            <p:ph idx="1"/>
          </p:nvPr>
        </p:nvSpPr>
        <p:spPr>
          <a:xfrm>
            <a:off x="568049" y="1553938"/>
            <a:ext cx="10854456" cy="5564044"/>
          </a:xfrm>
        </p:spPr>
        <p:txBody>
          <a:bodyPr>
            <a:noAutofit/>
          </a:bodyPr>
          <a:lstStyle/>
          <a:p>
            <a:pPr marL="0" indent="0">
              <a:lnSpc>
                <a:spcPct val="120000"/>
              </a:lnSpc>
              <a:buNone/>
            </a:pPr>
            <a:r>
              <a:rPr lang="pl-PL" sz="2400" dirty="0"/>
              <a:t>W SIOEPKZ</a:t>
            </a:r>
          </a:p>
          <a:p>
            <a:pPr algn="just">
              <a:lnSpc>
                <a:spcPct val="100000"/>
              </a:lnSpc>
              <a:spcBef>
                <a:spcPts val="400"/>
              </a:spcBef>
            </a:pPr>
            <a:r>
              <a:rPr lang="pl-PL" sz="2400" dirty="0"/>
              <a:t>kierujemy na egzamin zdających z technikum do szkoły branżowej (na wniosek szkoły robi to pracownik OKE)</a:t>
            </a:r>
          </a:p>
          <a:p>
            <a:pPr algn="just">
              <a:lnSpc>
                <a:spcPct val="100000"/>
              </a:lnSpc>
              <a:spcBef>
                <a:spcPts val="400"/>
              </a:spcBef>
            </a:pPr>
            <a:r>
              <a:rPr lang="pl-PL" sz="2400" dirty="0"/>
              <a:t>dla szkoły SB I stopnia planujemy salę i wpisujemy max. liczbę miejsc w </a:t>
            </a:r>
            <a:r>
              <a:rPr lang="pl-PL" sz="2400" dirty="0" smtClean="0"/>
              <a:t>sali,</a:t>
            </a:r>
            <a:endParaRPr lang="pl-PL" sz="2400" dirty="0"/>
          </a:p>
          <a:p>
            <a:pPr algn="just">
              <a:lnSpc>
                <a:spcPct val="100000"/>
              </a:lnSpc>
              <a:spcBef>
                <a:spcPts val="400"/>
              </a:spcBef>
            </a:pPr>
            <a:r>
              <a:rPr lang="pl-PL" sz="2400" dirty="0"/>
              <a:t>powołujemy jeden zespół nadzorujący (1 PZN i liczba członków wynikająca z łącznej liczby zdających w tej sali),</a:t>
            </a:r>
          </a:p>
          <a:p>
            <a:pPr>
              <a:lnSpc>
                <a:spcPct val="100000"/>
              </a:lnSpc>
              <a:spcBef>
                <a:spcPts val="400"/>
              </a:spcBef>
            </a:pPr>
            <a:r>
              <a:rPr lang="pl-PL" sz="2400" dirty="0"/>
              <a:t>pracując na koncie </a:t>
            </a:r>
            <a:r>
              <a:rPr lang="pl-PL" sz="2400" dirty="0" smtClean="0"/>
              <a:t>SB I </a:t>
            </a:r>
            <a:r>
              <a:rPr lang="pl-PL" sz="2400" dirty="0"/>
              <a:t>stopnia planujemy egzamin dla wszystkich </a:t>
            </a:r>
            <a:r>
              <a:rPr lang="pl-PL" sz="2400" dirty="0" smtClean="0"/>
              <a:t>uczniów </a:t>
            </a:r>
            <a:r>
              <a:rPr lang="pl-PL" sz="2400" dirty="0"/>
              <a:t/>
            </a:r>
            <a:br>
              <a:rPr lang="pl-PL" sz="2400" dirty="0"/>
            </a:br>
            <a:r>
              <a:rPr lang="pl-PL" sz="2400" dirty="0"/>
              <a:t>i absolwentów szkoły branżowej i technikum, i wpisujemy cały ZN.</a:t>
            </a:r>
          </a:p>
          <a:p>
            <a:pPr marL="0" indent="0" algn="just">
              <a:lnSpc>
                <a:spcPct val="120000"/>
              </a:lnSpc>
              <a:buNone/>
            </a:pPr>
            <a:r>
              <a:rPr lang="pl-PL" sz="2400" dirty="0"/>
              <a:t>Uwaga:</a:t>
            </a:r>
          </a:p>
          <a:p>
            <a:pPr marL="0" indent="0" algn="just">
              <a:lnSpc>
                <a:spcPct val="100000"/>
              </a:lnSpc>
              <a:buNone/>
            </a:pPr>
            <a:r>
              <a:rPr lang="pl-PL" sz="2400" dirty="0"/>
              <a:t>należy odpowiednio wcześniej przesłać do OKE wniosek (zał</a:t>
            </a:r>
            <a:r>
              <a:rPr lang="pl-PL" sz="2400" dirty="0" smtClean="0"/>
              <a:t>. 16</a:t>
            </a:r>
            <a:r>
              <a:rPr lang="pl-PL" sz="2400" dirty="0"/>
              <a:t>) o skierowanie uczniów technikum do szkoły branżowej</a:t>
            </a:r>
            <a:r>
              <a:rPr lang="pl-PL" sz="2400" dirty="0" smtClean="0"/>
              <a:t>. </a:t>
            </a:r>
            <a:r>
              <a:rPr lang="pl-PL" sz="2400" dirty="0"/>
              <a:t>ZN ma jeden wspólny wykaz zdających ułożony alfabetycznie. </a:t>
            </a:r>
          </a:p>
        </p:txBody>
      </p:sp>
      <p:sp>
        <p:nvSpPr>
          <p:cNvPr id="4" name="Symbol zastępczy numeru slajdu 3">
            <a:extLst>
              <a:ext uri="{FF2B5EF4-FFF2-40B4-BE49-F238E27FC236}">
                <a16:creationId xmlns:a16="http://schemas.microsoft.com/office/drawing/2014/main" xmlns="" id="{7BC7ACB7-DD78-4AB6-98EE-74BABED0E17B}"/>
              </a:ext>
            </a:extLst>
          </p:cNvPr>
          <p:cNvSpPr>
            <a:spLocks noGrp="1"/>
          </p:cNvSpPr>
          <p:nvPr>
            <p:ph type="sldNum" sz="quarter" idx="12"/>
          </p:nvPr>
        </p:nvSpPr>
        <p:spPr/>
        <p:txBody>
          <a:bodyPr/>
          <a:lstStyle/>
          <a:p>
            <a:fld id="{6D22F896-40B5-4ADD-8801-0D06FADFA095}" type="slidenum">
              <a:rPr lang="en-US" smtClean="0"/>
              <a:pPr/>
              <a:t>11</a:t>
            </a:fld>
            <a:endParaRPr lang="en-US" dirty="0"/>
          </a:p>
        </p:txBody>
      </p:sp>
    </p:spTree>
    <p:extLst>
      <p:ext uri="{BB962C8B-B14F-4D97-AF65-F5344CB8AC3E}">
        <p14:creationId xmlns:p14="http://schemas.microsoft.com/office/powerpoint/2010/main" val="20814092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28C3D0B-2BFA-40AD-8C94-E825DA16AF65}"/>
              </a:ext>
            </a:extLst>
          </p:cNvPr>
          <p:cNvSpPr>
            <a:spLocks noGrp="1"/>
          </p:cNvSpPr>
          <p:nvPr>
            <p:ph type="title"/>
          </p:nvPr>
        </p:nvSpPr>
        <p:spPr>
          <a:xfrm>
            <a:off x="831850" y="1709738"/>
            <a:ext cx="10515600" cy="2163015"/>
          </a:xfrm>
        </p:spPr>
        <p:txBody>
          <a:bodyPr>
            <a:normAutofit/>
          </a:bodyPr>
          <a:lstStyle/>
          <a:p>
            <a:pPr algn="ctr"/>
            <a:r>
              <a:rPr lang="pl-PL" sz="5900" dirty="0">
                <a:solidFill>
                  <a:srgbClr val="002060"/>
                </a:solidFill>
              </a:rPr>
              <a:t>Planowanie egzaminu z części pisemnej – formuła </a:t>
            </a:r>
            <a:r>
              <a:rPr lang="pl-PL" sz="5900" dirty="0">
                <a:solidFill>
                  <a:srgbClr val="002060"/>
                </a:solidFill>
                <a:highlight>
                  <a:srgbClr val="FFFF00"/>
                </a:highlight>
              </a:rPr>
              <a:t>2019</a:t>
            </a:r>
          </a:p>
        </p:txBody>
      </p:sp>
      <p:sp>
        <p:nvSpPr>
          <p:cNvPr id="3" name="Symbol zastępczy tekstu 2">
            <a:extLst>
              <a:ext uri="{FF2B5EF4-FFF2-40B4-BE49-F238E27FC236}">
                <a16:creationId xmlns:a16="http://schemas.microsoft.com/office/drawing/2014/main" xmlns="" id="{8B4641D8-7350-4ED7-B0BD-D335E007457E}"/>
              </a:ext>
            </a:extLst>
          </p:cNvPr>
          <p:cNvSpPr>
            <a:spLocks noGrp="1"/>
          </p:cNvSpPr>
          <p:nvPr>
            <p:ph type="body" idx="1"/>
          </p:nvPr>
        </p:nvSpPr>
        <p:spPr/>
        <p:txBody>
          <a:bodyPr>
            <a:normAutofit/>
          </a:bodyPr>
          <a:lstStyle/>
          <a:p>
            <a:pPr algn="ctr"/>
            <a:r>
              <a:rPr lang="pl-PL" sz="3200" dirty="0">
                <a:latin typeface="+mj-lt"/>
              </a:rPr>
              <a:t>Konieczne jest </a:t>
            </a:r>
            <a:r>
              <a:rPr lang="pl-PL" sz="3200" b="1" dirty="0">
                <a:latin typeface="+mj-lt"/>
              </a:rPr>
              <a:t>upoważnienie</a:t>
            </a:r>
            <a:r>
              <a:rPr lang="pl-PL" sz="3200" dirty="0">
                <a:latin typeface="+mj-lt"/>
              </a:rPr>
              <a:t> do przeprowadzenia części pisemnej egzaminu z wykorzystaniem systemu elektronicznego</a:t>
            </a:r>
          </a:p>
        </p:txBody>
      </p:sp>
      <p:sp>
        <p:nvSpPr>
          <p:cNvPr id="4" name="Symbol zastępczy numeru slajdu 3">
            <a:extLst>
              <a:ext uri="{FF2B5EF4-FFF2-40B4-BE49-F238E27FC236}">
                <a16:creationId xmlns:a16="http://schemas.microsoft.com/office/drawing/2014/main" xmlns="" id="{6F5C157B-6CDF-4AEB-B25B-AC5E42E1BA5D}"/>
              </a:ext>
            </a:extLst>
          </p:cNvPr>
          <p:cNvSpPr>
            <a:spLocks noGrp="1"/>
          </p:cNvSpPr>
          <p:nvPr>
            <p:ph type="sldNum" sz="quarter" idx="12"/>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16812243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az 2">
            <a:extLst>
              <a:ext uri="{FF2B5EF4-FFF2-40B4-BE49-F238E27FC236}">
                <a16:creationId xmlns:a16="http://schemas.microsoft.com/office/drawing/2014/main" xmlns="" id="{A7D63227-5D25-4F3A-A09D-091B913E8D3C}"/>
              </a:ext>
            </a:extLst>
          </p:cNvPr>
          <p:cNvPicPr>
            <a:picLocks noChangeAspect="1"/>
          </p:cNvPicPr>
          <p:nvPr/>
        </p:nvPicPr>
        <p:blipFill>
          <a:blip r:embed="rId3"/>
          <a:stretch>
            <a:fillRect/>
          </a:stretch>
        </p:blipFill>
        <p:spPr>
          <a:xfrm>
            <a:off x="891314" y="1168297"/>
            <a:ext cx="10340977" cy="2780504"/>
          </a:xfrm>
          <a:prstGeom prst="rect">
            <a:avLst/>
          </a:prstGeom>
        </p:spPr>
      </p:pic>
      <p:pic>
        <p:nvPicPr>
          <p:cNvPr id="7" name="Obraz 6">
            <a:extLst>
              <a:ext uri="{FF2B5EF4-FFF2-40B4-BE49-F238E27FC236}">
                <a16:creationId xmlns:a16="http://schemas.microsoft.com/office/drawing/2014/main" xmlns="" id="{873070CB-E615-4E8B-93E9-AF4B446EBDCD}"/>
              </a:ext>
            </a:extLst>
          </p:cNvPr>
          <p:cNvPicPr>
            <a:picLocks noChangeAspect="1"/>
          </p:cNvPicPr>
          <p:nvPr/>
        </p:nvPicPr>
        <p:blipFill>
          <a:blip r:embed="rId4"/>
          <a:stretch>
            <a:fillRect/>
          </a:stretch>
        </p:blipFill>
        <p:spPr>
          <a:xfrm>
            <a:off x="714822" y="4753484"/>
            <a:ext cx="9710059" cy="1432162"/>
          </a:xfrm>
          <a:prstGeom prst="rect">
            <a:avLst/>
          </a:prstGeom>
        </p:spPr>
      </p:pic>
      <p:sp>
        <p:nvSpPr>
          <p:cNvPr id="8" name="Owal 7">
            <a:extLst>
              <a:ext uri="{FF2B5EF4-FFF2-40B4-BE49-F238E27FC236}">
                <a16:creationId xmlns:a16="http://schemas.microsoft.com/office/drawing/2014/main" xmlns="" id="{EEF6DEAE-1E85-4538-AFF4-20F6F8A369E6}"/>
              </a:ext>
            </a:extLst>
          </p:cNvPr>
          <p:cNvSpPr/>
          <p:nvPr/>
        </p:nvSpPr>
        <p:spPr>
          <a:xfrm>
            <a:off x="2731866" y="2514599"/>
            <a:ext cx="7530353" cy="591671"/>
          </a:xfrm>
          <a:prstGeom prst="ellipse">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pole tekstowe 4">
            <a:extLst>
              <a:ext uri="{FF2B5EF4-FFF2-40B4-BE49-F238E27FC236}">
                <a16:creationId xmlns:a16="http://schemas.microsoft.com/office/drawing/2014/main" xmlns="" id="{E38E349E-6A6D-47BD-9496-DBA1B73C07E4}"/>
              </a:ext>
            </a:extLst>
          </p:cNvPr>
          <p:cNvSpPr txBox="1"/>
          <p:nvPr/>
        </p:nvSpPr>
        <p:spPr>
          <a:xfrm>
            <a:off x="891314" y="442790"/>
            <a:ext cx="9934832" cy="707886"/>
          </a:xfrm>
          <a:prstGeom prst="rect">
            <a:avLst/>
          </a:prstGeom>
          <a:noFill/>
        </p:spPr>
        <p:txBody>
          <a:bodyPr wrap="square" rtlCol="0">
            <a:spAutoFit/>
          </a:bodyPr>
          <a:lstStyle/>
          <a:p>
            <a:r>
              <a:rPr lang="pl-PL" sz="2000" b="1" dirty="0">
                <a:highlight>
                  <a:srgbClr val="FFFF00"/>
                </a:highlight>
              </a:rPr>
              <a:t>FORMUŁA 2019</a:t>
            </a:r>
          </a:p>
          <a:p>
            <a:r>
              <a:rPr lang="pl-PL" sz="2000" dirty="0"/>
              <a:t>Kształcenie zgodnie z podstawami  programowymi kształcenia w zawodach z 16 maja 2019 r.</a:t>
            </a:r>
          </a:p>
        </p:txBody>
      </p:sp>
    </p:spTree>
    <p:extLst>
      <p:ext uri="{BB962C8B-B14F-4D97-AF65-F5344CB8AC3E}">
        <p14:creationId xmlns:p14="http://schemas.microsoft.com/office/powerpoint/2010/main" val="15159133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xmlns="" id="{432A1C22-D1BC-40D1-A56D-3C31BE48AFC8}"/>
              </a:ext>
            </a:extLst>
          </p:cNvPr>
          <p:cNvSpPr>
            <a:spLocks noGrp="1"/>
          </p:cNvSpPr>
          <p:nvPr>
            <p:ph type="title"/>
          </p:nvPr>
        </p:nvSpPr>
        <p:spPr/>
        <p:txBody>
          <a:bodyPr/>
          <a:lstStyle/>
          <a:p>
            <a:r>
              <a:rPr lang="pl-PL" dirty="0"/>
              <a:t>Podstawowe zasady planowania</a:t>
            </a:r>
          </a:p>
        </p:txBody>
      </p:sp>
      <p:sp>
        <p:nvSpPr>
          <p:cNvPr id="5" name="Symbol zastępczy zawartości 4">
            <a:extLst>
              <a:ext uri="{FF2B5EF4-FFF2-40B4-BE49-F238E27FC236}">
                <a16:creationId xmlns:a16="http://schemas.microsoft.com/office/drawing/2014/main" xmlns="" id="{B41D717D-14A9-4A0A-9FA5-B2C5C35F6EAE}"/>
              </a:ext>
            </a:extLst>
          </p:cNvPr>
          <p:cNvSpPr>
            <a:spLocks noGrp="1"/>
          </p:cNvSpPr>
          <p:nvPr>
            <p:ph idx="1"/>
          </p:nvPr>
        </p:nvSpPr>
        <p:spPr>
          <a:xfrm>
            <a:off x="838200" y="1399948"/>
            <a:ext cx="10515600" cy="4580721"/>
          </a:xfrm>
        </p:spPr>
        <p:txBody>
          <a:bodyPr>
            <a:normAutofit/>
          </a:bodyPr>
          <a:lstStyle/>
          <a:p>
            <a:pPr algn="just">
              <a:lnSpc>
                <a:spcPct val="110000"/>
              </a:lnSpc>
              <a:spcBef>
                <a:spcPts val="1800"/>
              </a:spcBef>
            </a:pPr>
            <a:r>
              <a:rPr lang="pl-PL" sz="2400" dirty="0"/>
              <a:t>Na przeprowadzenie </a:t>
            </a:r>
            <a:r>
              <a:rPr lang="pl-PL" sz="2400" dirty="0">
                <a:effectLst>
                  <a:outerShdw blurRad="38100" dist="38100" dir="2700000" algn="tl">
                    <a:srgbClr val="000000">
                      <a:alpha val="43137"/>
                    </a:srgbClr>
                  </a:outerShdw>
                </a:effectLst>
              </a:rPr>
              <a:t>jednej zmiany </a:t>
            </a:r>
            <a:r>
              <a:rPr lang="pl-PL" sz="2400" dirty="0"/>
              <a:t>części pisemnej egzaminu będą przeznaczone w systemie elektronicznym przeprowadzania egzaminu </a:t>
            </a:r>
            <a:r>
              <a:rPr lang="pl-PL" sz="2400" dirty="0">
                <a:effectLst>
                  <a:outerShdw blurRad="38100" dist="38100" dir="2700000" algn="tl">
                    <a:srgbClr val="000000">
                      <a:alpha val="43137"/>
                    </a:srgbClr>
                  </a:outerShdw>
                </a:effectLst>
              </a:rPr>
              <a:t>2 godziny</a:t>
            </a:r>
            <a:r>
              <a:rPr lang="pl-PL" sz="2400" dirty="0"/>
              <a:t>.</a:t>
            </a:r>
          </a:p>
          <a:p>
            <a:pPr algn="just">
              <a:lnSpc>
                <a:spcPct val="110000"/>
              </a:lnSpc>
              <a:spcBef>
                <a:spcPts val="1800"/>
              </a:spcBef>
            </a:pPr>
            <a:r>
              <a:rPr lang="pl-PL" sz="2400" dirty="0"/>
              <a:t>Każda kolejna zmiana egzaminu w tej samej sali egzaminacyjnej nie może być zaplanowana przed upływem 2 godzin od godziny rozpoczęcia w tej samej sali zmiany poprzedzającej. </a:t>
            </a:r>
          </a:p>
          <a:p>
            <a:pPr algn="just">
              <a:lnSpc>
                <a:spcPct val="110000"/>
              </a:lnSpc>
              <a:spcBef>
                <a:spcPts val="1800"/>
              </a:spcBef>
            </a:pPr>
            <a:r>
              <a:rPr lang="pl-PL" sz="2400" dirty="0"/>
              <a:t>Kolejna zmiana egzaminu może rozpocząć się najwcześniej po 30 minutach od zakończenia zmiany poprzedzającej. </a:t>
            </a:r>
          </a:p>
          <a:p>
            <a:pPr algn="just">
              <a:lnSpc>
                <a:spcPct val="110000"/>
              </a:lnSpc>
              <a:spcBef>
                <a:spcPts val="1800"/>
              </a:spcBef>
            </a:pPr>
            <a:r>
              <a:rPr lang="pl-PL" sz="2400" dirty="0"/>
              <a:t>O ile to możliwe należy planować egzaminy w pierwszych dniach przeprowadzania egzaminu, a nie w dniu ostatnim.</a:t>
            </a:r>
          </a:p>
        </p:txBody>
      </p:sp>
      <p:sp>
        <p:nvSpPr>
          <p:cNvPr id="3" name="Symbol zastępczy numeru slajdu 2">
            <a:extLst>
              <a:ext uri="{FF2B5EF4-FFF2-40B4-BE49-F238E27FC236}">
                <a16:creationId xmlns:a16="http://schemas.microsoft.com/office/drawing/2014/main" xmlns="" id="{61DF37F6-1360-4B7C-80E5-3525650FACDD}"/>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15369092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a 6"/>
          <p:cNvGraphicFramePr>
            <a:graphicFrameLocks noGrp="1"/>
          </p:cNvGraphicFramePr>
          <p:nvPr>
            <p:extLst>
              <p:ext uri="{D42A27DB-BD31-4B8C-83A1-F6EECF244321}">
                <p14:modId xmlns:p14="http://schemas.microsoft.com/office/powerpoint/2010/main" val="1837807790"/>
              </p:ext>
            </p:extLst>
          </p:nvPr>
        </p:nvGraphicFramePr>
        <p:xfrm>
          <a:off x="551875" y="2102753"/>
          <a:ext cx="10801925" cy="3699690"/>
        </p:xfrm>
        <a:graphic>
          <a:graphicData uri="http://schemas.openxmlformats.org/drawingml/2006/table">
            <a:tbl>
              <a:tblPr firstRow="1" bandRow="1">
                <a:tableStyleId>{5C22544A-7EE6-4342-B048-85BDC9FD1C3A}</a:tableStyleId>
              </a:tblPr>
              <a:tblGrid>
                <a:gridCol w="432077">
                  <a:extLst>
                    <a:ext uri="{9D8B030D-6E8A-4147-A177-3AD203B41FA5}">
                      <a16:colId xmlns:a16="http://schemas.microsoft.com/office/drawing/2014/main" xmlns="" val="20000"/>
                    </a:ext>
                  </a:extLst>
                </a:gridCol>
                <a:gridCol w="432077">
                  <a:extLst>
                    <a:ext uri="{9D8B030D-6E8A-4147-A177-3AD203B41FA5}">
                      <a16:colId xmlns:a16="http://schemas.microsoft.com/office/drawing/2014/main" xmlns="" val="20001"/>
                    </a:ext>
                  </a:extLst>
                </a:gridCol>
                <a:gridCol w="432077">
                  <a:extLst>
                    <a:ext uri="{9D8B030D-6E8A-4147-A177-3AD203B41FA5}">
                      <a16:colId xmlns:a16="http://schemas.microsoft.com/office/drawing/2014/main" xmlns="" val="20002"/>
                    </a:ext>
                  </a:extLst>
                </a:gridCol>
                <a:gridCol w="432077">
                  <a:extLst>
                    <a:ext uri="{9D8B030D-6E8A-4147-A177-3AD203B41FA5}">
                      <a16:colId xmlns:a16="http://schemas.microsoft.com/office/drawing/2014/main" xmlns="" val="20003"/>
                    </a:ext>
                  </a:extLst>
                </a:gridCol>
                <a:gridCol w="432077">
                  <a:extLst>
                    <a:ext uri="{9D8B030D-6E8A-4147-A177-3AD203B41FA5}">
                      <a16:colId xmlns:a16="http://schemas.microsoft.com/office/drawing/2014/main" xmlns="" val="20004"/>
                    </a:ext>
                  </a:extLst>
                </a:gridCol>
                <a:gridCol w="432077">
                  <a:extLst>
                    <a:ext uri="{9D8B030D-6E8A-4147-A177-3AD203B41FA5}">
                      <a16:colId xmlns:a16="http://schemas.microsoft.com/office/drawing/2014/main" xmlns="" val="20005"/>
                    </a:ext>
                  </a:extLst>
                </a:gridCol>
                <a:gridCol w="432077">
                  <a:extLst>
                    <a:ext uri="{9D8B030D-6E8A-4147-A177-3AD203B41FA5}">
                      <a16:colId xmlns:a16="http://schemas.microsoft.com/office/drawing/2014/main" xmlns="" val="20006"/>
                    </a:ext>
                  </a:extLst>
                </a:gridCol>
                <a:gridCol w="432077">
                  <a:extLst>
                    <a:ext uri="{9D8B030D-6E8A-4147-A177-3AD203B41FA5}">
                      <a16:colId xmlns:a16="http://schemas.microsoft.com/office/drawing/2014/main" xmlns="" val="20007"/>
                    </a:ext>
                  </a:extLst>
                </a:gridCol>
                <a:gridCol w="432077">
                  <a:extLst>
                    <a:ext uri="{9D8B030D-6E8A-4147-A177-3AD203B41FA5}">
                      <a16:colId xmlns:a16="http://schemas.microsoft.com/office/drawing/2014/main" xmlns="" val="20008"/>
                    </a:ext>
                  </a:extLst>
                </a:gridCol>
                <a:gridCol w="432077">
                  <a:extLst>
                    <a:ext uri="{9D8B030D-6E8A-4147-A177-3AD203B41FA5}">
                      <a16:colId xmlns:a16="http://schemas.microsoft.com/office/drawing/2014/main" xmlns="" val="20009"/>
                    </a:ext>
                  </a:extLst>
                </a:gridCol>
                <a:gridCol w="432077">
                  <a:extLst>
                    <a:ext uri="{9D8B030D-6E8A-4147-A177-3AD203B41FA5}">
                      <a16:colId xmlns:a16="http://schemas.microsoft.com/office/drawing/2014/main" xmlns="" val="20010"/>
                    </a:ext>
                  </a:extLst>
                </a:gridCol>
                <a:gridCol w="432077">
                  <a:extLst>
                    <a:ext uri="{9D8B030D-6E8A-4147-A177-3AD203B41FA5}">
                      <a16:colId xmlns:a16="http://schemas.microsoft.com/office/drawing/2014/main" xmlns="" val="20011"/>
                    </a:ext>
                  </a:extLst>
                </a:gridCol>
                <a:gridCol w="432077">
                  <a:extLst>
                    <a:ext uri="{9D8B030D-6E8A-4147-A177-3AD203B41FA5}">
                      <a16:colId xmlns:a16="http://schemas.microsoft.com/office/drawing/2014/main" xmlns="" val="20012"/>
                    </a:ext>
                  </a:extLst>
                </a:gridCol>
                <a:gridCol w="432077">
                  <a:extLst>
                    <a:ext uri="{9D8B030D-6E8A-4147-A177-3AD203B41FA5}">
                      <a16:colId xmlns:a16="http://schemas.microsoft.com/office/drawing/2014/main" xmlns="" val="20013"/>
                    </a:ext>
                  </a:extLst>
                </a:gridCol>
                <a:gridCol w="432077">
                  <a:extLst>
                    <a:ext uri="{9D8B030D-6E8A-4147-A177-3AD203B41FA5}">
                      <a16:colId xmlns:a16="http://schemas.microsoft.com/office/drawing/2014/main" xmlns="" val="20014"/>
                    </a:ext>
                  </a:extLst>
                </a:gridCol>
                <a:gridCol w="432077">
                  <a:extLst>
                    <a:ext uri="{9D8B030D-6E8A-4147-A177-3AD203B41FA5}">
                      <a16:colId xmlns:a16="http://schemas.microsoft.com/office/drawing/2014/main" xmlns="" val="20015"/>
                    </a:ext>
                  </a:extLst>
                </a:gridCol>
                <a:gridCol w="432077">
                  <a:extLst>
                    <a:ext uri="{9D8B030D-6E8A-4147-A177-3AD203B41FA5}">
                      <a16:colId xmlns:a16="http://schemas.microsoft.com/office/drawing/2014/main" xmlns="" val="20016"/>
                    </a:ext>
                  </a:extLst>
                </a:gridCol>
                <a:gridCol w="432077">
                  <a:extLst>
                    <a:ext uri="{9D8B030D-6E8A-4147-A177-3AD203B41FA5}">
                      <a16:colId xmlns:a16="http://schemas.microsoft.com/office/drawing/2014/main" xmlns="" val="20017"/>
                    </a:ext>
                  </a:extLst>
                </a:gridCol>
                <a:gridCol w="432077">
                  <a:extLst>
                    <a:ext uri="{9D8B030D-6E8A-4147-A177-3AD203B41FA5}">
                      <a16:colId xmlns:a16="http://schemas.microsoft.com/office/drawing/2014/main" xmlns="" val="20018"/>
                    </a:ext>
                  </a:extLst>
                </a:gridCol>
                <a:gridCol w="432077">
                  <a:extLst>
                    <a:ext uri="{9D8B030D-6E8A-4147-A177-3AD203B41FA5}">
                      <a16:colId xmlns:a16="http://schemas.microsoft.com/office/drawing/2014/main" xmlns="" val="20019"/>
                    </a:ext>
                  </a:extLst>
                </a:gridCol>
                <a:gridCol w="432077">
                  <a:extLst>
                    <a:ext uri="{9D8B030D-6E8A-4147-A177-3AD203B41FA5}">
                      <a16:colId xmlns:a16="http://schemas.microsoft.com/office/drawing/2014/main" xmlns="" val="20020"/>
                    </a:ext>
                  </a:extLst>
                </a:gridCol>
                <a:gridCol w="432077">
                  <a:extLst>
                    <a:ext uri="{9D8B030D-6E8A-4147-A177-3AD203B41FA5}">
                      <a16:colId xmlns:a16="http://schemas.microsoft.com/office/drawing/2014/main" xmlns="" val="20021"/>
                    </a:ext>
                  </a:extLst>
                </a:gridCol>
                <a:gridCol w="432077">
                  <a:extLst>
                    <a:ext uri="{9D8B030D-6E8A-4147-A177-3AD203B41FA5}">
                      <a16:colId xmlns:a16="http://schemas.microsoft.com/office/drawing/2014/main" xmlns="" val="20022"/>
                    </a:ext>
                  </a:extLst>
                </a:gridCol>
                <a:gridCol w="432077">
                  <a:extLst>
                    <a:ext uri="{9D8B030D-6E8A-4147-A177-3AD203B41FA5}">
                      <a16:colId xmlns:a16="http://schemas.microsoft.com/office/drawing/2014/main" xmlns="" val="20023"/>
                    </a:ext>
                  </a:extLst>
                </a:gridCol>
                <a:gridCol w="432077">
                  <a:extLst>
                    <a:ext uri="{9D8B030D-6E8A-4147-A177-3AD203B41FA5}">
                      <a16:colId xmlns:a16="http://schemas.microsoft.com/office/drawing/2014/main" xmlns="" val="20024"/>
                    </a:ext>
                  </a:extLst>
                </a:gridCol>
              </a:tblGrid>
              <a:tr h="641278">
                <a:tc gridSpan="25">
                  <a:txBody>
                    <a:bodyPr/>
                    <a:lstStyle/>
                    <a:p>
                      <a:pPr algn="ctr"/>
                      <a:r>
                        <a:rPr lang="pl-PL" sz="1800" dirty="0">
                          <a:solidFill>
                            <a:schemeClr val="tx1"/>
                          </a:solidFill>
                          <a:latin typeface="Times New Roman" panose="02020603050405020304" pitchFamily="18" charset="0"/>
                          <a:cs typeface="Times New Roman" panose="02020603050405020304" pitchFamily="18" charset="0"/>
                        </a:rPr>
                        <a:t>zmiany egzaminu</a:t>
                      </a:r>
                      <a:r>
                        <a:rPr lang="pl-PL" sz="1800" baseline="0" dirty="0">
                          <a:solidFill>
                            <a:schemeClr val="tx1"/>
                          </a:solidFill>
                          <a:latin typeface="Times New Roman" panose="02020603050405020304" pitchFamily="18" charset="0"/>
                          <a:cs typeface="Times New Roman" panose="02020603050405020304" pitchFamily="18" charset="0"/>
                        </a:rPr>
                        <a:t> w sali egzaminacyjnej nr ZZ  w dniu </a:t>
                      </a:r>
                      <a:r>
                        <a:rPr lang="pl-PL" sz="1800" baseline="0" dirty="0" smtClean="0">
                          <a:solidFill>
                            <a:schemeClr val="tx1"/>
                          </a:solidFill>
                          <a:latin typeface="Times New Roman" panose="02020603050405020304" pitchFamily="18" charset="0"/>
                          <a:cs typeface="Times New Roman" panose="02020603050405020304" pitchFamily="18" charset="0"/>
                        </a:rPr>
                        <a:t>8 czerwca dla </a:t>
                      </a:r>
                      <a:r>
                        <a:rPr lang="pl-PL" sz="1800" baseline="0" dirty="0">
                          <a:solidFill>
                            <a:schemeClr val="tx1"/>
                          </a:solidFill>
                          <a:latin typeface="Times New Roman" panose="02020603050405020304" pitchFamily="18" charset="0"/>
                          <a:cs typeface="Times New Roman" panose="02020603050405020304" pitchFamily="18" charset="0"/>
                        </a:rPr>
                        <a:t>39 zdających</a:t>
                      </a:r>
                      <a:endParaRPr lang="pl-PL" sz="1800" dirty="0">
                        <a:solidFill>
                          <a:schemeClr val="tx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791581">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8:00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8:30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9:00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9:30</a:t>
                      </a:r>
                    </a:p>
                  </a:txBody>
                  <a:tcPr marL="90352" marR="90352" marT="45175" marB="45175" vert="vert27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10:00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10:30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11:00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11:30</a:t>
                      </a:r>
                    </a:p>
                  </a:txBody>
                  <a:tcPr marL="90352" marR="90352" marT="45175" marB="45175" vert="vert27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12:00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12:30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13:00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13:30</a:t>
                      </a:r>
                    </a:p>
                  </a:txBody>
                  <a:tcPr marL="90352" marR="90352" marT="45175" marB="45175" vert="vert27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14:00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14:30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15:00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15:30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16:00</a:t>
                      </a:r>
                    </a:p>
                  </a:txBody>
                  <a:tcPr marL="90352" marR="90352" marT="45175" marB="45175" vert="vert27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16:30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17:00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17:30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18:00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18:30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19:00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19:30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lang="pl-PL" sz="1800" b="0" dirty="0">
                        <a:solidFill>
                          <a:srgbClr val="0070C0"/>
                        </a:solidFill>
                        <a:latin typeface="Times New Roman" panose="02020603050405020304" pitchFamily="18" charset="0"/>
                        <a:cs typeface="Times New Roman" panose="02020603050405020304" pitchFamily="18" charset="0"/>
                      </a:endParaRP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10001"/>
                  </a:ext>
                </a:extLst>
              </a:tr>
              <a:tr h="1589540">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8:00-9:00)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6">
                        <a:lumMod val="40000"/>
                        <a:lumOff val="60000"/>
                      </a:schemeClr>
                    </a:solidFill>
                  </a:tcPr>
                </a:tc>
                <a:tc hMerge="1">
                  <a:txBody>
                    <a:bodyPr/>
                    <a:lstStyle/>
                    <a:p>
                      <a:pPr algn="ctr"/>
                      <a:endParaRPr lang="pl-PL" sz="1400" dirty="0">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400" dirty="0">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latin typeface="Times New Roman" panose="02020603050405020304" pitchFamily="18" charset="0"/>
                        <a:cs typeface="Times New Roman" panose="02020603050405020304" pitchFamily="18" charset="0"/>
                      </a:endParaRP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10:00-11:00)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6">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12:00-13:00)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6">
                        <a:lumMod val="40000"/>
                        <a:lumOff val="60000"/>
                      </a:schemeClr>
                    </a:solidFill>
                  </a:tcPr>
                </a:tc>
                <a:tc hMerge="1">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3 zdających+1 z dostosowaniem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14:00-15:30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ze względu na dostosowanie)</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6">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16:30-17:30)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6">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19:00-20:00)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6">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469601">
                <a:tc gridSpan="4">
                  <a:txBody>
                    <a:bodyPr/>
                    <a:lstStyle/>
                    <a:p>
                      <a:pPr algn="ct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endParaRPr lang="pl-PL" sz="1800" dirty="0">
                        <a:solidFill>
                          <a:schemeClr val="bg1"/>
                        </a:solidFill>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800" dirty="0">
                        <a:solidFill>
                          <a:schemeClr val="bg1"/>
                        </a:solidFill>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800" dirty="0">
                        <a:solidFill>
                          <a:schemeClr val="bg1"/>
                        </a:solidFill>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dirty="0">
                          <a:latin typeface="Times New Roman" panose="02020603050405020304" pitchFamily="18" charset="0"/>
                          <a:cs typeface="Times New Roman" panose="02020603050405020304" pitchFamily="18" charset="0"/>
                        </a:rPr>
                        <a:t>min 2,5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pl-PL" sz="1800" dirty="0">
                        <a:solidFill>
                          <a:schemeClr val="bg1"/>
                        </a:solidFill>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l-PL" sz="1400" dirty="0">
                        <a:solidFill>
                          <a:schemeClr val="bg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solidFill>
                          <a:schemeClr val="bg1"/>
                        </a:solidFill>
                      </a:endParaRPr>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solidFill>
                          <a:schemeClr val="bg1"/>
                        </a:solidFill>
                      </a:endParaRPr>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solidFill>
                          <a:schemeClr val="bg1"/>
                        </a:solidFill>
                      </a:endParaRPr>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solidFill>
                          <a:schemeClr val="bg1"/>
                        </a:solidFill>
                      </a:endParaRPr>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bl>
          </a:graphicData>
        </a:graphic>
      </p:graphicFrame>
      <p:grpSp>
        <p:nvGrpSpPr>
          <p:cNvPr id="30" name="Grupa 29"/>
          <p:cNvGrpSpPr/>
          <p:nvPr/>
        </p:nvGrpSpPr>
        <p:grpSpPr>
          <a:xfrm>
            <a:off x="676109" y="1239864"/>
            <a:ext cx="5247861" cy="1601443"/>
            <a:chOff x="541299" y="379757"/>
            <a:chExt cx="5247861" cy="1601443"/>
          </a:xfrm>
        </p:grpSpPr>
        <p:sp>
          <p:nvSpPr>
            <p:cNvPr id="10" name="pole tekstowe 9"/>
            <p:cNvSpPr txBox="1"/>
            <p:nvPr/>
          </p:nvSpPr>
          <p:spPr>
            <a:xfrm>
              <a:off x="541299" y="379757"/>
              <a:ext cx="5247861" cy="369332"/>
            </a:xfrm>
            <a:prstGeom prst="rect">
              <a:avLst/>
            </a:prstGeom>
            <a:noFill/>
          </p:spPr>
          <p:txBody>
            <a:bodyPr wrap="square" rtlCol="0">
              <a:spAutoFit/>
            </a:bodyPr>
            <a:lstStyle/>
            <a:p>
              <a:r>
                <a:rPr lang="pl-PL" b="1" dirty="0">
                  <a:latin typeface="Times New Roman" panose="02020603050405020304" pitchFamily="18" charset="0"/>
                  <a:cs typeface="Times New Roman" panose="02020603050405020304" pitchFamily="18" charset="0"/>
                </a:rPr>
                <a:t>Godzina rozpoczęcia zmiany egzaminu</a:t>
              </a:r>
            </a:p>
          </p:txBody>
        </p:sp>
        <p:cxnSp>
          <p:nvCxnSpPr>
            <p:cNvPr id="27" name="Łącznik prosty ze strzałką 26"/>
            <p:cNvCxnSpPr/>
            <p:nvPr/>
          </p:nvCxnSpPr>
          <p:spPr>
            <a:xfrm>
              <a:off x="1184031" y="749089"/>
              <a:ext cx="1137138" cy="123211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Łącznik prosty ze strzałką 28"/>
            <p:cNvCxnSpPr/>
            <p:nvPr/>
          </p:nvCxnSpPr>
          <p:spPr>
            <a:xfrm flipH="1">
              <a:off x="715107" y="749089"/>
              <a:ext cx="269631" cy="123211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2" name="Tytuł 1">
            <a:extLst>
              <a:ext uri="{FF2B5EF4-FFF2-40B4-BE49-F238E27FC236}">
                <a16:creationId xmlns:a16="http://schemas.microsoft.com/office/drawing/2014/main" xmlns="" id="{177C2947-5ECF-40BB-A389-D713C8D37D76}"/>
              </a:ext>
            </a:extLst>
          </p:cNvPr>
          <p:cNvSpPr>
            <a:spLocks noGrp="1"/>
          </p:cNvSpPr>
          <p:nvPr>
            <p:ph type="title"/>
          </p:nvPr>
        </p:nvSpPr>
        <p:spPr/>
        <p:txBody>
          <a:bodyPr/>
          <a:lstStyle/>
          <a:p>
            <a:r>
              <a:rPr lang="pl-PL" dirty="0"/>
              <a:t>Przykład 1 planowania</a:t>
            </a:r>
          </a:p>
        </p:txBody>
      </p:sp>
      <p:sp>
        <p:nvSpPr>
          <p:cNvPr id="3" name="pole tekstowe 2">
            <a:extLst>
              <a:ext uri="{FF2B5EF4-FFF2-40B4-BE49-F238E27FC236}">
                <a16:creationId xmlns:a16="http://schemas.microsoft.com/office/drawing/2014/main" xmlns="" id="{9F0CF5C9-B0CB-442C-83AC-AF1DCF1E1428}"/>
              </a:ext>
            </a:extLst>
          </p:cNvPr>
          <p:cNvSpPr txBox="1"/>
          <p:nvPr/>
        </p:nvSpPr>
        <p:spPr>
          <a:xfrm>
            <a:off x="6642847" y="1344706"/>
            <a:ext cx="4230312" cy="369332"/>
          </a:xfrm>
          <a:prstGeom prst="rect">
            <a:avLst/>
          </a:prstGeom>
          <a:solidFill>
            <a:schemeClr val="accent1">
              <a:lumMod val="20000"/>
              <a:lumOff val="80000"/>
            </a:schemeClr>
          </a:solidFill>
        </p:spPr>
        <p:txBody>
          <a:bodyPr wrap="square" rtlCol="0">
            <a:spAutoFit/>
          </a:bodyPr>
          <a:lstStyle/>
          <a:p>
            <a:r>
              <a:rPr lang="pl-PL" b="1" dirty="0"/>
              <a:t>Egzamin dla osoby z wydłużonym czasem</a:t>
            </a:r>
          </a:p>
        </p:txBody>
      </p:sp>
      <p:cxnSp>
        <p:nvCxnSpPr>
          <p:cNvPr id="12" name="Łącznik prosty ze strzałką 11">
            <a:extLst>
              <a:ext uri="{FF2B5EF4-FFF2-40B4-BE49-F238E27FC236}">
                <a16:creationId xmlns:a16="http://schemas.microsoft.com/office/drawing/2014/main" xmlns="" id="{6A263239-4567-41F2-BCCC-2402135C1DA2}"/>
              </a:ext>
            </a:extLst>
          </p:cNvPr>
          <p:cNvCxnSpPr>
            <a:cxnSpLocks/>
          </p:cNvCxnSpPr>
          <p:nvPr/>
        </p:nvCxnSpPr>
        <p:spPr>
          <a:xfrm flipH="1">
            <a:off x="7140388" y="1733421"/>
            <a:ext cx="618565" cy="2115332"/>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5141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a 6"/>
          <p:cNvGraphicFramePr>
            <a:graphicFrameLocks noGrp="1"/>
          </p:cNvGraphicFramePr>
          <p:nvPr>
            <p:extLst>
              <p:ext uri="{D42A27DB-BD31-4B8C-83A1-F6EECF244321}">
                <p14:modId xmlns:p14="http://schemas.microsoft.com/office/powerpoint/2010/main" val="466807937"/>
              </p:ext>
            </p:extLst>
          </p:nvPr>
        </p:nvGraphicFramePr>
        <p:xfrm>
          <a:off x="636429" y="2164688"/>
          <a:ext cx="10919142" cy="3396067"/>
        </p:xfrm>
        <a:graphic>
          <a:graphicData uri="http://schemas.openxmlformats.org/drawingml/2006/table">
            <a:tbl>
              <a:tblPr firstRow="1" bandRow="1">
                <a:tableStyleId>{5C22544A-7EE6-4342-B048-85BDC9FD1C3A}</a:tableStyleId>
              </a:tblPr>
              <a:tblGrid>
                <a:gridCol w="419967">
                  <a:extLst>
                    <a:ext uri="{9D8B030D-6E8A-4147-A177-3AD203B41FA5}">
                      <a16:colId xmlns:a16="http://schemas.microsoft.com/office/drawing/2014/main" xmlns="" val="20000"/>
                    </a:ext>
                  </a:extLst>
                </a:gridCol>
                <a:gridCol w="419967">
                  <a:extLst>
                    <a:ext uri="{9D8B030D-6E8A-4147-A177-3AD203B41FA5}">
                      <a16:colId xmlns:a16="http://schemas.microsoft.com/office/drawing/2014/main" xmlns="" val="20001"/>
                    </a:ext>
                  </a:extLst>
                </a:gridCol>
                <a:gridCol w="419967">
                  <a:extLst>
                    <a:ext uri="{9D8B030D-6E8A-4147-A177-3AD203B41FA5}">
                      <a16:colId xmlns:a16="http://schemas.microsoft.com/office/drawing/2014/main" xmlns="" val="20002"/>
                    </a:ext>
                  </a:extLst>
                </a:gridCol>
                <a:gridCol w="419967">
                  <a:extLst>
                    <a:ext uri="{9D8B030D-6E8A-4147-A177-3AD203B41FA5}">
                      <a16:colId xmlns:a16="http://schemas.microsoft.com/office/drawing/2014/main" xmlns="" val="20003"/>
                    </a:ext>
                  </a:extLst>
                </a:gridCol>
                <a:gridCol w="419967">
                  <a:extLst>
                    <a:ext uri="{9D8B030D-6E8A-4147-A177-3AD203B41FA5}">
                      <a16:colId xmlns:a16="http://schemas.microsoft.com/office/drawing/2014/main" xmlns="" val="20004"/>
                    </a:ext>
                  </a:extLst>
                </a:gridCol>
                <a:gridCol w="419967">
                  <a:extLst>
                    <a:ext uri="{9D8B030D-6E8A-4147-A177-3AD203B41FA5}">
                      <a16:colId xmlns:a16="http://schemas.microsoft.com/office/drawing/2014/main" xmlns="" val="20005"/>
                    </a:ext>
                  </a:extLst>
                </a:gridCol>
                <a:gridCol w="419967">
                  <a:extLst>
                    <a:ext uri="{9D8B030D-6E8A-4147-A177-3AD203B41FA5}">
                      <a16:colId xmlns:a16="http://schemas.microsoft.com/office/drawing/2014/main" xmlns="" val="20006"/>
                    </a:ext>
                  </a:extLst>
                </a:gridCol>
                <a:gridCol w="419967">
                  <a:extLst>
                    <a:ext uri="{9D8B030D-6E8A-4147-A177-3AD203B41FA5}">
                      <a16:colId xmlns:a16="http://schemas.microsoft.com/office/drawing/2014/main" xmlns="" val="20007"/>
                    </a:ext>
                  </a:extLst>
                </a:gridCol>
                <a:gridCol w="419967">
                  <a:extLst>
                    <a:ext uri="{9D8B030D-6E8A-4147-A177-3AD203B41FA5}">
                      <a16:colId xmlns:a16="http://schemas.microsoft.com/office/drawing/2014/main" xmlns="" val="20008"/>
                    </a:ext>
                  </a:extLst>
                </a:gridCol>
                <a:gridCol w="419967">
                  <a:extLst>
                    <a:ext uri="{9D8B030D-6E8A-4147-A177-3AD203B41FA5}">
                      <a16:colId xmlns:a16="http://schemas.microsoft.com/office/drawing/2014/main" xmlns="" val="20009"/>
                    </a:ext>
                  </a:extLst>
                </a:gridCol>
                <a:gridCol w="419967">
                  <a:extLst>
                    <a:ext uri="{9D8B030D-6E8A-4147-A177-3AD203B41FA5}">
                      <a16:colId xmlns:a16="http://schemas.microsoft.com/office/drawing/2014/main" xmlns="" val="20010"/>
                    </a:ext>
                  </a:extLst>
                </a:gridCol>
                <a:gridCol w="419967">
                  <a:extLst>
                    <a:ext uri="{9D8B030D-6E8A-4147-A177-3AD203B41FA5}">
                      <a16:colId xmlns:a16="http://schemas.microsoft.com/office/drawing/2014/main" xmlns="" val="20011"/>
                    </a:ext>
                  </a:extLst>
                </a:gridCol>
                <a:gridCol w="419967">
                  <a:extLst>
                    <a:ext uri="{9D8B030D-6E8A-4147-A177-3AD203B41FA5}">
                      <a16:colId xmlns:a16="http://schemas.microsoft.com/office/drawing/2014/main" xmlns="" val="20012"/>
                    </a:ext>
                  </a:extLst>
                </a:gridCol>
                <a:gridCol w="419967">
                  <a:extLst>
                    <a:ext uri="{9D8B030D-6E8A-4147-A177-3AD203B41FA5}">
                      <a16:colId xmlns:a16="http://schemas.microsoft.com/office/drawing/2014/main" xmlns="" val="20013"/>
                    </a:ext>
                  </a:extLst>
                </a:gridCol>
                <a:gridCol w="419967">
                  <a:extLst>
                    <a:ext uri="{9D8B030D-6E8A-4147-A177-3AD203B41FA5}">
                      <a16:colId xmlns:a16="http://schemas.microsoft.com/office/drawing/2014/main" xmlns="" val="20014"/>
                    </a:ext>
                  </a:extLst>
                </a:gridCol>
                <a:gridCol w="419967">
                  <a:extLst>
                    <a:ext uri="{9D8B030D-6E8A-4147-A177-3AD203B41FA5}">
                      <a16:colId xmlns:a16="http://schemas.microsoft.com/office/drawing/2014/main" xmlns="" val="20015"/>
                    </a:ext>
                  </a:extLst>
                </a:gridCol>
                <a:gridCol w="419967">
                  <a:extLst>
                    <a:ext uri="{9D8B030D-6E8A-4147-A177-3AD203B41FA5}">
                      <a16:colId xmlns:a16="http://schemas.microsoft.com/office/drawing/2014/main" xmlns="" val="20016"/>
                    </a:ext>
                  </a:extLst>
                </a:gridCol>
                <a:gridCol w="419967">
                  <a:extLst>
                    <a:ext uri="{9D8B030D-6E8A-4147-A177-3AD203B41FA5}">
                      <a16:colId xmlns:a16="http://schemas.microsoft.com/office/drawing/2014/main" xmlns="" val="20017"/>
                    </a:ext>
                  </a:extLst>
                </a:gridCol>
                <a:gridCol w="419967">
                  <a:extLst>
                    <a:ext uri="{9D8B030D-6E8A-4147-A177-3AD203B41FA5}">
                      <a16:colId xmlns:a16="http://schemas.microsoft.com/office/drawing/2014/main" xmlns="" val="20018"/>
                    </a:ext>
                  </a:extLst>
                </a:gridCol>
                <a:gridCol w="419967">
                  <a:extLst>
                    <a:ext uri="{9D8B030D-6E8A-4147-A177-3AD203B41FA5}">
                      <a16:colId xmlns:a16="http://schemas.microsoft.com/office/drawing/2014/main" xmlns="" val="20019"/>
                    </a:ext>
                  </a:extLst>
                </a:gridCol>
                <a:gridCol w="419967">
                  <a:extLst>
                    <a:ext uri="{9D8B030D-6E8A-4147-A177-3AD203B41FA5}">
                      <a16:colId xmlns:a16="http://schemas.microsoft.com/office/drawing/2014/main" xmlns="" val="20020"/>
                    </a:ext>
                  </a:extLst>
                </a:gridCol>
                <a:gridCol w="419967">
                  <a:extLst>
                    <a:ext uri="{9D8B030D-6E8A-4147-A177-3AD203B41FA5}">
                      <a16:colId xmlns:a16="http://schemas.microsoft.com/office/drawing/2014/main" xmlns="" val="20021"/>
                    </a:ext>
                  </a:extLst>
                </a:gridCol>
                <a:gridCol w="419967">
                  <a:extLst>
                    <a:ext uri="{9D8B030D-6E8A-4147-A177-3AD203B41FA5}">
                      <a16:colId xmlns:a16="http://schemas.microsoft.com/office/drawing/2014/main" xmlns="" val="20022"/>
                    </a:ext>
                  </a:extLst>
                </a:gridCol>
                <a:gridCol w="419967">
                  <a:extLst>
                    <a:ext uri="{9D8B030D-6E8A-4147-A177-3AD203B41FA5}">
                      <a16:colId xmlns:a16="http://schemas.microsoft.com/office/drawing/2014/main" xmlns="" val="20023"/>
                    </a:ext>
                  </a:extLst>
                </a:gridCol>
                <a:gridCol w="419967">
                  <a:extLst>
                    <a:ext uri="{9D8B030D-6E8A-4147-A177-3AD203B41FA5}">
                      <a16:colId xmlns:a16="http://schemas.microsoft.com/office/drawing/2014/main" xmlns="" val="20024"/>
                    </a:ext>
                  </a:extLst>
                </a:gridCol>
                <a:gridCol w="419967">
                  <a:extLst>
                    <a:ext uri="{9D8B030D-6E8A-4147-A177-3AD203B41FA5}">
                      <a16:colId xmlns:a16="http://schemas.microsoft.com/office/drawing/2014/main" xmlns="" val="20025"/>
                    </a:ext>
                  </a:extLst>
                </a:gridCol>
              </a:tblGrid>
              <a:tr h="674159">
                <a:tc gridSpan="26">
                  <a:txBody>
                    <a:bodyPr/>
                    <a:lstStyle/>
                    <a:p>
                      <a:pPr algn="ctr"/>
                      <a:r>
                        <a:rPr lang="pl-PL" sz="1800" dirty="0">
                          <a:solidFill>
                            <a:schemeClr val="tx1"/>
                          </a:solidFill>
                          <a:latin typeface="Times New Roman" panose="02020603050405020304" pitchFamily="18" charset="0"/>
                          <a:cs typeface="Times New Roman" panose="02020603050405020304" pitchFamily="18" charset="0"/>
                        </a:rPr>
                        <a:t>zmiany egzaminu</a:t>
                      </a:r>
                      <a:r>
                        <a:rPr lang="pl-PL" sz="1800" baseline="0" dirty="0">
                          <a:solidFill>
                            <a:schemeClr val="tx1"/>
                          </a:solidFill>
                          <a:latin typeface="Times New Roman" panose="02020603050405020304" pitchFamily="18" charset="0"/>
                          <a:cs typeface="Times New Roman" panose="02020603050405020304" pitchFamily="18" charset="0"/>
                        </a:rPr>
                        <a:t> w sali egzaminacyjnej nr KK w dniu </a:t>
                      </a:r>
                      <a:r>
                        <a:rPr lang="pl-PL" sz="1800" baseline="0" dirty="0" smtClean="0">
                          <a:solidFill>
                            <a:schemeClr val="tx1"/>
                          </a:solidFill>
                          <a:latin typeface="Times New Roman" panose="02020603050405020304" pitchFamily="18" charset="0"/>
                          <a:cs typeface="Times New Roman" panose="02020603050405020304" pitchFamily="18" charset="0"/>
                        </a:rPr>
                        <a:t>9 czerwca </a:t>
                      </a:r>
                      <a:r>
                        <a:rPr lang="pl-PL" sz="1800" baseline="0" dirty="0">
                          <a:solidFill>
                            <a:schemeClr val="tx1"/>
                          </a:solidFill>
                          <a:latin typeface="Times New Roman" panose="02020603050405020304" pitchFamily="18" charset="0"/>
                          <a:cs typeface="Times New Roman" panose="02020603050405020304" pitchFamily="18" charset="0"/>
                        </a:rPr>
                        <a:t>dla 35 zdających</a:t>
                      </a:r>
                      <a:endParaRPr lang="pl-PL" sz="1800" dirty="0">
                        <a:solidFill>
                          <a:schemeClr val="tx1"/>
                        </a:solidFill>
                        <a:latin typeface="Times New Roman" panose="02020603050405020304" pitchFamily="18" charset="0"/>
                        <a:cs typeface="Times New Roman" panose="02020603050405020304"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849841">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8:00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8:30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9:00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9:30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10:00</a:t>
                      </a:r>
                    </a:p>
                  </a:txBody>
                  <a:tcPr marL="90352" marR="90352" marT="45175" marB="45175" vert="vert27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10:30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11:00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11:30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12:00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12:30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13:00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13:30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0" dirty="0">
                          <a:solidFill>
                            <a:srgbClr val="0070C0"/>
                          </a:solidFill>
                          <a:latin typeface="Times New Roman" panose="02020603050405020304" pitchFamily="18" charset="0"/>
                          <a:cs typeface="Times New Roman" panose="02020603050405020304" pitchFamily="18" charset="0"/>
                        </a:rPr>
                        <a:t>14:00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14:30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15:00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15:30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16:00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16:30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17:00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17:30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18:00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18:30</a:t>
                      </a: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dirty="0">
                          <a:solidFill>
                            <a:srgbClr val="0070C0"/>
                          </a:solidFill>
                          <a:latin typeface="Times New Roman" panose="02020603050405020304" pitchFamily="18" charset="0"/>
                          <a:cs typeface="Times New Roman" panose="02020603050405020304" pitchFamily="18" charset="0"/>
                        </a:rPr>
                        <a:t>19:00</a:t>
                      </a: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pl-PL" sz="1800" b="1" dirty="0">
                          <a:solidFill>
                            <a:srgbClr val="0070C0"/>
                          </a:solidFill>
                          <a:latin typeface="Times New Roman" panose="02020603050405020304" pitchFamily="18" charset="0"/>
                          <a:cs typeface="Times New Roman" panose="02020603050405020304" pitchFamily="18" charset="0"/>
                        </a:rPr>
                        <a:t>19:30</a:t>
                      </a:r>
                    </a:p>
                  </a:txBody>
                  <a:tcPr marL="90352" marR="90352" marT="45175" marB="45175" vert="vert27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endParaRPr lang="pl-PL" sz="1800" dirty="0">
                        <a:solidFill>
                          <a:srgbClr val="0070C0"/>
                        </a:solidFill>
                        <a:latin typeface="Times New Roman" panose="02020603050405020304" pitchFamily="18" charset="0"/>
                        <a:cs typeface="Times New Roman" panose="02020603050405020304" pitchFamily="18" charset="0"/>
                      </a:endParaRPr>
                    </a:p>
                  </a:txBody>
                  <a:tcPr marL="90352" marR="90352" marT="45175" marB="45175"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endParaRPr lang="pl-PL" sz="1800" dirty="0">
                        <a:solidFill>
                          <a:srgbClr val="0070C0"/>
                        </a:solidFill>
                        <a:latin typeface="Times New Roman" panose="02020603050405020304" pitchFamily="18" charset="0"/>
                        <a:cs typeface="Times New Roman" panose="02020603050405020304" pitchFamily="18" charset="0"/>
                      </a:endParaRPr>
                    </a:p>
                  </a:txBody>
                  <a:tcPr marL="90352" marR="90352" marT="45175" marB="45175" vert="vert27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1"/>
                  </a:ext>
                </a:extLst>
              </a:tr>
              <a:tr h="1453661">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lang="pl-PL" sz="1400" b="1" dirty="0">
                          <a:latin typeface="Times New Roman" panose="02020603050405020304" pitchFamily="18" charset="0"/>
                          <a:cs typeface="Times New Roman" panose="02020603050405020304" pitchFamily="18" charset="0"/>
                        </a:rPr>
                        <a:t>ZMIANA 1 EGZAMIN 1</a:t>
                      </a:r>
                    </a:p>
                    <a:p>
                      <a:pPr algn="ctr"/>
                      <a:r>
                        <a:rPr lang="pl-PL" sz="1400" b="1" dirty="0">
                          <a:latin typeface="Times New Roman" panose="02020603050405020304" pitchFamily="18" charset="0"/>
                          <a:cs typeface="Times New Roman" panose="02020603050405020304" pitchFamily="18" charset="0"/>
                        </a:rPr>
                        <a:t>7 zdających</a:t>
                      </a:r>
                    </a:p>
                    <a:p>
                      <a:pPr algn="ctr"/>
                      <a:r>
                        <a:rPr lang="pl-PL" sz="1400" dirty="0">
                          <a:latin typeface="Times New Roman" panose="02020603050405020304" pitchFamily="18" charset="0"/>
                          <a:cs typeface="Times New Roman" panose="02020603050405020304" pitchFamily="18" charset="0"/>
                        </a:rPr>
                        <a:t>(egzamin </a:t>
                      </a:r>
                      <a:br>
                        <a:rPr lang="pl-PL" sz="1400" dirty="0">
                          <a:latin typeface="Times New Roman" panose="02020603050405020304" pitchFamily="18" charset="0"/>
                          <a:cs typeface="Times New Roman" panose="02020603050405020304" pitchFamily="18" charset="0"/>
                        </a:rPr>
                      </a:br>
                      <a:r>
                        <a:rPr lang="pl-PL" sz="1400" dirty="0">
                          <a:latin typeface="Times New Roman" panose="02020603050405020304" pitchFamily="18" charset="0"/>
                          <a:cs typeface="Times New Roman" panose="02020603050405020304" pitchFamily="18" charset="0"/>
                        </a:rPr>
                        <a:t>w godzinach </a:t>
                      </a:r>
                    </a:p>
                    <a:p>
                      <a:pPr algn="ctr"/>
                      <a:r>
                        <a:rPr lang="pl-PL" sz="1400" dirty="0">
                          <a:latin typeface="Times New Roman" panose="02020603050405020304" pitchFamily="18" charset="0"/>
                          <a:cs typeface="Times New Roman" panose="02020603050405020304" pitchFamily="18" charset="0"/>
                        </a:rPr>
                        <a:t>8:30-9:30)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latin typeface="Times New Roman" panose="02020603050405020304" pitchFamily="18" charset="0"/>
                          <a:cs typeface="Times New Roman" panose="02020603050405020304" pitchFamily="18" charset="0"/>
                        </a:rPr>
                        <a:t>ZMIANA 2 </a:t>
                      </a: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10:30-11:30)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latin typeface="Times New Roman" panose="02020603050405020304" pitchFamily="18" charset="0"/>
                          <a:cs typeface="Times New Roman" panose="02020603050405020304" pitchFamily="18" charset="0"/>
                        </a:rPr>
                        <a:t>ZMIANA 3 </a:t>
                      </a: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14:00-15:00)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latin typeface="Times New Roman" panose="02020603050405020304" pitchFamily="18" charset="0"/>
                          <a:cs typeface="Times New Roman" panose="02020603050405020304" pitchFamily="18" charset="0"/>
                        </a:rPr>
                        <a:t>ZMIANA 4 </a:t>
                      </a: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16:30-17:30)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400" dirty="0"/>
                    </a:p>
                  </a:txBody>
                  <a:tcPr marL="90352" marR="90352" marT="45175" marB="45175"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dirty="0">
                          <a:latin typeface="Times New Roman" panose="02020603050405020304" pitchFamily="18" charset="0"/>
                          <a:cs typeface="Times New Roman" panose="02020603050405020304" pitchFamily="18" charset="0"/>
                        </a:rPr>
                        <a:t>ZMIANA 5 </a:t>
                      </a: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zdających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(egzamin </a:t>
                      </a:r>
                      <a:b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 godzinach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19:30-20:30)</a:t>
                      </a:r>
                    </a:p>
                  </a:txBody>
                  <a:tcPr marL="90352" marR="90352" marT="45175" marB="451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2"/>
                  </a:ext>
                </a:extLst>
              </a:tr>
              <a:tr h="418406">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algn="ct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b="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800" dirty="0">
                        <a:latin typeface="Times New Roman" pitchFamily="18" charset="0"/>
                        <a:cs typeface="Times New Roman"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800" dirty="0">
                        <a:latin typeface="Times New Roman" pitchFamily="18" charset="0"/>
                        <a:cs typeface="Times New Roman"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800" dirty="0">
                        <a:latin typeface="Times New Roman" pitchFamily="18" charset="0"/>
                        <a:cs typeface="Times New Roman"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pl-PL" sz="1800" dirty="0">
                        <a:latin typeface="Times New Roman" pitchFamily="18" charset="0"/>
                        <a:cs typeface="Times New Roman" pitchFamily="18" charset="0"/>
                      </a:endParaRP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800" dirty="0">
                          <a:latin typeface="Times New Roman" panose="02020603050405020304" pitchFamily="18" charset="0"/>
                          <a:cs typeface="Times New Roman" panose="02020603050405020304" pitchFamily="18" charset="0"/>
                        </a:rPr>
                        <a:t>min 2 h</a:t>
                      </a:r>
                    </a:p>
                  </a:txBody>
                  <a:tcPr marL="90352" marR="90352" marT="45175" marB="45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pl-PL" sz="1800" dirty="0"/>
                    </a:p>
                  </a:txBody>
                  <a:tcPr marL="90352" marR="90352" marT="45175" marB="451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3"/>
                  </a:ext>
                </a:extLst>
              </a:tr>
            </a:tbl>
          </a:graphicData>
        </a:graphic>
      </p:graphicFrame>
      <p:grpSp>
        <p:nvGrpSpPr>
          <p:cNvPr id="5" name="Grupa 4"/>
          <p:cNvGrpSpPr/>
          <p:nvPr/>
        </p:nvGrpSpPr>
        <p:grpSpPr>
          <a:xfrm>
            <a:off x="707462" y="1533824"/>
            <a:ext cx="5247861" cy="1472576"/>
            <a:chOff x="246948" y="658732"/>
            <a:chExt cx="5247861" cy="1472576"/>
          </a:xfrm>
        </p:grpSpPr>
        <p:sp>
          <p:nvSpPr>
            <p:cNvPr id="10" name="pole tekstowe 9"/>
            <p:cNvSpPr txBox="1"/>
            <p:nvPr/>
          </p:nvSpPr>
          <p:spPr>
            <a:xfrm>
              <a:off x="246948" y="658732"/>
              <a:ext cx="5247861" cy="369332"/>
            </a:xfrm>
            <a:prstGeom prst="rect">
              <a:avLst/>
            </a:prstGeom>
            <a:noFill/>
          </p:spPr>
          <p:txBody>
            <a:bodyPr wrap="square" rtlCol="0">
              <a:spAutoFit/>
            </a:bodyPr>
            <a:lstStyle/>
            <a:p>
              <a:r>
                <a:rPr lang="pl-PL" b="1" dirty="0">
                  <a:latin typeface="Times New Roman" panose="02020603050405020304" pitchFamily="18" charset="0"/>
                  <a:cs typeface="Times New Roman" panose="02020603050405020304" pitchFamily="18" charset="0"/>
                </a:rPr>
                <a:t>Godzina rozpoczęcia zmiany egzaminu</a:t>
              </a:r>
            </a:p>
          </p:txBody>
        </p:sp>
        <p:cxnSp>
          <p:nvCxnSpPr>
            <p:cNvPr id="17" name="Łącznik prosty ze strzałką 16"/>
            <p:cNvCxnSpPr/>
            <p:nvPr/>
          </p:nvCxnSpPr>
          <p:spPr>
            <a:xfrm flipH="1">
              <a:off x="824948" y="1028064"/>
              <a:ext cx="934278" cy="1103244"/>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Łącznik prosty ze strzałką 18"/>
            <p:cNvCxnSpPr/>
            <p:nvPr/>
          </p:nvCxnSpPr>
          <p:spPr>
            <a:xfrm>
              <a:off x="1933161" y="1028064"/>
              <a:ext cx="616226" cy="1103244"/>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12" name="Tytuł 1">
            <a:extLst>
              <a:ext uri="{FF2B5EF4-FFF2-40B4-BE49-F238E27FC236}">
                <a16:creationId xmlns:a16="http://schemas.microsoft.com/office/drawing/2014/main" xmlns="" id="{9239583F-DF12-4200-BA02-5583968DE819}"/>
              </a:ext>
            </a:extLst>
          </p:cNvPr>
          <p:cNvSpPr>
            <a:spLocks noGrp="1"/>
          </p:cNvSpPr>
          <p:nvPr>
            <p:ph type="title"/>
          </p:nvPr>
        </p:nvSpPr>
        <p:spPr>
          <a:xfrm>
            <a:off x="838200" y="365125"/>
            <a:ext cx="10515600" cy="874739"/>
          </a:xfrm>
        </p:spPr>
        <p:txBody>
          <a:bodyPr/>
          <a:lstStyle/>
          <a:p>
            <a:r>
              <a:rPr lang="pl-PL" dirty="0"/>
              <a:t>Przykład 2 planowania</a:t>
            </a:r>
          </a:p>
        </p:txBody>
      </p:sp>
    </p:spTree>
    <p:extLst>
      <p:ext uri="{BB962C8B-B14F-4D97-AF65-F5344CB8AC3E}">
        <p14:creationId xmlns:p14="http://schemas.microsoft.com/office/powerpoint/2010/main" val="40296972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831850" y="768350"/>
            <a:ext cx="10515600" cy="1806918"/>
          </a:xfrm>
        </p:spPr>
        <p:txBody>
          <a:bodyPr>
            <a:normAutofit/>
          </a:bodyPr>
          <a:lstStyle/>
          <a:p>
            <a:pPr marL="457200" lvl="1" algn="ctr" rtl="0">
              <a:lnSpc>
                <a:spcPct val="90000"/>
              </a:lnSpc>
              <a:spcBef>
                <a:spcPts val="1200"/>
              </a:spcBef>
              <a:spcAft>
                <a:spcPts val="1200"/>
              </a:spcAft>
            </a:pPr>
            <a:r>
              <a:rPr lang="pl-PL" sz="5400" kern="1200" dirty="0">
                <a:solidFill>
                  <a:srgbClr val="002060"/>
                </a:solidFill>
                <a:latin typeface="+mj-lt"/>
                <a:ea typeface="+mj-ea"/>
                <a:cs typeface="+mj-cs"/>
              </a:rPr>
              <a:t>Wpisanie zaplanowanych egzaminów do SIOEPKZ</a:t>
            </a:r>
          </a:p>
        </p:txBody>
      </p:sp>
      <p:sp>
        <p:nvSpPr>
          <p:cNvPr id="6" name="Symbol zastępczy tekstu 5"/>
          <p:cNvSpPr>
            <a:spLocks noGrp="1"/>
          </p:cNvSpPr>
          <p:nvPr>
            <p:ph type="body" idx="1"/>
          </p:nvPr>
        </p:nvSpPr>
        <p:spPr>
          <a:xfrm>
            <a:off x="838200" y="3532639"/>
            <a:ext cx="10515600" cy="1500187"/>
          </a:xfrm>
        </p:spPr>
        <p:txBody>
          <a:bodyPr/>
          <a:lstStyle/>
          <a:p>
            <a:r>
              <a:rPr lang="pl-PL" dirty="0"/>
              <a:t>Oznaczenie egzaminu</a:t>
            </a:r>
          </a:p>
          <a:p>
            <a:r>
              <a:rPr lang="pl-PL" sz="2800" dirty="0">
                <a:solidFill>
                  <a:srgbClr val="191970"/>
                </a:solidFill>
                <a:effectLst>
                  <a:outerShdw blurRad="38100" dist="38100" dir="2700000" algn="tl">
                    <a:srgbClr val="000000">
                      <a:alpha val="43137"/>
                    </a:srgbClr>
                  </a:outerShdw>
                </a:effectLst>
              </a:rPr>
              <a:t>20190409/066301-7250I/40668231</a:t>
            </a:r>
          </a:p>
        </p:txBody>
      </p:sp>
      <p:sp>
        <p:nvSpPr>
          <p:cNvPr id="4" name="Symbol zastępczy numeru slajdu 3"/>
          <p:cNvSpPr>
            <a:spLocks noGrp="1"/>
          </p:cNvSpPr>
          <p:nvPr>
            <p:ph type="sldNum" sz="quarter" idx="12"/>
          </p:nvPr>
        </p:nvSpPr>
        <p:spPr/>
        <p:txBody>
          <a:bodyPr/>
          <a:lstStyle/>
          <a:p>
            <a:fld id="{6D22F896-40B5-4ADD-8801-0D06FADFA095}" type="slidenum">
              <a:rPr lang="en-US" smtClean="0"/>
              <a:pPr/>
              <a:t>17</a:t>
            </a:fld>
            <a:endParaRPr lang="en-US" dirty="0"/>
          </a:p>
        </p:txBody>
      </p:sp>
      <p:sp>
        <p:nvSpPr>
          <p:cNvPr id="2" name="pole tekstowe 1">
            <a:extLst>
              <a:ext uri="{FF2B5EF4-FFF2-40B4-BE49-F238E27FC236}">
                <a16:creationId xmlns:a16="http://schemas.microsoft.com/office/drawing/2014/main" xmlns="" id="{1B23C1C6-1296-49B5-AC64-7FF8EF5A3BDA}"/>
              </a:ext>
            </a:extLst>
          </p:cNvPr>
          <p:cNvSpPr txBox="1"/>
          <p:nvPr/>
        </p:nvSpPr>
        <p:spPr>
          <a:xfrm>
            <a:off x="370703" y="4819135"/>
            <a:ext cx="1729946" cy="369332"/>
          </a:xfrm>
          <a:prstGeom prst="rect">
            <a:avLst/>
          </a:prstGeom>
          <a:noFill/>
        </p:spPr>
        <p:txBody>
          <a:bodyPr wrap="square" rtlCol="0">
            <a:spAutoFit/>
          </a:bodyPr>
          <a:lstStyle/>
          <a:p>
            <a:r>
              <a:rPr lang="pl-PL" dirty="0"/>
              <a:t>Data egzaminu</a:t>
            </a:r>
          </a:p>
        </p:txBody>
      </p:sp>
      <p:sp>
        <p:nvSpPr>
          <p:cNvPr id="7" name="pole tekstowe 6">
            <a:extLst>
              <a:ext uri="{FF2B5EF4-FFF2-40B4-BE49-F238E27FC236}">
                <a16:creationId xmlns:a16="http://schemas.microsoft.com/office/drawing/2014/main" xmlns="" id="{BB9E5C5B-7D45-42C2-914C-132140DB94B4}"/>
              </a:ext>
            </a:extLst>
          </p:cNvPr>
          <p:cNvSpPr txBox="1"/>
          <p:nvPr/>
        </p:nvSpPr>
        <p:spPr>
          <a:xfrm>
            <a:off x="2520779" y="4819135"/>
            <a:ext cx="1729946" cy="369332"/>
          </a:xfrm>
          <a:prstGeom prst="rect">
            <a:avLst/>
          </a:prstGeom>
          <a:noFill/>
        </p:spPr>
        <p:txBody>
          <a:bodyPr wrap="square" rtlCol="0">
            <a:spAutoFit/>
          </a:bodyPr>
          <a:lstStyle/>
          <a:p>
            <a:r>
              <a:rPr lang="pl-PL" dirty="0"/>
              <a:t>Kod OE</a:t>
            </a:r>
          </a:p>
        </p:txBody>
      </p:sp>
      <p:sp>
        <p:nvSpPr>
          <p:cNvPr id="8" name="pole tekstowe 7">
            <a:extLst>
              <a:ext uri="{FF2B5EF4-FFF2-40B4-BE49-F238E27FC236}">
                <a16:creationId xmlns:a16="http://schemas.microsoft.com/office/drawing/2014/main" xmlns="" id="{BC4B1A8D-6E1C-4491-8AFC-0D25C65EEA77}"/>
              </a:ext>
            </a:extLst>
          </p:cNvPr>
          <p:cNvSpPr txBox="1"/>
          <p:nvPr/>
        </p:nvSpPr>
        <p:spPr>
          <a:xfrm>
            <a:off x="4250725" y="4819135"/>
            <a:ext cx="3076832" cy="369332"/>
          </a:xfrm>
          <a:prstGeom prst="rect">
            <a:avLst/>
          </a:prstGeom>
          <a:noFill/>
        </p:spPr>
        <p:txBody>
          <a:bodyPr wrap="square" rtlCol="0">
            <a:spAutoFit/>
          </a:bodyPr>
          <a:lstStyle/>
          <a:p>
            <a:r>
              <a:rPr lang="pl-PL" dirty="0"/>
              <a:t>Indywidualny numer egzaminu</a:t>
            </a:r>
          </a:p>
        </p:txBody>
      </p:sp>
      <p:cxnSp>
        <p:nvCxnSpPr>
          <p:cNvPr id="9" name="Łącznik prosty ze strzałką 8">
            <a:extLst>
              <a:ext uri="{FF2B5EF4-FFF2-40B4-BE49-F238E27FC236}">
                <a16:creationId xmlns:a16="http://schemas.microsoft.com/office/drawing/2014/main" xmlns="" id="{4B2928F6-AC37-4DB3-A616-1B52E01E1727}"/>
              </a:ext>
            </a:extLst>
          </p:cNvPr>
          <p:cNvCxnSpPr/>
          <p:nvPr/>
        </p:nvCxnSpPr>
        <p:spPr>
          <a:xfrm flipH="1">
            <a:off x="956620" y="4392827"/>
            <a:ext cx="582827" cy="5364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Łącznik prosty ze strzałką 10">
            <a:extLst>
              <a:ext uri="{FF2B5EF4-FFF2-40B4-BE49-F238E27FC236}">
                <a16:creationId xmlns:a16="http://schemas.microsoft.com/office/drawing/2014/main" xmlns="" id="{4CA7DAB5-D5FC-414A-9A35-5DFF55FEA413}"/>
              </a:ext>
            </a:extLst>
          </p:cNvPr>
          <p:cNvCxnSpPr/>
          <p:nvPr/>
        </p:nvCxnSpPr>
        <p:spPr>
          <a:xfrm>
            <a:off x="3015049" y="4386649"/>
            <a:ext cx="0" cy="432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Łącznik prosty ze strzałką 12">
            <a:extLst>
              <a:ext uri="{FF2B5EF4-FFF2-40B4-BE49-F238E27FC236}">
                <a16:creationId xmlns:a16="http://schemas.microsoft.com/office/drawing/2014/main" xmlns="" id="{529CBAC0-3D3E-4CDF-A55C-C19674113B09}"/>
              </a:ext>
            </a:extLst>
          </p:cNvPr>
          <p:cNvCxnSpPr/>
          <p:nvPr/>
        </p:nvCxnSpPr>
        <p:spPr>
          <a:xfrm>
            <a:off x="5078627" y="4386649"/>
            <a:ext cx="679622" cy="432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241995"/>
      </p:ext>
    </p:extLst>
  </p:cSld>
  <p:clrMapOvr>
    <a:masterClrMapping/>
  </p:clrMapOvr>
  <mc:AlternateContent xmlns:mc="http://schemas.openxmlformats.org/markup-compatibility/2006" xmlns:p14="http://schemas.microsoft.com/office/powerpoint/2010/main">
    <mc:Choice Requires="p14">
      <p:transition p14:dur="10" advTm="8851"/>
    </mc:Choice>
    <mc:Fallback xmlns="">
      <p:transition advTm="8851"/>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509120" y="84702"/>
            <a:ext cx="11216715" cy="1532571"/>
          </a:xfrm>
        </p:spPr>
        <p:txBody>
          <a:bodyPr>
            <a:normAutofit/>
          </a:bodyPr>
          <a:lstStyle/>
          <a:p>
            <a:pPr marL="457200" lvl="1" algn="ctr" rtl="0">
              <a:lnSpc>
                <a:spcPct val="90000"/>
              </a:lnSpc>
              <a:spcBef>
                <a:spcPts val="1200"/>
              </a:spcBef>
              <a:spcAft>
                <a:spcPts val="1200"/>
              </a:spcAft>
            </a:pPr>
            <a:r>
              <a:rPr lang="pl-PL" sz="4400" kern="1200" dirty="0">
                <a:solidFill>
                  <a:srgbClr val="002060"/>
                </a:solidFill>
                <a:latin typeface="+mj-lt"/>
                <a:ea typeface="+mj-ea"/>
                <a:cs typeface="+mj-cs"/>
              </a:rPr>
              <a:t>Dodawanie miejsc egzaminowania (</a:t>
            </a:r>
            <a:r>
              <a:rPr lang="pl-PL" sz="4400" kern="1200" dirty="0" err="1">
                <a:solidFill>
                  <a:srgbClr val="002060"/>
                </a:solidFill>
                <a:latin typeface="+mj-lt"/>
                <a:ea typeface="+mj-ea"/>
                <a:cs typeface="+mj-cs"/>
              </a:rPr>
              <a:t>sal</a:t>
            </a:r>
            <a:r>
              <a:rPr lang="pl-PL" sz="4400" kern="1200" dirty="0">
                <a:solidFill>
                  <a:srgbClr val="002060"/>
                </a:solidFill>
                <a:latin typeface="+mj-lt"/>
                <a:ea typeface="+mj-ea"/>
                <a:cs typeface="+mj-cs"/>
              </a:rPr>
              <a:t>)</a:t>
            </a:r>
            <a:br>
              <a:rPr lang="pl-PL" sz="4400" kern="1200" dirty="0">
                <a:solidFill>
                  <a:srgbClr val="002060"/>
                </a:solidFill>
                <a:latin typeface="+mj-lt"/>
                <a:ea typeface="+mj-ea"/>
                <a:cs typeface="+mj-cs"/>
              </a:rPr>
            </a:br>
            <a:r>
              <a:rPr lang="pl-PL" sz="4400" kern="1200" dirty="0">
                <a:solidFill>
                  <a:srgbClr val="002060"/>
                </a:solidFill>
                <a:latin typeface="+mj-lt"/>
                <a:ea typeface="+mj-ea"/>
                <a:cs typeface="+mj-cs"/>
              </a:rPr>
              <a:t> w SIOEPKZ</a:t>
            </a:r>
          </a:p>
        </p:txBody>
      </p:sp>
      <p:sp>
        <p:nvSpPr>
          <p:cNvPr id="6" name="Symbol zastępczy tekstu 5"/>
          <p:cNvSpPr>
            <a:spLocks noGrp="1"/>
          </p:cNvSpPr>
          <p:nvPr>
            <p:ph type="body" idx="1"/>
          </p:nvPr>
        </p:nvSpPr>
        <p:spPr>
          <a:xfrm>
            <a:off x="838200" y="2273645"/>
            <a:ext cx="10515600" cy="571361"/>
          </a:xfrm>
        </p:spPr>
        <p:txBody>
          <a:bodyPr/>
          <a:lstStyle/>
          <a:p>
            <a:pPr algn="ctr"/>
            <a:r>
              <a:rPr lang="pl-PL" i="1" dirty="0"/>
              <a:t>Instrukcja nr 0014</a:t>
            </a:r>
          </a:p>
        </p:txBody>
      </p:sp>
      <p:sp>
        <p:nvSpPr>
          <p:cNvPr id="4" name="Symbol zastępczy numeru slajdu 3"/>
          <p:cNvSpPr>
            <a:spLocks noGrp="1"/>
          </p:cNvSpPr>
          <p:nvPr>
            <p:ph type="sldNum" sz="quarter" idx="12"/>
          </p:nvPr>
        </p:nvSpPr>
        <p:spPr/>
        <p:txBody>
          <a:bodyPr/>
          <a:lstStyle/>
          <a:p>
            <a:fld id="{6D22F896-40B5-4ADD-8801-0D06FADFA095}" type="slidenum">
              <a:rPr lang="en-US" smtClean="0"/>
              <a:pPr/>
              <a:t>18</a:t>
            </a:fld>
            <a:endParaRPr lang="en-US" dirty="0"/>
          </a:p>
        </p:txBody>
      </p:sp>
      <p:graphicFrame>
        <p:nvGraphicFramePr>
          <p:cNvPr id="7" name="Diagram 6">
            <a:extLst>
              <a:ext uri="{FF2B5EF4-FFF2-40B4-BE49-F238E27FC236}">
                <a16:creationId xmlns:a16="http://schemas.microsoft.com/office/drawing/2014/main" xmlns="" id="{DB45F316-A980-4896-A3EF-B049CB65CFA2}"/>
              </a:ext>
            </a:extLst>
          </p:cNvPr>
          <p:cNvGraphicFramePr/>
          <p:nvPr>
            <p:extLst/>
          </p:nvPr>
        </p:nvGraphicFramePr>
        <p:xfrm>
          <a:off x="617815" y="3443991"/>
          <a:ext cx="11216715" cy="8456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upa 7">
            <a:extLst>
              <a:ext uri="{FF2B5EF4-FFF2-40B4-BE49-F238E27FC236}">
                <a16:creationId xmlns:a16="http://schemas.microsoft.com/office/drawing/2014/main" xmlns="" id="{AB19C0B6-F223-4AC5-9320-A5AC02D41876}"/>
              </a:ext>
            </a:extLst>
          </p:cNvPr>
          <p:cNvGrpSpPr/>
          <p:nvPr/>
        </p:nvGrpSpPr>
        <p:grpSpPr>
          <a:xfrm>
            <a:off x="2738317" y="4422026"/>
            <a:ext cx="7801815" cy="1277952"/>
            <a:chOff x="1369079" y="2900964"/>
            <a:chExt cx="6719047" cy="1368735"/>
          </a:xfrm>
        </p:grpSpPr>
        <p:graphicFrame>
          <p:nvGraphicFramePr>
            <p:cNvPr id="9" name="Diagram 8">
              <a:extLst>
                <a:ext uri="{FF2B5EF4-FFF2-40B4-BE49-F238E27FC236}">
                  <a16:creationId xmlns:a16="http://schemas.microsoft.com/office/drawing/2014/main" xmlns="" id="{387AEC11-8F59-4AC0-B7E4-BF3A2A2D97BA}"/>
                </a:ext>
              </a:extLst>
            </p:cNvPr>
            <p:cNvGraphicFramePr/>
            <p:nvPr>
              <p:extLst/>
            </p:nvPr>
          </p:nvGraphicFramePr>
          <p:xfrm>
            <a:off x="1369079" y="2900964"/>
            <a:ext cx="6719047" cy="136873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10" name="Obraz 9" descr="Wycinek ekranu">
              <a:extLst>
                <a:ext uri="{FF2B5EF4-FFF2-40B4-BE49-F238E27FC236}">
                  <a16:creationId xmlns:a16="http://schemas.microsoft.com/office/drawing/2014/main" xmlns="" id="{709D588C-1F39-4ABB-BEA0-D7BCA56B4795}"/>
                </a:ext>
              </a:extLst>
            </p:cNvPr>
            <p:cNvPicPr>
              <a:picLocks noChangeAspect="1"/>
            </p:cNvPicPr>
            <p:nvPr/>
          </p:nvPicPr>
          <p:blipFill rotWithShape="1">
            <a:blip r:embed="rId13">
              <a:extLst>
                <a:ext uri="{28A0092B-C50C-407E-A947-70E740481C1C}">
                  <a14:useLocalDpi xmlns:a14="http://schemas.microsoft.com/office/drawing/2010/main" val="0"/>
                </a:ext>
              </a:extLst>
            </a:blip>
            <a:srcRect r="32704" b="19453"/>
            <a:stretch/>
          </p:blipFill>
          <p:spPr>
            <a:xfrm>
              <a:off x="3333995" y="2983580"/>
              <a:ext cx="486710" cy="423667"/>
            </a:xfrm>
            <a:prstGeom prst="rect">
              <a:avLst/>
            </a:prstGeom>
          </p:spPr>
        </p:pic>
      </p:grpSp>
      <p:pic>
        <p:nvPicPr>
          <p:cNvPr id="3" name="Obraz 2">
            <a:extLst>
              <a:ext uri="{FF2B5EF4-FFF2-40B4-BE49-F238E27FC236}">
                <a16:creationId xmlns:a16="http://schemas.microsoft.com/office/drawing/2014/main" xmlns="" id="{EE230E65-18E0-4718-B983-A1B38534DBA3}"/>
              </a:ext>
            </a:extLst>
          </p:cNvPr>
          <p:cNvPicPr>
            <a:picLocks noChangeAspect="1"/>
          </p:cNvPicPr>
          <p:nvPr/>
        </p:nvPicPr>
        <p:blipFill>
          <a:blip r:embed="rId14"/>
          <a:stretch>
            <a:fillRect/>
          </a:stretch>
        </p:blipFill>
        <p:spPr>
          <a:xfrm>
            <a:off x="6393954" y="5232958"/>
            <a:ext cx="3407320" cy="294687"/>
          </a:xfrm>
          <a:prstGeom prst="rect">
            <a:avLst/>
          </a:prstGeom>
        </p:spPr>
      </p:pic>
    </p:spTree>
    <p:extLst>
      <p:ext uri="{BB962C8B-B14F-4D97-AF65-F5344CB8AC3E}">
        <p14:creationId xmlns:p14="http://schemas.microsoft.com/office/powerpoint/2010/main" val="37148925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ymbol zastępczy numeru slajdu 3"/>
          <p:cNvSpPr>
            <a:spLocks noGrp="1"/>
          </p:cNvSpPr>
          <p:nvPr>
            <p:ph type="sldNum" sz="quarter" idx="12"/>
          </p:nvPr>
        </p:nvSpPr>
        <p:spPr bwMode="auto">
          <a:xfrm>
            <a:off x="8758880" y="6164024"/>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8C252BB-093A-4F73-A63A-0059E4A6EB8E}" type="slidenum">
              <a:rPr lang="pl-PL" altLang="pl-PL" smtClean="0">
                <a:solidFill>
                  <a:srgbClr val="045C75"/>
                </a:solidFill>
              </a:rPr>
              <a:pPr/>
              <a:t>19</a:t>
            </a:fld>
            <a:endParaRPr lang="pl-PL" altLang="pl-PL" dirty="0">
              <a:solidFill>
                <a:srgbClr val="045C75"/>
              </a:solidFill>
            </a:endParaRPr>
          </a:p>
        </p:txBody>
      </p:sp>
      <p:sp>
        <p:nvSpPr>
          <p:cNvPr id="10" name="pole tekstowe 9"/>
          <p:cNvSpPr txBox="1"/>
          <p:nvPr/>
        </p:nvSpPr>
        <p:spPr>
          <a:xfrm>
            <a:off x="1303048" y="156656"/>
            <a:ext cx="9115827" cy="1200329"/>
          </a:xfrm>
          <a:prstGeom prst="rect">
            <a:avLst/>
          </a:prstGeom>
          <a:noFill/>
        </p:spPr>
        <p:txBody>
          <a:bodyPr wrap="square">
            <a:spAutoFit/>
          </a:bodyPr>
          <a:lstStyle/>
          <a:p>
            <a:pPr algn="ctr" eaLnBrk="1" hangingPunct="1">
              <a:defRPr/>
            </a:pPr>
            <a:r>
              <a:rPr lang="pl-PL" sz="3600" dirty="0">
                <a:solidFill>
                  <a:srgbClr val="002060"/>
                </a:solidFill>
                <a:latin typeface="+mj-lt"/>
                <a:ea typeface="+mj-ea"/>
                <a:cs typeface="+mj-cs"/>
              </a:rPr>
              <a:t>Zasady planowania miejsc egzaminowania w SIOEPKZ</a:t>
            </a:r>
          </a:p>
        </p:txBody>
      </p:sp>
      <p:pic>
        <p:nvPicPr>
          <p:cNvPr id="6" name="Obraz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5426" y="1547257"/>
            <a:ext cx="8237015" cy="442311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Objaśnienie liniowe 1 (obramowanie i kreska) 6"/>
          <p:cNvSpPr/>
          <p:nvPr/>
        </p:nvSpPr>
        <p:spPr>
          <a:xfrm>
            <a:off x="6223933" y="2237638"/>
            <a:ext cx="3534270" cy="465576"/>
          </a:xfrm>
          <a:prstGeom prst="accentBorderCallout1">
            <a:avLst>
              <a:gd name="adj1" fmla="val 53264"/>
              <a:gd name="adj2" fmla="val -393"/>
              <a:gd name="adj3" fmla="val 106816"/>
              <a:gd name="adj4" fmla="val -60072"/>
            </a:avLst>
          </a:prstGeom>
          <a:solidFill>
            <a:schemeClr val="accent1">
              <a:lumMod val="40000"/>
              <a:lumOff val="60000"/>
            </a:schemeClr>
          </a:solid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dirty="0">
                <a:solidFill>
                  <a:srgbClr val="002060"/>
                </a:solidFill>
              </a:rPr>
              <a:t>należy wybrać  tylko Pisemny</a:t>
            </a:r>
          </a:p>
        </p:txBody>
      </p:sp>
      <p:sp>
        <p:nvSpPr>
          <p:cNvPr id="8" name="Objaśnienie liniowe 1 (obramowanie i kreska) 8">
            <a:extLst>
              <a:ext uri="{FF2B5EF4-FFF2-40B4-BE49-F238E27FC236}">
                <a16:creationId xmlns:a16="http://schemas.microsoft.com/office/drawing/2014/main" xmlns="" id="{A8C92624-632D-42C7-AD73-BED995BAA53C}"/>
              </a:ext>
            </a:extLst>
          </p:cNvPr>
          <p:cNvSpPr/>
          <p:nvPr/>
        </p:nvSpPr>
        <p:spPr>
          <a:xfrm>
            <a:off x="7395843" y="4592796"/>
            <a:ext cx="3517369" cy="583765"/>
          </a:xfrm>
          <a:prstGeom prst="accentBorderCallout1">
            <a:avLst>
              <a:gd name="adj1" fmla="val 53264"/>
              <a:gd name="adj2" fmla="val -393"/>
              <a:gd name="adj3" fmla="val 70954"/>
              <a:gd name="adj4" fmla="val -66275"/>
            </a:avLst>
          </a:prstGeom>
          <a:solidFill>
            <a:schemeClr val="accent1">
              <a:lumMod val="40000"/>
              <a:lumOff val="60000"/>
            </a:schemeClr>
          </a:solid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dirty="0">
                <a:solidFill>
                  <a:srgbClr val="002060"/>
                </a:solidFill>
              </a:rPr>
              <a:t>nic nie zaznaczać – sala dla dowolnych kwalifikacji</a:t>
            </a:r>
          </a:p>
        </p:txBody>
      </p:sp>
      <p:sp>
        <p:nvSpPr>
          <p:cNvPr id="9" name="Owal 8">
            <a:extLst>
              <a:ext uri="{FF2B5EF4-FFF2-40B4-BE49-F238E27FC236}">
                <a16:creationId xmlns:a16="http://schemas.microsoft.com/office/drawing/2014/main" xmlns="" id="{7ACE3575-621C-48FC-89AD-24F8A8885C05}"/>
              </a:ext>
            </a:extLst>
          </p:cNvPr>
          <p:cNvSpPr/>
          <p:nvPr/>
        </p:nvSpPr>
        <p:spPr>
          <a:xfrm>
            <a:off x="2105426" y="4898158"/>
            <a:ext cx="3517369" cy="639028"/>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Objaśnienie liniowe 1 (obramowanie i kreska) 6">
            <a:extLst>
              <a:ext uri="{FF2B5EF4-FFF2-40B4-BE49-F238E27FC236}">
                <a16:creationId xmlns:a16="http://schemas.microsoft.com/office/drawing/2014/main" xmlns="" id="{B81BBB45-C6CB-4F00-B4BD-85FA79932BBE}"/>
              </a:ext>
            </a:extLst>
          </p:cNvPr>
          <p:cNvSpPr/>
          <p:nvPr/>
        </p:nvSpPr>
        <p:spPr>
          <a:xfrm>
            <a:off x="7847056" y="3043024"/>
            <a:ext cx="3822293" cy="637771"/>
          </a:xfrm>
          <a:prstGeom prst="accentBorderCallout1">
            <a:avLst>
              <a:gd name="adj1" fmla="val 53264"/>
              <a:gd name="adj2" fmla="val -393"/>
              <a:gd name="adj3" fmla="val 80069"/>
              <a:gd name="adj4" fmla="val -74548"/>
            </a:avLst>
          </a:prstGeom>
          <a:solidFill>
            <a:schemeClr val="accent1">
              <a:lumMod val="40000"/>
              <a:lumOff val="60000"/>
            </a:schemeClr>
          </a:solid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dirty="0">
                <a:solidFill>
                  <a:srgbClr val="002060"/>
                </a:solidFill>
              </a:rPr>
              <a:t>dla egzaminu „przy komputerze” należy wpisać daty z upoważnienia</a:t>
            </a:r>
          </a:p>
        </p:txBody>
      </p:sp>
      <p:sp>
        <p:nvSpPr>
          <p:cNvPr id="13" name="Objaśnienie liniowe 1 (obramowanie i kreska) 8">
            <a:extLst>
              <a:ext uri="{FF2B5EF4-FFF2-40B4-BE49-F238E27FC236}">
                <a16:creationId xmlns:a16="http://schemas.microsoft.com/office/drawing/2014/main" xmlns="" id="{49E6411B-D374-4972-83E4-FFE6A620E27B}"/>
              </a:ext>
            </a:extLst>
          </p:cNvPr>
          <p:cNvSpPr/>
          <p:nvPr/>
        </p:nvSpPr>
        <p:spPr>
          <a:xfrm>
            <a:off x="332377" y="2240044"/>
            <a:ext cx="2200274" cy="926339"/>
          </a:xfrm>
          <a:prstGeom prst="accentBorderCallout1">
            <a:avLst>
              <a:gd name="adj1" fmla="val 103692"/>
              <a:gd name="adj2" fmla="val 99568"/>
              <a:gd name="adj3" fmla="val 122747"/>
              <a:gd name="adj4" fmla="val 110530"/>
            </a:avLst>
          </a:prstGeom>
          <a:solidFill>
            <a:schemeClr val="accent1">
              <a:lumMod val="40000"/>
              <a:lumOff val="60000"/>
            </a:schemeClr>
          </a:solid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dirty="0">
                <a:solidFill>
                  <a:srgbClr val="002060"/>
                </a:solidFill>
              </a:rPr>
              <a:t>liczba stanowisk = max. liczba miejsc w sali</a:t>
            </a:r>
          </a:p>
        </p:txBody>
      </p:sp>
    </p:spTree>
    <p:extLst>
      <p:ext uri="{BB962C8B-B14F-4D97-AF65-F5344CB8AC3E}">
        <p14:creationId xmlns:p14="http://schemas.microsoft.com/office/powerpoint/2010/main" val="40410858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A2771A48-6FA6-4B47-9355-B3C9125AC434}"/>
              </a:ext>
            </a:extLst>
          </p:cNvPr>
          <p:cNvSpPr>
            <a:spLocks noGrp="1"/>
          </p:cNvSpPr>
          <p:nvPr>
            <p:ph type="title"/>
          </p:nvPr>
        </p:nvSpPr>
        <p:spPr/>
        <p:txBody>
          <a:bodyPr>
            <a:normAutofit/>
          </a:bodyPr>
          <a:lstStyle/>
          <a:p>
            <a:r>
              <a:rPr lang="pl-PL" dirty="0"/>
              <a:t>Planowanie egzaminów obejmuje:</a:t>
            </a:r>
          </a:p>
        </p:txBody>
      </p:sp>
      <p:sp>
        <p:nvSpPr>
          <p:cNvPr id="5" name="Symbol zastępczy zawartości 4">
            <a:extLst>
              <a:ext uri="{FF2B5EF4-FFF2-40B4-BE49-F238E27FC236}">
                <a16:creationId xmlns:a16="http://schemas.microsoft.com/office/drawing/2014/main" xmlns="" id="{AF0545C1-FAB3-4833-AD09-0559370E892D}"/>
              </a:ext>
            </a:extLst>
          </p:cNvPr>
          <p:cNvSpPr>
            <a:spLocks noGrp="1"/>
          </p:cNvSpPr>
          <p:nvPr>
            <p:ph sz="quarter" idx="13"/>
          </p:nvPr>
        </p:nvSpPr>
        <p:spPr>
          <a:xfrm>
            <a:off x="838200" y="1946030"/>
            <a:ext cx="10767646" cy="4048369"/>
          </a:xfrm>
        </p:spPr>
        <p:txBody>
          <a:bodyPr>
            <a:normAutofit/>
          </a:bodyPr>
          <a:lstStyle/>
          <a:p>
            <a:r>
              <a:rPr lang="pl-PL" dirty="0"/>
              <a:t>Sporządzenie wewnętrznego harmonogramu</a:t>
            </a:r>
          </a:p>
          <a:p>
            <a:r>
              <a:rPr lang="pl-PL" dirty="0"/>
              <a:t>Wpisanie egzaminu do SIOEPKZ/SMOK</a:t>
            </a:r>
          </a:p>
          <a:p>
            <a:r>
              <a:rPr lang="pl-PL" dirty="0"/>
              <a:t>Zweryfikowanie zaplanowanych w SIOEPKZ egzaminów i przesłanie ich do OKE</a:t>
            </a:r>
          </a:p>
          <a:p>
            <a:r>
              <a:rPr lang="pl-PL" dirty="0"/>
              <a:t>Powołanie zespołów nadzorujących (ZN)</a:t>
            </a:r>
          </a:p>
        </p:txBody>
      </p:sp>
      <p:sp>
        <p:nvSpPr>
          <p:cNvPr id="3" name="Symbol zastępczy numeru slajdu 2">
            <a:extLst>
              <a:ext uri="{FF2B5EF4-FFF2-40B4-BE49-F238E27FC236}">
                <a16:creationId xmlns:a16="http://schemas.microsoft.com/office/drawing/2014/main" xmlns="" id="{EF7C3A17-01ED-49F3-83D1-6CD1DD7151A0}"/>
              </a:ext>
            </a:extLst>
          </p:cNvPr>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14258522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64059" y="229201"/>
            <a:ext cx="10515600" cy="1325563"/>
          </a:xfrm>
        </p:spPr>
        <p:txBody>
          <a:bodyPr/>
          <a:lstStyle/>
          <a:p>
            <a:r>
              <a:rPr lang="pl-PL" dirty="0">
                <a:solidFill>
                  <a:srgbClr val="002060"/>
                </a:solidFill>
              </a:rPr>
              <a:t>Wpisanie egzaminu do SIOEPKZ</a:t>
            </a:r>
          </a:p>
        </p:txBody>
      </p:sp>
      <p:graphicFrame>
        <p:nvGraphicFramePr>
          <p:cNvPr id="17" name="Diagram 16"/>
          <p:cNvGraphicFramePr/>
          <p:nvPr>
            <p:extLst/>
          </p:nvPr>
        </p:nvGraphicFramePr>
        <p:xfrm>
          <a:off x="764059" y="1221276"/>
          <a:ext cx="8128000" cy="136873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3" name="Obraz 2" descr="Wycinek ekranu"/>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892059" y="1406454"/>
            <a:ext cx="1553111" cy="976241"/>
          </a:xfrm>
          <a:prstGeom prst="rect">
            <a:avLst/>
          </a:prstGeom>
        </p:spPr>
      </p:pic>
      <p:pic>
        <p:nvPicPr>
          <p:cNvPr id="19" name="Obraz 18" descr="Wycinek ekranu"/>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64059" y="3215176"/>
            <a:ext cx="11191860" cy="42233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0" name="Prostokąt 19"/>
          <p:cNvSpPr/>
          <p:nvPr/>
        </p:nvSpPr>
        <p:spPr>
          <a:xfrm>
            <a:off x="661341" y="2712916"/>
            <a:ext cx="3977893" cy="369332"/>
          </a:xfrm>
          <a:prstGeom prst="rect">
            <a:avLst/>
          </a:prstGeom>
          <a:solidFill>
            <a:schemeClr val="accent1">
              <a:lumMod val="40000"/>
              <a:lumOff val="60000"/>
            </a:schemeClr>
          </a:solidFill>
          <a:ln>
            <a:solidFill>
              <a:schemeClr val="accent1">
                <a:lumMod val="60000"/>
                <a:lumOff val="40000"/>
              </a:schemeClr>
            </a:solidFill>
          </a:ln>
        </p:spPr>
        <p:txBody>
          <a:bodyPr wrap="square">
            <a:spAutoFit/>
          </a:bodyPr>
          <a:lstStyle/>
          <a:p>
            <a:r>
              <a:rPr lang="pl-PL" dirty="0"/>
              <a:t>1. Wybrać odpowiednią część egzaminu</a:t>
            </a:r>
          </a:p>
        </p:txBody>
      </p:sp>
      <p:sp>
        <p:nvSpPr>
          <p:cNvPr id="21" name="Prostokąt 20"/>
          <p:cNvSpPr/>
          <p:nvPr/>
        </p:nvSpPr>
        <p:spPr>
          <a:xfrm>
            <a:off x="661342" y="3816836"/>
            <a:ext cx="11145176" cy="646331"/>
          </a:xfrm>
          <a:prstGeom prst="rect">
            <a:avLst/>
          </a:prstGeom>
          <a:solidFill>
            <a:schemeClr val="accent1">
              <a:lumMod val="40000"/>
              <a:lumOff val="60000"/>
            </a:schemeClr>
          </a:solidFill>
          <a:ln>
            <a:solidFill>
              <a:schemeClr val="accent1">
                <a:lumMod val="60000"/>
                <a:lumOff val="40000"/>
              </a:schemeClr>
            </a:solidFill>
          </a:ln>
        </p:spPr>
        <p:txBody>
          <a:bodyPr wrap="square">
            <a:spAutoFit/>
          </a:bodyPr>
          <a:lstStyle/>
          <a:p>
            <a:r>
              <a:rPr lang="pl-PL" dirty="0"/>
              <a:t>2. Wybrać datę egzaminu oraz godzinę (zgodnie z harmonogramem sesji ogłoszonym przez CKE). Każda zmiana egzaminu w danej sali to oddzielny egzamin.</a:t>
            </a:r>
          </a:p>
        </p:txBody>
      </p:sp>
      <p:sp>
        <p:nvSpPr>
          <p:cNvPr id="22" name="Prostokąt 21"/>
          <p:cNvSpPr/>
          <p:nvPr/>
        </p:nvSpPr>
        <p:spPr>
          <a:xfrm>
            <a:off x="661341" y="4688658"/>
            <a:ext cx="11145176" cy="646331"/>
          </a:xfrm>
          <a:prstGeom prst="rect">
            <a:avLst/>
          </a:prstGeom>
          <a:solidFill>
            <a:schemeClr val="accent1">
              <a:lumMod val="40000"/>
              <a:lumOff val="60000"/>
            </a:schemeClr>
          </a:solidFill>
          <a:ln>
            <a:solidFill>
              <a:schemeClr val="accent1">
                <a:lumMod val="60000"/>
                <a:lumOff val="40000"/>
              </a:schemeClr>
            </a:solidFill>
          </a:ln>
        </p:spPr>
        <p:txBody>
          <a:bodyPr wrap="square">
            <a:spAutoFit/>
          </a:bodyPr>
          <a:lstStyle/>
          <a:p>
            <a:pPr marL="268288" indent="-268288"/>
            <a:r>
              <a:rPr lang="pl-PL" dirty="0"/>
              <a:t>3. Wybrać miejsce egzaminowania </a:t>
            </a:r>
            <a:br>
              <a:rPr lang="pl-PL" dirty="0"/>
            </a:br>
            <a:r>
              <a:rPr lang="pl-PL" dirty="0"/>
              <a:t>(jeżeli lista jest pusta to oznacza, że OE nie posiada zatwierdzonych przez OKE miejsc egzaminowania)</a:t>
            </a:r>
          </a:p>
        </p:txBody>
      </p:sp>
      <p:sp>
        <p:nvSpPr>
          <p:cNvPr id="23" name="Prostokąt 22"/>
          <p:cNvSpPr/>
          <p:nvPr/>
        </p:nvSpPr>
        <p:spPr>
          <a:xfrm>
            <a:off x="661341" y="5560481"/>
            <a:ext cx="11145176" cy="923330"/>
          </a:xfrm>
          <a:prstGeom prst="rect">
            <a:avLst/>
          </a:prstGeom>
          <a:solidFill>
            <a:schemeClr val="accent1">
              <a:lumMod val="40000"/>
              <a:lumOff val="60000"/>
            </a:schemeClr>
          </a:solidFill>
          <a:ln>
            <a:solidFill>
              <a:schemeClr val="accent1">
                <a:lumMod val="60000"/>
                <a:lumOff val="40000"/>
              </a:schemeClr>
            </a:solidFill>
          </a:ln>
        </p:spPr>
        <p:txBody>
          <a:bodyPr wrap="square">
            <a:spAutoFit/>
          </a:bodyPr>
          <a:lstStyle/>
          <a:p>
            <a:pPr marL="268288" indent="-268288"/>
            <a:r>
              <a:rPr lang="pl-PL" dirty="0"/>
              <a:t>4. Dodać zdających (zakładka dodaj zdających)</a:t>
            </a:r>
            <a:br>
              <a:rPr lang="pl-PL" dirty="0"/>
            </a:br>
            <a:r>
              <a:rPr lang="pl-PL" dirty="0">
                <a:solidFill>
                  <a:srgbClr val="FF0000"/>
                </a:solidFill>
              </a:rPr>
              <a:t>(jeżeli na liście nie ma zdających do wyboru to może oznaczać, że została wybrana niewłaściwa godzina lub data egzaminu niezgoda z harmonogramem sesji)</a:t>
            </a:r>
            <a:endParaRPr lang="pl-PL" dirty="0"/>
          </a:p>
        </p:txBody>
      </p:sp>
      <p:pic>
        <p:nvPicPr>
          <p:cNvPr id="4" name="Dźwięk 3">
            <a:hlinkClick r:id="" action="ppaction://media"/>
            <a:extLst>
              <a:ext uri="{FF2B5EF4-FFF2-40B4-BE49-F238E27FC236}">
                <a16:creationId xmlns:a16="http://schemas.microsoft.com/office/drawing/2014/main" xmlns="" id="{BDBBA516-C3BF-4CA0-920F-4F9650908448}"/>
              </a:ext>
            </a:extLst>
          </p:cNvPr>
          <p:cNvPicPr>
            <a:picLocks noChangeAspect="1"/>
          </p:cNvPicPr>
          <p:nvPr>
            <a:audioFile r:link="rId2"/>
            <p:extLst>
              <p:ext uri="{DAA4B4D4-6D71-4841-9C94-3DE7FCFB9230}">
                <p14:media xmlns:p14="http://schemas.microsoft.com/office/powerpoint/2010/main" r:embed="rId1"/>
              </p:ext>
            </p:extLst>
          </p:nvPr>
        </p:nvPicPr>
        <p:blipFill>
          <a:blip r:embed="rId12"/>
          <a:stretch>
            <a:fillRect/>
          </a:stretch>
        </p:blipFill>
        <p:spPr>
          <a:xfrm>
            <a:off x="11488738" y="6154738"/>
            <a:ext cx="487362" cy="487362"/>
          </a:xfrm>
          <a:prstGeom prst="rect">
            <a:avLst/>
          </a:prstGeom>
        </p:spPr>
      </p:pic>
      <p:sp>
        <p:nvSpPr>
          <p:cNvPr id="5" name="Owal 4">
            <a:extLst>
              <a:ext uri="{FF2B5EF4-FFF2-40B4-BE49-F238E27FC236}">
                <a16:creationId xmlns:a16="http://schemas.microsoft.com/office/drawing/2014/main" xmlns="" id="{74E342ED-67F1-4A0C-B4C6-1E4B31354007}"/>
              </a:ext>
            </a:extLst>
          </p:cNvPr>
          <p:cNvSpPr/>
          <p:nvPr/>
        </p:nvSpPr>
        <p:spPr>
          <a:xfrm>
            <a:off x="543697" y="3101834"/>
            <a:ext cx="5807676" cy="64633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138801683"/>
      </p:ext>
    </p:extLst>
  </p:cSld>
  <p:clrMapOvr>
    <a:masterClrMapping/>
  </p:clrMapOvr>
  <mc:AlternateContent xmlns:mc="http://schemas.openxmlformats.org/markup-compatibility/2006" xmlns:p14="http://schemas.microsoft.com/office/powerpoint/2010/main">
    <mc:Choice Requires="p14">
      <p:transition p14:dur="10" advTm="15626"/>
    </mc:Choice>
    <mc:Fallback xmlns="">
      <p:transition advTm="1562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81003" y="233580"/>
            <a:ext cx="10515600" cy="724087"/>
          </a:xfrm>
        </p:spPr>
        <p:txBody>
          <a:bodyPr/>
          <a:lstStyle/>
          <a:p>
            <a:r>
              <a:rPr lang="pl-PL" dirty="0"/>
              <a:t>Wpisanie egzaminów – zespół nadzorujący</a:t>
            </a:r>
          </a:p>
        </p:txBody>
      </p:sp>
      <p:sp>
        <p:nvSpPr>
          <p:cNvPr id="3" name="Symbol zastępczy zawartości 2"/>
          <p:cNvSpPr>
            <a:spLocks noGrp="1"/>
          </p:cNvSpPr>
          <p:nvPr>
            <p:ph idx="1"/>
          </p:nvPr>
        </p:nvSpPr>
        <p:spPr>
          <a:xfrm>
            <a:off x="150599" y="1264024"/>
            <a:ext cx="11740200" cy="4912939"/>
          </a:xfrm>
        </p:spPr>
        <p:txBody>
          <a:bodyPr>
            <a:normAutofit/>
          </a:bodyPr>
          <a:lstStyle/>
          <a:p>
            <a:pPr marL="538163" indent="-538163">
              <a:buFont typeface="Wingdings" panose="05000000000000000000" pitchFamily="2" charset="2"/>
              <a:buChar char="q"/>
            </a:pPr>
            <a:r>
              <a:rPr lang="pl-PL" sz="2400" dirty="0"/>
              <a:t>Na etapie wpisywania egzaminów i przekazywania ich do OKE </a:t>
            </a:r>
            <a:r>
              <a:rPr lang="pl-PL" sz="2400" u="sng" dirty="0"/>
              <a:t>nie ma potrzeby </a:t>
            </a:r>
            <a:r>
              <a:rPr lang="pl-PL" sz="2400" dirty="0"/>
              <a:t>określania składu zespołu nadzorującego. </a:t>
            </a:r>
          </a:p>
          <a:p>
            <a:pPr marL="538163" indent="-538163">
              <a:buFont typeface="Wingdings" panose="05000000000000000000" pitchFamily="2" charset="2"/>
              <a:buChar char="q"/>
            </a:pPr>
            <a:endParaRPr lang="pl-PL" sz="2400" dirty="0"/>
          </a:p>
        </p:txBody>
      </p:sp>
      <p:graphicFrame>
        <p:nvGraphicFramePr>
          <p:cNvPr id="6" name="Diagram 5"/>
          <p:cNvGraphicFramePr/>
          <p:nvPr>
            <p:extLst/>
          </p:nvPr>
        </p:nvGraphicFramePr>
        <p:xfrm>
          <a:off x="301201" y="2625967"/>
          <a:ext cx="6068265" cy="82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Prostokąt 6"/>
          <p:cNvSpPr/>
          <p:nvPr/>
        </p:nvSpPr>
        <p:spPr>
          <a:xfrm>
            <a:off x="443753" y="3766650"/>
            <a:ext cx="5652247" cy="1569660"/>
          </a:xfrm>
          <a:prstGeom prst="rect">
            <a:avLst/>
          </a:prstGeom>
        </p:spPr>
        <p:txBody>
          <a:bodyPr wrap="square">
            <a:spAutoFit/>
          </a:bodyPr>
          <a:lstStyle/>
          <a:p>
            <a:r>
              <a:rPr lang="pl-PL" sz="2400" dirty="0">
                <a:solidFill>
                  <a:srgbClr val="002060"/>
                </a:solidFill>
              </a:rPr>
              <a:t>Uwaga wybranie przycisku </a:t>
            </a:r>
            <a:r>
              <a:rPr lang="pl-PL" sz="2400" b="1" dirty="0">
                <a:solidFill>
                  <a:srgbClr val="002060"/>
                </a:solidFill>
              </a:rPr>
              <a:t>dodaj</a:t>
            </a:r>
            <a:r>
              <a:rPr lang="pl-PL" sz="2400" dirty="0">
                <a:solidFill>
                  <a:srgbClr val="002060"/>
                </a:solidFill>
              </a:rPr>
              <a:t> </a:t>
            </a:r>
            <a:br>
              <a:rPr lang="pl-PL" sz="2400" dirty="0">
                <a:solidFill>
                  <a:srgbClr val="002060"/>
                </a:solidFill>
              </a:rPr>
            </a:br>
            <a:r>
              <a:rPr lang="pl-PL" sz="2400" dirty="0">
                <a:solidFill>
                  <a:srgbClr val="002060"/>
                </a:solidFill>
              </a:rPr>
              <a:t>powoduje, że nie można przekazać egzaminu do OKE bez podawania składu ZN. Wpisany skład ZN można zmieniać.</a:t>
            </a:r>
          </a:p>
        </p:txBody>
      </p:sp>
      <p:grpSp>
        <p:nvGrpSpPr>
          <p:cNvPr id="9" name="Grupa 8"/>
          <p:cNvGrpSpPr/>
          <p:nvPr/>
        </p:nvGrpSpPr>
        <p:grpSpPr>
          <a:xfrm>
            <a:off x="6369465" y="2090323"/>
            <a:ext cx="5378781" cy="3046715"/>
            <a:chOff x="6528589" y="2587864"/>
            <a:chExt cx="5143458" cy="3046715"/>
          </a:xfrm>
        </p:grpSpPr>
        <p:pic>
          <p:nvPicPr>
            <p:cNvPr id="5" name="Obraz 4"/>
            <p:cNvPicPr>
              <a:picLocks noChangeAspect="1"/>
            </p:cNvPicPr>
            <p:nvPr/>
          </p:nvPicPr>
          <p:blipFill rotWithShape="1">
            <a:blip r:embed="rId8"/>
            <a:srcRect r="39818"/>
            <a:stretch/>
          </p:blipFill>
          <p:spPr>
            <a:xfrm>
              <a:off x="6528589" y="2587864"/>
              <a:ext cx="5143458" cy="304671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Owal 7"/>
            <p:cNvSpPr/>
            <p:nvPr/>
          </p:nvSpPr>
          <p:spPr>
            <a:xfrm>
              <a:off x="7543800" y="3207718"/>
              <a:ext cx="1586753" cy="759164"/>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cxnSp>
        <p:nvCxnSpPr>
          <p:cNvPr id="11" name="Łącznik prosty ze strzałką 10"/>
          <p:cNvCxnSpPr>
            <a:cxnSpLocks/>
          </p:cNvCxnSpPr>
          <p:nvPr/>
        </p:nvCxnSpPr>
        <p:spPr>
          <a:xfrm>
            <a:off x="4741651" y="3988011"/>
            <a:ext cx="2794305" cy="26152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4" name="Prostokąt 13"/>
          <p:cNvSpPr/>
          <p:nvPr/>
        </p:nvSpPr>
        <p:spPr>
          <a:xfrm>
            <a:off x="150600" y="5642667"/>
            <a:ext cx="11890800" cy="1143070"/>
          </a:xfrm>
          <a:prstGeom prst="rect">
            <a:avLst/>
          </a:prstGeom>
        </p:spPr>
        <p:txBody>
          <a:bodyPr wrap="square">
            <a:spAutoFit/>
          </a:bodyPr>
          <a:lstStyle/>
          <a:p>
            <a:pPr marL="538163" indent="-538163">
              <a:lnSpc>
                <a:spcPct val="150000"/>
              </a:lnSpc>
              <a:buFont typeface="Wingdings" panose="05000000000000000000" pitchFamily="2" charset="2"/>
              <a:buChar char="q"/>
            </a:pPr>
            <a:r>
              <a:rPr lang="pl-PL" sz="2400" dirty="0">
                <a:solidFill>
                  <a:srgbClr val="002060"/>
                </a:solidFill>
              </a:rPr>
              <a:t>Informację o składzie zespołu nadzorującego należy uzupełnić na 30 dni przed egzaminem.</a:t>
            </a:r>
          </a:p>
          <a:p>
            <a:pPr marL="538163" indent="-538163">
              <a:lnSpc>
                <a:spcPct val="150000"/>
              </a:lnSpc>
              <a:buFont typeface="Wingdings" panose="05000000000000000000" pitchFamily="2" charset="2"/>
              <a:buChar char="q"/>
            </a:pPr>
            <a:r>
              <a:rPr lang="pl-PL" sz="2400" dirty="0">
                <a:solidFill>
                  <a:srgbClr val="002060"/>
                </a:solidFill>
              </a:rPr>
              <a:t>Skład ZN można modyfikować (nawet w dniu egzaminu).</a:t>
            </a:r>
          </a:p>
        </p:txBody>
      </p:sp>
    </p:spTree>
    <p:extLst>
      <p:ext uri="{BB962C8B-B14F-4D97-AF65-F5344CB8AC3E}">
        <p14:creationId xmlns:p14="http://schemas.microsoft.com/office/powerpoint/2010/main" val="15782277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Planowanie egzaminów</a:t>
            </a:r>
          </a:p>
        </p:txBody>
      </p:sp>
      <p:sp>
        <p:nvSpPr>
          <p:cNvPr id="3" name="Symbol zastępczy zawartości 2"/>
          <p:cNvSpPr>
            <a:spLocks noGrp="1"/>
          </p:cNvSpPr>
          <p:nvPr>
            <p:ph idx="1"/>
          </p:nvPr>
        </p:nvSpPr>
        <p:spPr/>
        <p:txBody>
          <a:bodyPr>
            <a:normAutofit/>
          </a:bodyPr>
          <a:lstStyle/>
          <a:p>
            <a:r>
              <a:rPr lang="pl-PL" dirty="0"/>
              <a:t>Zaplanowane egzaminy należy przekazać do OKE</a:t>
            </a:r>
            <a:r>
              <a:rPr lang="pl-PL" b="1" dirty="0"/>
              <a:t> </a:t>
            </a:r>
            <a:r>
              <a:rPr lang="pl-PL" dirty="0"/>
              <a:t>- </a:t>
            </a:r>
          </a:p>
          <a:p>
            <a:endParaRPr lang="pl-PL" dirty="0"/>
          </a:p>
        </p:txBody>
      </p:sp>
      <p:pic>
        <p:nvPicPr>
          <p:cNvPr id="4" name="Obraz 3"/>
          <p:cNvPicPr>
            <a:picLocks noChangeAspect="1"/>
          </p:cNvPicPr>
          <p:nvPr/>
        </p:nvPicPr>
        <p:blipFill>
          <a:blip r:embed="rId3"/>
          <a:stretch>
            <a:fillRect/>
          </a:stretch>
        </p:blipFill>
        <p:spPr>
          <a:xfrm>
            <a:off x="8614435" y="1138238"/>
            <a:ext cx="2611028" cy="643815"/>
          </a:xfrm>
          <a:prstGeom prst="rect">
            <a:avLst/>
          </a:prstGeom>
        </p:spPr>
      </p:pic>
      <p:sp>
        <p:nvSpPr>
          <p:cNvPr id="5" name="Symbol zastępczy zawartości 2"/>
          <p:cNvSpPr txBox="1">
            <a:spLocks/>
          </p:cNvSpPr>
          <p:nvPr/>
        </p:nvSpPr>
        <p:spPr>
          <a:xfrm>
            <a:off x="383059" y="1956865"/>
            <a:ext cx="11269363" cy="491293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pl-PL" dirty="0"/>
              <a:t>Materiały zostaną zamówione tylko dla egzaminów, które mają status „</a:t>
            </a:r>
            <a:r>
              <a:rPr lang="pl-PL" b="1" dirty="0"/>
              <a:t>Zaakceptowany</a:t>
            </a:r>
            <a:r>
              <a:rPr lang="pl-PL" dirty="0"/>
              <a:t>” nadany przez pracownika OKE.</a:t>
            </a:r>
          </a:p>
          <a:p>
            <a:pPr algn="just"/>
            <a:r>
              <a:rPr lang="pl-PL" dirty="0"/>
              <a:t>Materiały egzaminacyjne będą wysłane na adres szkoły, której identyfikator znajduje się w oznaczeniu egzaminu </a:t>
            </a:r>
          </a:p>
          <a:p>
            <a:pPr marL="0" indent="0" algn="just">
              <a:buNone/>
            </a:pPr>
            <a:r>
              <a:rPr lang="pl-PL" dirty="0"/>
              <a:t>          (przykład 20190409/</a:t>
            </a:r>
            <a:r>
              <a:rPr lang="pl-PL" dirty="0">
                <a:solidFill>
                  <a:srgbClr val="C00000"/>
                </a:solidFill>
                <a:effectLst>
                  <a:outerShdw blurRad="38100" dist="38100" dir="2700000" algn="tl">
                    <a:srgbClr val="000000">
                      <a:alpha val="43137"/>
                    </a:srgbClr>
                  </a:outerShdw>
                </a:effectLst>
              </a:rPr>
              <a:t>066301-7250I</a:t>
            </a:r>
            <a:r>
              <a:rPr lang="pl-PL" dirty="0"/>
              <a:t>/40668231).</a:t>
            </a:r>
          </a:p>
          <a:p>
            <a:pPr algn="just"/>
            <a:r>
              <a:rPr lang="pl-PL" dirty="0">
                <a:solidFill>
                  <a:srgbClr val="191970"/>
                </a:solidFill>
              </a:rPr>
              <a:t>można wprowadzić inny adres, na który zostaną dostarczone materiały egzaminacyjne, zakładka: </a:t>
            </a:r>
            <a:r>
              <a:rPr lang="pl-PL" b="1" dirty="0"/>
              <a:t>Zmień adres dostawy </a:t>
            </a:r>
          </a:p>
          <a:p>
            <a:pPr algn="just"/>
            <a:r>
              <a:rPr lang="pl-PL" dirty="0"/>
              <a:t>Dyrektor szkoły po zalogowaniu do SIOEPKZ każdorazowo otrzymuje aktualną informację dotyczącą </a:t>
            </a:r>
            <a:r>
              <a:rPr lang="pl-PL" b="1" dirty="0"/>
              <a:t>deklaracji nieuwzględnionych </a:t>
            </a:r>
            <a:r>
              <a:rPr lang="pl-PL" dirty="0"/>
              <a:t>w procesie planowania.</a:t>
            </a:r>
          </a:p>
          <a:p>
            <a:pPr algn="just"/>
            <a:r>
              <a:rPr lang="pl-PL" dirty="0"/>
              <a:t>Egzaminy posiadające status: nieprzesłany, przesłany (po terminie), odrzucony, usunięty - </a:t>
            </a:r>
            <a:r>
              <a:rPr lang="pl-PL" b="1" dirty="0">
                <a:solidFill>
                  <a:srgbClr val="C00000"/>
                </a:solidFill>
              </a:rPr>
              <a:t>nie odbędą się, nie zostaną przygotowane dla nich materiały egzaminacyjne.</a:t>
            </a:r>
          </a:p>
          <a:p>
            <a:endParaRPr lang="pl-PL" dirty="0"/>
          </a:p>
          <a:p>
            <a:endParaRPr lang="pl-PL" dirty="0"/>
          </a:p>
          <a:p>
            <a:endParaRPr lang="pl-PL" dirty="0"/>
          </a:p>
        </p:txBody>
      </p:sp>
    </p:spTree>
    <p:extLst>
      <p:ext uri="{BB962C8B-B14F-4D97-AF65-F5344CB8AC3E}">
        <p14:creationId xmlns:p14="http://schemas.microsoft.com/office/powerpoint/2010/main" val="4048901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tekstu 5"/>
          <p:cNvSpPr>
            <a:spLocks noGrp="1"/>
          </p:cNvSpPr>
          <p:nvPr>
            <p:ph type="body" idx="1"/>
          </p:nvPr>
        </p:nvSpPr>
        <p:spPr>
          <a:xfrm>
            <a:off x="544046" y="382495"/>
            <a:ext cx="11091208" cy="5076918"/>
          </a:xfrm>
        </p:spPr>
        <p:txBody>
          <a:bodyPr>
            <a:noAutofit/>
          </a:bodyPr>
          <a:lstStyle/>
          <a:p>
            <a:r>
              <a:rPr lang="pl-PL" sz="2800" dirty="0">
                <a:solidFill>
                  <a:srgbClr val="002060"/>
                </a:solidFill>
                <a:effectLst>
                  <a:outerShdw blurRad="38100" dist="38100" dir="2700000" algn="tl">
                    <a:srgbClr val="000000">
                      <a:alpha val="43137"/>
                    </a:srgbClr>
                  </a:outerShdw>
                </a:effectLst>
              </a:rPr>
              <a:t>Przed przystąpieniem do sporządzania wewnętrznego harmonogramu egzaminów należy:</a:t>
            </a:r>
          </a:p>
          <a:p>
            <a:endParaRPr lang="pl-PL" sz="2800" dirty="0"/>
          </a:p>
          <a:p>
            <a:pPr algn="just"/>
            <a:r>
              <a:rPr lang="pl-PL" sz="2800" dirty="0"/>
              <a:t>dla każdej formuły (2012, 2017 lub 2019) przeanalizować:</a:t>
            </a:r>
          </a:p>
          <a:p>
            <a:pPr marL="342900" indent="-342900" algn="just">
              <a:buFont typeface="Arial" panose="020B0604020202020204" pitchFamily="34" charset="0"/>
              <a:buChar char="•"/>
            </a:pPr>
            <a:r>
              <a:rPr lang="pl-PL" sz="2800" dirty="0">
                <a:solidFill>
                  <a:srgbClr val="002060"/>
                </a:solidFill>
              </a:rPr>
              <a:t>Komunikat dyrektora CKE w sprawie harmonogramu  przeprowadzania egzaminu … :</a:t>
            </a:r>
          </a:p>
          <a:p>
            <a:pPr marL="800100" lvl="1" indent="-342900" algn="just">
              <a:buFont typeface="Arial" panose="020B0604020202020204" pitchFamily="34" charset="0"/>
              <a:buChar char="•"/>
            </a:pPr>
            <a:r>
              <a:rPr lang="pl-PL" sz="2400" dirty="0">
                <a:solidFill>
                  <a:srgbClr val="002060"/>
                </a:solidFill>
              </a:rPr>
              <a:t>termin sesji i terminy egzaminów dla danych kwalifikacji</a:t>
            </a:r>
          </a:p>
          <a:p>
            <a:pPr marL="342900" indent="-342900" algn="just">
              <a:buFont typeface="Arial" panose="020B0604020202020204" pitchFamily="34" charset="0"/>
              <a:buChar char="•"/>
            </a:pPr>
            <a:r>
              <a:rPr lang="pl-PL" sz="2800" dirty="0">
                <a:solidFill>
                  <a:srgbClr val="002060"/>
                </a:solidFill>
                <a:latin typeface="Calibri" panose="020F0502020204030204" pitchFamily="34" charset="0"/>
                <a:ea typeface="Calibri" panose="020F0502020204030204" pitchFamily="34" charset="0"/>
                <a:cs typeface="Times New Roman" panose="02020603050405020304" pitchFamily="18" charset="0"/>
              </a:rPr>
              <a:t>Komunikat dyrektora CKE: </a:t>
            </a:r>
            <a:r>
              <a:rPr lang="pl-PL" sz="2800"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Informacja o sposobie organizacji </a:t>
            </a:r>
            <a:r>
              <a:rPr lang="pl-PL" sz="2800" i="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a:r>
            <a:br>
              <a:rPr lang="pl-PL" sz="2800" i="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pl-PL" sz="2800" i="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i </a:t>
            </a:r>
            <a:r>
              <a:rPr lang="pl-PL" sz="2800"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przeprowadzania egzaminu …..:</a:t>
            </a:r>
          </a:p>
          <a:p>
            <a:pPr marL="800100" lvl="1" indent="-342900" algn="just">
              <a:buFont typeface="Arial" panose="020B0604020202020204" pitchFamily="34" charset="0"/>
              <a:buChar char="•"/>
            </a:pPr>
            <a:r>
              <a:rPr lang="pl-PL" sz="2400" dirty="0">
                <a:solidFill>
                  <a:srgbClr val="002060"/>
                </a:solidFill>
                <a:latin typeface="Calibri" panose="020F0502020204030204" pitchFamily="34" charset="0"/>
                <a:cs typeface="Times New Roman" panose="02020603050405020304" pitchFamily="18" charset="0"/>
              </a:rPr>
              <a:t>godziny rozpoczęcia egzaminów dla danych kwalifikacji</a:t>
            </a:r>
          </a:p>
          <a:p>
            <a:pPr algn="just"/>
            <a:r>
              <a:rPr lang="pl-PL" sz="2800" dirty="0"/>
              <a:t>oraz ustalić wstępny skład zespołu egzaminacyjnego</a:t>
            </a:r>
          </a:p>
        </p:txBody>
      </p:sp>
      <p:sp>
        <p:nvSpPr>
          <p:cNvPr id="4" name="Symbol zastępczy numeru slajdu 3"/>
          <p:cNvSpPr>
            <a:spLocks noGrp="1"/>
          </p:cNvSpPr>
          <p:nvPr>
            <p:ph type="sldNum" sz="quarter" idx="12"/>
          </p:nvPr>
        </p:nvSpPr>
        <p:spPr/>
        <p:txBody>
          <a:bodyPr/>
          <a:lstStyle/>
          <a:p>
            <a:fld id="{6D22F896-40B5-4ADD-8801-0D06FADFA095}" type="slidenum">
              <a:rPr lang="en-US" smtClean="0"/>
              <a:pPr/>
              <a:t>3</a:t>
            </a:fld>
            <a:endParaRPr lang="en-US" dirty="0"/>
          </a:p>
        </p:txBody>
      </p:sp>
    </p:spTree>
    <p:extLst>
      <p:ext uri="{BB962C8B-B14F-4D97-AF65-F5344CB8AC3E}">
        <p14:creationId xmlns:p14="http://schemas.microsoft.com/office/powerpoint/2010/main" val="2394766307"/>
      </p:ext>
    </p:extLst>
  </p:cSld>
  <p:clrMapOvr>
    <a:masterClrMapping/>
  </p:clrMapOvr>
  <mc:AlternateContent xmlns:mc="http://schemas.openxmlformats.org/markup-compatibility/2006" xmlns:p14="http://schemas.microsoft.com/office/powerpoint/2010/main">
    <mc:Choice Requires="p14">
      <p:transition p14:dur="10" advTm="14467"/>
    </mc:Choice>
    <mc:Fallback xmlns="">
      <p:transition advTm="1446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ytuł 1"/>
          <p:cNvSpPr>
            <a:spLocks noGrp="1"/>
          </p:cNvSpPr>
          <p:nvPr>
            <p:ph type="title"/>
          </p:nvPr>
        </p:nvSpPr>
        <p:spPr>
          <a:xfrm>
            <a:off x="1302327" y="314903"/>
            <a:ext cx="9029700" cy="503238"/>
          </a:xfrm>
        </p:spPr>
        <p:txBody>
          <a:bodyPr>
            <a:noAutofit/>
          </a:bodyPr>
          <a:lstStyle/>
          <a:p>
            <a:pPr>
              <a:defRPr/>
            </a:pPr>
            <a:r>
              <a:rPr lang="pl-PL" altLang="pl-PL" sz="3600" dirty="0">
                <a:latin typeface="+mn-lt"/>
              </a:rPr>
              <a:t>Skład zespołów nadzorujących</a:t>
            </a:r>
          </a:p>
        </p:txBody>
      </p:sp>
      <p:graphicFrame>
        <p:nvGraphicFramePr>
          <p:cNvPr id="6" name="Symbol zastępczy zawartości 5"/>
          <p:cNvGraphicFramePr>
            <a:graphicFrameLocks noGrp="1"/>
          </p:cNvGraphicFramePr>
          <p:nvPr>
            <p:ph idx="1"/>
            <p:extLst/>
          </p:nvPr>
        </p:nvGraphicFramePr>
        <p:xfrm>
          <a:off x="429889" y="1042593"/>
          <a:ext cx="10774575" cy="4772813"/>
        </p:xfrm>
        <a:graphic>
          <a:graphicData uri="http://schemas.openxmlformats.org/drawingml/2006/table">
            <a:tbl>
              <a:tblPr firstRow="1" bandRow="1">
                <a:tableStyleId>{5C22544A-7EE6-4342-B048-85BDC9FD1C3A}</a:tableStyleId>
              </a:tblPr>
              <a:tblGrid>
                <a:gridCol w="1211345">
                  <a:extLst>
                    <a:ext uri="{9D8B030D-6E8A-4147-A177-3AD203B41FA5}">
                      <a16:colId xmlns:a16="http://schemas.microsoft.com/office/drawing/2014/main" xmlns="" val="20000"/>
                    </a:ext>
                  </a:extLst>
                </a:gridCol>
                <a:gridCol w="2167665">
                  <a:extLst>
                    <a:ext uri="{9D8B030D-6E8A-4147-A177-3AD203B41FA5}">
                      <a16:colId xmlns:a16="http://schemas.microsoft.com/office/drawing/2014/main" xmlns="" val="20001"/>
                    </a:ext>
                  </a:extLst>
                </a:gridCol>
                <a:gridCol w="5015781">
                  <a:extLst>
                    <a:ext uri="{9D8B030D-6E8A-4147-A177-3AD203B41FA5}">
                      <a16:colId xmlns:a16="http://schemas.microsoft.com/office/drawing/2014/main" xmlns="" val="20002"/>
                    </a:ext>
                  </a:extLst>
                </a:gridCol>
                <a:gridCol w="2379784">
                  <a:extLst>
                    <a:ext uri="{9D8B030D-6E8A-4147-A177-3AD203B41FA5}">
                      <a16:colId xmlns:a16="http://schemas.microsoft.com/office/drawing/2014/main" xmlns="" val="20003"/>
                    </a:ext>
                  </a:extLst>
                </a:gridCol>
              </a:tblGrid>
              <a:tr h="695394">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Część egzaminu</a:t>
                      </a:r>
                      <a:endParaRPr kumimoji="0" lang="pl-PL" altLang="pl-PL" sz="1800" b="1"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Miejsce egzaminu</a:t>
                      </a:r>
                      <a:endParaRPr kumimoji="0" lang="pl-PL" altLang="pl-PL" sz="1800" b="1"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Skład ZN</a:t>
                      </a:r>
                      <a:endParaRPr kumimoji="0" lang="pl-PL" altLang="pl-PL" sz="1800" b="1"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Zwiększenie składu ZN</a:t>
                      </a:r>
                      <a:endParaRPr kumimoji="0" lang="pl-PL" altLang="pl-PL" sz="1800" b="1"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2187974">
                <a:tc rowSpan="2">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outerShdw blurRad="38100" dist="38100" dir="2700000" algn="tl">
                              <a:srgbClr val="000000">
                                <a:alpha val="43137"/>
                              </a:srgbClr>
                            </a:outerShdw>
                          </a:effectLst>
                        </a:rPr>
                        <a:t>pisemna</a:t>
                      </a:r>
                      <a:endParaRPr kumimoji="0" lang="pl-PL" altLang="pl-PL" sz="1800" b="1" i="0" u="none" strike="noStrike" cap="none" normalizeH="0" baseline="0" dirty="0">
                        <a:ln>
                          <a:noFill/>
                        </a:ln>
                        <a:solidFill>
                          <a:srgbClr val="002060"/>
                        </a:solidFill>
                        <a:effectLst>
                          <a:outerShdw blurRad="38100" dist="38100" dir="2700000" algn="tl">
                            <a:srgbClr val="000000">
                              <a:alpha val="43137"/>
                            </a:srgbClr>
                          </a:outerShdw>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szkoła/placówka/CKZ</a:t>
                      </a:r>
                      <a:endParaRPr kumimoji="0" lang="pl-PL" altLang="pl-PL" sz="1800" b="0"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Co najmniej 2 nauczycieli, z tym że co najmniej jeden nauczyciel:</a:t>
                      </a:r>
                    </a:p>
                    <a:p>
                      <a:pPr marL="82550" marR="0" lvl="0" indent="-82550" algn="l" defTabSz="6858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pl-PL" altLang="pl-PL" sz="1800" u="none" strike="noStrike" cap="none" normalizeH="0" baseline="0" dirty="0">
                          <a:ln>
                            <a:noFill/>
                          </a:ln>
                          <a:effectLst/>
                        </a:rPr>
                        <a:t>jest zatrudniony w innej szkole, placówce, centrum  - członek ZN</a:t>
                      </a:r>
                    </a:p>
                    <a:p>
                      <a:pPr marL="82550" marR="0" lvl="0" indent="-82550" algn="l" defTabSz="6858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pl-PL" altLang="pl-PL" sz="1800" u="none" strike="noStrike" cap="none" normalizeH="0" baseline="0" dirty="0">
                          <a:ln>
                            <a:noFill/>
                          </a:ln>
                          <a:effectLst/>
                        </a:rPr>
                        <a:t>jest zatrudniony w szkole lub placówce, </a:t>
                      </a:r>
                      <a:br>
                        <a:rPr kumimoji="0" lang="pl-PL" altLang="pl-PL" sz="1800" u="none" strike="noStrike" cap="none" normalizeH="0" baseline="0" dirty="0">
                          <a:ln>
                            <a:noFill/>
                          </a:ln>
                          <a:effectLst/>
                        </a:rPr>
                      </a:br>
                      <a:r>
                        <a:rPr kumimoji="0" lang="pl-PL" altLang="pl-PL" sz="1800" u="none" strike="noStrike" cap="none" normalizeH="0" baseline="0" dirty="0">
                          <a:ln>
                            <a:noFill/>
                          </a:ln>
                          <a:effectLst/>
                        </a:rPr>
                        <a:t>w której jest przeprowadzana część pisemna – przewodniczący ZN</a:t>
                      </a:r>
                      <a:endParaRPr kumimoji="0" lang="pl-PL" altLang="pl-PL" sz="1800" b="0"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lvl1pPr>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ts val="600"/>
                        </a:spcAft>
                        <a:buClrTx/>
                        <a:buSzTx/>
                        <a:buFont typeface="Calibri" panose="020F0502020204030204" pitchFamily="34" charset="0"/>
                        <a:buNone/>
                        <a:tabLst/>
                      </a:pPr>
                      <a:r>
                        <a:rPr kumimoji="0" lang="pl-PL" altLang="pl-PL" sz="1800" b="1" u="none" strike="noStrike" cap="none" normalizeH="0" baseline="0" dirty="0">
                          <a:ln>
                            <a:noFill/>
                          </a:ln>
                          <a:effectLst/>
                        </a:rPr>
                        <a:t>więcej niż 30 </a:t>
                      </a:r>
                      <a:r>
                        <a:rPr kumimoji="0" lang="pl-PL" altLang="pl-PL" sz="1800" u="none" strike="noStrike" cap="none" normalizeH="0" baseline="0" dirty="0">
                          <a:ln>
                            <a:noFill/>
                          </a:ln>
                          <a:effectLst/>
                        </a:rPr>
                        <a:t>zdających, liczbę członków ZN  </a:t>
                      </a:r>
                      <a:br>
                        <a:rPr kumimoji="0" lang="pl-PL" altLang="pl-PL" sz="1800" u="none" strike="noStrike" cap="none" normalizeH="0" baseline="0" dirty="0">
                          <a:ln>
                            <a:noFill/>
                          </a:ln>
                          <a:effectLst/>
                        </a:rPr>
                      </a:br>
                      <a:r>
                        <a:rPr kumimoji="0" lang="pl-PL" altLang="pl-PL" sz="1800" u="none" strike="noStrike" cap="none" normalizeH="0" baseline="0" dirty="0">
                          <a:ln>
                            <a:noFill/>
                          </a:ln>
                          <a:effectLst>
                            <a:outerShdw blurRad="38100" dist="38100" dir="2700000" algn="tl">
                              <a:srgbClr val="000000">
                                <a:alpha val="43137"/>
                              </a:srgbClr>
                            </a:outerShdw>
                          </a:effectLst>
                        </a:rPr>
                        <a:t>zwiększa się o </a:t>
                      </a:r>
                      <a:r>
                        <a:rPr kumimoji="0" lang="pl-PL" altLang="pl-PL" sz="1800" b="1" u="none" strike="noStrike" cap="none" normalizeH="0" baseline="0" dirty="0">
                          <a:ln>
                            <a:noFill/>
                          </a:ln>
                          <a:effectLst/>
                        </a:rPr>
                        <a:t>1 osobę </a:t>
                      </a:r>
                      <a:r>
                        <a:rPr kumimoji="0" lang="pl-PL" altLang="pl-PL" sz="1800" u="none" strike="noStrike" cap="none" normalizeH="0" baseline="0" dirty="0">
                          <a:ln>
                            <a:noFill/>
                          </a:ln>
                          <a:effectLst/>
                        </a:rPr>
                        <a:t>na każdych kolejnych </a:t>
                      </a:r>
                      <a:br>
                        <a:rPr kumimoji="0" lang="pl-PL" altLang="pl-PL" sz="1800" u="none" strike="noStrike" cap="none" normalizeH="0" baseline="0" dirty="0">
                          <a:ln>
                            <a:noFill/>
                          </a:ln>
                          <a:effectLst/>
                        </a:rPr>
                      </a:br>
                      <a:r>
                        <a:rPr kumimoji="0" lang="pl-PL" altLang="pl-PL" sz="1800" b="1" u="none" strike="noStrike" cap="none" normalizeH="0" baseline="0" dirty="0">
                          <a:ln>
                            <a:noFill/>
                          </a:ln>
                          <a:effectLst/>
                        </a:rPr>
                        <a:t>25 zdających</a:t>
                      </a:r>
                      <a:endParaRPr kumimoji="0" lang="pl-PL" altLang="pl-PL" sz="1800" b="1" i="0" u="none" strike="noStrike" cap="none" normalizeH="0" baseline="0" dirty="0">
                        <a:ln>
                          <a:noFill/>
                        </a:ln>
                        <a:solidFill>
                          <a:srgbClr val="002060"/>
                        </a:solidFill>
                        <a:effectLst/>
                        <a:latin typeface="Calibri" panose="020F0502020204030204" pitchFamily="34" charset="0"/>
                        <a:cs typeface="Arial" panose="020B060402020202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889445">
                <a:tc vMerge="1">
                  <a:txBody>
                    <a:bodyPr/>
                    <a:lstStyle/>
                    <a:p>
                      <a:endParaRPr lang="pl-PL"/>
                    </a:p>
                  </a:txBody>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podmiot prowadzący KKZ inny niż szkoła/placówka/CKZ</a:t>
                      </a:r>
                      <a:endParaRPr kumimoji="0" lang="pl-PL" altLang="pl-PL" sz="1800" b="0"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defTabSz="685800">
                        <a:lnSpc>
                          <a:spcPct val="90000"/>
                        </a:lnSpc>
                        <a:spcBef>
                          <a:spcPts val="750"/>
                        </a:spcBef>
                        <a:buFont typeface="Arial" panose="020B0604020202020204" pitchFamily="34" charset="0"/>
                        <a:defRPr sz="1900">
                          <a:solidFill>
                            <a:schemeClr val="tx1"/>
                          </a:solidFill>
                          <a:latin typeface="Calibri" panose="020F0502020204030204" pitchFamily="34" charset="0"/>
                        </a:defRPr>
                      </a:lvl1pPr>
                      <a:lvl2pPr marL="742950" indent="-285750" defTabSz="685800">
                        <a:lnSpc>
                          <a:spcPct val="90000"/>
                        </a:lnSpc>
                        <a:spcBef>
                          <a:spcPts val="375"/>
                        </a:spcBef>
                        <a:buFont typeface="Arial" panose="020B0604020202020204" pitchFamily="34" charset="0"/>
                        <a:defRPr sz="1600">
                          <a:solidFill>
                            <a:schemeClr val="tx1"/>
                          </a:solidFill>
                          <a:latin typeface="Calibri" panose="020F0502020204030204" pitchFamily="34" charset="0"/>
                        </a:defRPr>
                      </a:lvl2pPr>
                      <a:lvl3pPr marL="1143000" indent="-228600" defTabSz="685800">
                        <a:lnSpc>
                          <a:spcPct val="90000"/>
                        </a:lnSpc>
                        <a:spcBef>
                          <a:spcPts val="375"/>
                        </a:spcBef>
                        <a:buFont typeface="Arial" panose="020B0604020202020204" pitchFamily="34" charset="0"/>
                        <a:defRPr sz="1300">
                          <a:solidFill>
                            <a:schemeClr val="tx1"/>
                          </a:solidFill>
                          <a:latin typeface="Calibri" panose="020F0502020204030204" pitchFamily="34" charset="0"/>
                        </a:defRPr>
                      </a:lvl3pPr>
                      <a:lvl4pPr marL="16002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4pPr>
                      <a:lvl5pPr marL="2057400" indent="-228600" defTabSz="685800">
                        <a:lnSpc>
                          <a:spcPct val="90000"/>
                        </a:lnSpc>
                        <a:spcBef>
                          <a:spcPts val="375"/>
                        </a:spcBef>
                        <a:buFont typeface="Arial" panose="020B0604020202020204" pitchFamily="34" charset="0"/>
                        <a:defRPr sz="1100">
                          <a:solidFill>
                            <a:schemeClr val="tx1"/>
                          </a:solidFill>
                          <a:latin typeface="Calibri" panose="020F0502020204030204" pitchFamily="34" charset="0"/>
                        </a:defRPr>
                      </a:lvl5pPr>
                      <a:lvl6pPr marL="25146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6pPr>
                      <a:lvl7pPr marL="29718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7pPr>
                      <a:lvl8pPr marL="34290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8pPr>
                      <a:lvl9pPr marL="3886200" indent="-228600" defTabSz="685800" eaLnBrk="0" fontAlgn="base" hangingPunct="0">
                        <a:lnSpc>
                          <a:spcPct val="90000"/>
                        </a:lnSpc>
                        <a:spcBef>
                          <a:spcPts val="375"/>
                        </a:spcBef>
                        <a:spcAft>
                          <a:spcPct val="0"/>
                        </a:spcAft>
                        <a:buFont typeface="Arial" panose="020B0604020202020204" pitchFamily="34" charset="0"/>
                        <a:defRPr sz="11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pl-PL" altLang="pl-PL" sz="1800" u="none" strike="noStrike" cap="none" normalizeH="0" baseline="0" dirty="0">
                          <a:ln>
                            <a:noFill/>
                          </a:ln>
                          <a:effectLst/>
                        </a:rPr>
                        <a:t>Co najmniej 2 pracowników upoważnionych przez podmiot  prowadzący KKZ, z których co najmniej jeden nie prowadzi zajęć edukacyjnych ze zdającymi; jeden z tych pracowników pełni  funkcję przewodniczącego ZN</a:t>
                      </a:r>
                      <a:endParaRPr kumimoji="0" lang="pl-PL" altLang="pl-PL" sz="1800" b="1" i="0" u="none" strike="noStrike" cap="none" normalizeH="0" baseline="0" dirty="0">
                        <a:ln>
                          <a:noFill/>
                        </a:ln>
                        <a:solidFill>
                          <a:srgbClr val="002060"/>
                        </a:solidFill>
                        <a:effectLst/>
                        <a:latin typeface="Calibri" panose="020F050202020403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pl-PL"/>
                    </a:p>
                  </a:txBody>
                  <a:tcPr/>
                </a:tc>
                <a:extLst>
                  <a:ext uri="{0D108BD9-81ED-4DB2-BD59-A6C34878D82A}">
                    <a16:rowId xmlns:a16="http://schemas.microsoft.com/office/drawing/2014/main" xmlns="" val="10002"/>
                  </a:ext>
                </a:extLst>
              </a:tr>
            </a:tbl>
          </a:graphicData>
        </a:graphic>
      </p:graphicFrame>
      <p:sp>
        <p:nvSpPr>
          <p:cNvPr id="103468" name="Symbol zastępczy numeru slajd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33425" indent="-280988">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28713" indent="-225425">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579563" indent="-225425">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32000" indent="-225425">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489200" indent="-225425"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46400" indent="-225425"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03600" indent="-225425"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60800" indent="-225425"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nSpc>
                <a:spcPct val="100000"/>
              </a:lnSpc>
              <a:spcBef>
                <a:spcPct val="0"/>
              </a:spcBef>
              <a:buFontTx/>
              <a:buNone/>
            </a:pPr>
            <a:fld id="{3A448B89-BC01-4470-9B6E-3A8760FD6E6A}" type="slidenum">
              <a:rPr lang="pl-PL" altLang="pl-PL" sz="1100">
                <a:solidFill>
                  <a:srgbClr val="898989"/>
                </a:solidFill>
                <a:latin typeface="Verdana" panose="020B0604030504040204" pitchFamily="34" charset="0"/>
              </a:rPr>
              <a:pPr>
                <a:lnSpc>
                  <a:spcPct val="100000"/>
                </a:lnSpc>
                <a:spcBef>
                  <a:spcPct val="0"/>
                </a:spcBef>
                <a:buFontTx/>
                <a:buNone/>
              </a:pPr>
              <a:t>4</a:t>
            </a:fld>
            <a:endParaRPr lang="pl-PL" altLang="pl-PL" sz="1100">
              <a:solidFill>
                <a:srgbClr val="898989"/>
              </a:solidFill>
              <a:latin typeface="Verdana" panose="020B0604030504040204" pitchFamily="34" charset="0"/>
            </a:endParaRPr>
          </a:p>
        </p:txBody>
      </p:sp>
      <p:graphicFrame>
        <p:nvGraphicFramePr>
          <p:cNvPr id="3" name="Tabela 2"/>
          <p:cNvGraphicFramePr>
            <a:graphicFrameLocks noGrp="1"/>
          </p:cNvGraphicFramePr>
          <p:nvPr/>
        </p:nvGraphicFramePr>
        <p:xfrm>
          <a:off x="-1339850" y="1401763"/>
          <a:ext cx="204788" cy="363548"/>
        </p:xfrm>
        <a:graphic>
          <a:graphicData uri="http://schemas.openxmlformats.org/drawingml/2006/table">
            <a:tbl>
              <a:tblPr/>
              <a:tblGrid>
                <a:gridCol w="204788">
                  <a:extLst>
                    <a:ext uri="{9D8B030D-6E8A-4147-A177-3AD203B41FA5}">
                      <a16:colId xmlns:a16="http://schemas.microsoft.com/office/drawing/2014/main" xmlns="" val="20000"/>
                    </a:ext>
                  </a:extLst>
                </a:gridCol>
              </a:tblGrid>
              <a:tr h="363537">
                <a:tc>
                  <a:txBody>
                    <a:bodyPr/>
                    <a:lstStyle/>
                    <a:p>
                      <a:endParaRPr lang="pl-PL" sz="1800" dirty="0"/>
                    </a:p>
                  </a:txBody>
                  <a:tcPr marL="89694" marR="89694" marT="44614" marB="44614">
                    <a:lnL w="12700" cmpd="sng">
                      <a:solidFill>
                        <a:schemeClr val="bg1"/>
                      </a:solidFill>
                      <a:prstDash val="solid"/>
                    </a:lnL>
                    <a:lnR w="12700" cmpd="sng">
                      <a:solidFill>
                        <a:schemeClr val="bg1"/>
                      </a:solidFill>
                      <a:prstDash val="solid"/>
                    </a:lnR>
                    <a:lnT w="12700" cmpd="sng">
                      <a:solidFill>
                        <a:schemeClr val="bg1"/>
                      </a:solidFill>
                      <a:prstDash val="solid"/>
                    </a:lnT>
                    <a:lnB w="12700" cmpd="sng">
                      <a:solidFill>
                        <a:schemeClr val="bg1"/>
                      </a:solidFill>
                      <a:prstDash val="solid"/>
                    </a:lnB>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21009451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D0E0EDAF-174B-427E-BB9E-8DCD073DCBC8}"/>
              </a:ext>
            </a:extLst>
          </p:cNvPr>
          <p:cNvSpPr>
            <a:spLocks noGrp="1"/>
          </p:cNvSpPr>
          <p:nvPr>
            <p:ph type="title"/>
          </p:nvPr>
        </p:nvSpPr>
        <p:spPr/>
        <p:txBody>
          <a:bodyPr>
            <a:normAutofit fontScale="90000"/>
          </a:bodyPr>
          <a:lstStyle/>
          <a:p>
            <a:r>
              <a:rPr lang="pl-PL" dirty="0">
                <a:solidFill>
                  <a:srgbClr val="002060"/>
                </a:solidFill>
                <a:latin typeface="+mn-lt"/>
                <a:cs typeface="Times New Roman" panose="02020603050405020304" pitchFamily="18" charset="0"/>
              </a:rPr>
              <a:t>W 2021 r. – część pisemna lub praktyczna d, </a:t>
            </a:r>
            <a:r>
              <a:rPr lang="pl-PL" dirty="0" err="1">
                <a:solidFill>
                  <a:srgbClr val="002060"/>
                </a:solidFill>
                <a:latin typeface="+mn-lt"/>
                <a:cs typeface="Times New Roman" panose="02020603050405020304" pitchFamily="18" charset="0"/>
              </a:rPr>
              <a:t>dk</a:t>
            </a:r>
            <a:r>
              <a:rPr lang="pl-PL" dirty="0">
                <a:solidFill>
                  <a:srgbClr val="002060"/>
                </a:solidFill>
                <a:latin typeface="+mn-lt"/>
                <a:cs typeface="Times New Roman" panose="02020603050405020304" pitchFamily="18" charset="0"/>
              </a:rPr>
              <a:t> (wszystkie formuły)</a:t>
            </a:r>
          </a:p>
        </p:txBody>
      </p:sp>
      <p:sp>
        <p:nvSpPr>
          <p:cNvPr id="3" name="Symbol zastępczy numeru slajdu 2">
            <a:extLst>
              <a:ext uri="{FF2B5EF4-FFF2-40B4-BE49-F238E27FC236}">
                <a16:creationId xmlns:a16="http://schemas.microsoft.com/office/drawing/2014/main" xmlns="" id="{04C8A22F-4DD4-43B9-B6A2-29B43184427F}"/>
              </a:ext>
            </a:extLst>
          </p:cNvPr>
          <p:cNvSpPr>
            <a:spLocks noGrp="1"/>
          </p:cNvSpPr>
          <p:nvPr>
            <p:ph type="sldNum" sz="quarter" idx="12"/>
          </p:nvPr>
        </p:nvSpPr>
        <p:spPr/>
        <p:txBody>
          <a:bodyPr/>
          <a:lstStyle/>
          <a:p>
            <a:fld id="{6D22F896-40B5-4ADD-8801-0D06FADFA095}" type="slidenum">
              <a:rPr lang="en-US" smtClean="0"/>
              <a:t>5</a:t>
            </a:fld>
            <a:endParaRPr lang="en-US" dirty="0"/>
          </a:p>
        </p:txBody>
      </p:sp>
      <p:sp>
        <p:nvSpPr>
          <p:cNvPr id="4" name="Prostokąt 3">
            <a:extLst>
              <a:ext uri="{FF2B5EF4-FFF2-40B4-BE49-F238E27FC236}">
                <a16:creationId xmlns:a16="http://schemas.microsoft.com/office/drawing/2014/main" xmlns="" id="{C9E879D1-8189-4085-8D79-16FC5B3ABE3D}"/>
              </a:ext>
            </a:extLst>
          </p:cNvPr>
          <p:cNvSpPr/>
          <p:nvPr/>
        </p:nvSpPr>
        <p:spPr>
          <a:xfrm>
            <a:off x="627185" y="1308814"/>
            <a:ext cx="10937630" cy="4832092"/>
          </a:xfrm>
          <a:prstGeom prst="rect">
            <a:avLst/>
          </a:prstGeom>
        </p:spPr>
        <p:txBody>
          <a:bodyPr wrap="square">
            <a:spAutoFit/>
          </a:bodyPr>
          <a:lstStyle/>
          <a:p>
            <a:pPr>
              <a:spcBef>
                <a:spcPts val="600"/>
              </a:spcBef>
            </a:pPr>
            <a:r>
              <a:rPr lang="pl-PL" sz="2400" b="1" dirty="0">
                <a:solidFill>
                  <a:srgbClr val="002060"/>
                </a:solidFill>
              </a:rPr>
              <a:t>W przypadku braku możliwości powołania w skład zespołu nadzorującego:</a:t>
            </a:r>
          </a:p>
          <a:p>
            <a:pPr algn="just">
              <a:spcBef>
                <a:spcPts val="600"/>
              </a:spcBef>
            </a:pPr>
            <a:r>
              <a:rPr lang="pl-PL" sz="2400" dirty="0">
                <a:solidFill>
                  <a:srgbClr val="002060"/>
                </a:solidFill>
              </a:rPr>
              <a:t>nauczycieli zatrudnionych w szkole, placówce kształcenia ustawicznego lub centrum kształcenia zawodowego, albo nauczycieli zatrudnionych w innej szkole, placówce kształcenia ustawicznego lub centrum kształcenia zawodowego, </a:t>
            </a:r>
          </a:p>
          <a:p>
            <a:pPr algn="just">
              <a:spcBef>
                <a:spcPts val="600"/>
              </a:spcBef>
            </a:pPr>
            <a:r>
              <a:rPr lang="pl-PL" sz="2400" dirty="0">
                <a:solidFill>
                  <a:srgbClr val="002060"/>
                </a:solidFill>
              </a:rPr>
              <a:t>w skład zespołu nadzorującego mogą wchodzić: </a:t>
            </a:r>
          </a:p>
          <a:p>
            <a:pPr marL="176213" indent="-176213" algn="just">
              <a:spcBef>
                <a:spcPts val="600"/>
              </a:spcBef>
            </a:pPr>
            <a:r>
              <a:rPr lang="pl-PL" sz="2400" dirty="0">
                <a:solidFill>
                  <a:srgbClr val="002060"/>
                </a:solidFill>
              </a:rPr>
              <a:t>- inni nauczyciele, w tym osoby posiadające kwalifikacje wymagane do zajmowania stanowiska nauczyciela niezatrudnione w szkole, placówce kształcenia ustawicznego lub centrum kształcenia zawodowego; </a:t>
            </a:r>
          </a:p>
          <a:p>
            <a:pPr marL="176213" indent="-176213" algn="just">
              <a:spcBef>
                <a:spcPts val="600"/>
              </a:spcBef>
            </a:pPr>
            <a:r>
              <a:rPr lang="pl-PL" sz="2400" dirty="0">
                <a:solidFill>
                  <a:srgbClr val="002060"/>
                </a:solidFill>
              </a:rPr>
              <a:t>- przedstawiciele organu sprawującego nadzór pedagogiczny, uczelni, placówki doskonalenia nauczycieli i poradni psychologiczno-pedagogicznej, w tym poradni specjalistycznej, nieposiadający kwalifikacji wymaganych do zajmowania stanowiska nauczyciela. </a:t>
            </a:r>
          </a:p>
        </p:txBody>
      </p:sp>
    </p:spTree>
    <p:extLst>
      <p:ext uri="{BB962C8B-B14F-4D97-AF65-F5344CB8AC3E}">
        <p14:creationId xmlns:p14="http://schemas.microsoft.com/office/powerpoint/2010/main" val="109383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28C3D0B-2BFA-40AD-8C94-E825DA16AF65}"/>
              </a:ext>
            </a:extLst>
          </p:cNvPr>
          <p:cNvSpPr>
            <a:spLocks noGrp="1"/>
          </p:cNvSpPr>
          <p:nvPr>
            <p:ph type="title"/>
          </p:nvPr>
        </p:nvSpPr>
        <p:spPr>
          <a:xfrm>
            <a:off x="831850" y="1709738"/>
            <a:ext cx="10515600" cy="2163015"/>
          </a:xfrm>
        </p:spPr>
        <p:txBody>
          <a:bodyPr>
            <a:normAutofit fontScale="90000"/>
          </a:bodyPr>
          <a:lstStyle/>
          <a:p>
            <a:pPr algn="ctr"/>
            <a:r>
              <a:rPr lang="pl-PL" sz="5900" dirty="0">
                <a:solidFill>
                  <a:srgbClr val="002060"/>
                </a:solidFill>
                <a:latin typeface="+mn-lt"/>
              </a:rPr>
              <a:t>Planowanie egzaminu z części pisemnej z wydrukowanymi arkuszami – formuła 2012 i 2017</a:t>
            </a:r>
          </a:p>
        </p:txBody>
      </p:sp>
      <p:sp>
        <p:nvSpPr>
          <p:cNvPr id="3" name="Symbol zastępczy tekstu 2">
            <a:extLst>
              <a:ext uri="{FF2B5EF4-FFF2-40B4-BE49-F238E27FC236}">
                <a16:creationId xmlns:a16="http://schemas.microsoft.com/office/drawing/2014/main" xmlns="" id="{8B4641D8-7350-4ED7-B0BD-D335E007457E}"/>
              </a:ext>
            </a:extLst>
          </p:cNvPr>
          <p:cNvSpPr>
            <a:spLocks noGrp="1"/>
          </p:cNvSpPr>
          <p:nvPr>
            <p:ph type="body" idx="1"/>
          </p:nvPr>
        </p:nvSpPr>
        <p:spPr/>
        <p:txBody>
          <a:bodyPr/>
          <a:lstStyle/>
          <a:p>
            <a:pPr algn="ctr"/>
            <a:r>
              <a:rPr lang="pl-PL" dirty="0"/>
              <a:t>Planowanie egzaminu w systemie SIOEPKZ odbywa się pod kodami poszczególnych szkół, pod którymi zostały wprowadzane deklaracje.</a:t>
            </a:r>
          </a:p>
        </p:txBody>
      </p:sp>
      <p:sp>
        <p:nvSpPr>
          <p:cNvPr id="4" name="Symbol zastępczy numeru slajdu 3">
            <a:extLst>
              <a:ext uri="{FF2B5EF4-FFF2-40B4-BE49-F238E27FC236}">
                <a16:creationId xmlns:a16="http://schemas.microsoft.com/office/drawing/2014/main" xmlns="" id="{6F5C157B-6CDF-4AEB-B25B-AC5E42E1BA5D}"/>
              </a:ext>
            </a:extLst>
          </p:cNvPr>
          <p:cNvSpPr>
            <a:spLocks noGrp="1"/>
          </p:cNvSpPr>
          <p:nvPr>
            <p:ph type="sldNum" sz="quarter" idx="12"/>
          </p:nvPr>
        </p:nvSpPr>
        <p:spPr/>
        <p:txBody>
          <a:bodyPr/>
          <a:lstStyle/>
          <a:p>
            <a:fld id="{6D22F896-40B5-4ADD-8801-0D06FADFA095}" type="slidenum">
              <a:rPr lang="en-US" smtClean="0"/>
              <a:pPr/>
              <a:t>6</a:t>
            </a:fld>
            <a:endParaRPr lang="en-US" dirty="0"/>
          </a:p>
        </p:txBody>
      </p:sp>
    </p:spTree>
    <p:extLst>
      <p:ext uri="{BB962C8B-B14F-4D97-AF65-F5344CB8AC3E}">
        <p14:creationId xmlns:p14="http://schemas.microsoft.com/office/powerpoint/2010/main" val="21011534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199" y="443812"/>
            <a:ext cx="10515600" cy="724087"/>
          </a:xfrm>
        </p:spPr>
        <p:txBody>
          <a:bodyPr>
            <a:normAutofit/>
          </a:bodyPr>
          <a:lstStyle/>
          <a:p>
            <a:r>
              <a:rPr lang="pl-PL" dirty="0"/>
              <a:t>Przykład - część pisemna „papierowa”</a:t>
            </a:r>
          </a:p>
        </p:txBody>
      </p:sp>
      <p:sp>
        <p:nvSpPr>
          <p:cNvPr id="4" name="Symbol zastępczy numeru slajdu 3"/>
          <p:cNvSpPr>
            <a:spLocks noGrp="1"/>
          </p:cNvSpPr>
          <p:nvPr>
            <p:ph type="sldNum" sz="quarter" idx="12"/>
          </p:nvPr>
        </p:nvSpPr>
        <p:spPr/>
        <p:txBody>
          <a:bodyPr/>
          <a:lstStyle/>
          <a:p>
            <a:fld id="{6D22F896-40B5-4ADD-8801-0D06FADFA095}" type="slidenum">
              <a:rPr lang="en-US" smtClean="0"/>
              <a:pPr/>
              <a:t>7</a:t>
            </a:fld>
            <a:endParaRPr lang="en-US" dirty="0"/>
          </a:p>
        </p:txBody>
      </p:sp>
      <p:graphicFrame>
        <p:nvGraphicFramePr>
          <p:cNvPr id="15" name="Tabela 14">
            <a:extLst>
              <a:ext uri="{FF2B5EF4-FFF2-40B4-BE49-F238E27FC236}">
                <a16:creationId xmlns:a16="http://schemas.microsoft.com/office/drawing/2014/main" xmlns="" id="{ADD9CC0D-58BB-454C-AEE0-C4245EE89732}"/>
              </a:ext>
            </a:extLst>
          </p:cNvPr>
          <p:cNvGraphicFramePr>
            <a:graphicFrameLocks noGrp="1"/>
          </p:cNvGraphicFramePr>
          <p:nvPr>
            <p:extLst>
              <p:ext uri="{D42A27DB-BD31-4B8C-83A1-F6EECF244321}">
                <p14:modId xmlns:p14="http://schemas.microsoft.com/office/powerpoint/2010/main" val="248053243"/>
              </p:ext>
            </p:extLst>
          </p:nvPr>
        </p:nvGraphicFramePr>
        <p:xfrm>
          <a:off x="905435" y="2887244"/>
          <a:ext cx="10134520" cy="3230880"/>
        </p:xfrm>
        <a:graphic>
          <a:graphicData uri="http://schemas.openxmlformats.org/drawingml/2006/table">
            <a:tbl>
              <a:tblPr firstRow="1" bandRow="1">
                <a:tableStyleId>{5C22544A-7EE6-4342-B048-85BDC9FD1C3A}</a:tableStyleId>
              </a:tblPr>
              <a:tblGrid>
                <a:gridCol w="2026904">
                  <a:extLst>
                    <a:ext uri="{9D8B030D-6E8A-4147-A177-3AD203B41FA5}">
                      <a16:colId xmlns:a16="http://schemas.microsoft.com/office/drawing/2014/main" xmlns="" val="946744020"/>
                    </a:ext>
                  </a:extLst>
                </a:gridCol>
                <a:gridCol w="2026904">
                  <a:extLst>
                    <a:ext uri="{9D8B030D-6E8A-4147-A177-3AD203B41FA5}">
                      <a16:colId xmlns:a16="http://schemas.microsoft.com/office/drawing/2014/main" xmlns="" val="3120995023"/>
                    </a:ext>
                  </a:extLst>
                </a:gridCol>
                <a:gridCol w="2026904">
                  <a:extLst>
                    <a:ext uri="{9D8B030D-6E8A-4147-A177-3AD203B41FA5}">
                      <a16:colId xmlns:a16="http://schemas.microsoft.com/office/drawing/2014/main" xmlns="" val="2240581944"/>
                    </a:ext>
                  </a:extLst>
                </a:gridCol>
                <a:gridCol w="2026904">
                  <a:extLst>
                    <a:ext uri="{9D8B030D-6E8A-4147-A177-3AD203B41FA5}">
                      <a16:colId xmlns:a16="http://schemas.microsoft.com/office/drawing/2014/main" xmlns="" val="556153303"/>
                    </a:ext>
                  </a:extLst>
                </a:gridCol>
                <a:gridCol w="2026904">
                  <a:extLst>
                    <a:ext uri="{9D8B030D-6E8A-4147-A177-3AD203B41FA5}">
                      <a16:colId xmlns:a16="http://schemas.microsoft.com/office/drawing/2014/main" xmlns="" val="392706516"/>
                    </a:ext>
                  </a:extLst>
                </a:gridCol>
              </a:tblGrid>
              <a:tr h="693064">
                <a:tc>
                  <a:txBody>
                    <a:bodyPr/>
                    <a:lstStyle/>
                    <a:p>
                      <a:pPr algn="ctr"/>
                      <a:r>
                        <a:rPr lang="pl-PL" sz="2800" b="0" dirty="0"/>
                        <a:t>szkoła</a:t>
                      </a:r>
                    </a:p>
                  </a:txBody>
                  <a:tcPr anchor="ctr">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2800" b="0" dirty="0"/>
                        <a:t>kwalifikacja</a:t>
                      </a:r>
                    </a:p>
                  </a:txBody>
                  <a:tcPr anchor="ctr">
                    <a:solidFill>
                      <a:schemeClr val="accent5">
                        <a:lumMod val="50000"/>
                      </a:schemeClr>
                    </a:solidFill>
                  </a:tcPr>
                </a:tc>
                <a:tc>
                  <a:txBody>
                    <a:bodyPr/>
                    <a:lstStyle/>
                    <a:p>
                      <a:pPr algn="ctr"/>
                      <a:r>
                        <a:rPr lang="pl-PL" sz="2800" b="0" dirty="0"/>
                        <a:t>godz. egzaminu</a:t>
                      </a:r>
                    </a:p>
                  </a:txBody>
                  <a:tcPr anchor="ctr">
                    <a:solidFill>
                      <a:schemeClr val="accent5">
                        <a:lumMod val="50000"/>
                      </a:schemeClr>
                    </a:solidFill>
                  </a:tcPr>
                </a:tc>
                <a:tc>
                  <a:txBody>
                    <a:bodyPr/>
                    <a:lstStyle/>
                    <a:p>
                      <a:pPr algn="ctr"/>
                      <a:r>
                        <a:rPr lang="pl-PL" sz="2800" b="0" dirty="0"/>
                        <a:t>liczba zdających</a:t>
                      </a:r>
                    </a:p>
                  </a:txBody>
                  <a:tcPr anchor="ctr">
                    <a:solidFill>
                      <a:schemeClr val="accent5">
                        <a:lumMod val="50000"/>
                      </a:schemeClr>
                    </a:solidFill>
                  </a:tcPr>
                </a:tc>
                <a:tc>
                  <a:txBody>
                    <a:bodyPr/>
                    <a:lstStyle/>
                    <a:p>
                      <a:pPr algn="ctr"/>
                      <a:r>
                        <a:rPr lang="pl-PL" sz="2800" b="0" dirty="0"/>
                        <a:t>sala</a:t>
                      </a:r>
                    </a:p>
                  </a:txBody>
                  <a:tcPr anchor="ctr">
                    <a:solidFill>
                      <a:schemeClr val="accent5">
                        <a:lumMod val="50000"/>
                      </a:schemeClr>
                    </a:solidFill>
                  </a:tcPr>
                </a:tc>
                <a:extLst>
                  <a:ext uri="{0D108BD9-81ED-4DB2-BD59-A6C34878D82A}">
                    <a16:rowId xmlns:a16="http://schemas.microsoft.com/office/drawing/2014/main" xmlns="" val="3245154339"/>
                  </a:ext>
                </a:extLst>
              </a:tr>
              <a:tr h="370840">
                <a:tc>
                  <a:txBody>
                    <a:bodyPr/>
                    <a:lstStyle/>
                    <a:p>
                      <a:pPr algn="ctr"/>
                      <a:r>
                        <a:rPr lang="pl-PL" sz="2400" dirty="0"/>
                        <a:t>SB I</a:t>
                      </a:r>
                    </a:p>
                  </a:txBody>
                  <a:tcPr/>
                </a:tc>
                <a:tc>
                  <a:txBody>
                    <a:bodyPr/>
                    <a:lstStyle/>
                    <a:p>
                      <a:pPr algn="ctr"/>
                      <a:r>
                        <a:rPr lang="pl-PL" sz="2400" dirty="0"/>
                        <a:t>XX.01</a:t>
                      </a:r>
                    </a:p>
                  </a:txBody>
                  <a:tcPr/>
                </a:tc>
                <a:tc>
                  <a:txBody>
                    <a:bodyPr/>
                    <a:lstStyle/>
                    <a:p>
                      <a:pPr algn="ctr"/>
                      <a:r>
                        <a:rPr lang="pl-PL" sz="2400" dirty="0"/>
                        <a:t>10.00</a:t>
                      </a:r>
                    </a:p>
                  </a:txBody>
                  <a:tcPr/>
                </a:tc>
                <a:tc>
                  <a:txBody>
                    <a:bodyPr/>
                    <a:lstStyle/>
                    <a:p>
                      <a:pPr algn="ctr"/>
                      <a:r>
                        <a:rPr lang="pl-PL" sz="2400" dirty="0"/>
                        <a:t>20</a:t>
                      </a:r>
                    </a:p>
                  </a:txBody>
                  <a:tcPr/>
                </a:tc>
                <a:tc>
                  <a:txBody>
                    <a:bodyPr/>
                    <a:lstStyle/>
                    <a:p>
                      <a:pPr algn="ctr"/>
                      <a:r>
                        <a:rPr lang="pl-PL" sz="2400" dirty="0"/>
                        <a:t>10</a:t>
                      </a:r>
                    </a:p>
                  </a:txBody>
                  <a:tcPr/>
                </a:tc>
                <a:extLst>
                  <a:ext uri="{0D108BD9-81ED-4DB2-BD59-A6C34878D82A}">
                    <a16:rowId xmlns:a16="http://schemas.microsoft.com/office/drawing/2014/main" xmlns="" val="4105840604"/>
                  </a:ext>
                </a:extLst>
              </a:tr>
              <a:tr h="370840">
                <a:tc>
                  <a:txBody>
                    <a:bodyPr/>
                    <a:lstStyle/>
                    <a:p>
                      <a:pPr algn="ctr"/>
                      <a:r>
                        <a:rPr lang="pl-PL" sz="2400" dirty="0"/>
                        <a:t>SB I</a:t>
                      </a:r>
                    </a:p>
                  </a:txBody>
                  <a:tcPr/>
                </a:tc>
                <a:tc>
                  <a:txBody>
                    <a:bodyPr/>
                    <a:lstStyle/>
                    <a:p>
                      <a:pPr algn="ctr"/>
                      <a:r>
                        <a:rPr lang="pl-PL" sz="2400" dirty="0"/>
                        <a:t>YY.01</a:t>
                      </a:r>
                    </a:p>
                  </a:txBody>
                  <a:tcPr/>
                </a:tc>
                <a:tc>
                  <a:txBody>
                    <a:bodyPr/>
                    <a:lstStyle/>
                    <a:p>
                      <a:pPr algn="ctr"/>
                      <a:r>
                        <a:rPr lang="pl-PL" sz="2400" dirty="0"/>
                        <a:t>10.00</a:t>
                      </a:r>
                    </a:p>
                  </a:txBody>
                  <a:tcPr/>
                </a:tc>
                <a:tc>
                  <a:txBody>
                    <a:bodyPr/>
                    <a:lstStyle/>
                    <a:p>
                      <a:pPr algn="ctr"/>
                      <a:r>
                        <a:rPr lang="pl-PL" sz="2400" dirty="0"/>
                        <a:t>4</a:t>
                      </a:r>
                    </a:p>
                  </a:txBody>
                  <a:tcPr/>
                </a:tc>
                <a:tc>
                  <a:txBody>
                    <a:bodyPr/>
                    <a:lstStyle/>
                    <a:p>
                      <a:pPr algn="ctr"/>
                      <a:r>
                        <a:rPr lang="pl-PL" sz="2400" dirty="0"/>
                        <a:t>10</a:t>
                      </a:r>
                    </a:p>
                  </a:txBody>
                  <a:tcPr/>
                </a:tc>
                <a:extLst>
                  <a:ext uri="{0D108BD9-81ED-4DB2-BD59-A6C34878D82A}">
                    <a16:rowId xmlns:a16="http://schemas.microsoft.com/office/drawing/2014/main" xmlns="" val="2543422075"/>
                  </a:ext>
                </a:extLst>
              </a:tr>
              <a:tr h="370840">
                <a:tc>
                  <a:txBody>
                    <a:bodyPr/>
                    <a:lstStyle/>
                    <a:p>
                      <a:pPr algn="ctr"/>
                      <a:r>
                        <a:rPr lang="pl-PL" sz="2400" dirty="0"/>
                        <a:t>Technikum</a:t>
                      </a:r>
                    </a:p>
                  </a:txBody>
                  <a:tcPr/>
                </a:tc>
                <a:tc>
                  <a:txBody>
                    <a:bodyPr/>
                    <a:lstStyle/>
                    <a:p>
                      <a:pPr algn="ctr"/>
                      <a:r>
                        <a:rPr lang="pl-PL" sz="2400" dirty="0"/>
                        <a:t>ZZ.01</a:t>
                      </a:r>
                    </a:p>
                  </a:txBody>
                  <a:tcPr/>
                </a:tc>
                <a:tc>
                  <a:txBody>
                    <a:bodyPr/>
                    <a:lstStyle/>
                    <a:p>
                      <a:pPr algn="ctr"/>
                      <a:r>
                        <a:rPr lang="pl-PL" sz="2400" dirty="0"/>
                        <a:t>10.00</a:t>
                      </a:r>
                    </a:p>
                  </a:txBody>
                  <a:tcPr/>
                </a:tc>
                <a:tc>
                  <a:txBody>
                    <a:bodyPr/>
                    <a:lstStyle/>
                    <a:p>
                      <a:pPr algn="ctr"/>
                      <a:r>
                        <a:rPr lang="pl-PL" sz="2400" dirty="0"/>
                        <a:t>12</a:t>
                      </a:r>
                    </a:p>
                  </a:txBody>
                  <a:tcPr/>
                </a:tc>
                <a:tc>
                  <a:txBody>
                    <a:bodyPr/>
                    <a:lstStyle/>
                    <a:p>
                      <a:pPr algn="ctr"/>
                      <a:r>
                        <a:rPr lang="pl-PL" sz="2400" dirty="0"/>
                        <a:t>10</a:t>
                      </a:r>
                    </a:p>
                  </a:txBody>
                  <a:tcPr/>
                </a:tc>
                <a:extLst>
                  <a:ext uri="{0D108BD9-81ED-4DB2-BD59-A6C34878D82A}">
                    <a16:rowId xmlns:a16="http://schemas.microsoft.com/office/drawing/2014/main" xmlns="" val="1525737742"/>
                  </a:ext>
                </a:extLst>
              </a:tr>
              <a:tr h="370840">
                <a:tc>
                  <a:txBody>
                    <a:bodyPr/>
                    <a:lstStyle/>
                    <a:p>
                      <a:pPr algn="ctr"/>
                      <a:r>
                        <a:rPr lang="pl-PL" sz="2400" dirty="0"/>
                        <a:t>Technikum</a:t>
                      </a:r>
                    </a:p>
                  </a:txBody>
                  <a:tcPr/>
                </a:tc>
                <a:tc>
                  <a:txBody>
                    <a:bodyPr/>
                    <a:lstStyle/>
                    <a:p>
                      <a:pPr algn="ctr"/>
                      <a:r>
                        <a:rPr lang="pl-PL" sz="2400" dirty="0"/>
                        <a:t>YY.01</a:t>
                      </a:r>
                    </a:p>
                  </a:txBody>
                  <a:tcPr/>
                </a:tc>
                <a:tc>
                  <a:txBody>
                    <a:bodyPr/>
                    <a:lstStyle/>
                    <a:p>
                      <a:pPr algn="ctr"/>
                      <a:r>
                        <a:rPr lang="pl-PL" sz="2400" dirty="0"/>
                        <a:t>10.00</a:t>
                      </a:r>
                    </a:p>
                  </a:txBody>
                  <a:tcPr/>
                </a:tc>
                <a:tc>
                  <a:txBody>
                    <a:bodyPr/>
                    <a:lstStyle/>
                    <a:p>
                      <a:pPr algn="ctr"/>
                      <a:r>
                        <a:rPr lang="pl-PL" sz="2400" dirty="0"/>
                        <a:t>4</a:t>
                      </a:r>
                    </a:p>
                  </a:txBody>
                  <a:tcPr/>
                </a:tc>
                <a:tc>
                  <a:txBody>
                    <a:bodyPr/>
                    <a:lstStyle/>
                    <a:p>
                      <a:pPr algn="ctr"/>
                      <a:r>
                        <a:rPr lang="pl-PL" sz="2400" dirty="0"/>
                        <a:t>10</a:t>
                      </a:r>
                    </a:p>
                  </a:txBody>
                  <a:tcPr/>
                </a:tc>
                <a:extLst>
                  <a:ext uri="{0D108BD9-81ED-4DB2-BD59-A6C34878D82A}">
                    <a16:rowId xmlns:a16="http://schemas.microsoft.com/office/drawing/2014/main" xmlns="" val="376437714"/>
                  </a:ext>
                </a:extLst>
              </a:tr>
              <a:tr h="370840">
                <a:tc>
                  <a:txBody>
                    <a:bodyPr/>
                    <a:lstStyle/>
                    <a:p>
                      <a:pPr algn="ctr"/>
                      <a:r>
                        <a:rPr lang="pl-PL" sz="2400" dirty="0"/>
                        <a:t>Technikum</a:t>
                      </a:r>
                    </a:p>
                  </a:txBody>
                  <a:tcPr/>
                </a:tc>
                <a:tc>
                  <a:txBody>
                    <a:bodyPr/>
                    <a:lstStyle/>
                    <a:p>
                      <a:pPr algn="ctr"/>
                      <a:r>
                        <a:rPr lang="pl-PL" sz="2400" dirty="0"/>
                        <a:t>T.01</a:t>
                      </a:r>
                    </a:p>
                  </a:txBody>
                  <a:tcPr/>
                </a:tc>
                <a:tc>
                  <a:txBody>
                    <a:bodyPr/>
                    <a:lstStyle/>
                    <a:p>
                      <a:pPr algn="ctr"/>
                      <a:r>
                        <a:rPr lang="pl-PL" sz="2400" dirty="0"/>
                        <a:t>10.00</a:t>
                      </a:r>
                    </a:p>
                  </a:txBody>
                  <a:tcPr/>
                </a:tc>
                <a:tc>
                  <a:txBody>
                    <a:bodyPr/>
                    <a:lstStyle/>
                    <a:p>
                      <a:pPr algn="ctr"/>
                      <a:r>
                        <a:rPr lang="pl-PL" sz="2400" dirty="0"/>
                        <a:t>1</a:t>
                      </a:r>
                    </a:p>
                  </a:txBody>
                  <a:tcPr/>
                </a:tc>
                <a:tc>
                  <a:txBody>
                    <a:bodyPr/>
                    <a:lstStyle/>
                    <a:p>
                      <a:pPr algn="ctr"/>
                      <a:r>
                        <a:rPr lang="pl-PL" sz="2400" dirty="0"/>
                        <a:t>10</a:t>
                      </a:r>
                    </a:p>
                  </a:txBody>
                  <a:tcPr/>
                </a:tc>
                <a:extLst>
                  <a:ext uri="{0D108BD9-81ED-4DB2-BD59-A6C34878D82A}">
                    <a16:rowId xmlns:a16="http://schemas.microsoft.com/office/drawing/2014/main" xmlns="" val="3689327305"/>
                  </a:ext>
                </a:extLst>
              </a:tr>
            </a:tbl>
          </a:graphicData>
        </a:graphic>
      </p:graphicFrame>
      <p:sp>
        <p:nvSpPr>
          <p:cNvPr id="18" name="pole tekstowe 17">
            <a:extLst>
              <a:ext uri="{FF2B5EF4-FFF2-40B4-BE49-F238E27FC236}">
                <a16:creationId xmlns:a16="http://schemas.microsoft.com/office/drawing/2014/main" xmlns="" id="{4A190CDD-82B1-4895-9CDC-1AE19C36C3DB}"/>
              </a:ext>
            </a:extLst>
          </p:cNvPr>
          <p:cNvSpPr txBox="1"/>
          <p:nvPr/>
        </p:nvSpPr>
        <p:spPr>
          <a:xfrm>
            <a:off x="941294" y="1264024"/>
            <a:ext cx="10061486" cy="1384995"/>
          </a:xfrm>
          <a:prstGeom prst="rect">
            <a:avLst/>
          </a:prstGeom>
          <a:noFill/>
        </p:spPr>
        <p:txBody>
          <a:bodyPr wrap="square" rtlCol="0">
            <a:spAutoFit/>
          </a:bodyPr>
          <a:lstStyle/>
          <a:p>
            <a:pPr algn="just"/>
            <a:r>
              <a:rPr lang="pl-PL" sz="2800" dirty="0"/>
              <a:t>O  godzinie 10.00 planujemy przeprowadzenie egzaminu w dużej sali nr 10,  która ma 50 miejsc  dla uczniów i absolwentów szkoły branżowej I stopnia oraz uczniów i absolwentów technikum </a:t>
            </a:r>
          </a:p>
        </p:txBody>
      </p:sp>
    </p:spTree>
    <p:custDataLst>
      <p:tags r:id="rId1"/>
    </p:custDataLst>
    <p:extLst>
      <p:ext uri="{BB962C8B-B14F-4D97-AF65-F5344CB8AC3E}">
        <p14:creationId xmlns:p14="http://schemas.microsoft.com/office/powerpoint/2010/main" val="2786387898"/>
      </p:ext>
    </p:extLst>
  </p:cSld>
  <p:clrMapOvr>
    <a:masterClrMapping/>
  </p:clrMapOvr>
  <mc:AlternateContent xmlns:mc="http://schemas.openxmlformats.org/markup-compatibility/2006" xmlns:p14="http://schemas.microsoft.com/office/powerpoint/2010/main">
    <mc:Choice Requires="p14">
      <p:transition p14:dur="10" advTm="14866"/>
    </mc:Choice>
    <mc:Fallback xmlns="">
      <p:transition advTm="1486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3018BAB-81C4-40A6-B89F-775510B9D65F}"/>
              </a:ext>
            </a:extLst>
          </p:cNvPr>
          <p:cNvSpPr>
            <a:spLocks noGrp="1"/>
          </p:cNvSpPr>
          <p:nvPr>
            <p:ph type="title"/>
          </p:nvPr>
        </p:nvSpPr>
        <p:spPr>
          <a:xfrm>
            <a:off x="314794" y="658939"/>
            <a:ext cx="11877206" cy="724087"/>
          </a:xfrm>
        </p:spPr>
        <p:txBody>
          <a:bodyPr>
            <a:normAutofit/>
          </a:bodyPr>
          <a:lstStyle/>
          <a:p>
            <a:r>
              <a:rPr lang="pl-PL" dirty="0"/>
              <a:t>rozwiązanie –  </a:t>
            </a:r>
            <a:r>
              <a:rPr lang="pl-PL" sz="3600" dirty="0"/>
              <a:t>do zastosowania tylko dla formy „papierowej”:</a:t>
            </a:r>
          </a:p>
        </p:txBody>
      </p:sp>
      <p:sp>
        <p:nvSpPr>
          <p:cNvPr id="3" name="Symbol zastępczy zawartości 2">
            <a:extLst>
              <a:ext uri="{FF2B5EF4-FFF2-40B4-BE49-F238E27FC236}">
                <a16:creationId xmlns:a16="http://schemas.microsoft.com/office/drawing/2014/main" xmlns="" id="{399E0A0A-0576-4205-905D-F9299717450B}"/>
              </a:ext>
            </a:extLst>
          </p:cNvPr>
          <p:cNvSpPr>
            <a:spLocks noGrp="1"/>
          </p:cNvSpPr>
          <p:nvPr>
            <p:ph idx="1"/>
          </p:nvPr>
        </p:nvSpPr>
        <p:spPr>
          <a:xfrm>
            <a:off x="549362" y="1383026"/>
            <a:ext cx="11308976" cy="5474974"/>
          </a:xfrm>
        </p:spPr>
        <p:txBody>
          <a:bodyPr>
            <a:normAutofit fontScale="70000" lnSpcReduction="20000"/>
          </a:bodyPr>
          <a:lstStyle/>
          <a:p>
            <a:pPr marL="0" indent="0">
              <a:lnSpc>
                <a:spcPct val="120000"/>
              </a:lnSpc>
              <a:buNone/>
            </a:pPr>
            <a:r>
              <a:rPr lang="pl-PL" dirty="0"/>
              <a:t>W SIOEPKZ</a:t>
            </a:r>
          </a:p>
          <a:p>
            <a:pPr algn="just">
              <a:lnSpc>
                <a:spcPct val="120000"/>
              </a:lnSpc>
            </a:pPr>
            <a:r>
              <a:rPr lang="pl-PL" dirty="0"/>
              <a:t>dla każdej szkoły (czyli oddzielnie dla SB I </a:t>
            </a:r>
            <a:r>
              <a:rPr lang="pl-PL" dirty="0" err="1"/>
              <a:t>i</a:t>
            </a:r>
            <a:r>
              <a:rPr lang="pl-PL" dirty="0"/>
              <a:t> Technikum) planujemy salę nr 10 (liczbę miejsc w sali możemy podzielić między SB I </a:t>
            </a:r>
            <a:r>
              <a:rPr lang="pl-PL" dirty="0" err="1"/>
              <a:t>i</a:t>
            </a:r>
            <a:r>
              <a:rPr lang="pl-PL" dirty="0"/>
              <a:t> Technikum, np. SB I – 26 miejsc i Technikum -24 miejsca),</a:t>
            </a:r>
          </a:p>
          <a:p>
            <a:pPr algn="just">
              <a:lnSpc>
                <a:spcPct val="120000"/>
              </a:lnSpc>
            </a:pPr>
            <a:r>
              <a:rPr lang="pl-PL" dirty="0"/>
              <a:t>powołujemy jeden zespół nadzorujący (1 PZN i liczba członków wynikająca z łącznej liczby zdających w tej sali),</a:t>
            </a:r>
          </a:p>
          <a:p>
            <a:pPr algn="just">
              <a:lnSpc>
                <a:spcPct val="120000"/>
              </a:lnSpc>
            </a:pPr>
            <a:r>
              <a:rPr lang="pl-PL" dirty="0"/>
              <a:t>pracując na koncie SB I stopnia planujemy egzamin dla uczniów i absolwentów szkoły branżowej wpisując cały ZN,</a:t>
            </a:r>
          </a:p>
          <a:p>
            <a:pPr algn="just">
              <a:lnSpc>
                <a:spcPct val="120000"/>
              </a:lnSpc>
            </a:pPr>
            <a:r>
              <a:rPr lang="pl-PL" dirty="0" err="1"/>
              <a:t>przelogowujemy</a:t>
            </a:r>
            <a:r>
              <a:rPr lang="pl-PL" dirty="0"/>
              <a:t> się na kod technikum i tam planujemy egzamin dla zdających z technikum i również wpisujemy cały ZN.</a:t>
            </a:r>
          </a:p>
          <a:p>
            <a:pPr marL="0" indent="0" algn="just">
              <a:lnSpc>
                <a:spcPct val="120000"/>
              </a:lnSpc>
              <a:buNone/>
            </a:pPr>
            <a:r>
              <a:rPr lang="pl-PL" dirty="0"/>
              <a:t>W SMOK – planujemy egzamin dla kwalifikacji 1-literowych</a:t>
            </a:r>
          </a:p>
          <a:p>
            <a:pPr marL="0" indent="0" algn="just">
              <a:lnSpc>
                <a:spcPct val="120000"/>
              </a:lnSpc>
              <a:buNone/>
            </a:pPr>
            <a:r>
              <a:rPr lang="pl-PL" dirty="0"/>
              <a:t>Uwaga:</a:t>
            </a:r>
          </a:p>
          <a:p>
            <a:pPr marL="0" indent="0" algn="just">
              <a:lnSpc>
                <a:spcPct val="120000"/>
              </a:lnSpc>
              <a:buNone/>
            </a:pPr>
            <a:r>
              <a:rPr lang="pl-PL" dirty="0"/>
              <a:t>Prowadzimy egzamin w jednej sali dla dwóch szkół i zdających z różnych podstaw programowych, czyli ZN ma trzy wykazy zdających i musi wypełnić 3 protokoły przebiegu egzaminu (oddzielny dla szkoły branżowej </a:t>
            </a:r>
            <a:r>
              <a:rPr lang="pl-PL" dirty="0" smtClean="0"/>
              <a:t/>
            </a:r>
            <a:br>
              <a:rPr lang="pl-PL" dirty="0" smtClean="0"/>
            </a:br>
            <a:r>
              <a:rPr lang="pl-PL" dirty="0" smtClean="0"/>
              <a:t>i </a:t>
            </a:r>
            <a:r>
              <a:rPr lang="pl-PL" dirty="0"/>
              <a:t>dla technikum i oddzielnie dla formuły 2012)</a:t>
            </a:r>
          </a:p>
        </p:txBody>
      </p:sp>
      <p:sp>
        <p:nvSpPr>
          <p:cNvPr id="4" name="Symbol zastępczy numeru slajdu 3">
            <a:extLst>
              <a:ext uri="{FF2B5EF4-FFF2-40B4-BE49-F238E27FC236}">
                <a16:creationId xmlns:a16="http://schemas.microsoft.com/office/drawing/2014/main" xmlns="" id="{7BC7ACB7-DD78-4AB6-98EE-74BABED0E17B}"/>
              </a:ext>
            </a:extLst>
          </p:cNvPr>
          <p:cNvSpPr>
            <a:spLocks noGrp="1"/>
          </p:cNvSpPr>
          <p:nvPr>
            <p:ph type="sldNum" sz="quarter" idx="12"/>
          </p:nvPr>
        </p:nvSpPr>
        <p:spPr/>
        <p:txBody>
          <a:bodyPr/>
          <a:lstStyle/>
          <a:p>
            <a:fld id="{6D22F896-40B5-4ADD-8801-0D06FADFA095}" type="slidenum">
              <a:rPr lang="en-US" smtClean="0"/>
              <a:pPr/>
              <a:t>8</a:t>
            </a:fld>
            <a:endParaRPr lang="en-US" dirty="0"/>
          </a:p>
        </p:txBody>
      </p:sp>
    </p:spTree>
    <p:extLst>
      <p:ext uri="{BB962C8B-B14F-4D97-AF65-F5344CB8AC3E}">
        <p14:creationId xmlns:p14="http://schemas.microsoft.com/office/powerpoint/2010/main" val="23484339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28C3D0B-2BFA-40AD-8C94-E825DA16AF65}"/>
              </a:ext>
            </a:extLst>
          </p:cNvPr>
          <p:cNvSpPr>
            <a:spLocks noGrp="1"/>
          </p:cNvSpPr>
          <p:nvPr>
            <p:ph type="title"/>
          </p:nvPr>
        </p:nvSpPr>
        <p:spPr>
          <a:xfrm>
            <a:off x="518983" y="1709738"/>
            <a:ext cx="11318789" cy="2163015"/>
          </a:xfrm>
        </p:spPr>
        <p:txBody>
          <a:bodyPr>
            <a:normAutofit fontScale="90000"/>
          </a:bodyPr>
          <a:lstStyle/>
          <a:p>
            <a:pPr algn="ctr"/>
            <a:r>
              <a:rPr lang="pl-PL" sz="5900" dirty="0">
                <a:solidFill>
                  <a:srgbClr val="002060"/>
                </a:solidFill>
                <a:latin typeface="+mn-lt"/>
              </a:rPr>
              <a:t>Planowanie egzaminu </a:t>
            </a:r>
            <a:r>
              <a:rPr lang="pl-PL" sz="5900" dirty="0">
                <a:solidFill>
                  <a:schemeClr val="bg1">
                    <a:lumMod val="50000"/>
                  </a:schemeClr>
                </a:solidFill>
                <a:latin typeface="+mn-lt"/>
              </a:rPr>
              <a:t>(PP 2017 i 2019)</a:t>
            </a:r>
            <a:br>
              <a:rPr lang="pl-PL" sz="5900" dirty="0">
                <a:solidFill>
                  <a:schemeClr val="bg1">
                    <a:lumMod val="50000"/>
                  </a:schemeClr>
                </a:solidFill>
                <a:latin typeface="+mn-lt"/>
              </a:rPr>
            </a:br>
            <a:r>
              <a:rPr lang="pl-PL" sz="5900" dirty="0">
                <a:solidFill>
                  <a:srgbClr val="002060"/>
                </a:solidFill>
                <a:latin typeface="+mn-lt"/>
              </a:rPr>
              <a:t>z wykorzystaniem systemu elektronicznego </a:t>
            </a:r>
            <a:br>
              <a:rPr lang="pl-PL" sz="5900" dirty="0">
                <a:solidFill>
                  <a:srgbClr val="002060"/>
                </a:solidFill>
                <a:latin typeface="+mn-lt"/>
              </a:rPr>
            </a:br>
            <a:r>
              <a:rPr lang="pl-PL" sz="5900" dirty="0">
                <a:solidFill>
                  <a:srgbClr val="002060"/>
                </a:solidFill>
                <a:latin typeface="+mn-lt"/>
              </a:rPr>
              <a:t>(egzamin „przy komputerach”)</a:t>
            </a:r>
          </a:p>
        </p:txBody>
      </p:sp>
      <p:sp>
        <p:nvSpPr>
          <p:cNvPr id="4" name="Symbol zastępczy numeru slajdu 3">
            <a:extLst>
              <a:ext uri="{FF2B5EF4-FFF2-40B4-BE49-F238E27FC236}">
                <a16:creationId xmlns:a16="http://schemas.microsoft.com/office/drawing/2014/main" xmlns="" id="{6F5C157B-6CDF-4AEB-B25B-AC5E42E1BA5D}"/>
              </a:ext>
            </a:extLst>
          </p:cNvPr>
          <p:cNvSpPr>
            <a:spLocks noGrp="1"/>
          </p:cNvSpPr>
          <p:nvPr>
            <p:ph type="sldNum" sz="quarter" idx="12"/>
          </p:nvPr>
        </p:nvSpPr>
        <p:spPr/>
        <p:txBody>
          <a:bodyPr/>
          <a:lstStyle/>
          <a:p>
            <a:fld id="{6D22F896-40B5-4ADD-8801-0D06FADFA095}" type="slidenum">
              <a:rPr lang="en-US" smtClean="0"/>
              <a:pPr/>
              <a:t>9</a:t>
            </a:fld>
            <a:endParaRPr lang="en-US" dirty="0"/>
          </a:p>
        </p:txBody>
      </p:sp>
      <p:sp>
        <p:nvSpPr>
          <p:cNvPr id="5" name="Symbol zastępczy tekstu 2">
            <a:extLst>
              <a:ext uri="{FF2B5EF4-FFF2-40B4-BE49-F238E27FC236}">
                <a16:creationId xmlns:a16="http://schemas.microsoft.com/office/drawing/2014/main" xmlns="" id="{9BC5D256-5ABF-4E64-ADE6-5BA89991FC9A}"/>
              </a:ext>
            </a:extLst>
          </p:cNvPr>
          <p:cNvSpPr>
            <a:spLocks noGrp="1"/>
          </p:cNvSpPr>
          <p:nvPr>
            <p:ph type="body" idx="1"/>
          </p:nvPr>
        </p:nvSpPr>
        <p:spPr>
          <a:xfrm>
            <a:off x="831850" y="4589463"/>
            <a:ext cx="10515600" cy="1500187"/>
          </a:xfrm>
        </p:spPr>
        <p:txBody>
          <a:bodyPr>
            <a:normAutofit/>
          </a:bodyPr>
          <a:lstStyle/>
          <a:p>
            <a:pPr algn="ctr"/>
            <a:r>
              <a:rPr lang="pl-PL" sz="3200" dirty="0"/>
              <a:t>Konieczne jest </a:t>
            </a:r>
            <a:r>
              <a:rPr lang="pl-PL" sz="3200" b="1" dirty="0"/>
              <a:t>upoważnienie</a:t>
            </a:r>
            <a:r>
              <a:rPr lang="pl-PL" sz="3200" dirty="0"/>
              <a:t> do przeprowadzenia części pisemnej egzaminu z wykorzystaniem systemu elektronicznego</a:t>
            </a:r>
          </a:p>
        </p:txBody>
      </p:sp>
    </p:spTree>
    <p:extLst>
      <p:ext uri="{BB962C8B-B14F-4D97-AF65-F5344CB8AC3E}">
        <p14:creationId xmlns:p14="http://schemas.microsoft.com/office/powerpoint/2010/main" val="9071297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6.6|1.4|1.7|0.5"/>
</p:tagLst>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99639</TotalTime>
  <Words>2417</Words>
  <Application>Microsoft Office PowerPoint</Application>
  <PresentationFormat>Panoramiczny</PresentationFormat>
  <Paragraphs>321</Paragraphs>
  <Slides>22</Slides>
  <Notes>22</Notes>
  <HiddenSlides>0</HiddenSlides>
  <MMClips>1</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22</vt:i4>
      </vt:variant>
    </vt:vector>
  </HeadingPairs>
  <TitlesOfParts>
    <vt:vector size="29" baseType="lpstr">
      <vt:lpstr>Arial</vt:lpstr>
      <vt:lpstr>Calibri</vt:lpstr>
      <vt:lpstr>Calibri Light</vt:lpstr>
      <vt:lpstr>Times New Roman</vt:lpstr>
      <vt:lpstr>Verdana</vt:lpstr>
      <vt:lpstr>Wingdings</vt:lpstr>
      <vt:lpstr>Motyw pakietu Office</vt:lpstr>
      <vt:lpstr>Planowanie części pisemnej egzaminu potwierdzającego kwalifikacje w zawodzie  i egzaminu zawodowego  w 2021 r.</vt:lpstr>
      <vt:lpstr>Planowanie egzaminów obejmuje:</vt:lpstr>
      <vt:lpstr>Prezentacja programu PowerPoint</vt:lpstr>
      <vt:lpstr>Skład zespołów nadzorujących</vt:lpstr>
      <vt:lpstr>W 2021 r. – część pisemna lub praktyczna d, dk (wszystkie formuły)</vt:lpstr>
      <vt:lpstr>Planowanie egzaminu z części pisemnej z wydrukowanymi arkuszami – formuła 2012 i 2017</vt:lpstr>
      <vt:lpstr>Przykład - część pisemna „papierowa”</vt:lpstr>
      <vt:lpstr>rozwiązanie –  do zastosowania tylko dla formy „papierowej”:</vt:lpstr>
      <vt:lpstr>Planowanie egzaminu (PP 2017 i 2019) z wykorzystaniem systemu elektronicznego  (egzamin „przy komputerach”)</vt:lpstr>
      <vt:lpstr>Zasady przeprowadzania egzaminu „przy komputerach”</vt:lpstr>
      <vt:lpstr>rozwiązanie, gdy na 1 zmianie są zdający z różnych szkół – do zastosowania przy egzaminie „na komputerach”:</vt:lpstr>
      <vt:lpstr>Planowanie egzaminu z części pisemnej – formuła 2019</vt:lpstr>
      <vt:lpstr>Prezentacja programu PowerPoint</vt:lpstr>
      <vt:lpstr>Podstawowe zasady planowania</vt:lpstr>
      <vt:lpstr>Przykład 1 planowania</vt:lpstr>
      <vt:lpstr>Przykład 2 planowania</vt:lpstr>
      <vt:lpstr>Wpisanie zaplanowanych egzaminów do SIOEPKZ</vt:lpstr>
      <vt:lpstr>Dodawanie miejsc egzaminowania (sal)  w SIOEPKZ</vt:lpstr>
      <vt:lpstr>Prezentacja programu PowerPoint</vt:lpstr>
      <vt:lpstr>Wpisanie egzaminu do SIOEPKZ</vt:lpstr>
      <vt:lpstr>Wpisanie egzaminów – zespół nadzorujący</vt:lpstr>
      <vt:lpstr>Planowanie egzaminów</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OKE Kr</dc:creator>
  <cp:lastModifiedBy>Joanna Drwal</cp:lastModifiedBy>
  <cp:revision>1523</cp:revision>
  <cp:lastPrinted>2020-09-22T10:42:30Z</cp:lastPrinted>
  <dcterms:created xsi:type="dcterms:W3CDTF">2016-10-21T06:41:18Z</dcterms:created>
  <dcterms:modified xsi:type="dcterms:W3CDTF">2021-03-22T08:33:11Z</dcterms:modified>
</cp:coreProperties>
</file>