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54"/>
  </p:notesMasterIdLst>
  <p:handoutMasterIdLst>
    <p:handoutMasterId r:id="rId55"/>
  </p:handoutMasterIdLst>
  <p:sldIdLst>
    <p:sldId id="260" r:id="rId2"/>
    <p:sldId id="828" r:id="rId3"/>
    <p:sldId id="555" r:id="rId4"/>
    <p:sldId id="821" r:id="rId5"/>
    <p:sldId id="817" r:id="rId6"/>
    <p:sldId id="818" r:id="rId7"/>
    <p:sldId id="675" r:id="rId8"/>
    <p:sldId id="624" r:id="rId9"/>
    <p:sldId id="469" r:id="rId10"/>
    <p:sldId id="529" r:id="rId11"/>
    <p:sldId id="647" r:id="rId12"/>
    <p:sldId id="841" r:id="rId13"/>
    <p:sldId id="842" r:id="rId14"/>
    <p:sldId id="524" r:id="rId15"/>
    <p:sldId id="467" r:id="rId16"/>
    <p:sldId id="833" r:id="rId17"/>
    <p:sldId id="834" r:id="rId18"/>
    <p:sldId id="830" r:id="rId19"/>
    <p:sldId id="645" r:id="rId20"/>
    <p:sldId id="843" r:id="rId21"/>
    <p:sldId id="831" r:id="rId22"/>
    <p:sldId id="500" r:id="rId23"/>
    <p:sldId id="719" r:id="rId24"/>
    <p:sldId id="653" r:id="rId25"/>
    <p:sldId id="829" r:id="rId26"/>
    <p:sldId id="722" r:id="rId27"/>
    <p:sldId id="823" r:id="rId28"/>
    <p:sldId id="644" r:id="rId29"/>
    <p:sldId id="654" r:id="rId30"/>
    <p:sldId id="402" r:id="rId31"/>
    <p:sldId id="574" r:id="rId32"/>
    <p:sldId id="807" r:id="rId33"/>
    <p:sldId id="285" r:id="rId34"/>
    <p:sldId id="808" r:id="rId35"/>
    <p:sldId id="688" r:id="rId36"/>
    <p:sldId id="845" r:id="rId37"/>
    <p:sldId id="846" r:id="rId38"/>
    <p:sldId id="825" r:id="rId39"/>
    <p:sldId id="826" r:id="rId40"/>
    <p:sldId id="827" r:id="rId41"/>
    <p:sldId id="650" r:id="rId42"/>
    <p:sldId id="835" r:id="rId43"/>
    <p:sldId id="731" r:id="rId44"/>
    <p:sldId id="325" r:id="rId45"/>
    <p:sldId id="323" r:id="rId46"/>
    <p:sldId id="836" r:id="rId47"/>
    <p:sldId id="837" r:id="rId48"/>
    <p:sldId id="840" r:id="rId49"/>
    <p:sldId id="741" r:id="rId50"/>
    <p:sldId id="734" r:id="rId51"/>
    <p:sldId id="820" r:id="rId52"/>
    <p:sldId id="844" r:id="rId53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2C46"/>
    <a:srgbClr val="002060"/>
    <a:srgbClr val="191970"/>
    <a:srgbClr val="FFC1C1"/>
    <a:srgbClr val="FFFFCC"/>
    <a:srgbClr val="FFCCFF"/>
    <a:srgbClr val="CC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48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7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48AC141D-AF0A-4959-8AE4-30802F68037A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b="1" dirty="0">
              <a:solidFill>
                <a:srgbClr val="002060"/>
              </a:solidFill>
            </a:rPr>
            <a:t>Rejestry</a:t>
          </a:r>
        </a:p>
      </dgm:t>
    </dgm:pt>
    <dgm:pt modelId="{C2AD0EC8-A044-4998-8D99-8A84093D52C7}" type="parTrans" cxnId="{FF09CB4D-D88A-4A58-9F2E-F12551FC8C6C}">
      <dgm:prSet/>
      <dgm:spPr/>
      <dgm:t>
        <a:bodyPr/>
        <a:lstStyle/>
        <a:p>
          <a:endParaRPr lang="pl-PL"/>
        </a:p>
      </dgm:t>
    </dgm:pt>
    <dgm:pt modelId="{31C629F3-8766-4485-87D2-9386237D15A3}" type="sibTrans" cxnId="{FF09CB4D-D88A-4A58-9F2E-F12551FC8C6C}">
      <dgm:prSet/>
      <dgm:spPr/>
      <dgm:t>
        <a:bodyPr/>
        <a:lstStyle/>
        <a:p>
          <a:endParaRPr lang="pl-PL"/>
        </a:p>
      </dgm:t>
    </dgm:pt>
    <dgm:pt modelId="{3CC7F358-A986-4544-ADFB-1EFF765F4710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rgbClr val="002060"/>
              </a:solidFill>
            </a:rPr>
            <a:t>Rejestry wewnętrzne</a:t>
          </a:r>
          <a:endParaRPr lang="pl-PL" b="1" dirty="0">
            <a:solidFill>
              <a:srgbClr val="002060"/>
            </a:solidFill>
          </a:endParaRPr>
        </a:p>
      </dgm:t>
    </dgm:pt>
    <dgm:pt modelId="{298B3CC7-7D06-43B0-8A33-782AF88C8631}" type="parTrans" cxnId="{9F32F25E-2CD5-4038-9E92-8BFB42D6E0BD}">
      <dgm:prSet/>
      <dgm:spPr/>
      <dgm:t>
        <a:bodyPr/>
        <a:lstStyle/>
        <a:p>
          <a:endParaRPr lang="pl-PL"/>
        </a:p>
      </dgm:t>
    </dgm:pt>
    <dgm:pt modelId="{97B9CEED-625A-47C6-8F6C-04C680CDC3A8}" type="sibTrans" cxnId="{9F32F25E-2CD5-4038-9E92-8BFB42D6E0BD}">
      <dgm:prSet/>
      <dgm:spPr/>
      <dgm:t>
        <a:bodyPr/>
        <a:lstStyle/>
        <a:p>
          <a:endParaRPr lang="pl-PL"/>
        </a:p>
      </dgm:t>
    </dgm:pt>
    <dgm:pt modelId="{58B1833F-C338-42ED-94A8-55AA343BE205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rgbClr val="002060"/>
              </a:solidFill>
            </a:rPr>
            <a:t>Terminy kursów na kwalifikacje w zawodzie</a:t>
          </a:r>
          <a:endParaRPr lang="pl-PL" b="1" dirty="0">
            <a:solidFill>
              <a:srgbClr val="002060"/>
            </a:solidFill>
          </a:endParaRPr>
        </a:p>
      </dgm:t>
    </dgm:pt>
    <dgm:pt modelId="{A75D9559-ECD3-44D0-8F20-403750CB9A5A}" type="parTrans" cxnId="{8519489F-4542-4EB4-978D-142C54CDA919}">
      <dgm:prSet/>
      <dgm:spPr/>
      <dgm:t>
        <a:bodyPr/>
        <a:lstStyle/>
        <a:p>
          <a:endParaRPr lang="pl-PL"/>
        </a:p>
      </dgm:t>
    </dgm:pt>
    <dgm:pt modelId="{FECBCCE4-ECE8-419A-985C-7EA9FE8AFAC3}" type="sibTrans" cxnId="{8519489F-4542-4EB4-978D-142C54CDA919}">
      <dgm:prSet/>
      <dgm:spPr/>
      <dgm:t>
        <a:bodyPr/>
        <a:lstStyle/>
        <a:p>
          <a:endParaRPr lang="pl-PL"/>
        </a:p>
      </dgm:t>
    </dgm:pt>
    <dgm:pt modelId="{7DD4F76D-46ED-4F15-9A82-346D28A20FA5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58A1999C-9B49-4D56-849B-AEB2D960EEA5}" type="pres">
      <dgm:prSet presAssocID="{48AC141D-AF0A-4959-8AE4-30802F68037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927829-E770-4A54-95C2-B16A0136729D}" type="pres">
      <dgm:prSet presAssocID="{31C629F3-8766-4485-87D2-9386237D15A3}" presName="parTxOnlySpace" presStyleCnt="0"/>
      <dgm:spPr/>
    </dgm:pt>
    <dgm:pt modelId="{55C320F2-11FC-4F1C-AD35-AC9FF909D615}" type="pres">
      <dgm:prSet presAssocID="{3CC7F358-A986-4544-ADFB-1EFF765F47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8DDAB30-92E3-4E20-9947-D23695730827}" type="pres">
      <dgm:prSet presAssocID="{97B9CEED-625A-47C6-8F6C-04C680CDC3A8}" presName="parTxOnlySpace" presStyleCnt="0"/>
      <dgm:spPr/>
    </dgm:pt>
    <dgm:pt modelId="{CFEAA41D-21EC-440E-A1C9-428E2EE22812}" type="pres">
      <dgm:prSet presAssocID="{58B1833F-C338-42ED-94A8-55AA343BE205}" presName="parTxOnly" presStyleLbl="node1" presStyleIdx="2" presStyleCnt="3" custLinFactNeighborX="821" custLinFactNeighborY="2054">
        <dgm:presLayoutVars>
          <dgm:chMax val="0"/>
          <dgm:chPref val="0"/>
          <dgm:bulletEnabled val="1"/>
        </dgm:presLayoutVars>
      </dgm:prSet>
      <dgm:spPr/>
    </dgm:pt>
  </dgm:ptLst>
  <dgm:cxnLst>
    <dgm:cxn modelId="{9F32F25E-2CD5-4038-9E92-8BFB42D6E0BD}" srcId="{BCFD3409-1BB3-4746-B72B-01C9FC47CBCC}" destId="{3CC7F358-A986-4544-ADFB-1EFF765F4710}" srcOrd="1" destOrd="0" parTransId="{298B3CC7-7D06-43B0-8A33-782AF88C8631}" sibTransId="{97B9CEED-625A-47C6-8F6C-04C680CDC3A8}"/>
    <dgm:cxn modelId="{D6D7A962-152A-409C-ADB7-C0870F4F681A}" type="presOf" srcId="{BCFD3409-1BB3-4746-B72B-01C9FC47CBCC}" destId="{7DD4F76D-46ED-4F15-9A82-346D28A20FA5}" srcOrd="0" destOrd="0" presId="urn:microsoft.com/office/officeart/2005/8/layout/chevron1"/>
    <dgm:cxn modelId="{FF09CB4D-D88A-4A58-9F2E-F12551FC8C6C}" srcId="{BCFD3409-1BB3-4746-B72B-01C9FC47CBCC}" destId="{48AC141D-AF0A-4959-8AE4-30802F68037A}" srcOrd="0" destOrd="0" parTransId="{C2AD0EC8-A044-4998-8D99-8A84093D52C7}" sibTransId="{31C629F3-8766-4485-87D2-9386237D15A3}"/>
    <dgm:cxn modelId="{8519489F-4542-4EB4-978D-142C54CDA919}" srcId="{BCFD3409-1BB3-4746-B72B-01C9FC47CBCC}" destId="{58B1833F-C338-42ED-94A8-55AA343BE205}" srcOrd="2" destOrd="0" parTransId="{A75D9559-ECD3-44D0-8F20-403750CB9A5A}" sibTransId="{FECBCCE4-ECE8-419A-985C-7EA9FE8AFAC3}"/>
    <dgm:cxn modelId="{001863AF-8020-4DCA-8BDC-8BBC7FA74E89}" type="presOf" srcId="{3CC7F358-A986-4544-ADFB-1EFF765F4710}" destId="{55C320F2-11FC-4F1C-AD35-AC9FF909D615}" srcOrd="0" destOrd="0" presId="urn:microsoft.com/office/officeart/2005/8/layout/chevron1"/>
    <dgm:cxn modelId="{334774C0-4DCB-43A8-8F87-9BDC4E43EC61}" type="presOf" srcId="{58B1833F-C338-42ED-94A8-55AA343BE205}" destId="{CFEAA41D-21EC-440E-A1C9-428E2EE22812}" srcOrd="0" destOrd="0" presId="urn:microsoft.com/office/officeart/2005/8/layout/chevron1"/>
    <dgm:cxn modelId="{FFCE5EFF-48E0-4BE9-B077-7BEBFE3C6D3D}" type="presOf" srcId="{48AC141D-AF0A-4959-8AE4-30802F68037A}" destId="{58A1999C-9B49-4D56-849B-AEB2D960EEA5}" srcOrd="0" destOrd="0" presId="urn:microsoft.com/office/officeart/2005/8/layout/chevron1"/>
    <dgm:cxn modelId="{9FC55686-CCB4-4A2D-ACC9-4B5648025D04}" type="presParOf" srcId="{7DD4F76D-46ED-4F15-9A82-346D28A20FA5}" destId="{58A1999C-9B49-4D56-849B-AEB2D960EEA5}" srcOrd="0" destOrd="0" presId="urn:microsoft.com/office/officeart/2005/8/layout/chevron1"/>
    <dgm:cxn modelId="{4CB55E29-30C5-4531-819A-C9A7D036A87E}" type="presParOf" srcId="{7DD4F76D-46ED-4F15-9A82-346D28A20FA5}" destId="{D7927829-E770-4A54-95C2-B16A0136729D}" srcOrd="1" destOrd="0" presId="urn:microsoft.com/office/officeart/2005/8/layout/chevron1"/>
    <dgm:cxn modelId="{D0D8E909-C8D5-4AA0-ADA5-AFD81F054026}" type="presParOf" srcId="{7DD4F76D-46ED-4F15-9A82-346D28A20FA5}" destId="{55C320F2-11FC-4F1C-AD35-AC9FF909D615}" srcOrd="2" destOrd="0" presId="urn:microsoft.com/office/officeart/2005/8/layout/chevron1"/>
    <dgm:cxn modelId="{F3790FCB-F888-41EF-940A-CB45ACE5EB88}" type="presParOf" srcId="{7DD4F76D-46ED-4F15-9A82-346D28A20FA5}" destId="{C8DDAB30-92E3-4E20-9947-D23695730827}" srcOrd="3" destOrd="0" presId="urn:microsoft.com/office/officeart/2005/8/layout/chevron1"/>
    <dgm:cxn modelId="{A12B6B77-8D7D-44E4-B83A-98FFE94A75A9}" type="presParOf" srcId="{7DD4F76D-46ED-4F15-9A82-346D28A20FA5}" destId="{CFEAA41D-21EC-440E-A1C9-428E2EE228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D841F0-B73F-4E75-8E97-5A13B1BDE386}" type="doc">
      <dgm:prSet loTypeId="urn:microsoft.com/office/officeart/2005/8/layout/chevron1" loCatId="process" qsTypeId="urn:microsoft.com/office/officeart/2005/8/quickstyle/simple1#9" qsCatId="simple" csTypeId="urn:microsoft.com/office/officeart/2005/8/colors/accent1_2#9" csCatId="accent1" phldr="1"/>
      <dgm:spPr/>
    </dgm:pt>
    <dgm:pt modelId="{218F82BD-9129-4C9D-9778-039E6708D8E6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2000" b="1" dirty="0">
              <a:solidFill>
                <a:srgbClr val="002060"/>
              </a:solidFill>
            </a:rPr>
            <a:t>Proces egzaminowania</a:t>
          </a:r>
        </a:p>
      </dgm:t>
    </dgm:pt>
    <dgm:pt modelId="{9BACBCAE-8B35-4E64-A4A2-E1E85A6F31D9}" type="parTrans" cxnId="{1E730A36-90FF-4897-9FE9-D497A0D767E4}">
      <dgm:prSet/>
      <dgm:spPr/>
      <dgm:t>
        <a:bodyPr/>
        <a:lstStyle/>
        <a:p>
          <a:endParaRPr lang="pl-PL" sz="1800"/>
        </a:p>
      </dgm:t>
    </dgm:pt>
    <dgm:pt modelId="{2D651F69-48E7-4612-BA19-CE28823E9FC7}" type="sibTrans" cxnId="{1E730A36-90FF-4897-9FE9-D497A0D767E4}">
      <dgm:prSet custT="1"/>
      <dgm:spPr>
        <a:solidFill>
          <a:srgbClr val="00B0F0"/>
        </a:solidFill>
      </dgm:spPr>
      <dgm:t>
        <a:bodyPr/>
        <a:lstStyle/>
        <a:p>
          <a:endParaRPr lang="pl-PL" sz="1800"/>
        </a:p>
      </dgm:t>
    </dgm:pt>
    <dgm:pt modelId="{BE4F55CC-CE49-4FE5-96E9-67E7240CBF82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800" b="1" dirty="0">
              <a:solidFill>
                <a:srgbClr val="002060"/>
              </a:solidFill>
            </a:rPr>
            <a:t>Egzaminy</a:t>
          </a:r>
        </a:p>
      </dgm:t>
    </dgm:pt>
    <dgm:pt modelId="{4AAA8B7C-9355-4F03-803A-CCAFAB1C7E32}" type="parTrans" cxnId="{32E5EB96-F9E7-4AB7-9A35-099970E40DB2}">
      <dgm:prSet/>
      <dgm:spPr/>
      <dgm:t>
        <a:bodyPr/>
        <a:lstStyle/>
        <a:p>
          <a:endParaRPr lang="pl-PL" sz="1800"/>
        </a:p>
      </dgm:t>
    </dgm:pt>
    <dgm:pt modelId="{C3DAFE41-B6A0-4FC6-BA61-0C576A8B62C0}" type="sibTrans" cxnId="{32E5EB96-F9E7-4AB7-9A35-099970E40DB2}">
      <dgm:prSet custT="1"/>
      <dgm:spPr>
        <a:solidFill>
          <a:srgbClr val="00B0F0"/>
        </a:solidFill>
      </dgm:spPr>
      <dgm:t>
        <a:bodyPr/>
        <a:lstStyle/>
        <a:p>
          <a:endParaRPr lang="pl-PL" sz="1800"/>
        </a:p>
      </dgm:t>
    </dgm:pt>
    <dgm:pt modelId="{E7878D28-25E9-489A-840B-90DB2AB49DCE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800" b="1" dirty="0">
              <a:solidFill>
                <a:srgbClr val="002060"/>
              </a:solidFill>
            </a:rPr>
            <a:t>Egzaminy - Protokoły Zbiorcze</a:t>
          </a:r>
        </a:p>
      </dgm:t>
    </dgm:pt>
    <dgm:pt modelId="{D3C666F5-3310-4BBD-9F0D-3DD24D7FB810}" type="parTrans" cxnId="{0E710572-DC59-4E72-84A5-B276A9B54327}">
      <dgm:prSet/>
      <dgm:spPr/>
      <dgm:t>
        <a:bodyPr/>
        <a:lstStyle/>
        <a:p>
          <a:endParaRPr lang="pl-PL" sz="1800"/>
        </a:p>
      </dgm:t>
    </dgm:pt>
    <dgm:pt modelId="{FADED0B5-2EF1-4220-AE87-2334BC0397BB}" type="sibTrans" cxnId="{0E710572-DC59-4E72-84A5-B276A9B54327}">
      <dgm:prSet/>
      <dgm:spPr/>
      <dgm:t>
        <a:bodyPr/>
        <a:lstStyle/>
        <a:p>
          <a:endParaRPr lang="pl-PL" sz="1800"/>
        </a:p>
      </dgm:t>
    </dgm:pt>
    <dgm:pt modelId="{38E294DA-E3F1-446A-9BB6-CAEF563F7FE2}" type="pres">
      <dgm:prSet presAssocID="{65D841F0-B73F-4E75-8E97-5A13B1BDE386}" presName="Name0" presStyleCnt="0">
        <dgm:presLayoutVars>
          <dgm:dir/>
          <dgm:animLvl val="lvl"/>
          <dgm:resizeHandles val="exact"/>
        </dgm:presLayoutVars>
      </dgm:prSet>
      <dgm:spPr/>
    </dgm:pt>
    <dgm:pt modelId="{85A30BB5-DE68-4CCC-8099-5ABB2991CE44}" type="pres">
      <dgm:prSet presAssocID="{218F82BD-9129-4C9D-9778-039E6708D8E6}" presName="parTxOnly" presStyleLbl="node1" presStyleIdx="0" presStyleCnt="3" custScaleX="117861">
        <dgm:presLayoutVars>
          <dgm:chMax val="0"/>
          <dgm:chPref val="0"/>
          <dgm:bulletEnabled val="1"/>
        </dgm:presLayoutVars>
      </dgm:prSet>
      <dgm:spPr/>
    </dgm:pt>
    <dgm:pt modelId="{EE7C9767-3B31-476A-96F6-8295F35C29ED}" type="pres">
      <dgm:prSet presAssocID="{2D651F69-48E7-4612-BA19-CE28823E9FC7}" presName="parTxOnlySpace" presStyleCnt="0"/>
      <dgm:spPr/>
    </dgm:pt>
    <dgm:pt modelId="{D20C1313-6652-44B5-AE83-EC673BF138BF}" type="pres">
      <dgm:prSet presAssocID="{BE4F55CC-CE49-4FE5-96E9-67E7240CBF8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2C427CA-6C50-4F6F-9AA7-8EC47E152137}" type="pres">
      <dgm:prSet presAssocID="{C3DAFE41-B6A0-4FC6-BA61-0C576A8B62C0}" presName="parTxOnlySpace" presStyleCnt="0"/>
      <dgm:spPr/>
    </dgm:pt>
    <dgm:pt modelId="{F9FE0146-3CD7-4A05-B486-506B26A87751}" type="pres">
      <dgm:prSet presAssocID="{E7878D28-25E9-489A-840B-90DB2AB49DC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3E9913-8D5E-4383-B5A6-0DB7B25DC6B9}" type="presOf" srcId="{E7878D28-25E9-489A-840B-90DB2AB49DCE}" destId="{F9FE0146-3CD7-4A05-B486-506B26A87751}" srcOrd="0" destOrd="0" presId="urn:microsoft.com/office/officeart/2005/8/layout/chevron1"/>
    <dgm:cxn modelId="{1E730A36-90FF-4897-9FE9-D497A0D767E4}" srcId="{65D841F0-B73F-4E75-8E97-5A13B1BDE386}" destId="{218F82BD-9129-4C9D-9778-039E6708D8E6}" srcOrd="0" destOrd="0" parTransId="{9BACBCAE-8B35-4E64-A4A2-E1E85A6F31D9}" sibTransId="{2D651F69-48E7-4612-BA19-CE28823E9FC7}"/>
    <dgm:cxn modelId="{D1AC8171-7A7F-45E9-83C3-A95E4508679D}" type="presOf" srcId="{65D841F0-B73F-4E75-8E97-5A13B1BDE386}" destId="{38E294DA-E3F1-446A-9BB6-CAEF563F7FE2}" srcOrd="0" destOrd="0" presId="urn:microsoft.com/office/officeart/2005/8/layout/chevron1"/>
    <dgm:cxn modelId="{0E710572-DC59-4E72-84A5-B276A9B54327}" srcId="{65D841F0-B73F-4E75-8E97-5A13B1BDE386}" destId="{E7878D28-25E9-489A-840B-90DB2AB49DCE}" srcOrd="2" destOrd="0" parTransId="{D3C666F5-3310-4BBD-9F0D-3DD24D7FB810}" sibTransId="{FADED0B5-2EF1-4220-AE87-2334BC0397BB}"/>
    <dgm:cxn modelId="{603CCE72-1565-4DA8-B9CE-8D9D2ECCAF89}" type="presOf" srcId="{218F82BD-9129-4C9D-9778-039E6708D8E6}" destId="{85A30BB5-DE68-4CCC-8099-5ABB2991CE44}" srcOrd="0" destOrd="0" presId="urn:microsoft.com/office/officeart/2005/8/layout/chevron1"/>
    <dgm:cxn modelId="{32E5EB96-F9E7-4AB7-9A35-099970E40DB2}" srcId="{65D841F0-B73F-4E75-8E97-5A13B1BDE386}" destId="{BE4F55CC-CE49-4FE5-96E9-67E7240CBF82}" srcOrd="1" destOrd="0" parTransId="{4AAA8B7C-9355-4F03-803A-CCAFAB1C7E32}" sibTransId="{C3DAFE41-B6A0-4FC6-BA61-0C576A8B62C0}"/>
    <dgm:cxn modelId="{DE27FCA0-9A0D-4D3F-9DFF-BBC6389F7067}" type="presOf" srcId="{BE4F55CC-CE49-4FE5-96E9-67E7240CBF82}" destId="{D20C1313-6652-44B5-AE83-EC673BF138BF}" srcOrd="0" destOrd="0" presId="urn:microsoft.com/office/officeart/2005/8/layout/chevron1"/>
    <dgm:cxn modelId="{341B79DD-1FB8-4497-AF4F-7C21F1E05FDD}" type="presParOf" srcId="{38E294DA-E3F1-446A-9BB6-CAEF563F7FE2}" destId="{85A30BB5-DE68-4CCC-8099-5ABB2991CE44}" srcOrd="0" destOrd="0" presId="urn:microsoft.com/office/officeart/2005/8/layout/chevron1"/>
    <dgm:cxn modelId="{A0411696-DB2E-418A-8E30-B7B3949E39F1}" type="presParOf" srcId="{38E294DA-E3F1-446A-9BB6-CAEF563F7FE2}" destId="{EE7C9767-3B31-476A-96F6-8295F35C29ED}" srcOrd="1" destOrd="0" presId="urn:microsoft.com/office/officeart/2005/8/layout/chevron1"/>
    <dgm:cxn modelId="{DBC9CD66-A6F0-4CB7-BBF5-3D1E10F0FF74}" type="presParOf" srcId="{38E294DA-E3F1-446A-9BB6-CAEF563F7FE2}" destId="{D20C1313-6652-44B5-AE83-EC673BF138BF}" srcOrd="2" destOrd="0" presId="urn:microsoft.com/office/officeart/2005/8/layout/chevron1"/>
    <dgm:cxn modelId="{A8C3B26C-763A-4119-9B9B-30FF789CC8DF}" type="presParOf" srcId="{38E294DA-E3F1-446A-9BB6-CAEF563F7FE2}" destId="{22C427CA-6C50-4F6F-9AA7-8EC47E152137}" srcOrd="3" destOrd="0" presId="urn:microsoft.com/office/officeart/2005/8/layout/chevron1"/>
    <dgm:cxn modelId="{CCFA637C-9FF8-497B-AE20-4D323AB57CF8}" type="presParOf" srcId="{38E294DA-E3F1-446A-9BB6-CAEF563F7FE2}" destId="{F9FE0146-3CD7-4A05-B486-506B26A87751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404477-ACC5-4BAA-9D3D-94875483356E}" type="doc">
      <dgm:prSet loTypeId="urn:microsoft.com/office/officeart/2005/8/layout/chevron2" loCatId="process" qsTypeId="urn:microsoft.com/office/officeart/2005/8/quickstyle/3d1" qsCatId="3D" csTypeId="urn:microsoft.com/office/officeart/2005/8/colors/accent1_2#10" csCatId="accent1" phldr="1"/>
      <dgm:spPr/>
      <dgm:t>
        <a:bodyPr/>
        <a:lstStyle/>
        <a:p>
          <a:endParaRPr lang="pl-PL"/>
        </a:p>
      </dgm:t>
    </dgm:pt>
    <dgm:pt modelId="{BA5FD2F9-FFA0-4A1D-8AAA-F47C35C00139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1</a:t>
          </a:r>
        </a:p>
      </dgm:t>
    </dgm:pt>
    <dgm:pt modelId="{006A0371-DA69-4154-8BAC-A1DB610FEC0A}" type="parTrans" cxnId="{FEBE9F31-5B9E-4DC2-8F5E-9F26C5ADE80A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1C8CB794-8993-4793-A059-B71A18684A37}" type="sibTrans" cxnId="{FEBE9F31-5B9E-4DC2-8F5E-9F26C5ADE80A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EC30BBDA-57B5-4C1C-A234-994F0D39A8E9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Operator egzaminu, po zakończeniu egzaminu przez wszystkich zdających, uruchamia funkcję </a:t>
          </a:r>
          <a:r>
            <a:rPr lang="pl-PL" sz="2000" b="1" dirty="0">
              <a:latin typeface="+mn-lt"/>
            </a:rPr>
            <a:t>Zakończ egzamin</a:t>
          </a:r>
          <a:endParaRPr lang="pl-PL" sz="2000" dirty="0">
            <a:latin typeface="+mn-lt"/>
          </a:endParaRPr>
        </a:p>
      </dgm:t>
    </dgm:pt>
    <dgm:pt modelId="{DD508513-9D5D-40CA-A8AB-6145CA93862E}" type="parTrans" cxnId="{845DE5A5-F526-4793-916E-103259C554E8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7B9F73E1-0EB2-4188-A9EE-FB9012127200}" type="sibTrans" cxnId="{845DE5A5-F526-4793-916E-103259C554E8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DCCE9385-1AC3-4CD9-8CF9-5A2AB7AF7EC5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2</a:t>
          </a:r>
        </a:p>
      </dgm:t>
    </dgm:pt>
    <dgm:pt modelId="{CC72927E-3AA9-4ECB-B72B-61594E1DFA11}" type="parTrans" cxnId="{5C45D1B4-E56E-47E1-A832-3F9071227752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BDC4E8AB-4B55-4E80-B9CF-2B1E582A678C}" type="sibTrans" cxnId="{5C45D1B4-E56E-47E1-A832-3F9071227752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F963890B-CEBB-487B-91A9-0259E31BF028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4</a:t>
          </a:r>
        </a:p>
      </dgm:t>
    </dgm:pt>
    <dgm:pt modelId="{D71CF953-4261-4161-BD9D-2A70555C39F5}" type="parTrans" cxnId="{99471726-0F1C-44F3-BE5E-1D1F855458DD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DDED03E3-F95A-4D96-99F8-C9BA2458D301}" type="sibTrans" cxnId="{99471726-0F1C-44F3-BE5E-1D1F855458DD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FD497A26-C239-4DBA-AE43-6190104EF87A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6</a:t>
          </a:r>
        </a:p>
      </dgm:t>
    </dgm:pt>
    <dgm:pt modelId="{CC83718C-B239-4783-BE7F-052DF560611F}" type="parTrans" cxnId="{28A90AD4-F98E-4D51-B96A-8B5CBDB80D56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66CE9206-AB9F-4984-A044-A553A91CD13A}" type="sibTrans" cxnId="{28A90AD4-F98E-4D51-B96A-8B5CBDB80D56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40D805E0-F919-4B37-BE44-B009C9AEF832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5</a:t>
          </a:r>
        </a:p>
      </dgm:t>
    </dgm:pt>
    <dgm:pt modelId="{5E2EF9A7-747B-458B-A51C-634387120099}" type="parTrans" cxnId="{031AF76A-308D-4528-8963-B1FCC580DECC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1A835E34-BE2B-4892-B51F-9F3B3C9810BA}" type="sibTrans" cxnId="{031AF76A-308D-4528-8963-B1FCC580DECC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59227E2A-E17F-45A9-ABC9-D27CA882D399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Przewodniczący Zespołu Egzaminacyjnego (PZE) oznacza w SOEPKZ egzamin jako zakończony </a:t>
          </a:r>
        </a:p>
      </dgm:t>
    </dgm:pt>
    <dgm:pt modelId="{1CB35663-2086-48EE-952F-AE4E7CB2EEF4}" type="parTrans" cxnId="{8DD98854-37EE-4307-A74D-438F67AABA60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3F87BF54-F2B8-4998-B96C-2064BBC6D9DC}" type="sibTrans" cxnId="{8DD98854-37EE-4307-A74D-438F67AABA60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365DD711-A175-4A11-AF01-6E4B1CC05314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Operator egzaminu (w przypadku dostępu do sieci Internet) eksportuje automatycznie wyniki do SIOEPKZ. </a:t>
          </a:r>
          <a:r>
            <a:rPr lang="pl-PL" sz="2000" b="1" dirty="0">
              <a:latin typeface="+mn-lt"/>
            </a:rPr>
            <a:t>Uwaga</a:t>
          </a:r>
          <a:r>
            <a:rPr lang="pl-PL" sz="2000" dirty="0">
              <a:latin typeface="+mn-lt"/>
            </a:rPr>
            <a:t>: wyników nie da się przesłać, jeżeli PZE nie oznaczy wcześniej egzaminu w SIOEPKZ jako zakończony</a:t>
          </a:r>
        </a:p>
      </dgm:t>
    </dgm:pt>
    <dgm:pt modelId="{54D0A534-68DF-4E09-A437-1FE186F07F14}" type="parTrans" cxnId="{5C6DBCFA-069A-420D-BE2F-4FF86D2AD18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12DD081A-A4C3-409B-9E99-9EFABB4EF828}" type="sibTrans" cxnId="{5C6DBCFA-069A-420D-BE2F-4FF86D2AD18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7AED9115-ACBF-4E3B-B0DE-345E18D61CB8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PZE sprawdza w SIOEPKZ czy wyniki z przeprowadzanego egzaminu zostały wczytane automatycznie przez operatora egzaminu. jeżeli nie są wczytane, samodzielnie przesyła plik z wynikami do SIOEPKZ</a:t>
          </a:r>
        </a:p>
      </dgm:t>
    </dgm:pt>
    <dgm:pt modelId="{A693BA2E-BF37-451D-B3F5-06F691546316}" type="parTrans" cxnId="{20ED9A70-EA70-4B7E-B211-78F4E0EFB07B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6DF21316-675C-4CBB-81E6-20E5512E9E05}" type="sibTrans" cxnId="{20ED9A70-EA70-4B7E-B211-78F4E0EFB07B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2BCB3872-A001-49DC-B756-2B44266FE345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Operator egzaminu zamyka Wirtualny Serwer Egzaminacyjny a następnie przeprowadza jego kompletną archiwizację oraz zgrywa go na nośnik zewnętrzny (płytę DVD)</a:t>
          </a:r>
        </a:p>
      </dgm:t>
    </dgm:pt>
    <dgm:pt modelId="{B22A671C-A797-4060-A274-FF57C8C29CCE}" type="parTrans" cxnId="{A099D6BB-7818-48DC-9C41-91E336E9DEB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5E291145-6276-4089-99AD-CF4124649454}" type="sibTrans" cxnId="{A099D6BB-7818-48DC-9C41-91E336E9DEB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6AEF4085-12FF-400D-B7A3-5992F1F0BB3A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7</a:t>
          </a:r>
        </a:p>
      </dgm:t>
    </dgm:pt>
    <dgm:pt modelId="{58821F03-96E9-4DEC-9E4C-4F182D67AACC}" type="parTrans" cxnId="{104CCEE5-A029-46B4-BF1C-2D72771952B4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0903B410-52AB-46BB-A0B9-5E6402697824}" type="sibTrans" cxnId="{104CCEE5-A029-46B4-BF1C-2D72771952B4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0386EF1C-110B-426A-9957-46587902B17B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Zdający mogą ponownie zalogować z użyciem przekazanych wcześniej wydrukowanych loginów oraz haseł i sprawdzić na ile pytań udzielili poprawnych odpowiedzi </a:t>
          </a:r>
        </a:p>
      </dgm:t>
    </dgm:pt>
    <dgm:pt modelId="{67025113-D125-4085-AB9D-1A5F259BC49B}" type="sibTrans" cxnId="{B6B944C3-ECC1-4C65-A4BD-0B10E4B3EAD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FCEA3633-4CEA-407D-99FD-C8AF4B98A502}" type="parTrans" cxnId="{B6B944C3-ECC1-4C65-A4BD-0B10E4B3EAD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4A8FA66B-FF67-425A-89FE-DB7A302C7556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3</a:t>
          </a:r>
        </a:p>
      </dgm:t>
    </dgm:pt>
    <dgm:pt modelId="{46ED7107-F4E9-44BD-AFAF-7555F168B2AC}" type="sibTrans" cxnId="{47516D23-8207-4C8B-9072-6346EA604DEC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B9EC2822-3B10-48B0-922F-CE2B52F3E19F}" type="parTrans" cxnId="{47516D23-8207-4C8B-9072-6346EA604DEC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61335772-5C15-48D9-85D7-9732B346F63D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Operator egzaminu przekazuje przewodniczącemu zespołu egzaminacyjnego zaszyfrowany plik </a:t>
          </a:r>
          <a:br>
            <a:rPr lang="pl-PL" sz="2000" dirty="0">
              <a:latin typeface="+mn-lt"/>
            </a:rPr>
          </a:br>
          <a:r>
            <a:rPr lang="pl-PL" sz="2000" dirty="0">
              <a:latin typeface="+mn-lt"/>
            </a:rPr>
            <a:t>z wynikami egzaminu </a:t>
          </a:r>
        </a:p>
      </dgm:t>
    </dgm:pt>
    <dgm:pt modelId="{D4100EA2-7AD9-4002-8574-E520236619D0}" type="sibTrans" cxnId="{CBEFDD3E-7E27-466F-A317-3FD37741BAC7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0A4A70BC-BA43-458E-B842-D15930C68D46}" type="parTrans" cxnId="{CBEFDD3E-7E27-466F-A317-3FD37741BAC7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BC48DB52-0CA2-4417-98AE-D51A1858CCA2}" type="pres">
      <dgm:prSet presAssocID="{9C404477-ACC5-4BAA-9D3D-94875483356E}" presName="linearFlow" presStyleCnt="0">
        <dgm:presLayoutVars>
          <dgm:dir/>
          <dgm:animLvl val="lvl"/>
          <dgm:resizeHandles val="exact"/>
        </dgm:presLayoutVars>
      </dgm:prSet>
      <dgm:spPr/>
    </dgm:pt>
    <dgm:pt modelId="{35128FC3-D562-4114-BF50-FF178F9A2F56}" type="pres">
      <dgm:prSet presAssocID="{BA5FD2F9-FFA0-4A1D-8AAA-F47C35C00139}" presName="composite" presStyleCnt="0"/>
      <dgm:spPr/>
    </dgm:pt>
    <dgm:pt modelId="{52557F31-356D-49B2-B826-A5A386BC0801}" type="pres">
      <dgm:prSet presAssocID="{BA5FD2F9-FFA0-4A1D-8AAA-F47C35C00139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B4CCBB57-23E0-47E2-ABF1-896D40584C9D}" type="pres">
      <dgm:prSet presAssocID="{BA5FD2F9-FFA0-4A1D-8AAA-F47C35C00139}" presName="descendantText" presStyleLbl="alignAcc1" presStyleIdx="0" presStyleCnt="7" custScaleY="179642">
        <dgm:presLayoutVars>
          <dgm:bulletEnabled val="1"/>
        </dgm:presLayoutVars>
      </dgm:prSet>
      <dgm:spPr/>
    </dgm:pt>
    <dgm:pt modelId="{377D05F2-EE20-4870-A5FE-FC8A934BFA09}" type="pres">
      <dgm:prSet presAssocID="{1C8CB794-8993-4793-A059-B71A18684A37}" presName="sp" presStyleCnt="0"/>
      <dgm:spPr/>
    </dgm:pt>
    <dgm:pt modelId="{11F0C28B-D1BB-40BD-8A83-EF6B9BDC06D6}" type="pres">
      <dgm:prSet presAssocID="{DCCE9385-1AC3-4CD9-8CF9-5A2AB7AF7EC5}" presName="composite" presStyleCnt="0"/>
      <dgm:spPr/>
    </dgm:pt>
    <dgm:pt modelId="{D8BD74EF-E2EA-4DBF-B906-7C92B4B11F65}" type="pres">
      <dgm:prSet presAssocID="{DCCE9385-1AC3-4CD9-8CF9-5A2AB7AF7EC5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8CD4BE9-81DB-45F7-B6D2-1E75F07B9C12}" type="pres">
      <dgm:prSet presAssocID="{DCCE9385-1AC3-4CD9-8CF9-5A2AB7AF7EC5}" presName="descendantText" presStyleLbl="alignAcc1" presStyleIdx="1" presStyleCnt="7" custScaleY="177587">
        <dgm:presLayoutVars>
          <dgm:bulletEnabled val="1"/>
        </dgm:presLayoutVars>
      </dgm:prSet>
      <dgm:spPr/>
    </dgm:pt>
    <dgm:pt modelId="{1A79C0EE-302F-405D-836C-76A5750D7343}" type="pres">
      <dgm:prSet presAssocID="{BDC4E8AB-4B55-4E80-B9CF-2B1E582A678C}" presName="sp" presStyleCnt="0"/>
      <dgm:spPr/>
    </dgm:pt>
    <dgm:pt modelId="{F5B0933D-C5B9-43DF-8161-CABB885854BE}" type="pres">
      <dgm:prSet presAssocID="{4A8FA66B-FF67-425A-89FE-DB7A302C7556}" presName="composite" presStyleCnt="0"/>
      <dgm:spPr/>
    </dgm:pt>
    <dgm:pt modelId="{53EBB2D4-5EEE-4222-B2DB-9FECBA587C4F}" type="pres">
      <dgm:prSet presAssocID="{4A8FA66B-FF67-425A-89FE-DB7A302C7556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CDEA70D2-BE3F-42F2-9CF1-B7C96D84B7E2}" type="pres">
      <dgm:prSet presAssocID="{4A8FA66B-FF67-425A-89FE-DB7A302C7556}" presName="descendantText" presStyleLbl="alignAcc1" presStyleIdx="2" presStyleCnt="7" custScaleY="177587">
        <dgm:presLayoutVars>
          <dgm:bulletEnabled val="1"/>
        </dgm:presLayoutVars>
      </dgm:prSet>
      <dgm:spPr/>
    </dgm:pt>
    <dgm:pt modelId="{3887BCDE-236E-49A8-95F2-E3D4BCE899F4}" type="pres">
      <dgm:prSet presAssocID="{46ED7107-F4E9-44BD-AFAF-7555F168B2AC}" presName="sp" presStyleCnt="0"/>
      <dgm:spPr/>
    </dgm:pt>
    <dgm:pt modelId="{60A00D17-43D5-44C0-9F46-E41CBFEBEFFD}" type="pres">
      <dgm:prSet presAssocID="{F963890B-CEBB-487B-91A9-0259E31BF028}" presName="composite" presStyleCnt="0"/>
      <dgm:spPr/>
    </dgm:pt>
    <dgm:pt modelId="{EC3E6E0B-BCDF-4D7E-BAF2-7BF8731696C4}" type="pres">
      <dgm:prSet presAssocID="{F963890B-CEBB-487B-91A9-0259E31BF028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6B317A1-7C7E-4702-B772-D4B99E9FF60A}" type="pres">
      <dgm:prSet presAssocID="{F963890B-CEBB-487B-91A9-0259E31BF028}" presName="descendantText" presStyleLbl="alignAcc1" presStyleIdx="3" presStyleCnt="7" custScaleY="124957">
        <dgm:presLayoutVars>
          <dgm:bulletEnabled val="1"/>
        </dgm:presLayoutVars>
      </dgm:prSet>
      <dgm:spPr/>
    </dgm:pt>
    <dgm:pt modelId="{605C2871-6855-4F3C-9B2B-3F7E574EB55B}" type="pres">
      <dgm:prSet presAssocID="{DDED03E3-F95A-4D96-99F8-C9BA2458D301}" presName="sp" presStyleCnt="0"/>
      <dgm:spPr/>
    </dgm:pt>
    <dgm:pt modelId="{A3B37B12-02B7-4540-8706-A7AD96FCCD3C}" type="pres">
      <dgm:prSet presAssocID="{40D805E0-F919-4B37-BE44-B009C9AEF832}" presName="composite" presStyleCnt="0"/>
      <dgm:spPr/>
    </dgm:pt>
    <dgm:pt modelId="{D587B502-888F-46FB-95E6-EB72117C2AB3}" type="pres">
      <dgm:prSet presAssocID="{40D805E0-F919-4B37-BE44-B009C9AEF832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75665B5-C8D1-4AEB-BC93-E7846DEB7AC9}" type="pres">
      <dgm:prSet presAssocID="{40D805E0-F919-4B37-BE44-B009C9AEF832}" presName="descendantText" presStyleLbl="alignAcc1" presStyleIdx="4" presStyleCnt="7" custScaleY="205701">
        <dgm:presLayoutVars>
          <dgm:bulletEnabled val="1"/>
        </dgm:presLayoutVars>
      </dgm:prSet>
      <dgm:spPr/>
    </dgm:pt>
    <dgm:pt modelId="{8B14FA4D-0909-4884-8E33-3130BAE39DC0}" type="pres">
      <dgm:prSet presAssocID="{1A835E34-BE2B-4892-B51F-9F3B3C9810BA}" presName="sp" presStyleCnt="0"/>
      <dgm:spPr/>
    </dgm:pt>
    <dgm:pt modelId="{936CB5AB-888D-4665-AE8D-876B8087A423}" type="pres">
      <dgm:prSet presAssocID="{FD497A26-C239-4DBA-AE43-6190104EF87A}" presName="composite" presStyleCnt="0"/>
      <dgm:spPr/>
    </dgm:pt>
    <dgm:pt modelId="{CFDA7D21-ED4D-4B2C-BA21-5FEE5F214852}" type="pres">
      <dgm:prSet presAssocID="{FD497A26-C239-4DBA-AE43-6190104EF87A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CE5BEFFB-6519-49EB-BE1E-BA8112DF1D0A}" type="pres">
      <dgm:prSet presAssocID="{FD497A26-C239-4DBA-AE43-6190104EF87A}" presName="descendantText" presStyleLbl="alignAcc1" presStyleIdx="5" presStyleCnt="7" custScaleY="177587">
        <dgm:presLayoutVars>
          <dgm:bulletEnabled val="1"/>
        </dgm:presLayoutVars>
      </dgm:prSet>
      <dgm:spPr/>
    </dgm:pt>
    <dgm:pt modelId="{415BCDA0-7D6E-4657-9EFA-B275F1618E0D}" type="pres">
      <dgm:prSet presAssocID="{66CE9206-AB9F-4984-A044-A553A91CD13A}" presName="sp" presStyleCnt="0"/>
      <dgm:spPr/>
    </dgm:pt>
    <dgm:pt modelId="{676F9CA6-FF7D-4BCF-A190-8DAD53F86D77}" type="pres">
      <dgm:prSet presAssocID="{6AEF4085-12FF-400D-B7A3-5992F1F0BB3A}" presName="composite" presStyleCnt="0"/>
      <dgm:spPr/>
    </dgm:pt>
    <dgm:pt modelId="{FE6593B7-73A4-4D47-A1E8-D430459A088B}" type="pres">
      <dgm:prSet presAssocID="{6AEF4085-12FF-400D-B7A3-5992F1F0BB3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F4406852-3266-443C-A0D9-43D120692CA8}" type="pres">
      <dgm:prSet presAssocID="{6AEF4085-12FF-400D-B7A3-5992F1F0BB3A}" presName="descendantText" presStyleLbl="alignAcc1" presStyleIdx="6" presStyleCnt="7" custScaleY="177587">
        <dgm:presLayoutVars>
          <dgm:bulletEnabled val="1"/>
        </dgm:presLayoutVars>
      </dgm:prSet>
      <dgm:spPr/>
    </dgm:pt>
  </dgm:ptLst>
  <dgm:cxnLst>
    <dgm:cxn modelId="{E3C36D06-3082-446D-AFB1-D80D04A9DEAF}" type="presOf" srcId="{40D805E0-F919-4B37-BE44-B009C9AEF832}" destId="{D587B502-888F-46FB-95E6-EB72117C2AB3}" srcOrd="0" destOrd="0" presId="urn:microsoft.com/office/officeart/2005/8/layout/chevron2"/>
    <dgm:cxn modelId="{36D31811-83C3-4F96-90FA-4F0DD82B0B28}" type="presOf" srcId="{DCCE9385-1AC3-4CD9-8CF9-5A2AB7AF7EC5}" destId="{D8BD74EF-E2EA-4DBF-B906-7C92B4B11F65}" srcOrd="0" destOrd="0" presId="urn:microsoft.com/office/officeart/2005/8/layout/chevron2"/>
    <dgm:cxn modelId="{33632716-91E0-477D-902C-35A352D5AA85}" type="presOf" srcId="{FD497A26-C239-4DBA-AE43-6190104EF87A}" destId="{CFDA7D21-ED4D-4B2C-BA21-5FEE5F214852}" srcOrd="0" destOrd="0" presId="urn:microsoft.com/office/officeart/2005/8/layout/chevron2"/>
    <dgm:cxn modelId="{47516D23-8207-4C8B-9072-6346EA604DEC}" srcId="{9C404477-ACC5-4BAA-9D3D-94875483356E}" destId="{4A8FA66B-FF67-425A-89FE-DB7A302C7556}" srcOrd="2" destOrd="0" parTransId="{B9EC2822-3B10-48B0-922F-CE2B52F3E19F}" sibTransId="{46ED7107-F4E9-44BD-AFAF-7555F168B2AC}"/>
    <dgm:cxn modelId="{99471726-0F1C-44F3-BE5E-1D1F855458DD}" srcId="{9C404477-ACC5-4BAA-9D3D-94875483356E}" destId="{F963890B-CEBB-487B-91A9-0259E31BF028}" srcOrd="3" destOrd="0" parTransId="{D71CF953-4261-4161-BD9D-2A70555C39F5}" sibTransId="{DDED03E3-F95A-4D96-99F8-C9BA2458D301}"/>
    <dgm:cxn modelId="{997E7029-BA91-42D7-8F81-3F5338732334}" type="presOf" srcId="{7AED9115-ACBF-4E3B-B0DE-345E18D61CB8}" destId="{F4406852-3266-443C-A0D9-43D120692CA8}" srcOrd="0" destOrd="0" presId="urn:microsoft.com/office/officeart/2005/8/layout/chevron2"/>
    <dgm:cxn modelId="{5ADC492A-E93D-46E3-88A0-1446EC0568BB}" type="presOf" srcId="{61335772-5C15-48D9-85D7-9732B346F63D}" destId="{CDEA70D2-BE3F-42F2-9CF1-B7C96D84B7E2}" srcOrd="0" destOrd="0" presId="urn:microsoft.com/office/officeart/2005/8/layout/chevron2"/>
    <dgm:cxn modelId="{FEBE9F31-5B9E-4DC2-8F5E-9F26C5ADE80A}" srcId="{9C404477-ACC5-4BAA-9D3D-94875483356E}" destId="{BA5FD2F9-FFA0-4A1D-8AAA-F47C35C00139}" srcOrd="0" destOrd="0" parTransId="{006A0371-DA69-4154-8BAC-A1DB610FEC0A}" sibTransId="{1C8CB794-8993-4793-A059-B71A18684A37}"/>
    <dgm:cxn modelId="{CBEFDD3E-7E27-466F-A317-3FD37741BAC7}" srcId="{4A8FA66B-FF67-425A-89FE-DB7A302C7556}" destId="{61335772-5C15-48D9-85D7-9732B346F63D}" srcOrd="0" destOrd="0" parTransId="{0A4A70BC-BA43-458E-B842-D15930C68D46}" sibTransId="{D4100EA2-7AD9-4002-8574-E520236619D0}"/>
    <dgm:cxn modelId="{C9BA7D66-5DFC-456A-BD9C-E067F860FF03}" type="presOf" srcId="{EC30BBDA-57B5-4C1C-A234-994F0D39A8E9}" destId="{B4CCBB57-23E0-47E2-ABF1-896D40584C9D}" srcOrd="0" destOrd="0" presId="urn:microsoft.com/office/officeart/2005/8/layout/chevron2"/>
    <dgm:cxn modelId="{031AF76A-308D-4528-8963-B1FCC580DECC}" srcId="{9C404477-ACC5-4BAA-9D3D-94875483356E}" destId="{40D805E0-F919-4B37-BE44-B009C9AEF832}" srcOrd="4" destOrd="0" parTransId="{5E2EF9A7-747B-458B-A51C-634387120099}" sibTransId="{1A835E34-BE2B-4892-B51F-9F3B3C9810BA}"/>
    <dgm:cxn modelId="{78145C6D-F26D-4515-8BC0-4979D124866A}" type="presOf" srcId="{9C404477-ACC5-4BAA-9D3D-94875483356E}" destId="{BC48DB52-0CA2-4417-98AE-D51A1858CCA2}" srcOrd="0" destOrd="0" presId="urn:microsoft.com/office/officeart/2005/8/layout/chevron2"/>
    <dgm:cxn modelId="{20ED9A70-EA70-4B7E-B211-78F4E0EFB07B}" srcId="{6AEF4085-12FF-400D-B7A3-5992F1F0BB3A}" destId="{7AED9115-ACBF-4E3B-B0DE-345E18D61CB8}" srcOrd="0" destOrd="0" parTransId="{A693BA2E-BF37-451D-B3F5-06F691546316}" sibTransId="{6DF21316-675C-4CBB-81E6-20E5512E9E05}"/>
    <dgm:cxn modelId="{27297F52-9B8F-42E2-A0DF-FDDB9BD2E5AB}" type="presOf" srcId="{4A8FA66B-FF67-425A-89FE-DB7A302C7556}" destId="{53EBB2D4-5EEE-4222-B2DB-9FECBA587C4F}" srcOrd="0" destOrd="0" presId="urn:microsoft.com/office/officeart/2005/8/layout/chevron2"/>
    <dgm:cxn modelId="{8DD98854-37EE-4307-A74D-438F67AABA60}" srcId="{F963890B-CEBB-487B-91A9-0259E31BF028}" destId="{59227E2A-E17F-45A9-ABC9-D27CA882D399}" srcOrd="0" destOrd="0" parTransId="{1CB35663-2086-48EE-952F-AE4E7CB2EEF4}" sibTransId="{3F87BF54-F2B8-4998-B96C-2064BBC6D9DC}"/>
    <dgm:cxn modelId="{389D8EA0-1CFD-46FC-A3B7-86F93F72A30A}" type="presOf" srcId="{2BCB3872-A001-49DC-B756-2B44266FE345}" destId="{CE5BEFFB-6519-49EB-BE1E-BA8112DF1D0A}" srcOrd="0" destOrd="0" presId="urn:microsoft.com/office/officeart/2005/8/layout/chevron2"/>
    <dgm:cxn modelId="{635FD1A1-5971-42DF-BF80-8EF355127F69}" type="presOf" srcId="{BA5FD2F9-FFA0-4A1D-8AAA-F47C35C00139}" destId="{52557F31-356D-49B2-B826-A5A386BC0801}" srcOrd="0" destOrd="0" presId="urn:microsoft.com/office/officeart/2005/8/layout/chevron2"/>
    <dgm:cxn modelId="{845DE5A5-F526-4793-916E-103259C554E8}" srcId="{BA5FD2F9-FFA0-4A1D-8AAA-F47C35C00139}" destId="{EC30BBDA-57B5-4C1C-A234-994F0D39A8E9}" srcOrd="0" destOrd="0" parTransId="{DD508513-9D5D-40CA-A8AB-6145CA93862E}" sibTransId="{7B9F73E1-0EB2-4188-A9EE-FB9012127200}"/>
    <dgm:cxn modelId="{5C45D1B4-E56E-47E1-A832-3F9071227752}" srcId="{9C404477-ACC5-4BAA-9D3D-94875483356E}" destId="{DCCE9385-1AC3-4CD9-8CF9-5A2AB7AF7EC5}" srcOrd="1" destOrd="0" parTransId="{CC72927E-3AA9-4ECB-B72B-61594E1DFA11}" sibTransId="{BDC4E8AB-4B55-4E80-B9CF-2B1E582A678C}"/>
    <dgm:cxn modelId="{A099D6BB-7818-48DC-9C41-91E336E9DEB5}" srcId="{FD497A26-C239-4DBA-AE43-6190104EF87A}" destId="{2BCB3872-A001-49DC-B756-2B44266FE345}" srcOrd="0" destOrd="0" parTransId="{B22A671C-A797-4060-A274-FF57C8C29CCE}" sibTransId="{5E291145-6276-4089-99AD-CF4124649454}"/>
    <dgm:cxn modelId="{3ACEF1C1-1664-49F3-A9BB-A689806EE730}" type="presOf" srcId="{6AEF4085-12FF-400D-B7A3-5992F1F0BB3A}" destId="{FE6593B7-73A4-4D47-A1E8-D430459A088B}" srcOrd="0" destOrd="0" presId="urn:microsoft.com/office/officeart/2005/8/layout/chevron2"/>
    <dgm:cxn modelId="{B6B944C3-ECC1-4C65-A4BD-0B10E4B3EAD5}" srcId="{DCCE9385-1AC3-4CD9-8CF9-5A2AB7AF7EC5}" destId="{0386EF1C-110B-426A-9957-46587902B17B}" srcOrd="0" destOrd="0" parTransId="{FCEA3633-4CEA-407D-99FD-C8AF4B98A502}" sibTransId="{67025113-D125-4085-AB9D-1A5F259BC49B}"/>
    <dgm:cxn modelId="{28A90AD4-F98E-4D51-B96A-8B5CBDB80D56}" srcId="{9C404477-ACC5-4BAA-9D3D-94875483356E}" destId="{FD497A26-C239-4DBA-AE43-6190104EF87A}" srcOrd="5" destOrd="0" parTransId="{CC83718C-B239-4783-BE7F-052DF560611F}" sibTransId="{66CE9206-AB9F-4984-A044-A553A91CD13A}"/>
    <dgm:cxn modelId="{ECE2E5DF-6EBF-4D0A-BE7F-58D56DD88BB0}" type="presOf" srcId="{F963890B-CEBB-487B-91A9-0259E31BF028}" destId="{EC3E6E0B-BCDF-4D7E-BAF2-7BF8731696C4}" srcOrd="0" destOrd="0" presId="urn:microsoft.com/office/officeart/2005/8/layout/chevron2"/>
    <dgm:cxn modelId="{104CCEE5-A029-46B4-BF1C-2D72771952B4}" srcId="{9C404477-ACC5-4BAA-9D3D-94875483356E}" destId="{6AEF4085-12FF-400D-B7A3-5992F1F0BB3A}" srcOrd="6" destOrd="0" parTransId="{58821F03-96E9-4DEC-9E4C-4F182D67AACC}" sibTransId="{0903B410-52AB-46BB-A0B9-5E6402697824}"/>
    <dgm:cxn modelId="{EF8ACEEA-A1D1-41A0-97DF-44ABC007155F}" type="presOf" srcId="{0386EF1C-110B-426A-9957-46587902B17B}" destId="{58CD4BE9-81DB-45F7-B6D2-1E75F07B9C12}" srcOrd="0" destOrd="0" presId="urn:microsoft.com/office/officeart/2005/8/layout/chevron2"/>
    <dgm:cxn modelId="{950D26F3-E032-40A4-B6B3-E950C3550B91}" type="presOf" srcId="{59227E2A-E17F-45A9-ABC9-D27CA882D399}" destId="{E6B317A1-7C7E-4702-B772-D4B99E9FF60A}" srcOrd="0" destOrd="0" presId="urn:microsoft.com/office/officeart/2005/8/layout/chevron2"/>
    <dgm:cxn modelId="{9F6043F5-2A29-4D5F-911D-AD3A3F8D341B}" type="presOf" srcId="{365DD711-A175-4A11-AF01-6E4B1CC05314}" destId="{175665B5-C8D1-4AEB-BC93-E7846DEB7AC9}" srcOrd="0" destOrd="0" presId="urn:microsoft.com/office/officeart/2005/8/layout/chevron2"/>
    <dgm:cxn modelId="{5C6DBCFA-069A-420D-BE2F-4FF86D2AD185}" srcId="{40D805E0-F919-4B37-BE44-B009C9AEF832}" destId="{365DD711-A175-4A11-AF01-6E4B1CC05314}" srcOrd="0" destOrd="0" parTransId="{54D0A534-68DF-4E09-A437-1FE186F07F14}" sibTransId="{12DD081A-A4C3-409B-9E99-9EFABB4EF828}"/>
    <dgm:cxn modelId="{FB61F39E-E3DD-41D5-BB59-B0B4B2153CB4}" type="presParOf" srcId="{BC48DB52-0CA2-4417-98AE-D51A1858CCA2}" destId="{35128FC3-D562-4114-BF50-FF178F9A2F56}" srcOrd="0" destOrd="0" presId="urn:microsoft.com/office/officeart/2005/8/layout/chevron2"/>
    <dgm:cxn modelId="{7738E37C-61FE-481F-ADC9-2EDEF62B183E}" type="presParOf" srcId="{35128FC3-D562-4114-BF50-FF178F9A2F56}" destId="{52557F31-356D-49B2-B826-A5A386BC0801}" srcOrd="0" destOrd="0" presId="urn:microsoft.com/office/officeart/2005/8/layout/chevron2"/>
    <dgm:cxn modelId="{D4BBEFE6-8FAF-4DF7-B7F0-018293D39AAE}" type="presParOf" srcId="{35128FC3-D562-4114-BF50-FF178F9A2F56}" destId="{B4CCBB57-23E0-47E2-ABF1-896D40584C9D}" srcOrd="1" destOrd="0" presId="urn:microsoft.com/office/officeart/2005/8/layout/chevron2"/>
    <dgm:cxn modelId="{2DDA0DC9-1447-4427-9028-7BC056437048}" type="presParOf" srcId="{BC48DB52-0CA2-4417-98AE-D51A1858CCA2}" destId="{377D05F2-EE20-4870-A5FE-FC8A934BFA09}" srcOrd="1" destOrd="0" presId="urn:microsoft.com/office/officeart/2005/8/layout/chevron2"/>
    <dgm:cxn modelId="{A0EB1047-DBE7-4F80-A314-B4E9C24162D8}" type="presParOf" srcId="{BC48DB52-0CA2-4417-98AE-D51A1858CCA2}" destId="{11F0C28B-D1BB-40BD-8A83-EF6B9BDC06D6}" srcOrd="2" destOrd="0" presId="urn:microsoft.com/office/officeart/2005/8/layout/chevron2"/>
    <dgm:cxn modelId="{DC0451D0-FE11-4851-88C5-DAEBF0752BD1}" type="presParOf" srcId="{11F0C28B-D1BB-40BD-8A83-EF6B9BDC06D6}" destId="{D8BD74EF-E2EA-4DBF-B906-7C92B4B11F65}" srcOrd="0" destOrd="0" presId="urn:microsoft.com/office/officeart/2005/8/layout/chevron2"/>
    <dgm:cxn modelId="{5CF8953C-DEFD-4321-A2C7-B93B3C5194CA}" type="presParOf" srcId="{11F0C28B-D1BB-40BD-8A83-EF6B9BDC06D6}" destId="{58CD4BE9-81DB-45F7-B6D2-1E75F07B9C12}" srcOrd="1" destOrd="0" presId="urn:microsoft.com/office/officeart/2005/8/layout/chevron2"/>
    <dgm:cxn modelId="{A3CC54D7-F46A-409A-99CF-C2E545B23AF0}" type="presParOf" srcId="{BC48DB52-0CA2-4417-98AE-D51A1858CCA2}" destId="{1A79C0EE-302F-405D-836C-76A5750D7343}" srcOrd="3" destOrd="0" presId="urn:microsoft.com/office/officeart/2005/8/layout/chevron2"/>
    <dgm:cxn modelId="{0B7D9555-356D-4749-9AFC-CE6ED3687FD9}" type="presParOf" srcId="{BC48DB52-0CA2-4417-98AE-D51A1858CCA2}" destId="{F5B0933D-C5B9-43DF-8161-CABB885854BE}" srcOrd="4" destOrd="0" presId="urn:microsoft.com/office/officeart/2005/8/layout/chevron2"/>
    <dgm:cxn modelId="{ABC68412-334A-4AF3-9B57-47330A90A3AF}" type="presParOf" srcId="{F5B0933D-C5B9-43DF-8161-CABB885854BE}" destId="{53EBB2D4-5EEE-4222-B2DB-9FECBA587C4F}" srcOrd="0" destOrd="0" presId="urn:microsoft.com/office/officeart/2005/8/layout/chevron2"/>
    <dgm:cxn modelId="{7F8A86D7-50D4-48AB-9F9D-046BAAFA4DEB}" type="presParOf" srcId="{F5B0933D-C5B9-43DF-8161-CABB885854BE}" destId="{CDEA70D2-BE3F-42F2-9CF1-B7C96D84B7E2}" srcOrd="1" destOrd="0" presId="urn:microsoft.com/office/officeart/2005/8/layout/chevron2"/>
    <dgm:cxn modelId="{92BF4388-7038-4724-BB0E-905997AB4F25}" type="presParOf" srcId="{BC48DB52-0CA2-4417-98AE-D51A1858CCA2}" destId="{3887BCDE-236E-49A8-95F2-E3D4BCE899F4}" srcOrd="5" destOrd="0" presId="urn:microsoft.com/office/officeart/2005/8/layout/chevron2"/>
    <dgm:cxn modelId="{70C2053A-4F3E-4623-950D-86A19DDAC463}" type="presParOf" srcId="{BC48DB52-0CA2-4417-98AE-D51A1858CCA2}" destId="{60A00D17-43D5-44C0-9F46-E41CBFEBEFFD}" srcOrd="6" destOrd="0" presId="urn:microsoft.com/office/officeart/2005/8/layout/chevron2"/>
    <dgm:cxn modelId="{63629CF6-8EAD-4FE9-AFEE-1F93A7AA8E61}" type="presParOf" srcId="{60A00D17-43D5-44C0-9F46-E41CBFEBEFFD}" destId="{EC3E6E0B-BCDF-4D7E-BAF2-7BF8731696C4}" srcOrd="0" destOrd="0" presId="urn:microsoft.com/office/officeart/2005/8/layout/chevron2"/>
    <dgm:cxn modelId="{D0B25F73-DF08-42CA-AD4B-BB9FDEE429E9}" type="presParOf" srcId="{60A00D17-43D5-44C0-9F46-E41CBFEBEFFD}" destId="{E6B317A1-7C7E-4702-B772-D4B99E9FF60A}" srcOrd="1" destOrd="0" presId="urn:microsoft.com/office/officeart/2005/8/layout/chevron2"/>
    <dgm:cxn modelId="{3E56C42F-1272-4BC7-9AC2-2CBAF64C0B87}" type="presParOf" srcId="{BC48DB52-0CA2-4417-98AE-D51A1858CCA2}" destId="{605C2871-6855-4F3C-9B2B-3F7E574EB55B}" srcOrd="7" destOrd="0" presId="urn:microsoft.com/office/officeart/2005/8/layout/chevron2"/>
    <dgm:cxn modelId="{44D38669-CCA4-4E5A-8FF7-8653333AB59B}" type="presParOf" srcId="{BC48DB52-0CA2-4417-98AE-D51A1858CCA2}" destId="{A3B37B12-02B7-4540-8706-A7AD96FCCD3C}" srcOrd="8" destOrd="0" presId="urn:microsoft.com/office/officeart/2005/8/layout/chevron2"/>
    <dgm:cxn modelId="{0E321C7A-B143-4285-8988-E050DFDC7839}" type="presParOf" srcId="{A3B37B12-02B7-4540-8706-A7AD96FCCD3C}" destId="{D587B502-888F-46FB-95E6-EB72117C2AB3}" srcOrd="0" destOrd="0" presId="urn:microsoft.com/office/officeart/2005/8/layout/chevron2"/>
    <dgm:cxn modelId="{DF2B8A55-7C47-4602-865B-059AC4E8E68A}" type="presParOf" srcId="{A3B37B12-02B7-4540-8706-A7AD96FCCD3C}" destId="{175665B5-C8D1-4AEB-BC93-E7846DEB7AC9}" srcOrd="1" destOrd="0" presId="urn:microsoft.com/office/officeart/2005/8/layout/chevron2"/>
    <dgm:cxn modelId="{EE40D9FF-E6E8-45C0-8543-2B92E299CB4A}" type="presParOf" srcId="{BC48DB52-0CA2-4417-98AE-D51A1858CCA2}" destId="{8B14FA4D-0909-4884-8E33-3130BAE39DC0}" srcOrd="9" destOrd="0" presId="urn:microsoft.com/office/officeart/2005/8/layout/chevron2"/>
    <dgm:cxn modelId="{368B295F-A87A-40AF-B238-9CFF177A5001}" type="presParOf" srcId="{BC48DB52-0CA2-4417-98AE-D51A1858CCA2}" destId="{936CB5AB-888D-4665-AE8D-876B8087A423}" srcOrd="10" destOrd="0" presId="urn:microsoft.com/office/officeart/2005/8/layout/chevron2"/>
    <dgm:cxn modelId="{CEF62842-7A1F-4A8E-961D-2E994D906DCA}" type="presParOf" srcId="{936CB5AB-888D-4665-AE8D-876B8087A423}" destId="{CFDA7D21-ED4D-4B2C-BA21-5FEE5F214852}" srcOrd="0" destOrd="0" presId="urn:microsoft.com/office/officeart/2005/8/layout/chevron2"/>
    <dgm:cxn modelId="{5421BEE5-3F59-42C6-AC09-2F7580C5461B}" type="presParOf" srcId="{936CB5AB-888D-4665-AE8D-876B8087A423}" destId="{CE5BEFFB-6519-49EB-BE1E-BA8112DF1D0A}" srcOrd="1" destOrd="0" presId="urn:microsoft.com/office/officeart/2005/8/layout/chevron2"/>
    <dgm:cxn modelId="{0BA1B6DE-4E2A-47E9-ACC5-717CE05D3B07}" type="presParOf" srcId="{BC48DB52-0CA2-4417-98AE-D51A1858CCA2}" destId="{415BCDA0-7D6E-4657-9EFA-B275F1618E0D}" srcOrd="11" destOrd="0" presId="urn:microsoft.com/office/officeart/2005/8/layout/chevron2"/>
    <dgm:cxn modelId="{C16D51D0-C9AA-4092-A1F4-2DA76A88BBCD}" type="presParOf" srcId="{BC48DB52-0CA2-4417-98AE-D51A1858CCA2}" destId="{676F9CA6-FF7D-4BCF-A190-8DAD53F86D77}" srcOrd="12" destOrd="0" presId="urn:microsoft.com/office/officeart/2005/8/layout/chevron2"/>
    <dgm:cxn modelId="{3CB247E3-AF99-4FAC-8D2E-CB3B4F8036B0}" type="presParOf" srcId="{676F9CA6-FF7D-4BCF-A190-8DAD53F86D77}" destId="{FE6593B7-73A4-4D47-A1E8-D430459A088B}" srcOrd="0" destOrd="0" presId="urn:microsoft.com/office/officeart/2005/8/layout/chevron2"/>
    <dgm:cxn modelId="{1EF8CAFF-0A0B-4779-8634-F1057DFECCEE}" type="presParOf" srcId="{676F9CA6-FF7D-4BCF-A190-8DAD53F86D77}" destId="{F4406852-3266-443C-A0D9-43D120692C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48AC141D-AF0A-4959-8AE4-30802F68037A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b="1" dirty="0">
              <a:solidFill>
                <a:srgbClr val="002060"/>
              </a:solidFill>
            </a:rPr>
            <a:t>Proces egzaminowania</a:t>
          </a:r>
        </a:p>
      </dgm:t>
    </dgm:pt>
    <dgm:pt modelId="{C2AD0EC8-A044-4998-8D99-8A84093D52C7}" type="parTrans" cxnId="{FF09CB4D-D88A-4A58-9F2E-F12551FC8C6C}">
      <dgm:prSet/>
      <dgm:spPr/>
      <dgm:t>
        <a:bodyPr/>
        <a:lstStyle/>
        <a:p>
          <a:endParaRPr lang="pl-PL"/>
        </a:p>
      </dgm:t>
    </dgm:pt>
    <dgm:pt modelId="{31C629F3-8766-4485-87D2-9386237D15A3}" type="sibTrans" cxnId="{FF09CB4D-D88A-4A58-9F2E-F12551FC8C6C}">
      <dgm:prSet/>
      <dgm:spPr/>
      <dgm:t>
        <a:bodyPr/>
        <a:lstStyle/>
        <a:p>
          <a:endParaRPr lang="pl-PL"/>
        </a:p>
      </dgm:t>
    </dgm:pt>
    <dgm:pt modelId="{3CC7F358-A986-4544-ADFB-1EFF765F4710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rgbClr val="002060"/>
              </a:solidFill>
            </a:rPr>
            <a:t>Egzaminy</a:t>
          </a:r>
          <a:endParaRPr lang="pl-PL" b="1" dirty="0">
            <a:solidFill>
              <a:srgbClr val="002060"/>
            </a:solidFill>
          </a:endParaRPr>
        </a:p>
      </dgm:t>
    </dgm:pt>
    <dgm:pt modelId="{298B3CC7-7D06-43B0-8A33-782AF88C8631}" type="parTrans" cxnId="{9F32F25E-2CD5-4038-9E92-8BFB42D6E0BD}">
      <dgm:prSet/>
      <dgm:spPr/>
      <dgm:t>
        <a:bodyPr/>
        <a:lstStyle/>
        <a:p>
          <a:endParaRPr lang="pl-PL"/>
        </a:p>
      </dgm:t>
    </dgm:pt>
    <dgm:pt modelId="{97B9CEED-625A-47C6-8F6C-04C680CDC3A8}" type="sibTrans" cxnId="{9F32F25E-2CD5-4038-9E92-8BFB42D6E0BD}">
      <dgm:prSet/>
      <dgm:spPr/>
      <dgm:t>
        <a:bodyPr/>
        <a:lstStyle/>
        <a:p>
          <a:endParaRPr lang="pl-PL"/>
        </a:p>
      </dgm:t>
    </dgm:pt>
    <dgm:pt modelId="{58B1833F-C338-42ED-94A8-55AA343BE205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>
              <a:solidFill>
                <a:srgbClr val="002060"/>
              </a:solidFill>
            </a:rPr>
            <a:t>Egzaminy</a:t>
          </a:r>
          <a:endParaRPr lang="pl-PL" b="1" dirty="0">
            <a:solidFill>
              <a:srgbClr val="002060"/>
            </a:solidFill>
          </a:endParaRPr>
        </a:p>
      </dgm:t>
    </dgm:pt>
    <dgm:pt modelId="{A75D9559-ECD3-44D0-8F20-403750CB9A5A}" type="parTrans" cxnId="{8519489F-4542-4EB4-978D-142C54CDA919}">
      <dgm:prSet/>
      <dgm:spPr/>
      <dgm:t>
        <a:bodyPr/>
        <a:lstStyle/>
        <a:p>
          <a:endParaRPr lang="pl-PL"/>
        </a:p>
      </dgm:t>
    </dgm:pt>
    <dgm:pt modelId="{FECBCCE4-ECE8-419A-985C-7EA9FE8AFAC3}" type="sibTrans" cxnId="{8519489F-4542-4EB4-978D-142C54CDA919}">
      <dgm:prSet/>
      <dgm:spPr/>
      <dgm:t>
        <a:bodyPr/>
        <a:lstStyle/>
        <a:p>
          <a:endParaRPr lang="pl-PL"/>
        </a:p>
      </dgm:t>
    </dgm:pt>
    <dgm:pt modelId="{7DD4F76D-46ED-4F15-9A82-346D28A20FA5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58A1999C-9B49-4D56-849B-AEB2D960EEA5}" type="pres">
      <dgm:prSet presAssocID="{48AC141D-AF0A-4959-8AE4-30802F68037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927829-E770-4A54-95C2-B16A0136729D}" type="pres">
      <dgm:prSet presAssocID="{31C629F3-8766-4485-87D2-9386237D15A3}" presName="parTxOnlySpace" presStyleCnt="0"/>
      <dgm:spPr/>
    </dgm:pt>
    <dgm:pt modelId="{55C320F2-11FC-4F1C-AD35-AC9FF909D615}" type="pres">
      <dgm:prSet presAssocID="{3CC7F358-A986-4544-ADFB-1EFF765F4710}" presName="parTxOnly" presStyleLbl="node1" presStyleIdx="1" presStyleCnt="3" custLinFactNeighborX="-7279" custLinFactNeighborY="-22824">
        <dgm:presLayoutVars>
          <dgm:chMax val="0"/>
          <dgm:chPref val="0"/>
          <dgm:bulletEnabled val="1"/>
        </dgm:presLayoutVars>
      </dgm:prSet>
      <dgm:spPr/>
    </dgm:pt>
    <dgm:pt modelId="{C8DDAB30-92E3-4E20-9947-D23695730827}" type="pres">
      <dgm:prSet presAssocID="{97B9CEED-625A-47C6-8F6C-04C680CDC3A8}" presName="parTxOnlySpace" presStyleCnt="0"/>
      <dgm:spPr/>
    </dgm:pt>
    <dgm:pt modelId="{CFEAA41D-21EC-440E-A1C9-428E2EE22812}" type="pres">
      <dgm:prSet presAssocID="{58B1833F-C338-42ED-94A8-55AA343BE205}" presName="parTxOnly" presStyleLbl="node1" presStyleIdx="2" presStyleCnt="3" custLinFactNeighborX="821" custLinFactNeighborY="2054">
        <dgm:presLayoutVars>
          <dgm:chMax val="0"/>
          <dgm:chPref val="0"/>
          <dgm:bulletEnabled val="1"/>
        </dgm:presLayoutVars>
      </dgm:prSet>
      <dgm:spPr/>
    </dgm:pt>
  </dgm:ptLst>
  <dgm:cxnLst>
    <dgm:cxn modelId="{9F32F25E-2CD5-4038-9E92-8BFB42D6E0BD}" srcId="{BCFD3409-1BB3-4746-B72B-01C9FC47CBCC}" destId="{3CC7F358-A986-4544-ADFB-1EFF765F4710}" srcOrd="1" destOrd="0" parTransId="{298B3CC7-7D06-43B0-8A33-782AF88C8631}" sibTransId="{97B9CEED-625A-47C6-8F6C-04C680CDC3A8}"/>
    <dgm:cxn modelId="{D6D7A962-152A-409C-ADB7-C0870F4F681A}" type="presOf" srcId="{BCFD3409-1BB3-4746-B72B-01C9FC47CBCC}" destId="{7DD4F76D-46ED-4F15-9A82-346D28A20FA5}" srcOrd="0" destOrd="0" presId="urn:microsoft.com/office/officeart/2005/8/layout/chevron1"/>
    <dgm:cxn modelId="{FF09CB4D-D88A-4A58-9F2E-F12551FC8C6C}" srcId="{BCFD3409-1BB3-4746-B72B-01C9FC47CBCC}" destId="{48AC141D-AF0A-4959-8AE4-30802F68037A}" srcOrd="0" destOrd="0" parTransId="{C2AD0EC8-A044-4998-8D99-8A84093D52C7}" sibTransId="{31C629F3-8766-4485-87D2-9386237D15A3}"/>
    <dgm:cxn modelId="{8519489F-4542-4EB4-978D-142C54CDA919}" srcId="{BCFD3409-1BB3-4746-B72B-01C9FC47CBCC}" destId="{58B1833F-C338-42ED-94A8-55AA343BE205}" srcOrd="2" destOrd="0" parTransId="{A75D9559-ECD3-44D0-8F20-403750CB9A5A}" sibTransId="{FECBCCE4-ECE8-419A-985C-7EA9FE8AFAC3}"/>
    <dgm:cxn modelId="{001863AF-8020-4DCA-8BDC-8BBC7FA74E89}" type="presOf" srcId="{3CC7F358-A986-4544-ADFB-1EFF765F4710}" destId="{55C320F2-11FC-4F1C-AD35-AC9FF909D615}" srcOrd="0" destOrd="0" presId="urn:microsoft.com/office/officeart/2005/8/layout/chevron1"/>
    <dgm:cxn modelId="{334774C0-4DCB-43A8-8F87-9BDC4E43EC61}" type="presOf" srcId="{58B1833F-C338-42ED-94A8-55AA343BE205}" destId="{CFEAA41D-21EC-440E-A1C9-428E2EE22812}" srcOrd="0" destOrd="0" presId="urn:microsoft.com/office/officeart/2005/8/layout/chevron1"/>
    <dgm:cxn modelId="{FFCE5EFF-48E0-4BE9-B077-7BEBFE3C6D3D}" type="presOf" srcId="{48AC141D-AF0A-4959-8AE4-30802F68037A}" destId="{58A1999C-9B49-4D56-849B-AEB2D960EEA5}" srcOrd="0" destOrd="0" presId="urn:microsoft.com/office/officeart/2005/8/layout/chevron1"/>
    <dgm:cxn modelId="{9FC55686-CCB4-4A2D-ACC9-4B5648025D04}" type="presParOf" srcId="{7DD4F76D-46ED-4F15-9A82-346D28A20FA5}" destId="{58A1999C-9B49-4D56-849B-AEB2D960EEA5}" srcOrd="0" destOrd="0" presId="urn:microsoft.com/office/officeart/2005/8/layout/chevron1"/>
    <dgm:cxn modelId="{4CB55E29-30C5-4531-819A-C9A7D036A87E}" type="presParOf" srcId="{7DD4F76D-46ED-4F15-9A82-346D28A20FA5}" destId="{D7927829-E770-4A54-95C2-B16A0136729D}" srcOrd="1" destOrd="0" presId="urn:microsoft.com/office/officeart/2005/8/layout/chevron1"/>
    <dgm:cxn modelId="{D0D8E909-C8D5-4AA0-ADA5-AFD81F054026}" type="presParOf" srcId="{7DD4F76D-46ED-4F15-9A82-346D28A20FA5}" destId="{55C320F2-11FC-4F1C-AD35-AC9FF909D615}" srcOrd="2" destOrd="0" presId="urn:microsoft.com/office/officeart/2005/8/layout/chevron1"/>
    <dgm:cxn modelId="{F3790FCB-F888-41EF-940A-CB45ACE5EB88}" type="presParOf" srcId="{7DD4F76D-46ED-4F15-9A82-346D28A20FA5}" destId="{C8DDAB30-92E3-4E20-9947-D23695730827}" srcOrd="3" destOrd="0" presId="urn:microsoft.com/office/officeart/2005/8/layout/chevron1"/>
    <dgm:cxn modelId="{A12B6B77-8D7D-44E4-B83A-98FFE94A75A9}" type="presParOf" srcId="{7DD4F76D-46ED-4F15-9A82-346D28A20FA5}" destId="{CFEAA41D-21EC-440E-A1C9-428E2EE228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 – </a:t>
          </a:r>
          <a:br>
            <a:rPr lang="pl-PL" sz="2000" dirty="0">
              <a:solidFill>
                <a:srgbClr val="002060"/>
              </a:solidFill>
            </a:rPr>
          </a:br>
          <a:r>
            <a:rPr lang="pl-PL" sz="2000" dirty="0">
              <a:solidFill>
                <a:srgbClr val="002060"/>
              </a:solidFill>
            </a:rPr>
            <a:t>arkusze i dane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54603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ScaleX="208397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 – </a:t>
          </a:r>
          <a:br>
            <a:rPr lang="pl-PL" sz="2000" dirty="0">
              <a:solidFill>
                <a:srgbClr val="002060"/>
              </a:solidFill>
            </a:rPr>
          </a:br>
          <a:r>
            <a:rPr lang="pl-PL" sz="2000" dirty="0">
              <a:solidFill>
                <a:srgbClr val="002060"/>
              </a:solidFill>
            </a:rPr>
            <a:t>arkusze i dane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54603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ScaleX="208397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 – </a:t>
          </a:r>
          <a:br>
            <a:rPr lang="pl-PL" sz="2000" dirty="0">
              <a:solidFill>
                <a:srgbClr val="002060"/>
              </a:solidFill>
            </a:rPr>
          </a:br>
          <a:r>
            <a:rPr lang="pl-PL" sz="2000" dirty="0">
              <a:solidFill>
                <a:srgbClr val="002060"/>
              </a:solidFill>
            </a:rPr>
            <a:t>arkusze i dane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54603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ScaleX="208397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 – </a:t>
          </a:r>
          <a:br>
            <a:rPr lang="pl-PL" sz="2000" dirty="0">
              <a:solidFill>
                <a:srgbClr val="002060"/>
              </a:solidFill>
            </a:rPr>
          </a:br>
          <a:r>
            <a:rPr lang="pl-PL" sz="2000" dirty="0">
              <a:solidFill>
                <a:srgbClr val="002060"/>
              </a:solidFill>
            </a:rPr>
            <a:t>arkusze i dane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54603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ScaleX="208397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01229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Protokoły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01229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01229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1999C-9B49-4D56-849B-AEB2D960EEA5}">
      <dsp:nvSpPr>
        <dsp:cNvPr id="0" name=""/>
        <dsp:cNvSpPr/>
      </dsp:nvSpPr>
      <dsp:spPr>
        <a:xfrm>
          <a:off x="2265" y="60435"/>
          <a:ext cx="2760631" cy="110425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2060"/>
              </a:solidFill>
            </a:rPr>
            <a:t>Rejestry</a:t>
          </a:r>
        </a:p>
      </dsp:txBody>
      <dsp:txXfrm>
        <a:off x="554391" y="60435"/>
        <a:ext cx="1656379" cy="1104252"/>
      </dsp:txXfrm>
    </dsp:sp>
    <dsp:sp modelId="{55C320F2-11FC-4F1C-AD35-AC9FF909D615}">
      <dsp:nvSpPr>
        <dsp:cNvPr id="0" name=""/>
        <dsp:cNvSpPr/>
      </dsp:nvSpPr>
      <dsp:spPr>
        <a:xfrm>
          <a:off x="2486834" y="60435"/>
          <a:ext cx="2760631" cy="110425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Rejestry wewnętrzne</a:t>
          </a:r>
          <a:endParaRPr lang="pl-PL" sz="1900" b="1" kern="1200" dirty="0">
            <a:solidFill>
              <a:srgbClr val="002060"/>
            </a:solidFill>
          </a:endParaRPr>
        </a:p>
      </dsp:txBody>
      <dsp:txXfrm>
        <a:off x="3038960" y="60435"/>
        <a:ext cx="1656379" cy="1104252"/>
      </dsp:txXfrm>
    </dsp:sp>
    <dsp:sp modelId="{CFEAA41D-21EC-440E-A1C9-428E2EE22812}">
      <dsp:nvSpPr>
        <dsp:cNvPr id="0" name=""/>
        <dsp:cNvSpPr/>
      </dsp:nvSpPr>
      <dsp:spPr>
        <a:xfrm>
          <a:off x="4973668" y="83117"/>
          <a:ext cx="2760631" cy="110425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Terminy kursów na kwalifikacje w zawodzie</a:t>
          </a:r>
          <a:endParaRPr lang="pl-PL" sz="1900" b="1" kern="1200" dirty="0">
            <a:solidFill>
              <a:srgbClr val="002060"/>
            </a:solidFill>
          </a:endParaRPr>
        </a:p>
      </dsp:txBody>
      <dsp:txXfrm>
        <a:off x="5525794" y="83117"/>
        <a:ext cx="1656379" cy="11042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30BB5-DE68-4CCC-8099-5ABB2991CE44}">
      <dsp:nvSpPr>
        <dsp:cNvPr id="0" name=""/>
        <dsp:cNvSpPr/>
      </dsp:nvSpPr>
      <dsp:spPr>
        <a:xfrm>
          <a:off x="3609" y="0"/>
          <a:ext cx="3448751" cy="80727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2060"/>
              </a:solidFill>
            </a:rPr>
            <a:t>Proces egzaminowania</a:t>
          </a:r>
        </a:p>
      </dsp:txBody>
      <dsp:txXfrm>
        <a:off x="407248" y="0"/>
        <a:ext cx="2641473" cy="807278"/>
      </dsp:txXfrm>
    </dsp:sp>
    <dsp:sp modelId="{D20C1313-6652-44B5-AE83-EC673BF138BF}">
      <dsp:nvSpPr>
        <dsp:cNvPr id="0" name=""/>
        <dsp:cNvSpPr/>
      </dsp:nvSpPr>
      <dsp:spPr>
        <a:xfrm>
          <a:off x="3159749" y="0"/>
          <a:ext cx="2926117" cy="80727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2060"/>
              </a:solidFill>
            </a:rPr>
            <a:t>Egzaminy</a:t>
          </a:r>
        </a:p>
      </dsp:txBody>
      <dsp:txXfrm>
        <a:off x="3563388" y="0"/>
        <a:ext cx="2118839" cy="807278"/>
      </dsp:txXfrm>
    </dsp:sp>
    <dsp:sp modelId="{F9FE0146-3CD7-4A05-B486-506B26A87751}">
      <dsp:nvSpPr>
        <dsp:cNvPr id="0" name=""/>
        <dsp:cNvSpPr/>
      </dsp:nvSpPr>
      <dsp:spPr>
        <a:xfrm>
          <a:off x="5793255" y="0"/>
          <a:ext cx="2926117" cy="80727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2060"/>
              </a:solidFill>
            </a:rPr>
            <a:t>Egzaminy - Protokoły Zbiorcze</a:t>
          </a:r>
        </a:p>
      </dsp:txBody>
      <dsp:txXfrm>
        <a:off x="6196894" y="0"/>
        <a:ext cx="2118839" cy="8072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57F31-356D-49B2-B826-A5A386BC0801}">
      <dsp:nvSpPr>
        <dsp:cNvPr id="0" name=""/>
        <dsp:cNvSpPr/>
      </dsp:nvSpPr>
      <dsp:spPr>
        <a:xfrm rot="5400000">
          <a:off x="-100212" y="277134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1</a:t>
          </a:r>
        </a:p>
      </dsp:txBody>
      <dsp:txXfrm rot="-5400000">
        <a:off x="1" y="410749"/>
        <a:ext cx="467656" cy="200425"/>
      </dsp:txXfrm>
    </dsp:sp>
    <dsp:sp modelId="{B4CCBB57-23E0-47E2-ABF1-896D40584C9D}">
      <dsp:nvSpPr>
        <dsp:cNvPr id="0" name=""/>
        <dsp:cNvSpPr/>
      </dsp:nvSpPr>
      <dsp:spPr>
        <a:xfrm rot="5400000">
          <a:off x="5487628" y="-5016063"/>
          <a:ext cx="780510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Operator egzaminu, po zakończeniu egzaminu przez wszystkich zdających, uruchamia funkcję </a:t>
          </a:r>
          <a:r>
            <a:rPr lang="pl-PL" sz="2000" b="1" kern="1200" dirty="0">
              <a:latin typeface="+mn-lt"/>
            </a:rPr>
            <a:t>Zakończ egzamin</a:t>
          </a:r>
          <a:endParaRPr lang="pl-PL" sz="2000" kern="1200" dirty="0">
            <a:latin typeface="+mn-lt"/>
          </a:endParaRPr>
        </a:p>
      </dsp:txBody>
      <dsp:txXfrm rot="-5400000">
        <a:off x="467657" y="42009"/>
        <a:ext cx="10782352" cy="704308"/>
      </dsp:txXfrm>
    </dsp:sp>
    <dsp:sp modelId="{D8BD74EF-E2EA-4DBF-B906-7C92B4B11F65}">
      <dsp:nvSpPr>
        <dsp:cNvPr id="0" name=""/>
        <dsp:cNvSpPr/>
      </dsp:nvSpPr>
      <dsp:spPr>
        <a:xfrm rot="5400000">
          <a:off x="-100212" y="1047631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2</a:t>
          </a:r>
        </a:p>
      </dsp:txBody>
      <dsp:txXfrm rot="-5400000">
        <a:off x="1" y="1181246"/>
        <a:ext cx="467656" cy="200425"/>
      </dsp:txXfrm>
    </dsp:sp>
    <dsp:sp modelId="{58CD4BE9-81DB-45F7-B6D2-1E75F07B9C12}">
      <dsp:nvSpPr>
        <dsp:cNvPr id="0" name=""/>
        <dsp:cNvSpPr/>
      </dsp:nvSpPr>
      <dsp:spPr>
        <a:xfrm rot="5400000">
          <a:off x="5492295" y="-4245680"/>
          <a:ext cx="771176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Zdający mogą ponownie zalogować z użyciem przekazanych wcześniej wydrukowanych loginów oraz haseł i sprawdzić na ile pytań udzielili poprawnych odpowiedzi </a:t>
          </a:r>
        </a:p>
      </dsp:txBody>
      <dsp:txXfrm rot="-5400000">
        <a:off x="467657" y="816604"/>
        <a:ext cx="10782807" cy="695884"/>
      </dsp:txXfrm>
    </dsp:sp>
    <dsp:sp modelId="{53EBB2D4-5EEE-4222-B2DB-9FECBA587C4F}">
      <dsp:nvSpPr>
        <dsp:cNvPr id="0" name=""/>
        <dsp:cNvSpPr/>
      </dsp:nvSpPr>
      <dsp:spPr>
        <a:xfrm rot="5400000">
          <a:off x="-100212" y="1818129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3</a:t>
          </a:r>
        </a:p>
      </dsp:txBody>
      <dsp:txXfrm rot="-5400000">
        <a:off x="1" y="1951744"/>
        <a:ext cx="467656" cy="200425"/>
      </dsp:txXfrm>
    </dsp:sp>
    <dsp:sp modelId="{CDEA70D2-BE3F-42F2-9CF1-B7C96D84B7E2}">
      <dsp:nvSpPr>
        <dsp:cNvPr id="0" name=""/>
        <dsp:cNvSpPr/>
      </dsp:nvSpPr>
      <dsp:spPr>
        <a:xfrm rot="5400000">
          <a:off x="5492295" y="-3475182"/>
          <a:ext cx="771176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Operator egzaminu przekazuje przewodniczącemu zespołu egzaminacyjnego zaszyfrowany plik </a:t>
          </a:r>
          <a:br>
            <a:rPr lang="pl-PL" sz="2000" kern="1200" dirty="0">
              <a:latin typeface="+mn-lt"/>
            </a:rPr>
          </a:br>
          <a:r>
            <a:rPr lang="pl-PL" sz="2000" kern="1200" dirty="0">
              <a:latin typeface="+mn-lt"/>
            </a:rPr>
            <a:t>z wynikami egzaminu </a:t>
          </a:r>
        </a:p>
      </dsp:txBody>
      <dsp:txXfrm rot="-5400000">
        <a:off x="467657" y="1587102"/>
        <a:ext cx="10782807" cy="695884"/>
      </dsp:txXfrm>
    </dsp:sp>
    <dsp:sp modelId="{EC3E6E0B-BCDF-4D7E-BAF2-7BF8731696C4}">
      <dsp:nvSpPr>
        <dsp:cNvPr id="0" name=""/>
        <dsp:cNvSpPr/>
      </dsp:nvSpPr>
      <dsp:spPr>
        <a:xfrm rot="5400000">
          <a:off x="-100212" y="2474354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4</a:t>
          </a:r>
        </a:p>
      </dsp:txBody>
      <dsp:txXfrm rot="-5400000">
        <a:off x="1" y="2607969"/>
        <a:ext cx="467656" cy="200425"/>
      </dsp:txXfrm>
    </dsp:sp>
    <dsp:sp modelId="{E6B317A1-7C7E-4702-B772-D4B99E9FF60A}">
      <dsp:nvSpPr>
        <dsp:cNvPr id="0" name=""/>
        <dsp:cNvSpPr/>
      </dsp:nvSpPr>
      <dsp:spPr>
        <a:xfrm rot="5400000">
          <a:off x="5606568" y="-2818958"/>
          <a:ext cx="542629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Przewodniczący Zespołu Egzaminacyjnego (PZE) oznacza w SOEPKZ egzamin jako zakończony </a:t>
          </a:r>
        </a:p>
      </dsp:txBody>
      <dsp:txXfrm rot="-5400000">
        <a:off x="467657" y="2346442"/>
        <a:ext cx="10793964" cy="489651"/>
      </dsp:txXfrm>
    </dsp:sp>
    <dsp:sp modelId="{D587B502-888F-46FB-95E6-EB72117C2AB3}">
      <dsp:nvSpPr>
        <dsp:cNvPr id="0" name=""/>
        <dsp:cNvSpPr/>
      </dsp:nvSpPr>
      <dsp:spPr>
        <a:xfrm rot="5400000">
          <a:off x="-100212" y="3305894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5</a:t>
          </a:r>
        </a:p>
      </dsp:txBody>
      <dsp:txXfrm rot="-5400000">
        <a:off x="1" y="3439509"/>
        <a:ext cx="467656" cy="200425"/>
      </dsp:txXfrm>
    </dsp:sp>
    <dsp:sp modelId="{175665B5-C8D1-4AEB-BC93-E7846DEB7AC9}">
      <dsp:nvSpPr>
        <dsp:cNvPr id="0" name=""/>
        <dsp:cNvSpPr/>
      </dsp:nvSpPr>
      <dsp:spPr>
        <a:xfrm rot="5400000">
          <a:off x="5431252" y="-1987417"/>
          <a:ext cx="893262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Operator egzaminu (w przypadku dostępu do sieci Internet) eksportuje automatycznie wyniki do SIOEPKZ. </a:t>
          </a:r>
          <a:r>
            <a:rPr lang="pl-PL" sz="2000" b="1" kern="1200" dirty="0">
              <a:latin typeface="+mn-lt"/>
            </a:rPr>
            <a:t>Uwaga</a:t>
          </a:r>
          <a:r>
            <a:rPr lang="pl-PL" sz="2000" kern="1200" dirty="0">
              <a:latin typeface="+mn-lt"/>
            </a:rPr>
            <a:t>: wyników nie da się przesłać, jeżeli PZE nie oznaczy wcześniej egzaminu w SIOEPKZ jako zakończony</a:t>
          </a:r>
        </a:p>
      </dsp:txBody>
      <dsp:txXfrm rot="-5400000">
        <a:off x="467657" y="3019783"/>
        <a:ext cx="10776848" cy="806052"/>
      </dsp:txXfrm>
    </dsp:sp>
    <dsp:sp modelId="{CFDA7D21-ED4D-4B2C-BA21-5FEE5F214852}">
      <dsp:nvSpPr>
        <dsp:cNvPr id="0" name=""/>
        <dsp:cNvSpPr/>
      </dsp:nvSpPr>
      <dsp:spPr>
        <a:xfrm rot="5400000">
          <a:off x="-100212" y="4076392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6</a:t>
          </a:r>
        </a:p>
      </dsp:txBody>
      <dsp:txXfrm rot="-5400000">
        <a:off x="1" y="4210007"/>
        <a:ext cx="467656" cy="200425"/>
      </dsp:txXfrm>
    </dsp:sp>
    <dsp:sp modelId="{CE5BEFFB-6519-49EB-BE1E-BA8112DF1D0A}">
      <dsp:nvSpPr>
        <dsp:cNvPr id="0" name=""/>
        <dsp:cNvSpPr/>
      </dsp:nvSpPr>
      <dsp:spPr>
        <a:xfrm rot="5400000">
          <a:off x="5492295" y="-1216919"/>
          <a:ext cx="771176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Operator egzaminu zamyka Wirtualny Serwer Egzaminacyjny a następnie przeprowadza jego kompletną archiwizację oraz zgrywa go na nośnik zewnętrzny (płytę DVD)</a:t>
          </a:r>
        </a:p>
      </dsp:txBody>
      <dsp:txXfrm rot="-5400000">
        <a:off x="467657" y="3845365"/>
        <a:ext cx="10782807" cy="695884"/>
      </dsp:txXfrm>
    </dsp:sp>
    <dsp:sp modelId="{FE6593B7-73A4-4D47-A1E8-D430459A088B}">
      <dsp:nvSpPr>
        <dsp:cNvPr id="0" name=""/>
        <dsp:cNvSpPr/>
      </dsp:nvSpPr>
      <dsp:spPr>
        <a:xfrm rot="5400000">
          <a:off x="-100212" y="4846890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7</a:t>
          </a:r>
        </a:p>
      </dsp:txBody>
      <dsp:txXfrm rot="-5400000">
        <a:off x="1" y="4980505"/>
        <a:ext cx="467656" cy="200425"/>
      </dsp:txXfrm>
    </dsp:sp>
    <dsp:sp modelId="{F4406852-3266-443C-A0D9-43D120692CA8}">
      <dsp:nvSpPr>
        <dsp:cNvPr id="0" name=""/>
        <dsp:cNvSpPr/>
      </dsp:nvSpPr>
      <dsp:spPr>
        <a:xfrm rot="5400000">
          <a:off x="5492295" y="-446421"/>
          <a:ext cx="771176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PZE sprawdza w SIOEPKZ czy wyniki z przeprowadzanego egzaminu zostały wczytane automatycznie przez operatora egzaminu. jeżeli nie są wczytane, samodzielnie przesyła plik z wynikami do SIOEPKZ</a:t>
          </a:r>
        </a:p>
      </dsp:txBody>
      <dsp:txXfrm rot="-5400000">
        <a:off x="467657" y="4615863"/>
        <a:ext cx="10782807" cy="695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1999C-9B49-4D56-849B-AEB2D960EEA5}">
      <dsp:nvSpPr>
        <dsp:cNvPr id="0" name=""/>
        <dsp:cNvSpPr/>
      </dsp:nvSpPr>
      <dsp:spPr>
        <a:xfrm>
          <a:off x="1777" y="0"/>
          <a:ext cx="2165967" cy="82640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rgbClr val="002060"/>
              </a:solidFill>
            </a:rPr>
            <a:t>Proces egzaminowania</a:t>
          </a:r>
        </a:p>
      </dsp:txBody>
      <dsp:txXfrm>
        <a:off x="414977" y="0"/>
        <a:ext cx="1339567" cy="826400"/>
      </dsp:txXfrm>
    </dsp:sp>
    <dsp:sp modelId="{55C320F2-11FC-4F1C-AD35-AC9FF909D615}">
      <dsp:nvSpPr>
        <dsp:cNvPr id="0" name=""/>
        <dsp:cNvSpPr/>
      </dsp:nvSpPr>
      <dsp:spPr>
        <a:xfrm>
          <a:off x="1935382" y="0"/>
          <a:ext cx="2165967" cy="82640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rgbClr val="002060"/>
              </a:solidFill>
            </a:rPr>
            <a:t>Egzaminy</a:t>
          </a:r>
          <a:endParaRPr lang="pl-PL" sz="1500" b="1" kern="1200" dirty="0">
            <a:solidFill>
              <a:srgbClr val="002060"/>
            </a:solidFill>
          </a:endParaRPr>
        </a:p>
      </dsp:txBody>
      <dsp:txXfrm>
        <a:off x="2348582" y="0"/>
        <a:ext cx="1339567" cy="826400"/>
      </dsp:txXfrm>
    </dsp:sp>
    <dsp:sp modelId="{CFEAA41D-21EC-440E-A1C9-428E2EE22812}">
      <dsp:nvSpPr>
        <dsp:cNvPr id="0" name=""/>
        <dsp:cNvSpPr/>
      </dsp:nvSpPr>
      <dsp:spPr>
        <a:xfrm>
          <a:off x="3902297" y="0"/>
          <a:ext cx="2165967" cy="82640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>
              <a:solidFill>
                <a:srgbClr val="002060"/>
              </a:solidFill>
            </a:rPr>
            <a:t>Egzaminy</a:t>
          </a:r>
          <a:endParaRPr lang="pl-PL" sz="1500" b="1" kern="1200" dirty="0">
            <a:solidFill>
              <a:srgbClr val="002060"/>
            </a:solidFill>
          </a:endParaRPr>
        </a:p>
      </dsp:txBody>
      <dsp:txXfrm>
        <a:off x="4315497" y="0"/>
        <a:ext cx="1339567" cy="82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987" y="130241"/>
          <a:ext cx="2245587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06877" y="130241"/>
        <a:ext cx="1633807" cy="611780"/>
      </dsp:txXfrm>
    </dsp:sp>
    <dsp:sp modelId="{B7154817-CDFB-4432-919C-8D112D9226C3}">
      <dsp:nvSpPr>
        <dsp:cNvPr id="0" name=""/>
        <dsp:cNvSpPr/>
      </dsp:nvSpPr>
      <dsp:spPr>
        <a:xfrm>
          <a:off x="2093629" y="130241"/>
          <a:ext cx="2364578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399519" y="130241"/>
        <a:ext cx="1752798" cy="611780"/>
      </dsp:txXfrm>
    </dsp:sp>
    <dsp:sp modelId="{7B37C052-CB21-49CC-8714-754E4D96E88C}">
      <dsp:nvSpPr>
        <dsp:cNvPr id="0" name=""/>
        <dsp:cNvSpPr/>
      </dsp:nvSpPr>
      <dsp:spPr>
        <a:xfrm>
          <a:off x="4305263" y="130241"/>
          <a:ext cx="3187332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 – </a:t>
          </a:r>
          <a:br>
            <a:rPr lang="pl-PL" sz="2000" kern="1200" dirty="0">
              <a:solidFill>
                <a:srgbClr val="002060"/>
              </a:solidFill>
            </a:rPr>
          </a:br>
          <a:r>
            <a:rPr lang="pl-PL" sz="2000" kern="1200" dirty="0">
              <a:solidFill>
                <a:srgbClr val="002060"/>
              </a:solidFill>
            </a:rPr>
            <a:t>arkusze i dane</a:t>
          </a:r>
        </a:p>
      </dsp:txBody>
      <dsp:txXfrm>
        <a:off x="4611153" y="130241"/>
        <a:ext cx="2575552" cy="611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987" y="130241"/>
          <a:ext cx="2245587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06877" y="130241"/>
        <a:ext cx="1633807" cy="611780"/>
      </dsp:txXfrm>
    </dsp:sp>
    <dsp:sp modelId="{B7154817-CDFB-4432-919C-8D112D9226C3}">
      <dsp:nvSpPr>
        <dsp:cNvPr id="0" name=""/>
        <dsp:cNvSpPr/>
      </dsp:nvSpPr>
      <dsp:spPr>
        <a:xfrm>
          <a:off x="2093629" y="130241"/>
          <a:ext cx="2364578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399519" y="130241"/>
        <a:ext cx="1752798" cy="611780"/>
      </dsp:txXfrm>
    </dsp:sp>
    <dsp:sp modelId="{7B37C052-CB21-49CC-8714-754E4D96E88C}">
      <dsp:nvSpPr>
        <dsp:cNvPr id="0" name=""/>
        <dsp:cNvSpPr/>
      </dsp:nvSpPr>
      <dsp:spPr>
        <a:xfrm>
          <a:off x="4305263" y="130241"/>
          <a:ext cx="3187332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 – </a:t>
          </a:r>
          <a:br>
            <a:rPr lang="pl-PL" sz="2000" kern="1200" dirty="0">
              <a:solidFill>
                <a:srgbClr val="002060"/>
              </a:solidFill>
            </a:rPr>
          </a:br>
          <a:r>
            <a:rPr lang="pl-PL" sz="2000" kern="1200" dirty="0">
              <a:solidFill>
                <a:srgbClr val="002060"/>
              </a:solidFill>
            </a:rPr>
            <a:t>arkusze i dane</a:t>
          </a:r>
        </a:p>
      </dsp:txBody>
      <dsp:txXfrm>
        <a:off x="4611153" y="130241"/>
        <a:ext cx="2575552" cy="611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987" y="130241"/>
          <a:ext cx="2245587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06877" y="130241"/>
        <a:ext cx="1633807" cy="611780"/>
      </dsp:txXfrm>
    </dsp:sp>
    <dsp:sp modelId="{B7154817-CDFB-4432-919C-8D112D9226C3}">
      <dsp:nvSpPr>
        <dsp:cNvPr id="0" name=""/>
        <dsp:cNvSpPr/>
      </dsp:nvSpPr>
      <dsp:spPr>
        <a:xfrm>
          <a:off x="2093629" y="130241"/>
          <a:ext cx="2364578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399519" y="130241"/>
        <a:ext cx="1752798" cy="611780"/>
      </dsp:txXfrm>
    </dsp:sp>
    <dsp:sp modelId="{7B37C052-CB21-49CC-8714-754E4D96E88C}">
      <dsp:nvSpPr>
        <dsp:cNvPr id="0" name=""/>
        <dsp:cNvSpPr/>
      </dsp:nvSpPr>
      <dsp:spPr>
        <a:xfrm>
          <a:off x="4305263" y="130241"/>
          <a:ext cx="3187332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 – </a:t>
          </a:r>
          <a:br>
            <a:rPr lang="pl-PL" sz="2000" kern="1200" dirty="0">
              <a:solidFill>
                <a:srgbClr val="002060"/>
              </a:solidFill>
            </a:rPr>
          </a:br>
          <a:r>
            <a:rPr lang="pl-PL" sz="2000" kern="1200" dirty="0">
              <a:solidFill>
                <a:srgbClr val="002060"/>
              </a:solidFill>
            </a:rPr>
            <a:t>arkusze i dane</a:t>
          </a:r>
        </a:p>
      </dsp:txBody>
      <dsp:txXfrm>
        <a:off x="4611153" y="130241"/>
        <a:ext cx="2575552" cy="611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987" y="130241"/>
          <a:ext cx="2245587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06877" y="130241"/>
        <a:ext cx="1633807" cy="611780"/>
      </dsp:txXfrm>
    </dsp:sp>
    <dsp:sp modelId="{B7154817-CDFB-4432-919C-8D112D9226C3}">
      <dsp:nvSpPr>
        <dsp:cNvPr id="0" name=""/>
        <dsp:cNvSpPr/>
      </dsp:nvSpPr>
      <dsp:spPr>
        <a:xfrm>
          <a:off x="2093629" y="130241"/>
          <a:ext cx="2364578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399519" y="130241"/>
        <a:ext cx="1752798" cy="611780"/>
      </dsp:txXfrm>
    </dsp:sp>
    <dsp:sp modelId="{7B37C052-CB21-49CC-8714-754E4D96E88C}">
      <dsp:nvSpPr>
        <dsp:cNvPr id="0" name=""/>
        <dsp:cNvSpPr/>
      </dsp:nvSpPr>
      <dsp:spPr>
        <a:xfrm>
          <a:off x="4305263" y="130241"/>
          <a:ext cx="3187332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 – </a:t>
          </a:r>
          <a:br>
            <a:rPr lang="pl-PL" sz="2000" kern="1200" dirty="0">
              <a:solidFill>
                <a:srgbClr val="002060"/>
              </a:solidFill>
            </a:rPr>
          </a:br>
          <a:r>
            <a:rPr lang="pl-PL" sz="2000" kern="1200" dirty="0">
              <a:solidFill>
                <a:srgbClr val="002060"/>
              </a:solidFill>
            </a:rPr>
            <a:t>arkusze i dane</a:t>
          </a:r>
        </a:p>
      </dsp:txBody>
      <dsp:txXfrm>
        <a:off x="4611153" y="130241"/>
        <a:ext cx="2575552" cy="611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1381" y="10911"/>
          <a:ext cx="2648443" cy="72153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62148" y="10911"/>
        <a:ext cx="1926910" cy="721533"/>
      </dsp:txXfrm>
    </dsp:sp>
    <dsp:sp modelId="{B7154817-CDFB-4432-919C-8D112D9226C3}">
      <dsp:nvSpPr>
        <dsp:cNvPr id="0" name=""/>
        <dsp:cNvSpPr/>
      </dsp:nvSpPr>
      <dsp:spPr>
        <a:xfrm>
          <a:off x="2469441" y="10911"/>
          <a:ext cx="1826003" cy="72153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830208" y="10911"/>
        <a:ext cx="1104470" cy="721533"/>
      </dsp:txXfrm>
    </dsp:sp>
    <dsp:sp modelId="{7B37C052-CB21-49CC-8714-754E4D96E88C}">
      <dsp:nvSpPr>
        <dsp:cNvPr id="0" name=""/>
        <dsp:cNvSpPr/>
      </dsp:nvSpPr>
      <dsp:spPr>
        <a:xfrm>
          <a:off x="4115061" y="10911"/>
          <a:ext cx="1803834" cy="72153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4475828" y="10911"/>
        <a:ext cx="1082301" cy="721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1398" y="6267"/>
          <a:ext cx="2682532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66808" y="6267"/>
        <a:ext cx="1951712" cy="730820"/>
      </dsp:txXfrm>
    </dsp:sp>
    <dsp:sp modelId="{B7154817-CDFB-4432-919C-8D112D9226C3}">
      <dsp:nvSpPr>
        <dsp:cNvPr id="0" name=""/>
        <dsp:cNvSpPr/>
      </dsp:nvSpPr>
      <dsp:spPr>
        <a:xfrm>
          <a:off x="2501226" y="6267"/>
          <a:ext cx="1849506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866636" y="6267"/>
        <a:ext cx="1118686" cy="730820"/>
      </dsp:txXfrm>
    </dsp:sp>
    <dsp:sp modelId="{7B37C052-CB21-49CC-8714-754E4D96E88C}">
      <dsp:nvSpPr>
        <dsp:cNvPr id="0" name=""/>
        <dsp:cNvSpPr/>
      </dsp:nvSpPr>
      <dsp:spPr>
        <a:xfrm>
          <a:off x="4168027" y="6267"/>
          <a:ext cx="1827051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Protokoły</a:t>
          </a:r>
        </a:p>
      </dsp:txBody>
      <dsp:txXfrm>
        <a:off x="4533437" y="6267"/>
        <a:ext cx="1096231" cy="7308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1398" y="70721"/>
          <a:ext cx="2682532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66808" y="70721"/>
        <a:ext cx="1951712" cy="730820"/>
      </dsp:txXfrm>
    </dsp:sp>
    <dsp:sp modelId="{B7154817-CDFB-4432-919C-8D112D9226C3}">
      <dsp:nvSpPr>
        <dsp:cNvPr id="0" name=""/>
        <dsp:cNvSpPr/>
      </dsp:nvSpPr>
      <dsp:spPr>
        <a:xfrm>
          <a:off x="2501226" y="70721"/>
          <a:ext cx="1849506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866636" y="70721"/>
        <a:ext cx="1118686" cy="730820"/>
      </dsp:txXfrm>
    </dsp:sp>
    <dsp:sp modelId="{7B37C052-CB21-49CC-8714-754E4D96E88C}">
      <dsp:nvSpPr>
        <dsp:cNvPr id="0" name=""/>
        <dsp:cNvSpPr/>
      </dsp:nvSpPr>
      <dsp:spPr>
        <a:xfrm>
          <a:off x="4168027" y="70721"/>
          <a:ext cx="1827051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4533437" y="70721"/>
        <a:ext cx="1096231" cy="73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551A474-1424-4D3E-84D2-CB7B7232D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90954FC-29D2-4CEB-870E-CDC453B6E4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E164112-EF5C-498B-ABC0-064FEBB36567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5E5E8E8-20B7-4B13-84F9-E1BF38BD75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3D9B98-2804-406F-97D8-123CC6FB0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5545" tIns="47772" rIns="95545" bIns="4777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E51DDEC3-7639-4303-A015-D17EC85C0B9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946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D958763-26DF-405B-93E0-98B518670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B556B7-C049-4038-AF3C-CA06841E54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1A7974-18E3-4B14-A9AE-D8CCE6FB0BB5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724C8DE5-87AF-4078-A18A-3C464C2752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2" rIns="95545" bIns="47772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0C491E3D-F925-4307-BCB5-AD887BBBA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5545" tIns="47772" rIns="95545" bIns="47772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ADE00CC-B3DD-4B7C-B8FD-06DDFD028F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DD0322-7578-44FE-A894-40003469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5545" tIns="47772" rIns="95545" bIns="4777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31DE40D4-6127-4C74-8FEB-D9F716B2CD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3064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>
            <a:extLst>
              <a:ext uri="{FF2B5EF4-FFF2-40B4-BE49-F238E27FC236}">
                <a16:creationId xmlns:a16="http://schemas.microsoft.com/office/drawing/2014/main" id="{F2B54CC2-B4EB-4B1E-BC02-2F5C814F6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ymbol zastępczy notatek 2">
            <a:extLst>
              <a:ext uri="{FF2B5EF4-FFF2-40B4-BE49-F238E27FC236}">
                <a16:creationId xmlns:a16="http://schemas.microsoft.com/office/drawing/2014/main" id="{6779F10D-FFC7-458E-8C39-8AA7A6B168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7411" name="Symbol zastępczy numeru slajdu 3">
            <a:extLst>
              <a:ext uri="{FF2B5EF4-FFF2-40B4-BE49-F238E27FC236}">
                <a16:creationId xmlns:a16="http://schemas.microsoft.com/office/drawing/2014/main" id="{28F6F0DF-19A9-4AF2-93E7-03F3DC4A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3324C2-089A-4B69-8AFB-9C388A958D0C}" type="slidenum">
              <a:rPr lang="pl-PL" altLang="pl-PL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524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>
            <a:extLst>
              <a:ext uri="{FF2B5EF4-FFF2-40B4-BE49-F238E27FC236}">
                <a16:creationId xmlns:a16="http://schemas.microsoft.com/office/drawing/2014/main" id="{94D63FFE-4241-4647-9D97-493BD96B9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Symbol zastępczy notatek 2">
            <a:extLst>
              <a:ext uri="{FF2B5EF4-FFF2-40B4-BE49-F238E27FC236}">
                <a16:creationId xmlns:a16="http://schemas.microsoft.com/office/drawing/2014/main" id="{C18EA9FC-8BD2-496A-96CD-DF76E172E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>
              <a:solidFill>
                <a:srgbClr val="D32C46"/>
              </a:solidFill>
            </a:endParaRPr>
          </a:p>
        </p:txBody>
      </p:sp>
      <p:sp>
        <p:nvSpPr>
          <p:cNvPr id="46083" name="Symbol zastępczy numeru slajdu 3">
            <a:extLst>
              <a:ext uri="{FF2B5EF4-FFF2-40B4-BE49-F238E27FC236}">
                <a16:creationId xmlns:a16="http://schemas.microsoft.com/office/drawing/2014/main" id="{20911438-EC47-4C5D-9758-E3C6E3C43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F9D6B0-CFA1-4F8B-B669-CE7A6E73410D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684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B7BEEA0-3572-4580-B94C-10E0C9E7C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252BA1C-0B7F-4373-B0E9-4E1C9A35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3641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obrazu slajdu 1">
            <a:extLst>
              <a:ext uri="{FF2B5EF4-FFF2-40B4-BE49-F238E27FC236}">
                <a16:creationId xmlns:a16="http://schemas.microsoft.com/office/drawing/2014/main" id="{05557973-9BD0-4B34-B8B2-7008343CF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Symbol zastępczy notatek 2">
            <a:extLst>
              <a:ext uri="{FF2B5EF4-FFF2-40B4-BE49-F238E27FC236}">
                <a16:creationId xmlns:a16="http://schemas.microsoft.com/office/drawing/2014/main" id="{90C88830-3B48-447D-9ED8-6AEEB5EC2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9155" name="Symbol zastępczy numeru slajdu 3">
            <a:extLst>
              <a:ext uri="{FF2B5EF4-FFF2-40B4-BE49-F238E27FC236}">
                <a16:creationId xmlns:a16="http://schemas.microsoft.com/office/drawing/2014/main" id="{E3C82D0C-F921-4D0C-B128-8ECC67F4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300759-13FD-4D49-A6E4-3810F2E77FE4}" type="slidenum">
              <a:rPr lang="pl-PL" altLang="pl-PL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644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obrazu slajdu 1">
            <a:extLst>
              <a:ext uri="{FF2B5EF4-FFF2-40B4-BE49-F238E27FC236}">
                <a16:creationId xmlns:a16="http://schemas.microsoft.com/office/drawing/2014/main" id="{05557973-9BD0-4B34-B8B2-7008343CF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Symbol zastępczy notatek 2">
            <a:extLst>
              <a:ext uri="{FF2B5EF4-FFF2-40B4-BE49-F238E27FC236}">
                <a16:creationId xmlns:a16="http://schemas.microsoft.com/office/drawing/2014/main" id="{90C88830-3B48-447D-9ED8-6AEEB5EC2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9155" name="Symbol zastępczy numeru slajdu 3">
            <a:extLst>
              <a:ext uri="{FF2B5EF4-FFF2-40B4-BE49-F238E27FC236}">
                <a16:creationId xmlns:a16="http://schemas.microsoft.com/office/drawing/2014/main" id="{E3C82D0C-F921-4D0C-B128-8ECC67F4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300759-13FD-4D49-A6E4-3810F2E77FE4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040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obrazu slajdu 1">
            <a:extLst>
              <a:ext uri="{FF2B5EF4-FFF2-40B4-BE49-F238E27FC236}">
                <a16:creationId xmlns:a16="http://schemas.microsoft.com/office/drawing/2014/main" id="{05557973-9BD0-4B34-B8B2-7008343CF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Symbol zastępczy notatek 2">
            <a:extLst>
              <a:ext uri="{FF2B5EF4-FFF2-40B4-BE49-F238E27FC236}">
                <a16:creationId xmlns:a16="http://schemas.microsoft.com/office/drawing/2014/main" id="{90C88830-3B48-447D-9ED8-6AEEB5EC2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9155" name="Symbol zastępczy numeru slajdu 3">
            <a:extLst>
              <a:ext uri="{FF2B5EF4-FFF2-40B4-BE49-F238E27FC236}">
                <a16:creationId xmlns:a16="http://schemas.microsoft.com/office/drawing/2014/main" id="{E3C82D0C-F921-4D0C-B128-8ECC67F4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300759-13FD-4D49-A6E4-3810F2E77FE4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7604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ymbol zastępczy obrazu slajdu 1">
            <a:extLst>
              <a:ext uri="{FF2B5EF4-FFF2-40B4-BE49-F238E27FC236}">
                <a16:creationId xmlns:a16="http://schemas.microsoft.com/office/drawing/2014/main" id="{11DECE96-6F90-461D-B907-629987AD7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Symbol zastępczy notatek 2">
            <a:extLst>
              <a:ext uri="{FF2B5EF4-FFF2-40B4-BE49-F238E27FC236}">
                <a16:creationId xmlns:a16="http://schemas.microsoft.com/office/drawing/2014/main" id="{D2D44C91-CE10-47C8-901C-D52E35077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60419" name="Symbol zastępczy numeru slajdu 3">
            <a:extLst>
              <a:ext uri="{FF2B5EF4-FFF2-40B4-BE49-F238E27FC236}">
                <a16:creationId xmlns:a16="http://schemas.microsoft.com/office/drawing/2014/main" id="{36687CBF-0B55-49AB-AA16-3607A14C6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C8DF9C-1E1D-4AB5-A59F-7D183748EDAC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766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ymbol zastępczy obrazu slajdu 1">
            <a:extLst>
              <a:ext uri="{FF2B5EF4-FFF2-40B4-BE49-F238E27FC236}">
                <a16:creationId xmlns:a16="http://schemas.microsoft.com/office/drawing/2014/main" id="{8154B111-AACC-420E-BA39-6E71C03E8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Symbol zastępczy notatek 2">
            <a:extLst>
              <a:ext uri="{FF2B5EF4-FFF2-40B4-BE49-F238E27FC236}">
                <a16:creationId xmlns:a16="http://schemas.microsoft.com/office/drawing/2014/main" id="{23525B7B-79B3-4058-B71F-84A91EDB5E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62467" name="Symbol zastępczy numeru slajdu 3">
            <a:extLst>
              <a:ext uri="{FF2B5EF4-FFF2-40B4-BE49-F238E27FC236}">
                <a16:creationId xmlns:a16="http://schemas.microsoft.com/office/drawing/2014/main" id="{10A3814A-2811-4DBC-A242-F94741F6C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549D36-098D-4BD6-A025-35A611F17B0B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1507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ymbol zastępczy obrazu slajdu 1">
            <a:extLst>
              <a:ext uri="{FF2B5EF4-FFF2-40B4-BE49-F238E27FC236}">
                <a16:creationId xmlns:a16="http://schemas.microsoft.com/office/drawing/2014/main" id="{B6376929-27EC-4873-BAE2-7366D9FDB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Symbol zastępczy notatek 2">
            <a:extLst>
              <a:ext uri="{FF2B5EF4-FFF2-40B4-BE49-F238E27FC236}">
                <a16:creationId xmlns:a16="http://schemas.microsoft.com/office/drawing/2014/main" id="{86104D3D-63D0-4975-AF10-D5155EF30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/>
              <a:t>Z uwagi na obecną sytuację, bardzo ważne jest, aby  </a:t>
            </a:r>
            <a:r>
              <a:rPr lang="pl-PL" altLang="pl-PL" b="1"/>
              <a:t>odnotować numer stanowiska dla każdego zdającego</a:t>
            </a:r>
            <a:r>
              <a:rPr lang="pl-PL" altLang="pl-PL"/>
              <a:t>. W wykazie zdających w ostatniej rubryce, obok godziny oddania karty odpowiedzi/pracy zdającego należy wpisać numer stanowiska, na którym zdający pracował. Tak uzupełniony wykaz zdających w połączeniu z planem sali, na którym zaznaczono numery stanowisk, pozwoli na jednoznaczne zidentyfikowanie miejsca zdawania każdego zdającego.</a:t>
            </a:r>
          </a:p>
        </p:txBody>
      </p:sp>
      <p:sp>
        <p:nvSpPr>
          <p:cNvPr id="67587" name="Symbol zastępczy numeru slajdu 3">
            <a:extLst>
              <a:ext uri="{FF2B5EF4-FFF2-40B4-BE49-F238E27FC236}">
                <a16:creationId xmlns:a16="http://schemas.microsoft.com/office/drawing/2014/main" id="{0698903A-BC6A-4918-BDAB-E98B26CEB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765827-4C7D-4622-A7F0-4F4DF9E6D8DA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7308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ymbol zastępczy obrazu slajdu 1">
            <a:extLst>
              <a:ext uri="{FF2B5EF4-FFF2-40B4-BE49-F238E27FC236}">
                <a16:creationId xmlns:a16="http://schemas.microsoft.com/office/drawing/2014/main" id="{F8E23073-8013-4BB4-A50B-13DF0B8D9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Symbol zastępczy notatek 2">
            <a:extLst>
              <a:ext uri="{FF2B5EF4-FFF2-40B4-BE49-F238E27FC236}">
                <a16:creationId xmlns:a16="http://schemas.microsoft.com/office/drawing/2014/main" id="{09534A52-4ADE-4C3A-BC88-4868A73D0D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Ważne jest, aby w protokole przebiegu egzaminu odnotować wszelkie, nawet mało istotne zdarzenia, które miały miejsce podczas egzaminu. Informacje te powinny być również przeniesione do protokołu zbiorczego.</a:t>
            </a:r>
          </a:p>
        </p:txBody>
      </p:sp>
      <p:sp>
        <p:nvSpPr>
          <p:cNvPr id="69635" name="Symbol zastępczy numeru slajdu 3">
            <a:extLst>
              <a:ext uri="{FF2B5EF4-FFF2-40B4-BE49-F238E27FC236}">
                <a16:creationId xmlns:a16="http://schemas.microsoft.com/office/drawing/2014/main" id="{23CD9F4B-7FAE-4D3E-94D0-E4C6DA87E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AF07F1-F721-4E08-8AB6-C2AFFA2C19D6}" type="slidenum">
              <a:rPr lang="pl-PL" altLang="pl-PL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64051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obrazu slajdu 1">
            <a:extLst>
              <a:ext uri="{FF2B5EF4-FFF2-40B4-BE49-F238E27FC236}">
                <a16:creationId xmlns:a16="http://schemas.microsoft.com/office/drawing/2014/main" id="{073265FF-1A3D-471C-AD32-74850AB82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ymbol zastępczy notatek 2">
            <a:extLst>
              <a:ext uri="{FF2B5EF4-FFF2-40B4-BE49-F238E27FC236}">
                <a16:creationId xmlns:a16="http://schemas.microsoft.com/office/drawing/2014/main" id="{76EEA573-7C4D-4F4B-A8CE-594BCCB8A8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5843" name="Symbol zastępczy numeru slajdu 3">
            <a:extLst>
              <a:ext uri="{FF2B5EF4-FFF2-40B4-BE49-F238E27FC236}">
                <a16:creationId xmlns:a16="http://schemas.microsoft.com/office/drawing/2014/main" id="{8F033B9A-EAF2-4767-BB36-92724C1BB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3CBBD8-CFEC-46B0-A9F8-3B753E6ECFBD}" type="slidenum">
              <a:rPr lang="pl-PL" altLang="pl-PL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931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obrazu slajdu 1">
            <a:extLst>
              <a:ext uri="{FF2B5EF4-FFF2-40B4-BE49-F238E27FC236}">
                <a16:creationId xmlns:a16="http://schemas.microsoft.com/office/drawing/2014/main" id="{CBC5818E-EF60-4CE1-AAA8-254FFE6D9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ymbol zastępczy notatek 2">
            <a:extLst>
              <a:ext uri="{FF2B5EF4-FFF2-40B4-BE49-F238E27FC236}">
                <a16:creationId xmlns:a16="http://schemas.microsoft.com/office/drawing/2014/main" id="{77AFA526-C920-4970-9BD7-5A0F5A3821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3555" name="Symbol zastępczy numeru slajdu 3">
            <a:extLst>
              <a:ext uri="{FF2B5EF4-FFF2-40B4-BE49-F238E27FC236}">
                <a16:creationId xmlns:a16="http://schemas.microsoft.com/office/drawing/2014/main" id="{FF29D20D-78BB-4590-8055-E6B499096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CCE61C-448B-4E88-A6E5-63BB0AE78063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6209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>
            <a:extLst>
              <a:ext uri="{FF2B5EF4-FFF2-40B4-BE49-F238E27FC236}">
                <a16:creationId xmlns:a16="http://schemas.microsoft.com/office/drawing/2014/main" id="{6317205A-3DA4-4C23-A1EF-800D1A535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Symbol zastępczy notatek 2">
            <a:extLst>
              <a:ext uri="{FF2B5EF4-FFF2-40B4-BE49-F238E27FC236}">
                <a16:creationId xmlns:a16="http://schemas.microsoft.com/office/drawing/2014/main" id="{29B107F9-80C6-4DD1-92BE-65432B954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5299" name="Symbol zastępczy numeru slajdu 3">
            <a:extLst>
              <a:ext uri="{FF2B5EF4-FFF2-40B4-BE49-F238E27FC236}">
                <a16:creationId xmlns:a16="http://schemas.microsoft.com/office/drawing/2014/main" id="{A155F48F-41F8-442C-8CE7-EFCAB50CF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8B831D-B9BF-49D9-B930-1D7964D4C985}" type="slidenum">
              <a:rPr lang="pl-PL" altLang="pl-PL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8574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>
            <a:extLst>
              <a:ext uri="{FF2B5EF4-FFF2-40B4-BE49-F238E27FC236}">
                <a16:creationId xmlns:a16="http://schemas.microsoft.com/office/drawing/2014/main" id="{6317205A-3DA4-4C23-A1EF-800D1A535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Symbol zastępczy notatek 2">
            <a:extLst>
              <a:ext uri="{FF2B5EF4-FFF2-40B4-BE49-F238E27FC236}">
                <a16:creationId xmlns:a16="http://schemas.microsoft.com/office/drawing/2014/main" id="{29B107F9-80C6-4DD1-92BE-65432B954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5299" name="Symbol zastępczy numeru slajdu 3">
            <a:extLst>
              <a:ext uri="{FF2B5EF4-FFF2-40B4-BE49-F238E27FC236}">
                <a16:creationId xmlns:a16="http://schemas.microsoft.com/office/drawing/2014/main" id="{A155F48F-41F8-442C-8CE7-EFCAB50CF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8B831D-B9BF-49D9-B930-1D7964D4C985}" type="slidenum">
              <a:rPr lang="pl-PL" altLang="pl-PL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422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>
            <a:extLst>
              <a:ext uri="{FF2B5EF4-FFF2-40B4-BE49-F238E27FC236}">
                <a16:creationId xmlns:a16="http://schemas.microsoft.com/office/drawing/2014/main" id="{A3DAA054-8DEB-49D5-BF4D-AAF900E1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Symbol zastępczy notatek 2">
            <a:extLst>
              <a:ext uri="{FF2B5EF4-FFF2-40B4-BE49-F238E27FC236}">
                <a16:creationId xmlns:a16="http://schemas.microsoft.com/office/drawing/2014/main" id="{AD1ED663-AB8E-4E67-8D60-FD69F3B8A6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1203" name="Symbol zastępczy numeru slajdu 3">
            <a:extLst>
              <a:ext uri="{FF2B5EF4-FFF2-40B4-BE49-F238E27FC236}">
                <a16:creationId xmlns:a16="http://schemas.microsoft.com/office/drawing/2014/main" id="{FFD253BD-BF19-4B99-B448-2D9095EDB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55D4A6-F61D-4883-B220-2E4FA3D0564E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287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ymbol zastępczy obrazu slajdu 1">
            <a:extLst>
              <a:ext uri="{FF2B5EF4-FFF2-40B4-BE49-F238E27FC236}">
                <a16:creationId xmlns:a16="http://schemas.microsoft.com/office/drawing/2014/main" id="{7572E124-E185-4B4D-AB33-E8853629C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Symbol zastępczy notatek 2">
            <a:extLst>
              <a:ext uri="{FF2B5EF4-FFF2-40B4-BE49-F238E27FC236}">
                <a16:creationId xmlns:a16="http://schemas.microsoft.com/office/drawing/2014/main" id="{B87D2E52-5DD8-4022-B66B-68D4CE1D05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57347" name="Symbol zastępczy numeru slajdu 3">
            <a:extLst>
              <a:ext uri="{FF2B5EF4-FFF2-40B4-BE49-F238E27FC236}">
                <a16:creationId xmlns:a16="http://schemas.microsoft.com/office/drawing/2014/main" id="{5FD6CFF0-CA79-48AE-BE59-89CC06561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169083-83A1-4A1A-AE98-65212CDA3744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0632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ymbol zastępczy obrazu slajdu 1">
            <a:extLst>
              <a:ext uri="{FF2B5EF4-FFF2-40B4-BE49-F238E27FC236}">
                <a16:creationId xmlns:a16="http://schemas.microsoft.com/office/drawing/2014/main" id="{0AF1110F-F46E-4EF6-BF66-4E003A39C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Symbol zastępczy notatek 2">
            <a:extLst>
              <a:ext uri="{FF2B5EF4-FFF2-40B4-BE49-F238E27FC236}">
                <a16:creationId xmlns:a16="http://schemas.microsoft.com/office/drawing/2014/main" id="{D3D60A3A-1DBF-4587-BDF3-10E1C46CEA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64515" name="Symbol zastępczy numeru slajdu 3">
            <a:extLst>
              <a:ext uri="{FF2B5EF4-FFF2-40B4-BE49-F238E27FC236}">
                <a16:creationId xmlns:a16="http://schemas.microsoft.com/office/drawing/2014/main" id="{03F40E22-3623-46CB-A8F9-2534DB549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9199EA-AB71-4F86-8E5D-6D2A358B6D4C}" type="slidenum">
              <a:rPr lang="pl-PL" altLang="pl-PL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3325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ymbol zastępczy obrazu slajdu 1">
            <a:extLst>
              <a:ext uri="{FF2B5EF4-FFF2-40B4-BE49-F238E27FC236}">
                <a16:creationId xmlns:a16="http://schemas.microsoft.com/office/drawing/2014/main" id="{FAA4ACF5-653F-478C-97AE-B316051EF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Symbol zastępczy notatek 2">
            <a:extLst>
              <a:ext uri="{FF2B5EF4-FFF2-40B4-BE49-F238E27FC236}">
                <a16:creationId xmlns:a16="http://schemas.microsoft.com/office/drawing/2014/main" id="{E5695372-246F-42B1-9E6F-9F1892CEEE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3" name="Symbol zastępczy numeru slajdu 3">
            <a:extLst>
              <a:ext uri="{FF2B5EF4-FFF2-40B4-BE49-F238E27FC236}">
                <a16:creationId xmlns:a16="http://schemas.microsoft.com/office/drawing/2014/main" id="{5E248DBB-2661-4CE9-BF30-CAC463155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930A8E-D44C-44F7-A41F-A7480825C099}" type="slidenum">
              <a:rPr lang="pl-PL" altLang="pl-PL"/>
              <a:pPr/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0562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79680" y="4777201"/>
            <a:ext cx="5437440" cy="3907800"/>
          </a:xfrm>
          <a:prstGeom prst="rect">
            <a:avLst/>
          </a:prstGeom>
        </p:spPr>
        <p:txBody>
          <a:bodyPr lIns="95400" tIns="47880" rIns="95400" bIns="47880">
            <a:noAutofit/>
          </a:bodyPr>
          <a:lstStyle/>
          <a:p>
            <a:endParaRPr lang="pl-PL" sz="2000" b="0" strike="noStrike" spc="-1" dirty="0">
              <a:latin typeface="Arial"/>
            </a:endParaRPr>
          </a:p>
        </p:txBody>
      </p:sp>
      <p:sp>
        <p:nvSpPr>
          <p:cNvPr id="451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66D4DE74-0E19-4329-9F10-0EA5B5C2F911}" type="slidenum">
              <a:rPr lang="pl-PL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33</a:t>
            </a:fld>
            <a:endParaRPr lang="pl-PL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206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ymbol zastępczy obrazu slajdu 1">
            <a:extLst>
              <a:ext uri="{FF2B5EF4-FFF2-40B4-BE49-F238E27FC236}">
                <a16:creationId xmlns:a16="http://schemas.microsoft.com/office/drawing/2014/main" id="{DCF076D6-DFF1-4BE0-9F07-F4971C567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Symbol zastępczy notatek 2">
            <a:extLst>
              <a:ext uri="{FF2B5EF4-FFF2-40B4-BE49-F238E27FC236}">
                <a16:creationId xmlns:a16="http://schemas.microsoft.com/office/drawing/2014/main" id="{AE87113B-A5AE-4D9A-8AB5-7AC22AE8E2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5779" name="Symbol zastępczy numeru slajdu 3">
            <a:extLst>
              <a:ext uri="{FF2B5EF4-FFF2-40B4-BE49-F238E27FC236}">
                <a16:creationId xmlns:a16="http://schemas.microsoft.com/office/drawing/2014/main" id="{C7172983-17AD-47F8-9506-4DEE17085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DE241-C2C4-4343-94FB-629DF5E49252}" type="slidenum">
              <a:rPr lang="pl-PL" altLang="pl-PL"/>
              <a:pPr/>
              <a:t>39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6092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ymbol zastępczy obrazu slajdu 1">
            <a:extLst>
              <a:ext uri="{FF2B5EF4-FFF2-40B4-BE49-F238E27FC236}">
                <a16:creationId xmlns:a16="http://schemas.microsoft.com/office/drawing/2014/main" id="{AC2049C6-8931-4A0B-BA8E-AE4BC92E9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Symbol zastępczy notatek 2">
            <a:extLst>
              <a:ext uri="{FF2B5EF4-FFF2-40B4-BE49-F238E27FC236}">
                <a16:creationId xmlns:a16="http://schemas.microsoft.com/office/drawing/2014/main" id="{F0AD10E5-A89D-41F9-BC11-F638EEC5E0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77827" name="Symbol zastępczy numeru slajdu 3">
            <a:extLst>
              <a:ext uri="{FF2B5EF4-FFF2-40B4-BE49-F238E27FC236}">
                <a16:creationId xmlns:a16="http://schemas.microsoft.com/office/drawing/2014/main" id="{2537E9CB-08A4-4224-9F14-C5EA89EDB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6B0AB2-01E7-4099-BCFF-2D9489310B2A}" type="slidenum">
              <a:rPr lang="pl-PL" altLang="pl-PL"/>
              <a:pPr/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5480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E40D4-6127-4C74-8FEB-D9F716B2CD52}" type="slidenum">
              <a:rPr lang="pl-PL" altLang="pl-PL" smtClean="0"/>
              <a:pPr/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811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>
            <a:extLst>
              <a:ext uri="{FF2B5EF4-FFF2-40B4-BE49-F238E27FC236}">
                <a16:creationId xmlns:a16="http://schemas.microsoft.com/office/drawing/2014/main" id="{D740AAF1-C2E3-4B50-952C-2D213B4D0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Symbol zastępczy notatek 2">
            <a:extLst>
              <a:ext uri="{FF2B5EF4-FFF2-40B4-BE49-F238E27FC236}">
                <a16:creationId xmlns:a16="http://schemas.microsoft.com/office/drawing/2014/main" id="{5B650DD4-59CA-4CE8-A0A2-ECEBE63A02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5603" name="Symbol zastępczy numeru slajdu 3">
            <a:extLst>
              <a:ext uri="{FF2B5EF4-FFF2-40B4-BE49-F238E27FC236}">
                <a16:creationId xmlns:a16="http://schemas.microsoft.com/office/drawing/2014/main" id="{9169CE86-0E0E-4126-9691-7E4218A23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8571D9-5C5C-4538-9F78-BE97AB3EBFAE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8943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ymbol zastępczy obrazu slajdu 1">
            <a:extLst>
              <a:ext uri="{FF2B5EF4-FFF2-40B4-BE49-F238E27FC236}">
                <a16:creationId xmlns:a16="http://schemas.microsoft.com/office/drawing/2014/main" id="{79DF9B2F-4F0C-403F-918C-9BC9F2BB1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Symbol zastępczy notatek 2">
            <a:extLst>
              <a:ext uri="{FF2B5EF4-FFF2-40B4-BE49-F238E27FC236}">
                <a16:creationId xmlns:a16="http://schemas.microsoft.com/office/drawing/2014/main" id="{37A4D2E2-E164-4470-8C54-445263E6D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81923" name="Symbol zastępczy numeru slajdu 3">
            <a:extLst>
              <a:ext uri="{FF2B5EF4-FFF2-40B4-BE49-F238E27FC236}">
                <a16:creationId xmlns:a16="http://schemas.microsoft.com/office/drawing/2014/main" id="{C8C55006-E544-4D22-A77E-FAAE7E513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E877A5-CEC6-4FCD-BCB9-30F9CD3BF9BF}" type="slidenum">
              <a:rPr lang="pl-PL" altLang="pl-PL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2660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ymbol zastępczy obrazu slajdu 1">
            <a:extLst>
              <a:ext uri="{FF2B5EF4-FFF2-40B4-BE49-F238E27FC236}">
                <a16:creationId xmlns:a16="http://schemas.microsoft.com/office/drawing/2014/main" id="{2BC62BCA-8B6C-4D8D-8B1F-4E473844C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Symbol zastępczy notatek 2">
            <a:extLst>
              <a:ext uri="{FF2B5EF4-FFF2-40B4-BE49-F238E27FC236}">
                <a16:creationId xmlns:a16="http://schemas.microsoft.com/office/drawing/2014/main" id="{75295A8D-6E76-4D48-9E77-ABFA35DD5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/>
              <a:t>W sprawie wyrażenie zgody na zwiększenie stawki za nocleg należy zwrócić się do dyrektora OKE przed rozpoczęciem sesji.</a:t>
            </a:r>
          </a:p>
        </p:txBody>
      </p:sp>
      <p:sp>
        <p:nvSpPr>
          <p:cNvPr id="83971" name="Symbol zastępczy numeru slajdu 3">
            <a:extLst>
              <a:ext uri="{FF2B5EF4-FFF2-40B4-BE49-F238E27FC236}">
                <a16:creationId xmlns:a16="http://schemas.microsoft.com/office/drawing/2014/main" id="{5C39561B-95BE-4D97-8300-957723FB9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DCF310-400F-4DF0-9D9B-786FC6B38597}" type="slidenum">
              <a:rPr lang="pl-PL" altLang="pl-PL"/>
              <a:pPr/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2434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>
            <a:extLst>
              <a:ext uri="{FF2B5EF4-FFF2-40B4-BE49-F238E27FC236}">
                <a16:creationId xmlns:a16="http://schemas.microsoft.com/office/drawing/2014/main" id="{CF0189B0-108A-4479-9545-957F538D7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Symbol zastępczy notatek 2">
            <a:extLst>
              <a:ext uri="{FF2B5EF4-FFF2-40B4-BE49-F238E27FC236}">
                <a16:creationId xmlns:a16="http://schemas.microsoft.com/office/drawing/2014/main" id="{65F16A31-031B-45FC-93AC-9640E5500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W komunikatach dyrektora CKE opisany jest sposób organizacji i przeprowadzenia egzaminu potwierdzającego kwalifikacje w zawodzie /egzaminu zawodowego. Jeżeli zostaną wprowadzone zmiany dotyczące organizacji ze względu na COVID-19 to w będą one wprowadzone również do komunikatów jako aktualizacje. Prosimy zatem sprawdzać przed egzaminem czy są jakieś zmiany.</a:t>
            </a:r>
          </a:p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9459" name="Symbol zastępczy numeru slajdu 3">
            <a:extLst>
              <a:ext uri="{FF2B5EF4-FFF2-40B4-BE49-F238E27FC236}">
                <a16:creationId xmlns:a16="http://schemas.microsoft.com/office/drawing/2014/main" id="{10D4C36C-F6CA-47DA-862E-B93B5A38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710F83-1746-4964-8003-70C65FB2A50E}" type="slidenum">
              <a:rPr lang="pl-PL" altLang="pl-PL"/>
              <a:pPr/>
              <a:t>49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5369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>
            <a:extLst>
              <a:ext uri="{FF2B5EF4-FFF2-40B4-BE49-F238E27FC236}">
                <a16:creationId xmlns:a16="http://schemas.microsoft.com/office/drawing/2014/main" id="{FF6E8ABC-E156-40AC-AFFC-CE125CCA0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Symbol zastępczy notatek 2">
            <a:extLst>
              <a:ext uri="{FF2B5EF4-FFF2-40B4-BE49-F238E27FC236}">
                <a16:creationId xmlns:a16="http://schemas.microsoft.com/office/drawing/2014/main" id="{37CE9AB3-AEF0-4548-86FE-258AE5E5F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W celu pobrania aktualnych dokumentów, należy po wejściu na stronę www.oke.krakow.pl i wybraniu zakładki „Egzamin zawodowy” wybrać formułę egzaminu</a:t>
            </a:r>
          </a:p>
        </p:txBody>
      </p:sp>
      <p:sp>
        <p:nvSpPr>
          <p:cNvPr id="21507" name="Symbol zastępczy numeru slajdu 3">
            <a:extLst>
              <a:ext uri="{FF2B5EF4-FFF2-40B4-BE49-F238E27FC236}">
                <a16:creationId xmlns:a16="http://schemas.microsoft.com/office/drawing/2014/main" id="{93A5380B-FABE-40C4-9EA3-18A6EE7EA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513536-607F-4B09-8CF8-2FB38272E77E}" type="slidenum">
              <a:rPr lang="pl-PL" altLang="pl-PL"/>
              <a:pPr/>
              <a:t>50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893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>
            <a:extLst>
              <a:ext uri="{FF2B5EF4-FFF2-40B4-BE49-F238E27FC236}">
                <a16:creationId xmlns:a16="http://schemas.microsoft.com/office/drawing/2014/main" id="{3B0AFCC2-A9CD-4CFC-AB1E-C838C9EC4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ymbol zastępczy notatek 2">
            <a:extLst>
              <a:ext uri="{FF2B5EF4-FFF2-40B4-BE49-F238E27FC236}">
                <a16:creationId xmlns:a16="http://schemas.microsoft.com/office/drawing/2014/main" id="{0C5AF5C0-51E5-4922-9610-2AE0A986FF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7891" name="Symbol zastępczy numeru slajdu 3">
            <a:extLst>
              <a:ext uri="{FF2B5EF4-FFF2-40B4-BE49-F238E27FC236}">
                <a16:creationId xmlns:a16="http://schemas.microsoft.com/office/drawing/2014/main" id="{E8E0F16B-42EF-4386-941F-02F2C2F6C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1F2EC6-1441-4261-8228-7C91E733664D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993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obrazu slajdu 1">
            <a:extLst>
              <a:ext uri="{FF2B5EF4-FFF2-40B4-BE49-F238E27FC236}">
                <a16:creationId xmlns:a16="http://schemas.microsoft.com/office/drawing/2014/main" id="{EF76D498-CA24-4F21-9F4B-B2BCD5CBF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Symbol zastępczy notatek 2">
            <a:extLst>
              <a:ext uri="{FF2B5EF4-FFF2-40B4-BE49-F238E27FC236}">
                <a16:creationId xmlns:a16="http://schemas.microsoft.com/office/drawing/2014/main" id="{10ADAA00-D557-4E8B-8B78-55272C66F4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9939" name="Symbol zastępczy numeru slajdu 3">
            <a:extLst>
              <a:ext uri="{FF2B5EF4-FFF2-40B4-BE49-F238E27FC236}">
                <a16:creationId xmlns:a16="http://schemas.microsoft.com/office/drawing/2014/main" id="{E8477BA7-9EA5-49EA-B21F-B2F68D02E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20FA88-DA2B-4D94-A742-29EFBF17FE30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149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>
            <a:extLst>
              <a:ext uri="{FF2B5EF4-FFF2-40B4-BE49-F238E27FC236}">
                <a16:creationId xmlns:a16="http://schemas.microsoft.com/office/drawing/2014/main" id="{E1FD2251-F424-449F-A5E7-6DE707EAD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Symbol zastępczy notatek 2">
            <a:extLst>
              <a:ext uri="{FF2B5EF4-FFF2-40B4-BE49-F238E27FC236}">
                <a16:creationId xmlns:a16="http://schemas.microsoft.com/office/drawing/2014/main" id="{276C8CC2-B86D-4ACA-A396-6FE1980C1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7" name="Symbol zastępczy numeru slajdu 3">
            <a:extLst>
              <a:ext uri="{FF2B5EF4-FFF2-40B4-BE49-F238E27FC236}">
                <a16:creationId xmlns:a16="http://schemas.microsoft.com/office/drawing/2014/main" id="{B46B7874-4BEE-4CEA-BF1C-A7BEDA508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7AACD-60C1-4BE8-ABB4-6023AF315DAE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516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obrazu slajdu 1">
            <a:extLst>
              <a:ext uri="{FF2B5EF4-FFF2-40B4-BE49-F238E27FC236}">
                <a16:creationId xmlns:a16="http://schemas.microsoft.com/office/drawing/2014/main" id="{FBA02A98-3F32-41B6-A40B-68050578A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Symbol zastępczy notatek 2">
            <a:extLst>
              <a:ext uri="{FF2B5EF4-FFF2-40B4-BE49-F238E27FC236}">
                <a16:creationId xmlns:a16="http://schemas.microsoft.com/office/drawing/2014/main" id="{A5F559C0-7BEA-48AB-82E4-CA6604BA11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4035" name="Symbol zastępczy numeru slajdu 3">
            <a:extLst>
              <a:ext uri="{FF2B5EF4-FFF2-40B4-BE49-F238E27FC236}">
                <a16:creationId xmlns:a16="http://schemas.microsoft.com/office/drawing/2014/main" id="{4EC0994A-A1C2-40BD-8266-E76E3933F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713E6D-3140-4525-9A09-2D74C7DB2EB9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60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>
            <a:extLst>
              <a:ext uri="{FF2B5EF4-FFF2-40B4-BE49-F238E27FC236}">
                <a16:creationId xmlns:a16="http://schemas.microsoft.com/office/drawing/2014/main" id="{94D63FFE-4241-4647-9D97-493BD96B9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Symbol zastępczy notatek 2">
            <a:extLst>
              <a:ext uri="{FF2B5EF4-FFF2-40B4-BE49-F238E27FC236}">
                <a16:creationId xmlns:a16="http://schemas.microsoft.com/office/drawing/2014/main" id="{C18EA9FC-8BD2-496A-96CD-DF76E172E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>
              <a:solidFill>
                <a:srgbClr val="D32C46"/>
              </a:solidFill>
            </a:endParaRPr>
          </a:p>
        </p:txBody>
      </p:sp>
      <p:sp>
        <p:nvSpPr>
          <p:cNvPr id="46083" name="Symbol zastępczy numeru slajdu 3">
            <a:extLst>
              <a:ext uri="{FF2B5EF4-FFF2-40B4-BE49-F238E27FC236}">
                <a16:creationId xmlns:a16="http://schemas.microsoft.com/office/drawing/2014/main" id="{20911438-EC47-4C5D-9758-E3C6E3C43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F9D6B0-CFA1-4F8B-B669-CE7A6E73410D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759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>
            <a:extLst>
              <a:ext uri="{FF2B5EF4-FFF2-40B4-BE49-F238E27FC236}">
                <a16:creationId xmlns:a16="http://schemas.microsoft.com/office/drawing/2014/main" id="{94D63FFE-4241-4647-9D97-493BD96B9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Symbol zastępczy notatek 2">
            <a:extLst>
              <a:ext uri="{FF2B5EF4-FFF2-40B4-BE49-F238E27FC236}">
                <a16:creationId xmlns:a16="http://schemas.microsoft.com/office/drawing/2014/main" id="{C18EA9FC-8BD2-496A-96CD-DF76E172E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>
              <a:solidFill>
                <a:srgbClr val="D32C46"/>
              </a:solidFill>
            </a:endParaRPr>
          </a:p>
        </p:txBody>
      </p:sp>
      <p:sp>
        <p:nvSpPr>
          <p:cNvPr id="46083" name="Symbol zastępczy numeru slajdu 3">
            <a:extLst>
              <a:ext uri="{FF2B5EF4-FFF2-40B4-BE49-F238E27FC236}">
                <a16:creationId xmlns:a16="http://schemas.microsoft.com/office/drawing/2014/main" id="{20911438-EC47-4C5D-9758-E3C6E3C43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F9D6B0-CFA1-4F8B-B669-CE7A6E73410D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063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>
            <a:extLst>
              <a:ext uri="{FF2B5EF4-FFF2-40B4-BE49-F238E27FC236}">
                <a16:creationId xmlns:a16="http://schemas.microsoft.com/office/drawing/2014/main" id="{FF514C15-99A7-499F-8926-4DC3E5C65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52" y="377127"/>
            <a:ext cx="21558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7D7D521-105D-453C-B282-E9530E11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8D78-3E78-4C85-9CD0-66996DF32119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CEA0D75-DAC3-42B4-BFFB-8A86BF3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E1103D1-0171-458F-A784-FF3581A2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0D91-E50A-4273-81B5-DB57B2A0FA6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9620055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73886F-E21E-495A-B602-CA018E29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D49B-B0F3-4A37-910B-D3F2A37707A5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D48E79-B5A0-4B39-B43E-8DF9887D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48310A-0009-46DA-B2AF-6E54839A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7964-8C88-45F7-992A-B3ACE6C3D88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188054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510683-0458-43AA-93A9-E4C9C211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295E-AE12-459B-BAF3-DD8DF55D4863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DF78FE-048D-454E-AB4B-EB22F735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89A070-9711-4CE2-A914-68F6C718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CE499-CA1D-4B75-9C07-575FF0B3801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16786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ACF7AF-C7B0-4860-9B85-630DFA519F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8738" y="5883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86B8-D125-4DD9-B0EE-B67E1511D679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FE8D3-F950-4310-86E6-EDD0BE513C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5883275"/>
            <a:ext cx="66722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F3344-1440-4B39-BA60-83CF9CF7C7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77600" y="6381750"/>
            <a:ext cx="763588" cy="365125"/>
          </a:xfrm>
        </p:spPr>
        <p:txBody>
          <a:bodyPr/>
          <a:lstStyle>
            <a:lvl1pPr>
              <a:defRPr/>
            </a:lvl1pPr>
          </a:lstStyle>
          <a:p>
            <a:fld id="{D09261B8-53BD-4BF5-ABE4-CECB8C7056AB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AA7D338-13F4-4144-A6BA-D929DA3F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39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0" name="Obraz 5">
            <a:extLst>
              <a:ext uri="{FF2B5EF4-FFF2-40B4-BE49-F238E27FC236}">
                <a16:creationId xmlns:a16="http://schemas.microsoft.com/office/drawing/2014/main" id="{C1C2B7FD-CDC0-405F-8074-A075DD965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36525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87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39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19072"/>
            <a:ext cx="9777984" cy="4457891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196F25D-7E6E-4359-A586-52A25F36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5D65-0169-412D-A4F2-4FD04D296376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E6BCB92-8005-48F5-BE2B-22284331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C2C5FC06-911F-45D9-BF84-D32D43A8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42B2-BF6C-4AF5-95AE-7803DE761AA2}" type="slidenum">
              <a:rPr lang="en-US" altLang="pl-PL"/>
              <a:pPr/>
              <a:t>‹#›</a:t>
            </a:fld>
            <a:endParaRPr lang="en-US" altLang="pl-PL"/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id="{6BA04757-B4C5-41EE-A379-C19C17E03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36525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79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88C7F0-AAF7-4A7A-8153-096507FA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E733-A7A2-410B-951B-841072B591BB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B43D37-5411-4B8E-BD26-F6B6EE46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FC4F3-29A5-4640-9F9F-9763DA80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15C02-2EA1-4E98-9EE9-5E7F570809B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251006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B492F6C-34A1-44BE-B7E7-534F1348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33EB-2610-4DBB-B818-2C7ABEAC079A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CE6526E-30A7-4962-A400-BDC9ADD8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8748ED9A-1C37-477A-B6CC-E4D82CED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10582-C416-4777-955A-719039EBF18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02397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1F6FBF66-59D1-4691-8174-E0F43D8C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8A9A-CE06-4CE0-83F5-81E8445AEB49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CA01F4FE-7F9C-47FB-9F2D-283F3800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5CAF005A-EA8C-4F39-A66F-533C782F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C52C-39B8-488A-AA5E-5C44F02FFFA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485139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2">
            <a:extLst>
              <a:ext uri="{FF2B5EF4-FFF2-40B4-BE49-F238E27FC236}">
                <a16:creationId xmlns:a16="http://schemas.microsoft.com/office/drawing/2014/main" id="{356F6D8C-F229-4731-B646-16DAD3A5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1DA8-04E3-44C3-BED4-0ADFCDBA6EB4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id="{4325A5EB-E956-4B3C-A008-A659E14C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828E0A8D-1A5B-4F79-88A0-4098D57C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21440-6F5C-43A0-BE37-0EB295E40A19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B830B83-6D1E-4C3F-A123-F3C3C91B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39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id="{F416BCEA-FA73-4809-83DC-88F302126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36525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024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id="{EEC1AD66-8C7A-493D-8559-1FCA70A75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01638"/>
            <a:ext cx="31194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daty 1">
            <a:extLst>
              <a:ext uri="{FF2B5EF4-FFF2-40B4-BE49-F238E27FC236}">
                <a16:creationId xmlns:a16="http://schemas.microsoft.com/office/drawing/2014/main" id="{D8CBF259-D5B2-4DF4-82E4-53E582FD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72C0-7486-46B4-BCF2-0B2CFD7584FA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4" name="Symbol zastępczy stopki 2">
            <a:extLst>
              <a:ext uri="{FF2B5EF4-FFF2-40B4-BE49-F238E27FC236}">
                <a16:creationId xmlns:a16="http://schemas.microsoft.com/office/drawing/2014/main" id="{32DA2C23-332F-48D1-87B8-4CF96B9E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58FA6433-107D-4D6A-9629-621824EC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4092-21A8-46CC-8A62-5CAECF50AD4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0274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BB05AAD-2402-45A4-9CFD-BAFF494C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26FB-4644-4940-806E-BA9D619A6A88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98409A6-1157-4C6C-93DF-3E8B7EEC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ECB4F4BB-4AF6-44DD-93C0-31D0A070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3F8-F6DE-4B81-85D5-2928560E9D4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02338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B4CD72C-8458-4376-8A44-61C7AB61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4E9DE-24C7-4F1A-BAE7-8162B21A11B4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5FB41B14-FB64-4017-8CDE-1561E508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F40167C-8963-4AB8-AB4E-999364C6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BDDC4-3571-4934-974F-0B03BCB6350A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995833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28C49A0C-C467-40F3-A7B4-9995AB6C9D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B94DB0DD-58FC-420A-B4DE-BCDF772E7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263650"/>
            <a:ext cx="105156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Edytuj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EF74E8-F9AD-48EF-9F9F-95A40E98C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BE1A1-AA6D-4C1B-A4F7-B40AF56E0984}" type="datetime1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EC76D6-7617-46C7-A022-999B6537F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A3C00A-F495-4D81-BCE9-32BC03A93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5E1103F-A420-4196-B0A9-DF11991EBE23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11" r:id="rId3"/>
    <p:sldLayoutId id="2147483712" r:id="rId4"/>
    <p:sldLayoutId id="2147483713" r:id="rId5"/>
    <p:sldLayoutId id="2147483720" r:id="rId6"/>
    <p:sldLayoutId id="2147483721" r:id="rId7"/>
    <p:sldLayoutId id="2147483714" r:id="rId8"/>
    <p:sldLayoutId id="2147483715" r:id="rId9"/>
    <p:sldLayoutId id="2147483716" r:id="rId10"/>
    <p:sldLayoutId id="2147483717" r:id="rId11"/>
    <p:sldLayoutId id="2147483722" r:id="rId12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mailto:wez@oke.krakow.pl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wez@oke.krakow.p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wez@oke.krakow.p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krakow.pl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3090A-59C1-4AD0-834E-29C99A6B0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422400"/>
            <a:ext cx="9559925" cy="238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6600" dirty="0">
                <a:solidFill>
                  <a:srgbClr val="002060"/>
                </a:solidFill>
                <a:latin typeface="+mn-lt"/>
              </a:rPr>
              <a:t>Przeprowadzenie</a:t>
            </a:r>
            <a:br>
              <a:rPr lang="pl-PL" sz="6600" dirty="0">
                <a:solidFill>
                  <a:srgbClr val="002060"/>
                </a:solidFill>
                <a:latin typeface="+mn-lt"/>
              </a:rPr>
            </a:br>
            <a:r>
              <a:rPr lang="pl-PL" sz="6600" dirty="0">
                <a:solidFill>
                  <a:srgbClr val="002060"/>
                </a:solidFill>
                <a:latin typeface="+mn-lt"/>
              </a:rPr>
              <a:t>i rozliczenie egzaminów</a:t>
            </a:r>
          </a:p>
        </p:txBody>
      </p:sp>
      <p:sp>
        <p:nvSpPr>
          <p:cNvPr id="16386" name="Podtytuł 2">
            <a:extLst>
              <a:ext uri="{FF2B5EF4-FFF2-40B4-BE49-F238E27FC236}">
                <a16:creationId xmlns:a16="http://schemas.microsoft.com/office/drawing/2014/main" id="{2BED195D-1ABB-4D2D-A5C5-99E76C5EA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4024313"/>
            <a:ext cx="8689975" cy="1371600"/>
          </a:xfrm>
        </p:spPr>
        <p:txBody>
          <a:bodyPr/>
          <a:lstStyle/>
          <a:p>
            <a:r>
              <a:rPr lang="pl-PL" altLang="pl-PL" sz="3600" dirty="0">
                <a:solidFill>
                  <a:srgbClr val="002060"/>
                </a:solidFill>
              </a:rPr>
              <a:t>w 2022 r.</a:t>
            </a:r>
            <a:endParaRPr lang="pl-PL" altLang="pl-PL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949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625" y="2122911"/>
            <a:ext cx="10810675" cy="4351338"/>
          </a:xfrm>
        </p:spPr>
        <p:txBody>
          <a:bodyPr>
            <a:noAutofit/>
          </a:bodyPr>
          <a:lstStyle/>
          <a:p>
            <a:pPr marL="432000" lvl="1" indent="-432000" algn="just"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W przypadku nagrywania płyt przez zdających należy: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sz="2400" dirty="0">
                <a:solidFill>
                  <a:srgbClr val="002060"/>
                </a:solidFill>
              </a:rPr>
              <a:t>zapewnić nagrywarkę na każdym stanowisku lub przenośną nagrywarkę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sz="2400" dirty="0">
                <a:solidFill>
                  <a:srgbClr val="002060"/>
                </a:solidFill>
              </a:rPr>
              <a:t>przygotować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oddzielne stanowisko</a:t>
            </a:r>
            <a:r>
              <a:rPr lang="pl-PL" sz="2400" dirty="0">
                <a:solidFill>
                  <a:srgbClr val="002060"/>
                </a:solidFill>
              </a:rPr>
              <a:t>, na którym zdający mógłby sprawdzić nagraną płytę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sz="2400" dirty="0">
                <a:solidFill>
                  <a:srgbClr val="002060"/>
                </a:solidFill>
              </a:rPr>
              <a:t>zapewnić dla każdego zdającego pudełko na płytę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sz="2400" dirty="0">
                <a:solidFill>
                  <a:srgbClr val="002060"/>
                </a:solidFill>
              </a:rPr>
              <a:t>zadbać o odpowiednie zabezpieczenie przesyłki z pracami zdających</a:t>
            </a:r>
          </a:p>
          <a:p>
            <a:pPr marL="0" lvl="1" indent="0">
              <a:spcBef>
                <a:spcPts val="1200"/>
              </a:spcBef>
              <a:buNone/>
              <a:tabLst>
                <a:tab pos="0" algn="l"/>
              </a:tabLst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762625" y="430818"/>
            <a:ext cx="10364451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Wskazówki</a:t>
            </a:r>
            <a:endParaRPr lang="pl-PL" sz="40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762625" y="1127762"/>
            <a:ext cx="11454714" cy="7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 z wykorzystaniem komputera (m.in. część praktyczna model </a:t>
            </a:r>
            <a:r>
              <a:rPr lang="pl-PL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l-PL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09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BDB31-688A-43E8-977C-ED9CECF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07" y="806450"/>
            <a:ext cx="10139363" cy="723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Wskazania do przygotowania stanowisk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A12AE-7AA3-4EC6-9146-19EDB1AC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07" y="1655119"/>
            <a:ext cx="11172825" cy="5553075"/>
          </a:xfrm>
        </p:spPr>
        <p:txBody>
          <a:bodyPr>
            <a:normAutofit/>
          </a:bodyPr>
          <a:lstStyle/>
          <a:p>
            <a:pPr marL="442913" indent="-442913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200" dirty="0"/>
              <a:t>Najpóźniej na dwa tygodnie przed egzaminem </a:t>
            </a:r>
            <a:r>
              <a:rPr lang="pl-PL" altLang="pl-PL" sz="2200" dirty="0">
                <a:solidFill>
                  <a:srgbClr val="FF0000"/>
                </a:solidFill>
              </a:rPr>
              <a:t>(informacja o wersji oprogramowania)</a:t>
            </a:r>
            <a:endParaRPr lang="pl-PL" altLang="pl-PL" sz="2200" dirty="0"/>
          </a:p>
          <a:p>
            <a:pPr marL="442913" indent="-442913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200" dirty="0"/>
              <a:t>Wskazania należy pobrać z systemu SIOEPKZ: </a:t>
            </a:r>
          </a:p>
          <a:p>
            <a:pPr marL="442913" indent="-442913" algn="ctr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pl-PL" altLang="pl-PL" i="1" dirty="0">
              <a:solidFill>
                <a:srgbClr val="0070C0"/>
              </a:solidFill>
            </a:endParaRPr>
          </a:p>
          <a:p>
            <a:pPr marL="442913" indent="-442913" algn="just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Należy zapoznać się ze wskazaniami do wszystkich kwalifikacji, również model „d”.</a:t>
            </a:r>
          </a:p>
          <a:p>
            <a:pPr marL="442913" indent="-442913" algn="just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200" dirty="0"/>
              <a:t>Wszelkie uwagi należy zgłaszać tylko elektronicznie, e-mail: </a:t>
            </a:r>
            <a:r>
              <a:rPr lang="pl-PL" altLang="pl-PL" sz="2200" dirty="0">
                <a:hlinkClick r:id="rId3"/>
              </a:rPr>
              <a:t>wez@oke.krakow.pl</a:t>
            </a:r>
            <a:endParaRPr lang="pl-PL" altLang="pl-PL" sz="2200" dirty="0"/>
          </a:p>
          <a:p>
            <a:pPr marL="863600" lvl="1" indent="-431800" algn="just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altLang="pl-PL" sz="2200" dirty="0"/>
              <a:t>w tytule e-maila napisać: </a:t>
            </a:r>
            <a:r>
              <a:rPr lang="pl-PL" altLang="pl-PL" sz="2200" i="1" dirty="0"/>
              <a:t>wskazania z kwalifikacji ……… (oznaczenie kwalifikacji)</a:t>
            </a:r>
          </a:p>
          <a:p>
            <a:pPr marL="863600" lvl="1" indent="-431800" algn="just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altLang="pl-PL" sz="2200" dirty="0"/>
              <a:t>w treści e-maila podać: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2200" dirty="0"/>
              <a:t>kod ośrodka egzaminacyjnego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2200" dirty="0"/>
              <a:t>informację  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2200" dirty="0"/>
              <a:t>imię i nazwisko osoby zgłaszającej problem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nr telefonu do osoby zgłaszającej problem.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141E51-745A-408A-8FDD-400E2447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2109E-9710-4E6C-8058-21F6497FE520}" type="slidenum">
              <a:rPr lang="en-US" altLang="pl-PL">
                <a:solidFill>
                  <a:srgbClr val="898989"/>
                </a:solidFill>
              </a:rPr>
              <a:pPr/>
              <a:t>11</a:t>
            </a:fld>
            <a:endParaRPr lang="en-US" altLang="pl-PL">
              <a:solidFill>
                <a:srgbClr val="898989"/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9EAFEF01-4300-42CA-9F1B-578E64418102}"/>
              </a:ext>
            </a:extLst>
          </p:cNvPr>
          <p:cNvGrpSpPr/>
          <p:nvPr/>
        </p:nvGrpSpPr>
        <p:grpSpPr>
          <a:xfrm>
            <a:off x="1256461" y="2401096"/>
            <a:ext cx="9679077" cy="872263"/>
            <a:chOff x="1117017" y="2103867"/>
            <a:chExt cx="9679077" cy="872263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1E043FD8-2B7E-42E4-879F-6C2A13CBB9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78195069"/>
                </p:ext>
              </p:extLst>
            </p:nvPr>
          </p:nvGraphicFramePr>
          <p:xfrm>
            <a:off x="1117017" y="2103867"/>
            <a:ext cx="7493583" cy="8722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D0BD620E-FBC9-4742-9B25-704EDF55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52994" y="2243137"/>
              <a:ext cx="1943100" cy="59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BDB31-688A-43E8-977C-ED9CECF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07" y="806450"/>
            <a:ext cx="10139363" cy="723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Wskazania do przygotowania stanowisk - pilotaż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A12AE-7AA3-4EC6-9146-19EDB1AC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07" y="1655119"/>
            <a:ext cx="11172825" cy="5553075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dirty="0"/>
              <a:t>Dla kwalifikacji </a:t>
            </a:r>
            <a:br>
              <a:rPr lang="pl-PL" dirty="0"/>
            </a:br>
            <a:r>
              <a:rPr lang="pl-PL" dirty="0"/>
              <a:t>BUD.09, ELE.02, ELE.10, BD.01, BUD.13, BD.02, BD.06, BD.26, MG.17</a:t>
            </a:r>
            <a:br>
              <a:rPr lang="pl-PL" dirty="0"/>
            </a:br>
            <a:r>
              <a:rPr lang="pl-PL" dirty="0"/>
              <a:t>wskazania zostaną przekazane w pliku Excel</a:t>
            </a:r>
          </a:p>
          <a:p>
            <a:pPr marL="442913" indent="-44291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pl-PL" altLang="pl-PL" sz="2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141E51-745A-408A-8FDD-400E2447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2109E-9710-4E6C-8058-21F6497FE520}" type="slidenum">
              <a:rPr lang="en-US" altLang="pl-PL">
                <a:solidFill>
                  <a:srgbClr val="898989"/>
                </a:solidFill>
              </a:rPr>
              <a:pPr/>
              <a:t>12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1B2A669-F66F-444E-99E0-281B0B9B7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6" y="3429000"/>
            <a:ext cx="10907674" cy="228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1B9046C2-97B1-442D-AC54-84C6501B378A}"/>
              </a:ext>
            </a:extLst>
          </p:cNvPr>
          <p:cNvSpPr/>
          <p:nvPr/>
        </p:nvSpPr>
        <p:spPr>
          <a:xfrm>
            <a:off x="1908313" y="5761037"/>
            <a:ext cx="487017" cy="777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60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920508C5-A92F-4D26-B03E-47B28945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0" y="3356614"/>
            <a:ext cx="11522439" cy="220999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38BDB31-688A-43E8-977C-ED9CECF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07" y="806450"/>
            <a:ext cx="10139363" cy="723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Wskazania do przygotowania stanowisk - pilotaż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A12AE-7AA3-4EC6-9146-19EDB1AC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07" y="1655119"/>
            <a:ext cx="11172825" cy="5553075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dirty="0"/>
              <a:t>Dla kwalifikacji </a:t>
            </a:r>
            <a:br>
              <a:rPr lang="pl-PL" dirty="0"/>
            </a:br>
            <a:r>
              <a:rPr lang="pl-PL" dirty="0"/>
              <a:t>BUD.09, ELE.02, ELE.10, BD.01, BUD.13, BD.02, BD.06, BD.26, MG.17</a:t>
            </a:r>
            <a:br>
              <a:rPr lang="pl-PL" dirty="0"/>
            </a:br>
            <a:r>
              <a:rPr lang="pl-PL" dirty="0"/>
              <a:t>wskazania zostaną przekazane w pliku Excel</a:t>
            </a:r>
          </a:p>
          <a:p>
            <a:pPr marL="442913" indent="-44291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pl-PL" altLang="pl-PL" sz="2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141E51-745A-408A-8FDD-400E2447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2109E-9710-4E6C-8058-21F6497FE520}" type="slidenum">
              <a:rPr lang="en-US" altLang="pl-PL">
                <a:solidFill>
                  <a:srgbClr val="898989"/>
                </a:solidFill>
              </a:rPr>
              <a:pPr/>
              <a:t>13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1B9046C2-97B1-442D-AC54-84C6501B378A}"/>
              </a:ext>
            </a:extLst>
          </p:cNvPr>
          <p:cNvSpPr/>
          <p:nvPr/>
        </p:nvSpPr>
        <p:spPr>
          <a:xfrm>
            <a:off x="3836505" y="5562211"/>
            <a:ext cx="487017" cy="777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BF2071B-B172-4575-B40F-DA20251FFA4D}"/>
              </a:ext>
            </a:extLst>
          </p:cNvPr>
          <p:cNvSpPr/>
          <p:nvPr/>
        </p:nvSpPr>
        <p:spPr>
          <a:xfrm>
            <a:off x="8497957" y="3210339"/>
            <a:ext cx="1669773" cy="1282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1861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566B5-282C-44D2-B18B-80085065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31888"/>
            <a:ext cx="11231563" cy="1739900"/>
          </a:xfrm>
        </p:spPr>
        <p:txBody>
          <a:bodyPr rtlCol="0">
            <a:sp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pl-PL" dirty="0">
                <a:ln w="0"/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Podpisanie umowy dotyczącej organizacji </a:t>
            </a:r>
            <a:br>
              <a:rPr lang="pl-PL" dirty="0">
                <a:ln w="0"/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r>
              <a:rPr lang="pl-PL" dirty="0">
                <a:ln w="0"/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części praktycznej w i wk</a:t>
            </a:r>
            <a:br>
              <a:rPr lang="pl-PL" dirty="0">
                <a:ln w="0"/>
                <a:latin typeface="+mn-lt"/>
                <a:cs typeface="Calibri" panose="020F0502020204030204" pitchFamily="34" charset="0"/>
              </a:rPr>
            </a:br>
            <a:endParaRPr lang="pl-PL" dirty="0">
              <a:ln w="0"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62C3F9-6C89-480C-9999-CDF6E2C05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4" y="2614613"/>
            <a:ext cx="11126789" cy="2743199"/>
          </a:xfrm>
        </p:spPr>
        <p:txBody>
          <a:bodyPr rtlCol="0">
            <a:noAutofit/>
          </a:bodyPr>
          <a:lstStyle/>
          <a:p>
            <a:pPr marL="442913" indent="-442913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Umowy będą do pobrania w SMOK-u </a:t>
            </a:r>
          </a:p>
          <a:p>
            <a:pPr marL="442913" indent="-442913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Należy je uzupełnić, wydrukować w 2 egzemplarzach, które należy podpisać</a:t>
            </a:r>
            <a:br>
              <a:rPr lang="pl-PL" sz="2400" dirty="0"/>
            </a:br>
            <a:r>
              <a:rPr lang="pl-PL" sz="2400" dirty="0"/>
              <a:t>i przesłać do OKE</a:t>
            </a:r>
          </a:p>
          <a:p>
            <a:pPr marL="442913" indent="-442913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400" dirty="0"/>
          </a:p>
          <a:p>
            <a:pPr marL="442913" indent="-442913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2400" dirty="0"/>
              <a:t>O zamieszczeniu umów do pobrania zostaną Państwo poinformowani </a:t>
            </a:r>
            <a:br>
              <a:rPr lang="pl-PL" altLang="pl-PL" sz="2400" dirty="0"/>
            </a:br>
            <a:r>
              <a:rPr lang="pl-PL" altLang="pl-PL" sz="2400" dirty="0"/>
              <a:t>drogą </a:t>
            </a:r>
            <a:r>
              <a:rPr lang="pl-PL" altLang="pl-PL" sz="2400" dirty="0" err="1"/>
              <a:t>mejlową</a:t>
            </a:r>
            <a:r>
              <a:rPr lang="pl-PL" altLang="pl-PL" sz="2400" dirty="0"/>
              <a:t>.</a:t>
            </a:r>
            <a:r>
              <a:rPr lang="pl-PL" sz="2400" dirty="0"/>
              <a:t> </a:t>
            </a:r>
            <a:br>
              <a:rPr lang="pl-PL" sz="2400" dirty="0"/>
            </a:b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9B07A3-4A4C-49A6-B4E9-B367C613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C46BC2-6E22-42E4-B9B3-F36B317C40A4}" type="slidenum">
              <a:rPr lang="en-US" altLang="pl-PL">
                <a:solidFill>
                  <a:srgbClr val="898989"/>
                </a:solidFill>
              </a:rPr>
              <a:pPr/>
              <a:t>14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EEAD2862-4CF7-4185-80A6-6FFA8B39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02" y="391319"/>
            <a:ext cx="10515600" cy="10112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dokumentacji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C42C54-F2D3-434D-BDB4-24F92D53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99" y="1402558"/>
            <a:ext cx="10515600" cy="6322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3200" dirty="0"/>
              <a:t>Na każdy egzamin należy przygotować: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pl-PL" sz="2400" dirty="0"/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6D987D61-2F6A-4CBD-A93D-ADEB83EDDF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0299578"/>
              </p:ext>
            </p:extLst>
          </p:nvPr>
        </p:nvGraphicFramePr>
        <p:xfrm>
          <a:off x="324323" y="2080418"/>
          <a:ext cx="11523662" cy="455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1814">
                <a:tc>
                  <a:txBody>
                    <a:bodyPr/>
                    <a:lstStyle/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wstępnie wypełniony protokół z przebiegu </a:t>
                      </a:r>
                      <a:r>
                        <a:rPr lang="pl-PL" alt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części</a:t>
                      </a:r>
                      <a:r>
                        <a:rPr lang="pl-PL" altLang="pl-PL" sz="2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alt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pisemnej/praktycznej egzaminu w sali</a:t>
                      </a: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wraz z wykazem zdających</a:t>
                      </a:r>
                      <a:r>
                        <a:rPr lang="pl-PL" sz="2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pl-PL" sz="2400" b="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listy zdających do wywieszenia przed salą (bez numerów PESEL)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400" b="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plan rozmieszczenia stanowisk egzaminacyjnych w sali, zawierający numery stanowisk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38">
                <a:tc>
                  <a:txBody>
                    <a:bodyPr/>
                    <a:lstStyle/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decyzji o przerwaniu i unieważnieniu egzaminu</a:t>
                      </a:r>
                    </a:p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opisu zdarzenia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FC519A-8469-45F0-B229-D69D179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BD0CB6-518A-4BB6-AE99-0DF46CEDDC10}" type="slidenum">
              <a:rPr lang="en-US" altLang="pl-PL">
                <a:solidFill>
                  <a:srgbClr val="898989"/>
                </a:solidFill>
              </a:rPr>
              <a:pPr/>
              <a:t>15</a:t>
            </a:fld>
            <a:endParaRPr lang="en-US" altLang="pl-PL">
              <a:solidFill>
                <a:srgbClr val="898989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4A6A31-3C25-4338-BF91-BE3C04239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372969"/>
              </p:ext>
            </p:extLst>
          </p:nvPr>
        </p:nvGraphicFramePr>
        <p:xfrm>
          <a:off x="1285501" y="2868193"/>
          <a:ext cx="7493583" cy="8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AFD580A9-9E68-400D-A3E1-1D57B588C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3832" y="2868919"/>
            <a:ext cx="1785937" cy="71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629922-7B56-42ED-9A89-B68CCCE76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258623"/>
              </p:ext>
            </p:extLst>
          </p:nvPr>
        </p:nvGraphicFramePr>
        <p:xfrm>
          <a:off x="1285501" y="4241893"/>
          <a:ext cx="7493583" cy="8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4D62F807-ED47-4A2F-8412-62B2CD915E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93369" y="4418317"/>
            <a:ext cx="1785938" cy="47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EEAD2862-4CF7-4185-80A6-6FFA8B39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02" y="391319"/>
            <a:ext cx="10515600" cy="10112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dokumentacji</a:t>
            </a:r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6D987D61-2F6A-4CBD-A93D-ADEB83EDDF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0833534"/>
              </p:ext>
            </p:extLst>
          </p:nvPr>
        </p:nvGraphicFramePr>
        <p:xfrm>
          <a:off x="324323" y="2080418"/>
          <a:ext cx="11523662" cy="4522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1814">
                <a:tc>
                  <a:txBody>
                    <a:bodyPr/>
                    <a:lstStyle/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identyfikatory dla ZN (z napisem członek ZN, przewodniczący ZN)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losy z numerami stanowisk egzaminacyjnych (w przypadku części praktycznej </a:t>
                      </a:r>
                      <a:b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model w i </a:t>
                      </a:r>
                      <a:r>
                        <a:rPr lang="pl-PL" sz="24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- identyfikatory)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kartkę z imieniem i nazwiskiem PZE oraz informacją o składzie zespołu nadzorującego i ewentualnie imieniem i nazwiskiem obserwatora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kartkę zawierającą informacje o osobach o specjalnych potrzebach edukacyjnych, które korzystają z wydłużonego czasu pracy (imię i nazwisko, PESEL, czas oraz powód przedłużenia czasu egzaminu)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38">
                <a:tc>
                  <a:txBody>
                    <a:bodyPr/>
                    <a:lstStyle/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pl-PL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FC519A-8469-45F0-B229-D69D179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BD0CB6-518A-4BB6-AE99-0DF46CEDDC10}" type="slidenum">
              <a:rPr lang="en-US" altLang="pl-PL">
                <a:solidFill>
                  <a:srgbClr val="898989"/>
                </a:solidFill>
              </a:rPr>
              <a:pPr/>
              <a:t>16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564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EEAD2862-4CF7-4185-80A6-6FFA8B39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02" y="391319"/>
            <a:ext cx="10515600" cy="10112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dokumentacji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C42C54-F2D3-434D-BDB4-24F92D53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99" y="1402558"/>
            <a:ext cx="10515600" cy="6322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3200" dirty="0"/>
              <a:t>W przypadku części pisemnej „przy komputerze” dodatkowo  na każdy egzamin należy przygotować: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pl-PL" sz="2400" dirty="0"/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6D987D61-2F6A-4CBD-A93D-ADEB83EDDF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1406935"/>
              </p:ext>
            </p:extLst>
          </p:nvPr>
        </p:nvGraphicFramePr>
        <p:xfrm>
          <a:off x="334169" y="2842291"/>
          <a:ext cx="11523662" cy="362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2305">
                <a:tc>
                  <a:txBody>
                    <a:bodyPr/>
                    <a:lstStyle/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karty identyfikacyjne zdających w sali egzaminacyjnej (kartka min. A5 zawierająca PESEL zdającego oraz login i hasło, zdający może kartkę wykorzystać jako brudnopis np.  do zapisu obliczeń),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nośnik (płyta DVD lub USB, na który po zakończonym egzaminie na danej zmianie będzie nagrany, przez operatora egzaminu, zaszyfrowany plik z wynikami egzaminu),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płytę DVD, na którą po zakończonym egzaminie będzie nagrany zarchiwizowany Wirtualny Serwer Egzaminacyjny.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4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FC519A-8469-45F0-B229-D69D179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BD0CB6-518A-4BB6-AE99-0DF46CEDDC10}" type="slidenum">
              <a:rPr lang="en-US" altLang="pl-PL">
                <a:solidFill>
                  <a:srgbClr val="898989"/>
                </a:solidFill>
              </a:rPr>
              <a:pPr/>
              <a:t>17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359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204195E-8B84-49EE-9537-4775F9B7D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1845963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najpóźniej 1 tydzień przed egzaminem</a:t>
            </a:r>
          </a:p>
          <a:p>
            <a:r>
              <a:rPr lang="pl-PL" dirty="0">
                <a:solidFill>
                  <a:srgbClr val="002060"/>
                </a:solidFill>
              </a:rPr>
              <a:t>można skorzystać z prezentacji zamieszczonej na stronie </a:t>
            </a:r>
            <a:r>
              <a:rPr lang="pl-PL" dirty="0">
                <a:solidFill>
                  <a:srgbClr val="002060"/>
                </a:solidFill>
                <a:hlinkClick r:id="rId2"/>
              </a:rPr>
              <a:t>www.oke.krakow.pl</a:t>
            </a:r>
            <a:r>
              <a:rPr lang="pl-PL" dirty="0">
                <a:solidFill>
                  <a:srgbClr val="002060"/>
                </a:solidFill>
              </a:rPr>
              <a:t> w zakładce </a:t>
            </a:r>
            <a:r>
              <a:rPr lang="pl-PL" i="1" dirty="0">
                <a:solidFill>
                  <a:srgbClr val="002060"/>
                </a:solidFill>
              </a:rPr>
              <a:t>egzamin zawodowy </a:t>
            </a:r>
            <a:r>
              <a:rPr lang="pl-PL" dirty="0">
                <a:solidFill>
                  <a:srgbClr val="002060"/>
                </a:solidFill>
              </a:rPr>
              <a:t>w </a:t>
            </a:r>
            <a:r>
              <a:rPr lang="pl-PL" i="1" dirty="0">
                <a:solidFill>
                  <a:srgbClr val="002060"/>
                </a:solidFill>
              </a:rPr>
              <a:t>Organizacji</a:t>
            </a:r>
          </a:p>
          <a:p>
            <a:endParaRPr lang="pl-PL" i="1" dirty="0">
              <a:solidFill>
                <a:srgbClr val="002060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F4CB03-EDC2-462B-9D14-438CD4F3A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18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7BECAF7-D69D-4D21-81AA-874E83EF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Przeprowadzenie szkolenia dla ZN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D100B81-1C8B-40A1-93A1-B6402441A367}"/>
              </a:ext>
            </a:extLst>
          </p:cNvPr>
          <p:cNvSpPr/>
          <p:nvPr/>
        </p:nvSpPr>
        <p:spPr>
          <a:xfrm>
            <a:off x="1168476" y="4745556"/>
            <a:ext cx="6449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>
                <a:solidFill>
                  <a:srgbClr val="002060"/>
                </a:solidFill>
              </a:rPr>
              <a:t>Na co zwrócić szczególną uwagę?</a:t>
            </a:r>
          </a:p>
        </p:txBody>
      </p:sp>
    </p:spTree>
    <p:extLst>
      <p:ext uri="{BB962C8B-B14F-4D97-AF65-F5344CB8AC3E}">
        <p14:creationId xmlns:p14="http://schemas.microsoft.com/office/powerpoint/2010/main" val="1659694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53CB7-87BA-4AD5-8912-1C27A242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957263"/>
            <a:ext cx="11585575" cy="1325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/>
              <a:t>Przed rozpoczęciem egzaminu </a:t>
            </a:r>
            <a:br>
              <a:rPr lang="pl-PL" sz="3600" dirty="0"/>
            </a:b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(ok. 30 minut przed egzaminem)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98A05-3DBA-484E-BE2A-2AF52CB3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2" y="2282825"/>
            <a:ext cx="11761788" cy="4351338"/>
          </a:xfrm>
        </p:spPr>
        <p:txBody>
          <a:bodyPr rtlCol="0">
            <a:noAutofit/>
          </a:bodyPr>
          <a:lstStyle/>
          <a:p>
            <a:pPr marL="0" lvl="1" indent="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Przewodniczący ZN lub wyznaczony przez niego członek ZN przed salą egzaminacyjną</a:t>
            </a:r>
            <a:r>
              <a:rPr lang="pl-PL" sz="2200" dirty="0"/>
              <a:t>: 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b="1" dirty="0"/>
              <a:t>przypomina zdającym o zakazie wnoszenia i korzystania z</a:t>
            </a:r>
            <a:r>
              <a:rPr lang="pl-PL" sz="2200" dirty="0"/>
              <a:t>: </a:t>
            </a:r>
          </a:p>
          <a:p>
            <a:pPr marL="864000" lvl="2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dirty="0"/>
              <a:t>urządzeń telekomunikacyjnych </a:t>
            </a:r>
          </a:p>
          <a:p>
            <a:pPr marL="864000" lvl="2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dirty="0"/>
              <a:t> materiałów/przyborów, które nie zostały wymienione w informacji dyrektora CKE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sprawdza tożsamość zdających i  </a:t>
            </a:r>
            <a:r>
              <a:rPr lang="pl-PL" sz="2200" b="1" dirty="0"/>
              <a:t>przekazuje im naklejki 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przeprowadza losowanie miejsc/stanowisk (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losuje PZN lub wskazany członek ZN</a:t>
            </a:r>
            <a:r>
              <a:rPr lang="pl-PL" sz="2200" dirty="0"/>
              <a:t>)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dopilnowuje, aby zdający potwierdził obecność podpisem w wykazie zdających w sali.</a:t>
            </a:r>
          </a:p>
          <a:p>
            <a:pPr fontAlgn="auto">
              <a:spcAft>
                <a:spcPts val="0"/>
              </a:spcAft>
              <a:defRPr/>
            </a:pPr>
            <a:endParaRPr lang="pl-PL" sz="2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A99D88-34A8-403C-AE2A-1B5BB233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33B82B-28A1-449C-8597-5DB826EB54BE}" type="slidenum">
              <a:rPr lang="en-US" altLang="pl-PL">
                <a:solidFill>
                  <a:srgbClr val="898989"/>
                </a:solidFill>
              </a:rPr>
              <a:pPr/>
              <a:t>19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0DDDF3-B88F-490C-B914-40C9C1E8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2</a:t>
            </a:fld>
            <a:endParaRPr lang="en-US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924C63-2A82-4636-AD94-9CDD87FCC7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957442"/>
            <a:ext cx="10515600" cy="723900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41EBF0-5DCC-435E-B088-173F605B485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42776" y="2681342"/>
            <a:ext cx="8651875" cy="2736964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Ostatnie czynności organizacyjne</a:t>
            </a:r>
          </a:p>
          <a:p>
            <a:r>
              <a:rPr lang="pl-PL" dirty="0">
                <a:solidFill>
                  <a:srgbClr val="002060"/>
                </a:solidFill>
              </a:rPr>
              <a:t>Odbiór materiałów egzaminacyjnych</a:t>
            </a:r>
          </a:p>
          <a:p>
            <a:r>
              <a:rPr lang="pl-PL" dirty="0">
                <a:solidFill>
                  <a:srgbClr val="002060"/>
                </a:solidFill>
              </a:rPr>
              <a:t>Przeprowadzenie egzaminu</a:t>
            </a:r>
          </a:p>
          <a:p>
            <a:r>
              <a:rPr lang="pl-PL" dirty="0">
                <a:solidFill>
                  <a:srgbClr val="002060"/>
                </a:solidFill>
              </a:rPr>
              <a:t>Przesyłanie materiałów do OKE</a:t>
            </a:r>
          </a:p>
          <a:p>
            <a:r>
              <a:rPr lang="pl-PL" dirty="0">
                <a:solidFill>
                  <a:srgbClr val="002060"/>
                </a:solidFill>
              </a:rPr>
              <a:t>Rozliczenie części praktycznej</a:t>
            </a:r>
          </a:p>
          <a:p>
            <a:r>
              <a:rPr lang="pl-PL" dirty="0">
                <a:solidFill>
                  <a:srgbClr val="002060"/>
                </a:solidFill>
              </a:rPr>
              <a:t>Wydawanie dyplomów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038"/>
      </p:ext>
    </p:extLst>
  </p:cSld>
  <p:clrMapOvr>
    <a:masterClrMapping/>
  </p:clrMapOvr>
  <p:transition advTm="1875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DBAB08F-2B49-4CDE-B18B-EAECE8E7BA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82050"/>
            <a:ext cx="10363826" cy="288107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Przyszedł na część pisemną i praktyczną egzaminu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Złożył podpis na wykazie zdających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Zalogował się w elektronicznym systemie przeprowadzania egzaminu 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Zakodował kartę oceny i nakleił naklejkę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8F9917C-65DC-49D9-A2EC-B42793D53A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20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775E32B-53AB-4A4C-B6A9-0F56D6EE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9529"/>
            <a:ext cx="10515600" cy="723900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C00000"/>
                </a:solidFill>
              </a:rPr>
              <a:t>Formuła 2019</a:t>
            </a:r>
            <a:br>
              <a:rPr lang="pl-PL" dirty="0"/>
            </a:br>
            <a:r>
              <a:rPr lang="pl-PL" dirty="0"/>
              <a:t>Co to znaczy przystąpił do egzaminu zawodowego?</a:t>
            </a:r>
          </a:p>
        </p:txBody>
      </p:sp>
    </p:spTree>
    <p:extLst>
      <p:ext uri="{BB962C8B-B14F-4D97-AF65-F5344CB8AC3E}">
        <p14:creationId xmlns:p14="http://schemas.microsoft.com/office/powerpoint/2010/main" val="23292965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20">
            <a:extLst>
              <a:ext uri="{FF2B5EF4-FFF2-40B4-BE49-F238E27FC236}">
                <a16:creationId xmlns:a16="http://schemas.microsoft.com/office/drawing/2014/main" id="{60602189-C349-4FAD-9C67-1FF2F9EF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95" y="638175"/>
            <a:ext cx="10515600" cy="723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latin typeface="+mn-lt"/>
              </a:rPr>
              <a:t>Kodowanie Kart odpowiedzi/kart oceny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0F414B-D9F1-45E9-B708-9602A704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9C6C3A-9F37-4EF1-B200-DF61C9BB2282}" type="slidenum">
              <a:rPr lang="en-US" altLang="pl-PL">
                <a:solidFill>
                  <a:srgbClr val="898989"/>
                </a:solidFill>
              </a:rPr>
              <a:pPr/>
              <a:t>21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2A64653-932E-48D0-9CCF-77A899DC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7" y="4211597"/>
            <a:ext cx="11141405" cy="2187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717604B-0417-4154-A5F4-B6C9AC31D5EB}"/>
              </a:ext>
            </a:extLst>
          </p:cNvPr>
          <p:cNvSpPr/>
          <p:nvPr/>
        </p:nvSpPr>
        <p:spPr>
          <a:xfrm>
            <a:off x="7195931" y="4151963"/>
            <a:ext cx="1142999" cy="35754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E660F3F-2EEB-427E-9C6C-179501CC9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7" y="1549306"/>
            <a:ext cx="11103302" cy="233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149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:a16="http://schemas.microsoft.com/office/drawing/2014/main" id="{A18DA340-7413-4E7C-B4A7-A237FF94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83"/>
          <a:stretch/>
        </p:blipFill>
        <p:spPr>
          <a:xfrm>
            <a:off x="658071" y="1060562"/>
            <a:ext cx="10945044" cy="202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570B690-03C6-4B18-8E10-CB355D8D2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34"/>
          <a:stretch/>
        </p:blipFill>
        <p:spPr>
          <a:xfrm>
            <a:off x="658071" y="3311388"/>
            <a:ext cx="10945044" cy="284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0B9AFE-B212-4E2A-AD35-11F29EAA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81" y="417270"/>
            <a:ext cx="10364787" cy="784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sz="3600" dirty="0"/>
              <a:t> w Wykazie zdających w sali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1A60167-059B-4035-914B-0D7E546D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0750" y="6590155"/>
            <a:ext cx="76517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521171-38CF-438D-B9C1-09471CA207D4}" type="slidenum">
              <a:rPr lang="pl-PL" altLang="pl-PL">
                <a:solidFill>
                  <a:srgbClr val="898989"/>
                </a:solidFill>
              </a:rPr>
              <a:pPr/>
              <a:t>22</a:t>
            </a:fld>
            <a:endParaRPr lang="pl-PL" altLang="pl-PL">
              <a:solidFill>
                <a:srgbClr val="898989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F529844-7613-4D8F-9EF8-CE49421D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4783690"/>
            <a:ext cx="104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3A8A621-6800-4FBC-ACAE-041F59BC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5383765"/>
            <a:ext cx="83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125F7A8-0962-4607-845B-2990165F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748765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01-SG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FC07FC9-93B2-451C-94EF-0F64DA298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766227"/>
            <a:ext cx="1044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DF2CA2F-61FE-48F6-8889-569AF38F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4998002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629C3741-1C64-4BD3-A5B5-203657C9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413" y="5382177"/>
            <a:ext cx="1201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0F2420F-0C58-41FE-92DA-6C3B1D914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4969427"/>
            <a:ext cx="70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01-SG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51BB890-09B9-4C3F-A440-7EDDFD147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4988477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3447BD2-307F-43BF-9380-CAEA71F0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175" y="4966252"/>
            <a:ext cx="582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5523113-C8BA-4F1A-B3BA-CA9259DD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5577440"/>
            <a:ext cx="1419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solidFill>
                  <a:schemeClr val="accent1"/>
                </a:solidFill>
                <a:latin typeface="Blackadder ITC" panose="04020505051007020D02" pitchFamily="82" charset="0"/>
              </a:rPr>
              <a:t>Wojciszko Piotr</a:t>
            </a:r>
          </a:p>
          <a:p>
            <a:r>
              <a:rPr lang="pl-PL" altLang="pl-PL" sz="1400">
                <a:solidFill>
                  <a:schemeClr val="accent1"/>
                </a:solidFill>
                <a:latin typeface="Blackadder ITC" panose="04020505051007020D02" pitchFamily="82" charset="0"/>
              </a:rPr>
              <a:t>Teresa Jantarsko</a:t>
            </a:r>
          </a:p>
          <a:p>
            <a:endParaRPr lang="pl-PL" altLang="pl-PL" sz="140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36" name="Objaśnienie prostokątne 35">
            <a:extLst>
              <a:ext uri="{FF2B5EF4-FFF2-40B4-BE49-F238E27FC236}">
                <a16:creationId xmlns:a16="http://schemas.microsoft.com/office/drawing/2014/main" id="{4639D08E-697B-423C-ACB9-BCE55703DB0F}"/>
              </a:ext>
            </a:extLst>
          </p:cNvPr>
          <p:cNvSpPr/>
          <p:nvPr/>
        </p:nvSpPr>
        <p:spPr>
          <a:xfrm>
            <a:off x="4250987" y="6159723"/>
            <a:ext cx="3629363" cy="552362"/>
          </a:xfrm>
          <a:prstGeom prst="wedgeRectCallout">
            <a:avLst>
              <a:gd name="adj1" fmla="val 4027"/>
              <a:gd name="adj2" fmla="val -1494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pisemnej/ praktycznej model d rubryka pozostaje pusta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347A2BB-6BD0-4F98-A061-6B08131E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5161515"/>
            <a:ext cx="404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66577" name="pole tekstowe 36">
            <a:extLst>
              <a:ext uri="{FF2B5EF4-FFF2-40B4-BE49-F238E27FC236}">
                <a16:creationId xmlns:a16="http://schemas.microsoft.com/office/drawing/2014/main" id="{E0732B6E-8F3B-4C9A-AEED-D084C80CF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2353227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i="1"/>
              <a:t>2</a:t>
            </a:r>
          </a:p>
        </p:txBody>
      </p:sp>
      <p:sp>
        <p:nvSpPr>
          <p:cNvPr id="66578" name="pole tekstowe 37">
            <a:extLst>
              <a:ext uri="{FF2B5EF4-FFF2-40B4-BE49-F238E27FC236}">
                <a16:creationId xmlns:a16="http://schemas.microsoft.com/office/drawing/2014/main" id="{5C25BCCA-1C1A-4704-AE29-FDC752898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642152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i="1"/>
              <a:t>23.06.2020</a:t>
            </a:r>
          </a:p>
        </p:txBody>
      </p:sp>
      <p:sp>
        <p:nvSpPr>
          <p:cNvPr id="66579" name="pole tekstowe 42">
            <a:extLst>
              <a:ext uri="{FF2B5EF4-FFF2-40B4-BE49-F238E27FC236}">
                <a16:creationId xmlns:a16="http://schemas.microsoft.com/office/drawing/2014/main" id="{8E2CE068-E0CA-4782-A434-406C0621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2654852"/>
            <a:ext cx="82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i="1"/>
              <a:t>12:00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F319E0F-8204-40F8-B977-617B3C52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375827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01-SG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663596CA-BF0A-4DB2-9E88-BED87DE4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5364715"/>
            <a:ext cx="1201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66582" name="pole tekstowe 4">
            <a:extLst>
              <a:ext uri="{FF2B5EF4-FFF2-40B4-BE49-F238E27FC236}">
                <a16:creationId xmlns:a16="http://schemas.microsoft.com/office/drawing/2014/main" id="{013AD92C-7CD9-49F9-A5BC-58513D3E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4728127"/>
            <a:ext cx="4006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/>
              <a:t>Kowalski        Adrian          </a:t>
            </a:r>
            <a:r>
              <a:rPr lang="pl-PL" altLang="pl-PL" sz="1200"/>
              <a:t>99101012345         N</a:t>
            </a:r>
          </a:p>
          <a:p>
            <a:r>
              <a:rPr lang="pl-PL" altLang="pl-PL" sz="1400"/>
              <a:t>Nowak          Jan                  </a:t>
            </a:r>
            <a:r>
              <a:rPr lang="pl-PL" altLang="pl-PL" sz="1200"/>
              <a:t>99111112345         N</a:t>
            </a:r>
          </a:p>
          <a:p>
            <a:r>
              <a:rPr lang="pl-PL" altLang="pl-PL" sz="1400"/>
              <a:t>Iksińska         Monika          </a:t>
            </a:r>
            <a:r>
              <a:rPr lang="pl-PL" altLang="pl-PL" sz="1200"/>
              <a:t>99121212345         N</a:t>
            </a:r>
          </a:p>
          <a:p>
            <a:r>
              <a:rPr lang="pl-PL" altLang="pl-PL" sz="1400"/>
              <a:t>Wójcik          Robert           </a:t>
            </a:r>
            <a:r>
              <a:rPr lang="pl-PL" altLang="pl-PL" sz="1200"/>
              <a:t>99090912345         N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3F6B491E-897B-42D3-9F9B-A570A5EC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8" y="4920215"/>
            <a:ext cx="582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1600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pl-PL" altLang="pl-PL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40E112A-7596-4149-AEC2-C4EB2F81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0" y="4728127"/>
            <a:ext cx="582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1600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pl-PL" altLang="pl-PL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4011DEB8-516C-40A3-BD6A-4FFB349AD718}"/>
              </a:ext>
            </a:extLst>
          </p:cNvPr>
          <p:cNvSpPr txBox="1"/>
          <p:nvPr/>
        </p:nvSpPr>
        <p:spPr>
          <a:xfrm>
            <a:off x="10115989" y="5409944"/>
            <a:ext cx="125514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rgbClr val="C00000"/>
                </a:solidFill>
                <a:cs typeface="Arial" pitchFamily="34" charset="0"/>
              </a:rPr>
              <a:t>14:20 </a:t>
            </a:r>
            <a:r>
              <a:rPr lang="pl-PL" sz="1600" b="1" i="1" dirty="0">
                <a:solidFill>
                  <a:srgbClr val="C00000"/>
                </a:solidFill>
                <a:highlight>
                  <a:srgbClr val="FFFF00"/>
                </a:highlight>
                <a:cs typeface="Arial" pitchFamily="34" charset="0"/>
              </a:rPr>
              <a:t>| 003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0BF9C03-39F7-4025-8EED-AC04DF0C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8" y="5125002"/>
            <a:ext cx="58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1600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pl-PL" altLang="pl-PL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9623A33B-E9E7-4386-978C-D7C2E507DC50}"/>
              </a:ext>
            </a:extLst>
          </p:cNvPr>
          <p:cNvSpPr txBox="1"/>
          <p:nvPr/>
        </p:nvSpPr>
        <p:spPr>
          <a:xfrm>
            <a:off x="5443538" y="1381677"/>
            <a:ext cx="4533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spc="200" dirty="0">
                <a:latin typeface="Courier New" panose="02070309020205020404" pitchFamily="49" charset="0"/>
                <a:cs typeface="Courier New" panose="02070309020205020404" pitchFamily="49" charset="0"/>
              </a:rPr>
              <a:t>1 2 6 1 0 5 – 0 1 2 3 4</a:t>
            </a:r>
          </a:p>
        </p:txBody>
      </p:sp>
      <p:sp>
        <p:nvSpPr>
          <p:cNvPr id="66588" name="pole tekstowe 40">
            <a:extLst>
              <a:ext uri="{FF2B5EF4-FFF2-40B4-BE49-F238E27FC236}">
                <a16:creationId xmlns:a16="http://schemas.microsoft.com/office/drawing/2014/main" id="{289C7374-68AA-44B3-AEC2-EFCEFFF0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42040"/>
            <a:ext cx="42370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i="1"/>
              <a:t>Zespół Szkół</a:t>
            </a:r>
          </a:p>
          <a:p>
            <a:pPr>
              <a:spcBef>
                <a:spcPts val="200"/>
              </a:spcBef>
            </a:pPr>
            <a:r>
              <a:rPr lang="pl-PL" altLang="pl-PL" i="1"/>
              <a:t>Kraków, os. Szkolne 37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6" grpId="0"/>
      <p:bldP spid="27" grpId="0"/>
      <p:bldP spid="28" grpId="0"/>
      <p:bldP spid="29" grpId="0"/>
      <p:bldP spid="31" grpId="0"/>
      <p:bldP spid="34" grpId="0"/>
      <p:bldP spid="36" grpId="0" animBg="1"/>
      <p:bldP spid="23" grpId="0"/>
      <p:bldP spid="44" grpId="0"/>
      <p:bldP spid="46" grpId="0"/>
      <p:bldP spid="45" grpId="0"/>
      <p:bldP spid="33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E5C55FE-19A4-477E-81FD-EF50E34D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EED791-A7B6-41FC-B902-DA042B5B8226}" type="slidenum">
              <a:rPr lang="pl-PL" altLang="pl-PL">
                <a:solidFill>
                  <a:srgbClr val="898989"/>
                </a:solidFill>
              </a:rPr>
              <a:pPr/>
              <a:t>23</a:t>
            </a:fld>
            <a:endParaRPr lang="pl-PL" altLang="pl-PL">
              <a:solidFill>
                <a:srgbClr val="898989"/>
              </a:solidFill>
            </a:endParaRPr>
          </a:p>
        </p:txBody>
      </p:sp>
      <p:sp>
        <p:nvSpPr>
          <p:cNvPr id="39" name="Tytuł 1">
            <a:extLst>
              <a:ext uri="{FF2B5EF4-FFF2-40B4-BE49-F238E27FC236}">
                <a16:creationId xmlns:a16="http://schemas.microsoft.com/office/drawing/2014/main" id="{53D83D85-1B02-476C-A8D8-B0BAF273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31" y="497600"/>
            <a:ext cx="10515600" cy="8397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Informacje w protokole przebiegu egzaminu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818F18-8A35-48A7-8AC4-638B5B851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491" y="1583107"/>
            <a:ext cx="10524771" cy="483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9BC6A487-4D48-4C2D-99AA-1EF048210B1C}"/>
              </a:ext>
            </a:extLst>
          </p:cNvPr>
          <p:cNvSpPr/>
          <p:nvPr/>
        </p:nvSpPr>
        <p:spPr>
          <a:xfrm>
            <a:off x="474991" y="4347315"/>
            <a:ext cx="3230562" cy="496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Prostokąt zaokrąglony 9">
            <a:extLst>
              <a:ext uri="{FF2B5EF4-FFF2-40B4-BE49-F238E27FC236}">
                <a16:creationId xmlns:a16="http://schemas.microsoft.com/office/drawing/2014/main" id="{08589330-E36A-42D9-B5E9-274C6A522504}"/>
              </a:ext>
            </a:extLst>
          </p:cNvPr>
          <p:cNvSpPr/>
          <p:nvPr/>
        </p:nvSpPr>
        <p:spPr>
          <a:xfrm>
            <a:off x="6096000" y="3303150"/>
            <a:ext cx="5092700" cy="10874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>
            <a:extLst>
              <a:ext uri="{FF2B5EF4-FFF2-40B4-BE49-F238E27FC236}">
                <a16:creationId xmlns:a16="http://schemas.microsoft.com/office/drawing/2014/main" id="{EF5F8085-DD8F-42CC-9B10-1F514A76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574675"/>
            <a:ext cx="10515600" cy="993775"/>
          </a:xfrm>
        </p:spPr>
        <p:txBody>
          <a:bodyPr/>
          <a:lstStyle/>
          <a:p>
            <a:r>
              <a:rPr lang="pl-PL" altLang="pl-PL" dirty="0">
                <a:latin typeface="Calibri" panose="020F0502020204030204" pitchFamily="34" charset="0"/>
              </a:rPr>
              <a:t>EGZAMINATOR - </a:t>
            </a:r>
            <a:r>
              <a:rPr lang="pl-PL" altLang="pl-PL" sz="3200" dirty="0">
                <a:latin typeface="Calibri" panose="020F0502020204030204" pitchFamily="34" charset="0"/>
              </a:rPr>
              <a:t>część praktyczna model w i </a:t>
            </a:r>
            <a:r>
              <a:rPr lang="pl-PL" altLang="pl-PL" sz="3200" dirty="0" err="1">
                <a:latin typeface="Calibri" panose="020F0502020204030204" pitchFamily="34" charset="0"/>
              </a:rPr>
              <a:t>wk</a:t>
            </a:r>
            <a:endParaRPr lang="pl-PL" altLang="pl-PL" dirty="0"/>
          </a:p>
        </p:txBody>
      </p:sp>
      <p:sp>
        <p:nvSpPr>
          <p:cNvPr id="34818" name="Symbol zastępczy zawartości 2">
            <a:extLst>
              <a:ext uri="{FF2B5EF4-FFF2-40B4-BE49-F238E27FC236}">
                <a16:creationId xmlns:a16="http://schemas.microsoft.com/office/drawing/2014/main" id="{593684F9-ED9E-41CD-8E57-695FC32F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95" y="1385888"/>
            <a:ext cx="11404462" cy="5153025"/>
          </a:xfrm>
        </p:spPr>
        <p:txBody>
          <a:bodyPr/>
          <a:lstStyle/>
          <a:p>
            <a:pPr marL="442913" indent="-442913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Należy ustalić zasady </a:t>
            </a:r>
            <a:r>
              <a:rPr lang="pl-PL" altLang="pl-PL" sz="2400" b="1" dirty="0"/>
              <a:t>kontaktu z egzaminatorem w trakcie egzaminu</a:t>
            </a:r>
            <a:r>
              <a:rPr lang="pl-PL" altLang="pl-PL" sz="2400" dirty="0"/>
              <a:t>, w przypadku wystąpienia sytuacji szczególnych.</a:t>
            </a:r>
          </a:p>
          <a:p>
            <a:pPr marL="442913" indent="-442913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Przed egzaminem należy przekazać egzaminatorowi wskazania do przygotowania stanowisk egzaminacyjnych i dopilnować, aby zapoznał się z tym dokumentem </a:t>
            </a:r>
            <a:br>
              <a:rPr lang="pl-PL" altLang="pl-PL" sz="2400" dirty="0"/>
            </a:br>
            <a:r>
              <a:rPr lang="pl-PL" altLang="pl-PL" sz="2400" dirty="0"/>
              <a:t>i ze stanowiskami.</a:t>
            </a:r>
          </a:p>
          <a:p>
            <a:pPr marL="442913" indent="-442913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Należy poinformować egzaminatora, że </a:t>
            </a:r>
            <a:r>
              <a:rPr lang="pl-PL" altLang="pl-PL" sz="2400" b="1" u="sng" dirty="0"/>
              <a:t>nie może</a:t>
            </a:r>
            <a:r>
              <a:rPr lang="pl-PL" altLang="pl-PL" sz="2400" dirty="0"/>
              <a:t>: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dirty="0"/>
              <a:t>zaglądać do arkuszy egzaminacyjnych zdających oraz arkuszy niewykorzystanych,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dirty="0"/>
              <a:t>udzielać zdającym żadnych wyjaśnień dotyczących zadań egzaminacyjnych,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dirty="0"/>
              <a:t>opuszczać sali egzaminacyjnej</a:t>
            </a:r>
            <a:r>
              <a:rPr lang="pl-PL" altLang="pl-PL" sz="2000" dirty="0"/>
              <a:t>.</a:t>
            </a:r>
          </a:p>
          <a:p>
            <a:pPr marL="442913" indent="-442913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Należy przypomnieć egzaminatorowi, że jako członek ZN musi być obecny przy pakowaniu arkuszy egzaminacyjnych, kart ocen i zasad oceniania do koperty bezpiecznej i zaklejaniu jej.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FDD6CA-CE6C-4837-8CC8-0B33691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7868B0-F0E0-4EB8-93C6-5E3AEE3D1588}" type="slidenum">
              <a:rPr lang="en-US" altLang="pl-PL">
                <a:solidFill>
                  <a:srgbClr val="898989"/>
                </a:solidFill>
              </a:rPr>
              <a:pPr/>
              <a:t>24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76DC0F-2522-4556-95EF-517CAD6D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F4B25-DD25-46FF-AEF9-3000868A1EEB}" type="slidenum">
              <a:rPr lang="en-US" altLang="pl-PL">
                <a:solidFill>
                  <a:srgbClr val="898989"/>
                </a:solidFill>
              </a:rPr>
              <a:pPr/>
              <a:t>25</a:t>
            </a:fld>
            <a:endParaRPr lang="en-US" altLang="pl-PL">
              <a:solidFill>
                <a:srgbClr val="898989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2A48EFA-8EC1-4B60-8060-F6040A971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26985"/>
              </p:ext>
            </p:extLst>
          </p:nvPr>
        </p:nvGraphicFramePr>
        <p:xfrm>
          <a:off x="1130298" y="4510706"/>
          <a:ext cx="10223500" cy="1707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5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Praktyczna (D)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formuły</a:t>
                      </a: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w dniu egzaminu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od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6.00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do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7.30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jeśli pierwsze egzaminy o  godz. 9.00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b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od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6.00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do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9.00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jeśli pierwsze egzaminy o 13.00 lub później</a:t>
                      </a:r>
                      <a:endParaRPr lang="pl-PL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6" marR="45726" marT="45713" marB="457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75AC801-B393-4752-B15B-07B18D72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51195"/>
              </p:ext>
            </p:extLst>
          </p:nvPr>
        </p:nvGraphicFramePr>
        <p:xfrm>
          <a:off x="1130298" y="1963880"/>
          <a:ext cx="10231608" cy="2116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5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effectLst/>
                        </a:rPr>
                        <a:t>CZĘŚĆ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effectLst/>
                        </a:rPr>
                        <a:t>DATA DOSTAWY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effectLst/>
                        </a:rPr>
                        <a:t>GODZINY DOSTAW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Pisemna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formuła 2012 </a:t>
                      </a:r>
                      <a:b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i formuła 2017</a:t>
                      </a:r>
                      <a:endParaRPr lang="pl-PL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w dniu egzaminu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od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6.00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do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8.00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jeśli pierwsze egzaminy o  godz. 10.00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od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6.00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do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9.30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jeśli pierwsze egzaminy o 12.00 lub 14.00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6" marR="45726" marT="45713" marB="457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rostokąt 9">
            <a:extLst>
              <a:ext uri="{FF2B5EF4-FFF2-40B4-BE49-F238E27FC236}">
                <a16:creationId xmlns:a16="http://schemas.microsoft.com/office/drawing/2014/main" id="{31DA2F77-9C8D-4F8E-8AF2-0AF74A5B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298" y="887494"/>
            <a:ext cx="31363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600" dirty="0">
                <a:solidFill>
                  <a:srgbClr val="002060"/>
                </a:solidFill>
              </a:rPr>
              <a:t>Terminy dostaw</a:t>
            </a:r>
          </a:p>
        </p:txBody>
      </p:sp>
    </p:spTree>
    <p:extLst>
      <p:ext uri="{BB962C8B-B14F-4D97-AF65-F5344CB8AC3E}">
        <p14:creationId xmlns:p14="http://schemas.microsoft.com/office/powerpoint/2010/main" val="14624466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76DC0F-2522-4556-95EF-517CAD6D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F4B25-DD25-46FF-AEF9-3000868A1EEB}" type="slidenum">
              <a:rPr lang="en-US" altLang="pl-PL">
                <a:solidFill>
                  <a:srgbClr val="898989"/>
                </a:solidFill>
              </a:rPr>
              <a:pPr/>
              <a:t>26</a:t>
            </a:fld>
            <a:endParaRPr lang="en-US" altLang="pl-PL">
              <a:solidFill>
                <a:srgbClr val="898989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434A4FE-7EBF-4712-B8B8-A0DCD32B2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45160"/>
              </p:ext>
            </p:extLst>
          </p:nvPr>
        </p:nvGraphicFramePr>
        <p:xfrm>
          <a:off x="1130298" y="2000672"/>
          <a:ext cx="9931399" cy="2106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Część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DATA DOSTAWY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GODZINY DOSTAW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Praktyczna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 err="1">
                          <a:solidFill>
                            <a:srgbClr val="002060"/>
                          </a:solidFill>
                          <a:effectLst/>
                        </a:rPr>
                        <a:t>dk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, w, </a:t>
                      </a:r>
                      <a:r>
                        <a:rPr lang="pl-PL" sz="2000" dirty="0" err="1">
                          <a:solidFill>
                            <a:srgbClr val="002060"/>
                          </a:solidFill>
                          <a:effectLst/>
                        </a:rPr>
                        <a:t>wk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formuły</a:t>
                      </a: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dostawa w dzień roboczy przed każdym egzaminem w ośrodku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od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8.00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do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12.00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06" name="Prostokąt 9">
            <a:extLst>
              <a:ext uri="{FF2B5EF4-FFF2-40B4-BE49-F238E27FC236}">
                <a16:creationId xmlns:a16="http://schemas.microsoft.com/office/drawing/2014/main" id="{BEB33E23-D411-432A-B3D3-E7BB8C9AA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298" y="887494"/>
            <a:ext cx="31363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600" dirty="0">
                <a:solidFill>
                  <a:srgbClr val="002060"/>
                </a:solidFill>
              </a:rPr>
              <a:t>Terminy dostaw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4F30EED-6DD6-40BB-8F6F-6019305B8881}"/>
              </a:ext>
            </a:extLst>
          </p:cNvPr>
          <p:cNvSpPr/>
          <p:nvPr/>
        </p:nvSpPr>
        <p:spPr>
          <a:xfrm>
            <a:off x="1130299" y="4340617"/>
            <a:ext cx="9931399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zadań jawnych zostaną dostarczone tylko Zasady oceniania i Karty oceny.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Arkusze egzaminacyjne drukuje PZE 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(arkusze egzaminacyjne będą zamieszczone  w SIOEPKZ dla każdego zaplanowanego egzaminu w zakładce </a:t>
            </a:r>
            <a:r>
              <a:rPr lang="pl-PL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Egzaminy - arkusze i dane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46734-D5BA-4658-8202-8CD09DFE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760413"/>
            <a:ext cx="11739563" cy="104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pl-PL" sz="2700" dirty="0">
                <a:solidFill>
                  <a:srgbClr val="C00000"/>
                </a:solidFill>
                <a:latin typeface="+mn-lt"/>
              </a:rPr>
              <a:t>kwalifikacje 3-literowe - zadania jawne</a:t>
            </a:r>
            <a:br>
              <a:rPr lang="pl-PL" dirty="0">
                <a:latin typeface="+mn-lt"/>
              </a:rPr>
            </a:br>
            <a:r>
              <a:rPr lang="pl-PL" sz="3600" dirty="0">
                <a:latin typeface="+mn-lt"/>
              </a:rPr>
              <a:t>Przygotowanie arkuszy egzaminacyjnych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3019B7-EE01-4844-BE3A-E41478D6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2158696"/>
            <a:ext cx="11215688" cy="4913312"/>
          </a:xfrm>
        </p:spPr>
        <p:txBody>
          <a:bodyPr rtlCol="0">
            <a:normAutofit/>
          </a:bodyPr>
          <a:lstStyle/>
          <a:p>
            <a:pPr marL="542925" indent="-542925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wskazania do przygotowania stanowisk oraz arkusze egzaminacyjne zostaną opublikowane </a:t>
            </a:r>
            <a:br>
              <a:rPr lang="pl-PL" sz="2200" dirty="0"/>
            </a:br>
            <a:r>
              <a:rPr lang="pl-PL" sz="2200" dirty="0"/>
              <a:t>w SIOEPKZ</a:t>
            </a: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200" dirty="0"/>
          </a:p>
          <a:p>
            <a:pPr marL="542925" indent="-542925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należy wydrukować arkusze w odpowiedniej liczbie, zgodnie z planem (harmonogramem) wykorzystania tych zadań,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później niż w dniu poprzedzającym dany egzamin </a:t>
            </a:r>
          </a:p>
          <a:p>
            <a:pPr marL="542925" indent="-542925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wydrukowane arkusze należy zapakować do papierowych kopert, zakleić  je oraz oznakować, zapisując na kopercie: </a:t>
            </a:r>
            <a:r>
              <a:rPr lang="pl-PL" sz="2200" dirty="0">
                <a:solidFill>
                  <a:srgbClr val="C00000"/>
                </a:solidFill>
              </a:rPr>
              <a:t>symbol i nazwę kwalifikacji, oznaczenie arkusza, datę i godzinę egzaminu oraz liczbę arkuszy.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3BF610-9290-4B7F-AAF5-EAFBA226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597BF2-B731-4D7D-8126-88CA99F7F6A2}" type="slidenum">
              <a:rPr lang="en-US" altLang="pl-PL">
                <a:solidFill>
                  <a:srgbClr val="898989"/>
                </a:solidFill>
              </a:rPr>
              <a:pPr/>
              <a:t>27</a:t>
            </a:fld>
            <a:endParaRPr lang="en-US" altLang="pl-PL">
              <a:solidFill>
                <a:srgbClr val="898989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505A52-7872-4682-A2CA-E75720B0132E}"/>
              </a:ext>
            </a:extLst>
          </p:cNvPr>
          <p:cNvGraphicFramePr/>
          <p:nvPr/>
        </p:nvGraphicFramePr>
        <p:xfrm>
          <a:off x="1939383" y="2842311"/>
          <a:ext cx="7493583" cy="8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E1F31-20A1-4C26-B21C-A99E4A9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493476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>
                <a:latin typeface="+mn-lt"/>
              </a:rPr>
              <a:t>Odbiór przesyłki z materiałami na egzamin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08D594-B808-4063-B75E-5F5F8393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2068479"/>
            <a:ext cx="10852150" cy="4296045"/>
          </a:xfrm>
        </p:spPr>
        <p:txBody>
          <a:bodyPr rtlCol="0">
            <a:normAutofit/>
          </a:bodyPr>
          <a:lstStyle/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Dla części praktycznej w i wk OE będą otrzymywać paczki w dniu roboczym poprzedzającym dzień  egzaminu.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Do każdego ośrodka egzaminacyjnego w danym dniu  powinna dotrzeć jedna paczka.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Przesyłkę z materiałami odbiera przewodniczący ZE lub pisemnie upoważniony przez niego zastępca PZE lub członek ZE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(przygotować upoważnienia</a:t>
            </a:r>
            <a:r>
              <a:rPr lang="pl-PL" sz="2200" dirty="0"/>
              <a:t>).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Przesyłka adresowana jest na osobę wskazaną w SIOEPKZ jako upoważnioną do odbioru.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Należy paczkę otworzyć i postępować zgodnie z instrukcją w niej zamieszczoną.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Po sprawdzeniu należy zabezpieczyć pakiety z materiałami egzaminacyjnymi przed nieuprawnionym ujawnieniem.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961D3C-F619-4723-96E7-7E2ED2D2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59F371-F9F1-4FDF-8A6D-6D4D1F391224}" type="slidenum">
              <a:rPr lang="en-US" altLang="pl-PL">
                <a:solidFill>
                  <a:srgbClr val="898989"/>
                </a:solidFill>
              </a:rPr>
              <a:pPr/>
              <a:t>28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A4F64-E421-4A16-B0E4-B89B572C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96" y="826952"/>
            <a:ext cx="10515600" cy="723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Wydawanie materiałów egzaminacyjnych</a:t>
            </a:r>
            <a:endParaRPr lang="pl-P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54724E-CA8C-45B5-9448-43D69F33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94147"/>
            <a:ext cx="10515600" cy="2518908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każdym egzaminem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3200" dirty="0"/>
              <a:t>przed wydaniem materiałów egzaminacyjnych PZN, 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należy </a:t>
            </a:r>
            <a:r>
              <a:rPr lang="pl-PL" sz="3200" u="sng" dirty="0"/>
              <a:t>przeczytać na głos </a:t>
            </a:r>
            <a:r>
              <a:rPr lang="pl-PL" sz="3200" dirty="0"/>
              <a:t>opis na kopercie: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kwalifikacja – data – godzina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E20EDF-702A-4796-AAF3-9CBFCFB1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8F1333-27B5-4BFF-8655-ACD62466565B}" type="slidenum">
              <a:rPr lang="en-US" altLang="pl-PL">
                <a:solidFill>
                  <a:srgbClr val="898989"/>
                </a:solidFill>
              </a:rPr>
              <a:pPr/>
              <a:t>29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8C1407D-AE3B-422F-A666-7624F1A88CD4}"/>
              </a:ext>
            </a:extLst>
          </p:cNvPr>
          <p:cNvSpPr/>
          <p:nvPr/>
        </p:nvSpPr>
        <p:spPr>
          <a:xfrm>
            <a:off x="9326785" y="1760095"/>
            <a:ext cx="2377629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zawartości 7">
            <a:extLst>
              <a:ext uri="{FF2B5EF4-FFF2-40B4-BE49-F238E27FC236}">
                <a16:creationId xmlns:a16="http://schemas.microsoft.com/office/drawing/2014/main" id="{58926D83-9BC7-454F-83F7-203BFBD4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8" y="2324100"/>
            <a:ext cx="10515600" cy="3741738"/>
          </a:xfrm>
        </p:spPr>
        <p:txBody>
          <a:bodyPr/>
          <a:lstStyle/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dirty="0">
                <a:cs typeface="Calibri" panose="020F0502020204030204" pitchFamily="34" charset="0"/>
              </a:rPr>
              <a:t>Wprowadzić 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numer i datę </a:t>
            </a:r>
            <a:r>
              <a:rPr lang="pl-PL" altLang="pl-PL" sz="2400" dirty="0">
                <a:cs typeface="Calibri" panose="020F0502020204030204" pitchFamily="34" charset="0"/>
              </a:rPr>
              <a:t>wydania zaświadczenia o ukończeniu KKZ</a:t>
            </a: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altLang="pl-PL" sz="2400" dirty="0">
              <a:cs typeface="Calibri" panose="020F0502020204030204" pitchFamily="34" charset="0"/>
            </a:endParaRP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altLang="pl-PL" sz="2400" dirty="0">
              <a:cs typeface="Calibri" panose="020F0502020204030204" pitchFamily="34" charset="0"/>
            </a:endParaRP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altLang="pl-PL" sz="2400" dirty="0">
              <a:cs typeface="Calibri" panose="020F0502020204030204" pitchFamily="34" charset="0"/>
            </a:endParaRP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dirty="0">
                <a:cs typeface="Calibri" panose="020F0502020204030204" pitchFamily="34" charset="0"/>
              </a:rPr>
              <a:t>Osobom, które nie ukończyły KKZ należy usunąć deklaracje 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F9D64835-4EC6-4500-903F-64047D83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58" y="792162"/>
            <a:ext cx="10515600" cy="1166812"/>
          </a:xfrm>
        </p:spPr>
        <p:txBody>
          <a:bodyPr rtlCol="0">
            <a:noAutofit/>
          </a:bodyPr>
          <a:lstStyle/>
          <a:p>
            <a:pPr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pl-PL" dirty="0">
                <a:latin typeface="+mn-lt"/>
              </a:rPr>
              <a:t>Wprowadzenie informacji o zakończeniu KKZ</a:t>
            </a:r>
            <a:endParaRPr lang="pl-P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757D6D3-80DB-4B25-9695-A3F413CF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8775" y="61595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1D6015-FFD9-46B1-AAB5-BA9273EAF288}" type="slidenum">
              <a:rPr lang="pl-PL" altLang="pl-PL">
                <a:solidFill>
                  <a:srgbClr val="898989"/>
                </a:solidFill>
              </a:rPr>
              <a:pPr/>
              <a:t>3</a:t>
            </a:fld>
            <a:endParaRPr lang="pl-PL" altLang="pl-PL">
              <a:solidFill>
                <a:srgbClr val="898989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EE5CCA-5902-4B3B-8A99-04F0D2167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139103"/>
              </p:ext>
            </p:extLst>
          </p:nvPr>
        </p:nvGraphicFramePr>
        <p:xfrm>
          <a:off x="1204748" y="3015800"/>
          <a:ext cx="7734300" cy="122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26976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20D3F-95C8-43FB-AE91-CC7E8AD3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84188"/>
            <a:ext cx="10515600" cy="7905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Nadzorowanie</a:t>
            </a:r>
            <a:r>
              <a:rPr lang="pl-PL" sz="4800" dirty="0">
                <a:latin typeface="+mn-lt"/>
              </a:rPr>
              <a:t> </a:t>
            </a:r>
            <a:r>
              <a:rPr lang="pl-PL" dirty="0">
                <a:latin typeface="+mn-lt"/>
              </a:rPr>
              <a:t>przebiegu egzaminu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B6EEB05-B9B3-43C6-8E53-2D83BE95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397000"/>
            <a:ext cx="11550650" cy="2838450"/>
          </a:xfrm>
        </p:spPr>
        <p:txBody>
          <a:bodyPr rtlCol="0">
            <a:noAutofit/>
          </a:bodyPr>
          <a:lstStyle/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Spóźnieni na egzamin mogą przystąpić do egzaminu, jeżeli w sali trwają jeszcze czynności organizacyjne.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PZE unieważnia część pisemną/praktyczną egzaminu w przypadku, gdy zdający:‎</a:t>
            </a:r>
          </a:p>
          <a:p>
            <a:pPr marL="61595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900" dirty="0"/>
              <a:t>niesamodzielnie wykonuje zadanie egzaminacyjne (</a:t>
            </a:r>
            <a:r>
              <a:rPr lang="pl-PL" sz="1900" dirty="0">
                <a:solidFill>
                  <a:srgbClr val="FF0000"/>
                </a:solidFill>
              </a:rPr>
              <a:t>art.44zzzp pkt.1</a:t>
            </a:r>
            <a:r>
              <a:rPr lang="pl-PL" sz="1900" dirty="0"/>
              <a:t>)</a:t>
            </a:r>
          </a:p>
          <a:p>
            <a:pPr marL="615950" lvl="2" indent="-34290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900" dirty="0"/>
              <a:t>wniósł lub korzysta w sali/miejscu  egzaminu z niedozwolonych urządzeń/materiałów (</a:t>
            </a:r>
            <a:r>
              <a:rPr lang="pl-PL" sz="1900" dirty="0">
                <a:solidFill>
                  <a:srgbClr val="FF0000"/>
                </a:solidFill>
              </a:rPr>
              <a:t>art.44zzzp pkt.2</a:t>
            </a:r>
            <a:r>
              <a:rPr lang="pl-PL" sz="1900" dirty="0"/>
              <a:t>)</a:t>
            </a:r>
          </a:p>
          <a:p>
            <a:pPr marL="615950" lvl="2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900" dirty="0"/>
              <a:t>zakłóca prawidłowy ‎przebieg egzaminu w sposób utrudniający pracę pozostałym zdającym (</a:t>
            </a:r>
            <a:r>
              <a:rPr lang="pl-PL" sz="1900" dirty="0">
                <a:solidFill>
                  <a:srgbClr val="FF0000"/>
                </a:solidFill>
              </a:rPr>
              <a:t>art.44zzzp pkt.3</a:t>
            </a:r>
            <a:r>
              <a:rPr lang="pl-PL" sz="1900" dirty="0"/>
              <a:t>).</a:t>
            </a:r>
          </a:p>
          <a:p>
            <a:pPr marL="0" indent="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3170803-5096-4804-B057-D4948044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D46E17-0492-43F4-BEB0-B6E4F44181AE}" type="slidenum">
              <a:rPr lang="en-US" altLang="pl-PL">
                <a:solidFill>
                  <a:srgbClr val="898989"/>
                </a:solidFill>
              </a:rPr>
              <a:pPr/>
              <a:t>30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FBE8EE-FC76-440B-90D0-1D9434F2E05E}"/>
              </a:ext>
            </a:extLst>
          </p:cNvPr>
          <p:cNvSpPr/>
          <p:nvPr/>
        </p:nvSpPr>
        <p:spPr>
          <a:xfrm>
            <a:off x="623888" y="3994150"/>
            <a:ext cx="11374437" cy="197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</a:rPr>
              <a:t>Przewodniczący ZN kontaktuje się z PZE, który przerywa i unieważnia egzamin zdającemu:</a:t>
            </a:r>
          </a:p>
          <a:p>
            <a:pPr marL="864000" indent="-4320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  <a:latin typeface="+mn-lt"/>
              </a:rPr>
              <a:t>odbiera od zdającego Arkusz egzaminacyjny, Kartę odpowiedzi/oceny i ewentualne wydruki,</a:t>
            </a:r>
          </a:p>
          <a:p>
            <a:pPr marL="432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002060"/>
                </a:solidFill>
                <a:latin typeface="+mn-lt"/>
              </a:rPr>
              <a:t>a następnie poleca opuszczenie sali/miejsca egzaminu</a:t>
            </a:r>
          </a:p>
          <a:p>
            <a:pPr marL="864000" indent="-4320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  <a:latin typeface="+mn-lt"/>
              </a:rPr>
              <a:t>wypełnia druk </a:t>
            </a:r>
            <a:r>
              <a:rPr lang="pl-PL" sz="2000" i="1" dirty="0">
                <a:solidFill>
                  <a:srgbClr val="002060"/>
                </a:solidFill>
                <a:latin typeface="+mn-lt"/>
              </a:rPr>
              <a:t>Decyzja o przerwaniu i unieważnieniu …, </a:t>
            </a:r>
            <a:r>
              <a:rPr lang="pl-PL" sz="2000" dirty="0">
                <a:solidFill>
                  <a:srgbClr val="002060"/>
                </a:solidFill>
                <a:latin typeface="+mn-lt"/>
              </a:rPr>
              <a:t>do którego dołącza dokumentację zdającego </a:t>
            </a:r>
          </a:p>
          <a:p>
            <a:pPr marL="864000" indent="-4320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  <a:latin typeface="+mn-lt"/>
              </a:rPr>
              <a:t>odnotowuje ten fakt w wykazie zdających.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278F90-5908-4661-A6C5-CF06A826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525463"/>
            <a:ext cx="9344025" cy="9239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Sytuacje szczególne na egzaminie</a:t>
            </a:r>
          </a:p>
        </p:txBody>
      </p:sp>
      <p:sp>
        <p:nvSpPr>
          <p:cNvPr id="65538" name="Symbol zastępczy zawartości 2">
            <a:extLst>
              <a:ext uri="{FF2B5EF4-FFF2-40B4-BE49-F238E27FC236}">
                <a16:creationId xmlns:a16="http://schemas.microsoft.com/office/drawing/2014/main" id="{21F3767E-B8E0-41A5-812C-E6427840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75" y="1565275"/>
            <a:ext cx="10515600" cy="4351338"/>
          </a:xfrm>
        </p:spPr>
        <p:txBody>
          <a:bodyPr/>
          <a:lstStyle/>
          <a:p>
            <a:pPr marL="357188" indent="-357188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altLang="pl-PL" sz="2400"/>
              <a:t>awaria sprzętu, brak prądu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altLang="pl-PL" sz="2400"/>
              <a:t>niewłaściwe przygotowane stanowiska itp.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altLang="pl-PL" sz="2400"/>
              <a:t>naruszenie pakietów egzaminacyjnych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altLang="pl-PL" sz="2400"/>
              <a:t>zgłoszenia egzaminatora dotyczące </a:t>
            </a:r>
            <a:br>
              <a:rPr lang="pl-PL" altLang="pl-PL" sz="2400"/>
            </a:br>
            <a:r>
              <a:rPr lang="pl-PL" altLang="pl-PL" sz="2400"/>
              <a:t>zasad oceniania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60EFF0-D1F3-4FF0-877C-AB20646A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225" y="638968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DCEBA4-E44D-4DD6-9493-201F0CEC137B}" type="slidenum">
              <a:rPr lang="en-US" altLang="pl-PL">
                <a:solidFill>
                  <a:srgbClr val="898989"/>
                </a:solidFill>
              </a:rPr>
              <a:pPr/>
              <a:t>31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65540" name="pole tekstowe 11">
            <a:extLst>
              <a:ext uri="{FF2B5EF4-FFF2-40B4-BE49-F238E27FC236}">
                <a16:creationId xmlns:a16="http://schemas.microsoft.com/office/drawing/2014/main" id="{6CDC9D43-0629-43B8-8564-5F5F257E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5341938"/>
            <a:ext cx="441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400" b="1">
                <a:solidFill>
                  <a:srgbClr val="002060"/>
                </a:solidFill>
              </a:rPr>
              <a:t>Informacja o zdarzeniu musi się znaleźć w protokole zbiorczym przebiegu egzaminu.</a:t>
            </a:r>
          </a:p>
        </p:txBody>
      </p:sp>
      <p:sp>
        <p:nvSpPr>
          <p:cNvPr id="13" name="Strzałka w dół 12">
            <a:extLst>
              <a:ext uri="{FF2B5EF4-FFF2-40B4-BE49-F238E27FC236}">
                <a16:creationId xmlns:a16="http://schemas.microsoft.com/office/drawing/2014/main" id="{C6278623-A765-40ED-9DFC-7594A53BF088}"/>
              </a:ext>
            </a:extLst>
          </p:cNvPr>
          <p:cNvSpPr/>
          <p:nvPr/>
        </p:nvSpPr>
        <p:spPr>
          <a:xfrm>
            <a:off x="9039225" y="4767263"/>
            <a:ext cx="5207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Nawias klamrowy zamykający 5">
            <a:extLst>
              <a:ext uri="{FF2B5EF4-FFF2-40B4-BE49-F238E27FC236}">
                <a16:creationId xmlns:a16="http://schemas.microsoft.com/office/drawing/2014/main" id="{DCBB97C1-4B8A-4BB0-800D-96D56A65B316}"/>
              </a:ext>
            </a:extLst>
          </p:cNvPr>
          <p:cNvSpPr/>
          <p:nvPr/>
        </p:nvSpPr>
        <p:spPr>
          <a:xfrm>
            <a:off x="6013450" y="1566863"/>
            <a:ext cx="914400" cy="2600325"/>
          </a:xfrm>
          <a:prstGeom prst="rightBrace">
            <a:avLst>
              <a:gd name="adj1" fmla="val 25877"/>
              <a:gd name="adj2" fmla="val 50000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6BB5AF6-BDB3-4E3D-A8A1-99F876E73FB1}"/>
              </a:ext>
            </a:extLst>
          </p:cNvPr>
          <p:cNvSpPr/>
          <p:nvPr/>
        </p:nvSpPr>
        <p:spPr>
          <a:xfrm>
            <a:off x="6927850" y="1546225"/>
            <a:ext cx="52641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pl-PL" sz="2400" dirty="0">
                <a:solidFill>
                  <a:srgbClr val="002060"/>
                </a:solidFill>
                <a:latin typeface="+mn-lt"/>
              </a:rPr>
              <a:t>PZE bezzwłocznie zgłasza do OKE zakłócenia przebiegu egzaminu,</a:t>
            </a:r>
            <a:br>
              <a:rPr lang="pl-PL" sz="2400" dirty="0">
                <a:solidFill>
                  <a:srgbClr val="002060"/>
                </a:solidFill>
                <a:latin typeface="+mn-lt"/>
              </a:rPr>
            </a:br>
            <a:r>
              <a:rPr lang="pl-PL" sz="2400" dirty="0">
                <a:solidFill>
                  <a:srgbClr val="002060"/>
                </a:solidFill>
                <a:latin typeface="+mn-lt"/>
              </a:rPr>
              <a:t>e-mail: </a:t>
            </a:r>
            <a:r>
              <a:rPr lang="pl-PL" sz="2400" dirty="0">
                <a:solidFill>
                  <a:srgbClr val="002060"/>
                </a:solidFill>
                <a:latin typeface="+mn-lt"/>
                <a:hlinkClick r:id="rId2"/>
              </a:rPr>
              <a:t>wez@oke.krakow.pl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zawierający:</a:t>
            </a:r>
          </a:p>
          <a:p>
            <a:pPr marL="864000" lvl="1" indent="-432000" fontAlgn="auto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kod ośrodka egzaminacyjnego</a:t>
            </a:r>
          </a:p>
          <a:p>
            <a:pPr marL="864000" lvl="1" indent="-432000" fontAlgn="auto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informację</a:t>
            </a:r>
          </a:p>
          <a:p>
            <a:pPr marL="864000" lvl="1" indent="-432000" fontAlgn="auto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imię i nazwisko i </a:t>
            </a:r>
            <a:r>
              <a:rPr lang="pl-PL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telefonu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osoby pełniącej funkcję PZE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8D6AD-EB8F-4B69-9749-45CEDE68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0" y="666783"/>
            <a:ext cx="10515600" cy="8493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Zakończenie egzaminu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0736CE-9AAC-49E7-B58F-37C617BB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707096"/>
            <a:ext cx="10988675" cy="1285875"/>
          </a:xfrm>
        </p:spPr>
        <p:txBody>
          <a:bodyPr rtlCol="0">
            <a:normAutofit/>
          </a:bodyPr>
          <a:lstStyle/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Odebranie od PZN prac zdających i dokumentacji z przebiegu egzaminu w danej sali egzaminacyjnej.</a:t>
            </a:r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Sprawdzenie kompletności dokumentacji.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200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2396F130-BDF6-440C-A3F0-B4DC1818573C}"/>
              </a:ext>
            </a:extLst>
          </p:cNvPr>
          <p:cNvSpPr txBox="1">
            <a:spLocks/>
          </p:cNvSpPr>
          <p:nvPr/>
        </p:nvSpPr>
        <p:spPr>
          <a:xfrm>
            <a:off x="365125" y="3043238"/>
            <a:ext cx="11588750" cy="3956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>
                <a:solidFill>
                  <a:srgbClr val="002060"/>
                </a:solidFill>
              </a:rPr>
              <a:t>Zalogowanie się do SIOEPKZ</a:t>
            </a:r>
          </a:p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>
                <a:solidFill>
                  <a:srgbClr val="002060"/>
                </a:solidFill>
              </a:rPr>
              <a:t>Przepisanie z protokołu papierowego godziny rozpoczęcia i zakończenia danego egzaminu </a:t>
            </a:r>
            <a:br>
              <a:rPr lang="pl-PL" sz="2200" dirty="0">
                <a:solidFill>
                  <a:srgbClr val="002060"/>
                </a:solidFill>
              </a:rPr>
            </a:br>
            <a:r>
              <a:rPr lang="pl-PL" sz="2200" dirty="0">
                <a:solidFill>
                  <a:srgbClr val="002060"/>
                </a:solidFill>
              </a:rPr>
              <a:t>i zapisanie zmian (ZAKOŃCZENIE EGZAMINU).</a:t>
            </a:r>
          </a:p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>
                <a:solidFill>
                  <a:srgbClr val="002060"/>
                </a:solidFill>
              </a:rPr>
              <a:t>Wybranie                                                                                             ,  wyedytowanie protokołu </a:t>
            </a:r>
          </a:p>
          <a:p>
            <a:pPr marL="0" indent="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      oraz sprawdzenie, czy wszystkie informacje z wersji papierowej protokołu są w systemie,</a:t>
            </a:r>
            <a:br>
              <a:rPr lang="pl-PL" sz="2200" dirty="0">
                <a:solidFill>
                  <a:srgbClr val="002060"/>
                </a:solidFill>
              </a:rPr>
            </a:br>
            <a:r>
              <a:rPr lang="pl-PL" sz="2200" dirty="0">
                <a:solidFill>
                  <a:srgbClr val="002060"/>
                </a:solidFill>
              </a:rPr>
              <a:t>      uzupełnienie brakujących wpisów, </a:t>
            </a:r>
            <a:r>
              <a:rPr lang="pl-PL" sz="2200" spc="-1" dirty="0">
                <a:solidFill>
                  <a:srgbClr val="002060"/>
                </a:solidFill>
                <a:ea typeface="DejaVu Sans"/>
              </a:rPr>
              <a:t>np. wprowadzenie informacji o laureatach</a:t>
            </a:r>
            <a:r>
              <a:rPr lang="pl-PL" sz="2200" dirty="0">
                <a:solidFill>
                  <a:srgbClr val="002060"/>
                </a:solidFill>
              </a:rPr>
              <a:t>. </a:t>
            </a:r>
          </a:p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>
                <a:solidFill>
                  <a:srgbClr val="002060"/>
                </a:solidFill>
              </a:rPr>
              <a:t>Wygenerowanie elektronicznej wersji protokołu z przebiegu egzaminu (</a:t>
            </a:r>
            <a:r>
              <a:rPr lang="pl-PL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DRUKOWAĆ</a:t>
            </a:r>
            <a:r>
              <a:rPr lang="pl-PL" sz="2200" dirty="0">
                <a:solidFill>
                  <a:srgbClr val="002060"/>
                </a:solidFill>
              </a:rPr>
              <a:t>).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3BA0D48-CC7A-461F-BDFF-78DEBCACD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486693"/>
              </p:ext>
            </p:extLst>
          </p:nvPr>
        </p:nvGraphicFramePr>
        <p:xfrm>
          <a:off x="4024538" y="2912818"/>
          <a:ext cx="5920277" cy="74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D4E6A05-C5F6-4D2D-B254-136009A88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999434"/>
              </p:ext>
            </p:extLst>
          </p:nvPr>
        </p:nvGraphicFramePr>
        <p:xfrm>
          <a:off x="1872805" y="4349378"/>
          <a:ext cx="5996478" cy="74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01920" y="867103"/>
            <a:ext cx="1051488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000" b="0" strike="noStrike" spc="-1" dirty="0">
                <a:solidFill>
                  <a:srgbClr val="002060"/>
                </a:solidFill>
                <a:latin typeface="Calibri"/>
              </a:rPr>
              <a:t>Zakończenie egzaminu w SIOEPKZ</a:t>
            </a:r>
            <a:endParaRPr lang="pl-PL" sz="4000" b="0" strike="noStrike" spc="-1" dirty="0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602400" y="2067340"/>
            <a:ext cx="10987200" cy="4447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42800" indent="-4420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r>
              <a:rPr lang="pl-PL" sz="22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zakończenie wszystkich egzaminów </a:t>
            </a:r>
            <a:r>
              <a:rPr lang="pl-PL" sz="2200" spc="-1" dirty="0">
                <a:solidFill>
                  <a:srgbClr val="002060"/>
                </a:solidFill>
                <a:ea typeface="Microsoft YaHei"/>
              </a:rPr>
              <a:t>pisemnych ze wszystkich kwalifikacji  lub wszystkich egzaminów praktycznych z danej kwalifikacji, zaplanowanych przez OE </a:t>
            </a:r>
            <a:br>
              <a:rPr lang="pl-PL" sz="2200" spc="-1" dirty="0">
                <a:solidFill>
                  <a:srgbClr val="002060"/>
                </a:solidFill>
                <a:ea typeface="Microsoft YaHei"/>
              </a:rPr>
            </a:br>
            <a:r>
              <a:rPr lang="pl-PL" sz="2200" spc="-1" dirty="0">
                <a:solidFill>
                  <a:srgbClr val="002060"/>
                </a:solidFill>
                <a:ea typeface="Microsoft YaHei"/>
              </a:rPr>
              <a:t>w danej sesji egzaminacyjnej, </a:t>
            </a:r>
            <a:r>
              <a:rPr lang="pl-PL" sz="22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jest warunkiem koniecznym do utworzenia protokołu zbiorczego z przebiegu części pisemnej lub praktycznej egzaminu w  systemie SIOEPKZ </a:t>
            </a:r>
          </a:p>
          <a:p>
            <a:pPr marL="442800" indent="-4420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endParaRPr lang="pl-PL" sz="2200" b="0" strike="noStrike" spc="-1" dirty="0">
              <a:solidFill>
                <a:srgbClr val="002060"/>
              </a:solidFill>
              <a:latin typeface="Calibri"/>
              <a:ea typeface="Microsoft YaHei"/>
            </a:endParaRPr>
          </a:p>
          <a:p>
            <a:pPr marL="442800" indent="-4420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endParaRPr lang="pl-PL" sz="2200" spc="-1" dirty="0">
              <a:solidFill>
                <a:srgbClr val="002060"/>
              </a:solidFill>
              <a:latin typeface="Calibri"/>
              <a:ea typeface="Microsoft YaHei"/>
            </a:endParaRPr>
          </a:p>
          <a:p>
            <a:pPr marL="442800" indent="-4420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endParaRPr lang="pl-PL" sz="2200" spc="-1" dirty="0">
              <a:solidFill>
                <a:srgbClr val="002060"/>
              </a:solidFill>
              <a:latin typeface="Calibri"/>
              <a:ea typeface="Microsoft YaHei"/>
            </a:endParaRPr>
          </a:p>
          <a:p>
            <a:pPr marL="442800" indent="-4420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r>
              <a:rPr lang="pl-PL" sz="2200" b="1" spc="-1" dirty="0">
                <a:solidFill>
                  <a:srgbClr val="002060"/>
                </a:solidFill>
                <a:ea typeface="Microsoft YaHei"/>
              </a:rPr>
              <a:t>nie należy zakańczać egzaminu </a:t>
            </a:r>
            <a:r>
              <a:rPr lang="pl-PL" sz="2200" spc="-1" dirty="0">
                <a:solidFill>
                  <a:srgbClr val="002060"/>
                </a:solidFill>
                <a:latin typeface="Calibri"/>
                <a:ea typeface="Microsoft YaHei"/>
              </a:rPr>
              <a:t>jeśli zachodzi potrzeba edytowania harmonogramu tzn. w przypadku gdy zajdzie potrzeba przepisania zdającego na inną zmianę egzaminu, egzamin taki będzie można zakończyć po kontakcie z OKE.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pl-PL" sz="2200" b="0" strike="noStrike" spc="-1" dirty="0">
              <a:latin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40F514-E842-4380-9A00-C132BCD0C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9609"/>
              </p:ext>
            </p:extLst>
          </p:nvPr>
        </p:nvGraphicFramePr>
        <p:xfrm>
          <a:off x="2413338" y="3456138"/>
          <a:ext cx="5996478" cy="8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148E4E-7E29-47FA-A9E4-805B0A2C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694616"/>
            <a:ext cx="10515600" cy="91044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protokołu zbiorczego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DE40DF-9AA9-4262-86A5-675F080F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31" y="1930705"/>
            <a:ext cx="10883900" cy="369188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b="1" dirty="0"/>
              <a:t>SIOEPKZ</a:t>
            </a:r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Logowanie - Dyrektor OE na swoje konto i wybranie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200" dirty="0"/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Dodanie nowego protokołu zbiorczego - zakładka utwórz protokół zbiorczy</a:t>
            </a:r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Wypełnienie aktywnych pól</a:t>
            </a:r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Wygenerowanie protokołu zbiorczego, wydrukowanie 2 egzemplarzy i podpisanie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BCC807-65E8-4E00-945A-BF33F934F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331778"/>
              </p:ext>
            </p:extLst>
          </p:nvPr>
        </p:nvGraphicFramePr>
        <p:xfrm>
          <a:off x="1122312" y="2969368"/>
          <a:ext cx="8722983" cy="80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1449B-BA65-4090-940D-1AEA0335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50" y="612261"/>
            <a:ext cx="10515600" cy="874739"/>
          </a:xfrm>
        </p:spPr>
        <p:txBody>
          <a:bodyPr/>
          <a:lstStyle/>
          <a:p>
            <a:r>
              <a:rPr lang="pl-PL" dirty="0"/>
              <a:t>Egzamin zawodowy – Formuła 2019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894414D-66B6-4337-B447-B588174A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33480B40-5331-4158-AC17-588D5E360744}"/>
              </a:ext>
            </a:extLst>
          </p:cNvPr>
          <p:cNvSpPr txBox="1">
            <a:spLocks/>
          </p:cNvSpPr>
          <p:nvPr/>
        </p:nvSpPr>
        <p:spPr>
          <a:xfrm>
            <a:off x="310104" y="1627861"/>
            <a:ext cx="11148292" cy="5390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Egzamin  jest  obowiązkowy dla uczniów/słuchaczy szkół</a:t>
            </a:r>
          </a:p>
          <a:p>
            <a:pPr marL="363538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Obowiązkowy </a:t>
            </a:r>
            <a:r>
              <a:rPr lang="pl-PL" sz="2400" dirty="0">
                <a:solidFill>
                  <a:srgbClr val="002060"/>
                </a:solidFill>
                <a:sym typeface="Symbol" panose="05050102010706020507" pitchFamily="18" charset="2"/>
              </a:rPr>
              <a:t></a:t>
            </a:r>
            <a:r>
              <a:rPr lang="pl-PL" sz="2400" dirty="0">
                <a:solidFill>
                  <a:srgbClr val="002060"/>
                </a:solidFill>
              </a:rPr>
              <a:t> musi przystąpić do części pisemnej i praktycznej (nie musi zdać)</a:t>
            </a:r>
          </a:p>
          <a:p>
            <a:pPr marL="363538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Przystąpienie do egzaminu zawodowego jest warunkiem:</a:t>
            </a:r>
          </a:p>
          <a:p>
            <a:pPr marL="820738" lvl="1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promocji do klasy programowo wyższej (uczniowie technikum – </a:t>
            </a:r>
            <a:r>
              <a:rPr lang="pl-PL" sz="2000" i="1" dirty="0">
                <a:solidFill>
                  <a:srgbClr val="002060"/>
                </a:solidFill>
              </a:rPr>
              <a:t>USO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art.44o)</a:t>
            </a:r>
          </a:p>
          <a:p>
            <a:pPr marL="457200" lvl="1" indent="0" algn="just">
              <a:lnSpc>
                <a:spcPct val="100000"/>
              </a:lnSpc>
              <a:buSzPct val="96000"/>
              <a:buNone/>
            </a:pPr>
            <a:r>
              <a:rPr lang="pl-PL" sz="1600" i="1" dirty="0">
                <a:solidFill>
                  <a:srgbClr val="002060"/>
                </a:solidFill>
              </a:rPr>
              <a:t>Rada Pedagogiczna może jeden raz w ciągu kształcenia promować ucznia, który nie przystąpił do egzaminu zawodowego </a:t>
            </a:r>
            <a:br>
              <a:rPr lang="pl-PL" sz="1600" i="1" dirty="0">
                <a:solidFill>
                  <a:srgbClr val="002060"/>
                </a:solidFill>
              </a:rPr>
            </a:br>
            <a:r>
              <a:rPr lang="pl-PL" sz="1600" i="1" dirty="0">
                <a:solidFill>
                  <a:srgbClr val="002060"/>
                </a:solidFill>
              </a:rPr>
              <a:t>w wyznaczonym terminie</a:t>
            </a:r>
          </a:p>
          <a:p>
            <a:pPr marL="820738" lvl="1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promocji na semestr programowo wyższy (słuchacze SBII lub </a:t>
            </a:r>
            <a:r>
              <a:rPr lang="pl-PL" sz="2000" dirty="0" err="1">
                <a:solidFill>
                  <a:srgbClr val="002060"/>
                </a:solidFill>
              </a:rPr>
              <a:t>SPol</a:t>
            </a:r>
            <a:r>
              <a:rPr lang="pl-PL" sz="2000" dirty="0">
                <a:solidFill>
                  <a:srgbClr val="002060"/>
                </a:solidFill>
              </a:rPr>
              <a:t> – </a:t>
            </a:r>
            <a:r>
              <a:rPr lang="pl-PL" sz="2000" i="1" dirty="0">
                <a:solidFill>
                  <a:srgbClr val="002060"/>
                </a:solidFill>
              </a:rPr>
              <a:t>USO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art.44z)</a:t>
            </a:r>
          </a:p>
          <a:p>
            <a:pPr marL="457200" lvl="1" indent="0" algn="just">
              <a:lnSpc>
                <a:spcPct val="100000"/>
              </a:lnSpc>
              <a:buSzPct val="96000"/>
              <a:buNone/>
            </a:pPr>
            <a:r>
              <a:rPr lang="pl-PL" sz="1600" i="1" dirty="0">
                <a:solidFill>
                  <a:srgbClr val="002060"/>
                </a:solidFill>
              </a:rPr>
              <a:t>Dyrektor  szkoły może jeden raz w ciągu kształcenia wyrazić zgodę na powtarzanie semestru </a:t>
            </a:r>
          </a:p>
          <a:p>
            <a:pPr marL="808038" lvl="1" indent="-3508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ukończenia szkoły (uczniowie SBI, technikum - </a:t>
            </a:r>
            <a:r>
              <a:rPr lang="pl-PL" sz="2000" i="1" dirty="0">
                <a:solidFill>
                  <a:srgbClr val="002060"/>
                </a:solidFill>
              </a:rPr>
              <a:t>USO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art.44q; </a:t>
            </a:r>
            <a:r>
              <a:rPr lang="pl-PL" sz="2000" dirty="0">
                <a:solidFill>
                  <a:srgbClr val="002060"/>
                </a:solidFill>
              </a:rPr>
              <a:t>słuchacze SBII lub </a:t>
            </a:r>
            <a:r>
              <a:rPr lang="pl-PL" sz="2000" dirty="0" err="1">
                <a:solidFill>
                  <a:srgbClr val="002060"/>
                </a:solidFill>
              </a:rPr>
              <a:t>SPol</a:t>
            </a:r>
            <a:r>
              <a:rPr lang="pl-PL" sz="2000" dirty="0">
                <a:solidFill>
                  <a:srgbClr val="002060"/>
                </a:solidFill>
              </a:rPr>
              <a:t> – </a:t>
            </a:r>
            <a:r>
              <a:rPr lang="pl-PL" sz="2000" i="1" dirty="0">
                <a:solidFill>
                  <a:srgbClr val="002060"/>
                </a:solidFill>
              </a:rPr>
              <a:t>USO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art.44za)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</a:p>
          <a:p>
            <a:pPr marL="457200" lvl="1" indent="0" algn="just">
              <a:lnSpc>
                <a:spcPct val="100000"/>
              </a:lnSpc>
              <a:buSzPct val="96000"/>
              <a:buNone/>
            </a:pPr>
            <a:r>
              <a:rPr lang="pl-PL" sz="1600" i="1" dirty="0">
                <a:solidFill>
                  <a:srgbClr val="002060"/>
                </a:solidFill>
              </a:rPr>
              <a:t>Dyrektor OKE, na udokumentowany wniosek dyrektora szkoły, może zwolnić ucznia lub słuchacza z egzaminu zawodowego lub jego części</a:t>
            </a:r>
            <a:endParaRPr lang="pl-PL" sz="2400" dirty="0">
              <a:solidFill>
                <a:srgbClr val="002060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Termin główny i termin dodatkowy (dla osób, które z ważnych przyczyn losowych nie mogły przystąpić w terminie głównym)</a:t>
            </a:r>
          </a:p>
          <a:p>
            <a:pPr marL="342900" indent="-342900"/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0EF0A18-5872-47A4-A6A0-03D147AA09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36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F416EE8-12C5-4D5D-9B1C-4AC159FF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5" y="625981"/>
            <a:ext cx="9328826" cy="723900"/>
          </a:xfrm>
        </p:spPr>
        <p:txBody>
          <a:bodyPr>
            <a:normAutofit/>
          </a:bodyPr>
          <a:lstStyle/>
          <a:p>
            <a:r>
              <a:rPr lang="pl-PL" dirty="0"/>
              <a:t>Wniosek o termin dodatkowy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DBD194-71A6-4778-8991-D3D40072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9" y="1449421"/>
            <a:ext cx="4319988" cy="529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F0939D6-3BC8-458C-9988-CB7F576D92A7}"/>
              </a:ext>
            </a:extLst>
          </p:cNvPr>
          <p:cNvSpPr txBox="1"/>
          <p:nvPr/>
        </p:nvSpPr>
        <p:spPr>
          <a:xfrm>
            <a:off x="5145932" y="1994170"/>
            <a:ext cx="64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Wniosek, do dyrektora szkoły, składa uczeń/słuchacz nie później niż w dniu terminu głównego tego zdającego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Do wniosku muszą być dołączone dokumenty potwierdzające zasadność wniosku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83649AD-0321-4CB8-A2E0-92300D03A33F}"/>
              </a:ext>
            </a:extLst>
          </p:cNvPr>
          <p:cNvSpPr/>
          <p:nvPr/>
        </p:nvSpPr>
        <p:spPr>
          <a:xfrm>
            <a:off x="331969" y="1789889"/>
            <a:ext cx="4319988" cy="319067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CFE46DD-42FB-4D8D-9BAC-8C58A27CEB80}"/>
              </a:ext>
            </a:extLst>
          </p:cNvPr>
          <p:cNvCxnSpPr>
            <a:cxnSpLocks/>
          </p:cNvCxnSpPr>
          <p:nvPr/>
        </p:nvCxnSpPr>
        <p:spPr>
          <a:xfrm flipH="1">
            <a:off x="4834648" y="2324911"/>
            <a:ext cx="505837" cy="3155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849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0EF0A18-5872-47A4-A6A0-03D147AA09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37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F416EE8-12C5-4D5D-9B1C-4AC159FF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5" y="625981"/>
            <a:ext cx="9328826" cy="723900"/>
          </a:xfrm>
        </p:spPr>
        <p:txBody>
          <a:bodyPr>
            <a:normAutofit/>
          </a:bodyPr>
          <a:lstStyle/>
          <a:p>
            <a:r>
              <a:rPr lang="pl-PL" dirty="0"/>
              <a:t>Wniosek o termin dodatkowy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DBD194-71A6-4778-8991-D3D40072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9" y="1449421"/>
            <a:ext cx="4319988" cy="529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F0939D6-3BC8-458C-9988-CB7F576D92A7}"/>
              </a:ext>
            </a:extLst>
          </p:cNvPr>
          <p:cNvSpPr txBox="1"/>
          <p:nvPr/>
        </p:nvSpPr>
        <p:spPr>
          <a:xfrm>
            <a:off x="5459231" y="4112120"/>
            <a:ext cx="64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Dyrektor szkoły uzupełnia wniosek podając m.in. proponowaną datę i godzinę egzaminu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Przesyła do OKE, najpóźniej następnego dnia po terminie głównym danego zdającego, skan wniosku i załączników mejlem (na adres </a:t>
            </a:r>
            <a:r>
              <a:rPr lang="pl-PL" i="1" dirty="0">
                <a:solidFill>
                  <a:srgbClr val="002060"/>
                </a:solidFill>
                <a:hlinkClick r:id="rId3"/>
              </a:rPr>
              <a:t>wez@oke.krakow.pl</a:t>
            </a:r>
            <a:r>
              <a:rPr lang="pl-PL" dirty="0">
                <a:solidFill>
                  <a:srgbClr val="002060"/>
                </a:solidFill>
              </a:rPr>
              <a:t>) podając kod OE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nr telefonu kontaktowego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83649AD-0321-4CB8-A2E0-92300D03A33F}"/>
              </a:ext>
            </a:extLst>
          </p:cNvPr>
          <p:cNvSpPr/>
          <p:nvPr/>
        </p:nvSpPr>
        <p:spPr>
          <a:xfrm>
            <a:off x="331969" y="4877802"/>
            <a:ext cx="4319988" cy="186907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CFE46DD-42FB-4D8D-9BAC-8C58A27CEB80}"/>
              </a:ext>
            </a:extLst>
          </p:cNvPr>
          <p:cNvCxnSpPr>
            <a:cxnSpLocks/>
          </p:cNvCxnSpPr>
          <p:nvPr/>
        </p:nvCxnSpPr>
        <p:spPr>
          <a:xfrm flipH="1">
            <a:off x="4893015" y="5350213"/>
            <a:ext cx="566216" cy="5879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0789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E9932C-91FF-45C2-9D60-F22F7C32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808163"/>
            <a:ext cx="10515600" cy="49133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altLang="pl-PL" sz="2400" b="1" u="sng" dirty="0"/>
              <a:t>Niezwłocznie</a:t>
            </a:r>
            <a:r>
              <a:rPr lang="pl-PL" altLang="pl-PL" sz="2400" b="1" dirty="0"/>
              <a:t> po zakończeniu części pisemnej ze wszystkich kwalifikacji, </a:t>
            </a:r>
            <a:br>
              <a:rPr lang="pl-PL" altLang="pl-PL" sz="2400" b="1" dirty="0"/>
            </a:br>
            <a:r>
              <a:rPr lang="pl-PL" altLang="pl-PL" sz="2400" b="1" dirty="0"/>
              <a:t>należy przekazać do POP</a:t>
            </a:r>
            <a:r>
              <a:rPr lang="pl-PL" altLang="pl-PL" sz="2400" dirty="0"/>
              <a:t>: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koperty bezpieczne z kartami odpowiedzi zdających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dokumentację z przebiegu egzaminu: protokoły z sali (wstępne, wypełnione ręcznie) z wykazami zdających, protokół zbiorczy (wydruk z systemu), ewentualnie protokoły zdarzenia i/lub unieważnienia egzaminu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plany </a:t>
            </a:r>
            <a:r>
              <a:rPr lang="pl-PL" altLang="pl-PL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sal</a:t>
            </a: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z zaznaczonymi numerami stanowisk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niewykorzystane zestawy egzaminacyjne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dostawy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zawartości przesyłki</a:t>
            </a:r>
          </a:p>
          <a:p>
            <a:pPr marL="0" indent="0"/>
            <a:endParaRPr lang="pl-PL" alt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935E66-7A12-4821-AB78-140A7B6C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AA647F-F6DC-4F88-95B6-837F8F4CC731}" type="slidenum">
              <a:rPr lang="en-US" altLang="pl-PL">
                <a:solidFill>
                  <a:srgbClr val="898989"/>
                </a:solidFill>
              </a:rPr>
              <a:pPr/>
              <a:t>38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5" name="Sześcian 4">
            <a:extLst>
              <a:ext uri="{FF2B5EF4-FFF2-40B4-BE49-F238E27FC236}">
                <a16:creationId xmlns:a16="http://schemas.microsoft.com/office/drawing/2014/main" id="{B717AD83-B3B1-4FFB-BF72-18FFB0EBE4FC}"/>
              </a:ext>
            </a:extLst>
          </p:cNvPr>
          <p:cNvSpPr/>
          <p:nvPr/>
        </p:nvSpPr>
        <p:spPr>
          <a:xfrm>
            <a:off x="8845825" y="4492486"/>
            <a:ext cx="2274613" cy="2000389"/>
          </a:xfrm>
          <a:prstGeom prst="cube">
            <a:avLst>
              <a:gd name="adj" fmla="val 1154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POP</a:t>
            </a:r>
          </a:p>
        </p:txBody>
      </p:sp>
      <p:sp>
        <p:nvSpPr>
          <p:cNvPr id="73732" name="Tytuł 1">
            <a:extLst>
              <a:ext uri="{FF2B5EF4-FFF2-40B4-BE49-F238E27FC236}">
                <a16:creationId xmlns:a16="http://schemas.microsoft.com/office/drawing/2014/main" id="{66EA2773-2645-4548-913E-DB3D677E2BB0}"/>
              </a:ext>
            </a:extLst>
          </p:cNvPr>
          <p:cNvSpPr txBox="1">
            <a:spLocks/>
          </p:cNvSpPr>
          <p:nvPr/>
        </p:nvSpPr>
        <p:spPr bwMode="auto">
          <a:xfrm>
            <a:off x="604838" y="365125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prac i dokumentacji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pisemna z wydrukowanymi arkuszami </a:t>
            </a:r>
            <a:br>
              <a:rPr lang="pl-PL" altLang="pl-PL" sz="3600" b="1" i="1" dirty="0">
                <a:solidFill>
                  <a:srgbClr val="002060"/>
                </a:solidFill>
              </a:rPr>
            </a:br>
            <a:r>
              <a:rPr lang="pl-PL" altLang="pl-PL" sz="3600" b="1" i="1" dirty="0">
                <a:solidFill>
                  <a:srgbClr val="C00000"/>
                </a:solidFill>
              </a:rPr>
              <a:t>formuła 2012 i formuła 2017</a:t>
            </a:r>
            <a:endParaRPr lang="pl-PL" altLang="pl-PL" sz="36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AB7ED6-F115-4697-B0C3-36DAFF7B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08F20C-15DF-491B-BAF8-A148DEFE0CD8}" type="slidenum">
              <a:rPr lang="en-US" altLang="pl-PL">
                <a:solidFill>
                  <a:srgbClr val="898989"/>
                </a:solidFill>
              </a:rPr>
              <a:pPr/>
              <a:t>39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74754" name="Tytuł 1">
            <a:extLst>
              <a:ext uri="{FF2B5EF4-FFF2-40B4-BE49-F238E27FC236}">
                <a16:creationId xmlns:a16="http://schemas.microsoft.com/office/drawing/2014/main" id="{CD48944B-4BC0-4E4D-A72C-13B977834FB7}"/>
              </a:ext>
            </a:extLst>
          </p:cNvPr>
          <p:cNvSpPr txBox="1">
            <a:spLocks/>
          </p:cNvSpPr>
          <p:nvPr/>
        </p:nvSpPr>
        <p:spPr bwMode="auto">
          <a:xfrm>
            <a:off x="316603" y="216958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prac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pisemna na stanowiskach komputerowych</a:t>
            </a:r>
            <a:endParaRPr lang="pl-PL" altLang="pl-PL" sz="36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28E94A1-0E59-412C-A84A-5DDAA834F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399483"/>
              </p:ext>
            </p:extLst>
          </p:nvPr>
        </p:nvGraphicFramePr>
        <p:xfrm>
          <a:off x="451945" y="1439333"/>
          <a:ext cx="112881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numeru slajdu 3">
            <a:extLst>
              <a:ext uri="{FF2B5EF4-FFF2-40B4-BE49-F238E27FC236}">
                <a16:creationId xmlns:a16="http://schemas.microsoft.com/office/drawing/2014/main" id="{5DE4E6D9-D3DD-4439-816F-F81EA9DB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14425D-B9BC-4852-8ECF-12F91429D059}" type="slidenum">
              <a:rPr lang="pl-PL" altLang="pl-PL" sz="11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4</a:t>
            </a:fld>
            <a:endParaRPr lang="pl-PL" altLang="pl-PL" sz="11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Tytuł 1">
            <a:extLst>
              <a:ext uri="{FF2B5EF4-FFF2-40B4-BE49-F238E27FC236}">
                <a16:creationId xmlns:a16="http://schemas.microsoft.com/office/drawing/2014/main" id="{CDC8BE48-A902-4B7E-A4E0-930B6C8DD5F9}"/>
              </a:ext>
            </a:extLst>
          </p:cNvPr>
          <p:cNvSpPr txBox="1">
            <a:spLocks/>
          </p:cNvSpPr>
          <p:nvPr/>
        </p:nvSpPr>
        <p:spPr bwMode="auto">
          <a:xfrm>
            <a:off x="420687" y="805416"/>
            <a:ext cx="9029700" cy="7254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593"/>
              </a:spcAft>
              <a:buFont typeface="Arial" panose="020B0604020202020204" pitchFamily="34" charset="0"/>
              <a:buNone/>
              <a:defRPr/>
            </a:pPr>
            <a:r>
              <a:rPr lang="pl-PL" altLang="pl-PL" sz="3600" dirty="0">
                <a:solidFill>
                  <a:srgbClr val="002060"/>
                </a:solidFill>
                <a:latin typeface="+mn-lt"/>
              </a:rPr>
              <a:t>Powołania zespołów nadzorujących (ZN)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A63ADB-4710-41DA-8E6A-C729E4AA87AC}"/>
              </a:ext>
            </a:extLst>
          </p:cNvPr>
          <p:cNvSpPr txBox="1"/>
          <p:nvPr/>
        </p:nvSpPr>
        <p:spPr>
          <a:xfrm>
            <a:off x="420687" y="1755358"/>
            <a:ext cx="11350625" cy="4783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100" dirty="0">
                <a:solidFill>
                  <a:srgbClr val="002060"/>
                </a:solidFill>
              </a:rPr>
              <a:t>Najpóźniej miesiąc przed egzaminem należy przygotować powołania ZN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100" dirty="0">
                <a:solidFill>
                  <a:srgbClr val="002060"/>
                </a:solidFill>
              </a:rPr>
              <a:t>Powołania ZN pozostają w dokumentacji, </a:t>
            </a:r>
            <a:r>
              <a:rPr lang="pl-PL" altLang="pl-PL" sz="21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 należy </a:t>
            </a:r>
            <a:r>
              <a:rPr lang="pl-PL" altLang="pl-PL" sz="2100" dirty="0">
                <a:solidFill>
                  <a:srgbClr val="002060"/>
                </a:solidFill>
              </a:rPr>
              <a:t>przesyłać ich do OKE. W przypadku konieczności zmiany składu ZN należy sporządzić nowe powołanie ZN i dołączyć do poprzedniego jako aneks.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100" dirty="0">
                <a:solidFill>
                  <a:srgbClr val="002060"/>
                </a:solidFill>
              </a:rPr>
              <a:t>Skład ZN należy wpisać do systemu SIOEPKZ. W przypadku zmiany składu ZN należy na bieżąco uaktualniać wpis w systemie 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endParaRPr lang="pl-PL" altLang="pl-PL" sz="2100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endParaRPr lang="pl-PL" altLang="pl-PL" sz="21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</a:pPr>
            <a:r>
              <a:rPr lang="pl-PL" altLang="pl-PL" sz="2000" i="1" dirty="0">
                <a:solidFill>
                  <a:srgbClr val="002060"/>
                </a:solidFill>
              </a:rPr>
              <a:t>Nauczyciele uczestniczący w przeprowadzaniu egzaminu potwierdzającego kwalifikacje w zawodzie wykonują czynności związane z przeprowadzaniem tych egzaminów w ramach czynności o których mowa w art. 42 ust. 2. Pkt 2 ustawy z dnia 26 stycznia 1982r. – Karta Nauczyciela.</a:t>
            </a:r>
            <a:endParaRPr lang="pl-PL" altLang="pl-PL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DED29D-AED6-4865-9F8C-C7641C237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717326"/>
              </p:ext>
            </p:extLst>
          </p:nvPr>
        </p:nvGraphicFramePr>
        <p:xfrm>
          <a:off x="984031" y="4147135"/>
          <a:ext cx="6068265" cy="82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581" name="Grupa 10">
            <a:extLst>
              <a:ext uri="{FF2B5EF4-FFF2-40B4-BE49-F238E27FC236}">
                <a16:creationId xmlns:a16="http://schemas.microsoft.com/office/drawing/2014/main" id="{FEA933C7-AE1A-4855-BB14-DEBD70D4ED46}"/>
              </a:ext>
            </a:extLst>
          </p:cNvPr>
          <p:cNvGrpSpPr>
            <a:grpSpLocks/>
          </p:cNvGrpSpPr>
          <p:nvPr/>
        </p:nvGrpSpPr>
        <p:grpSpPr bwMode="auto">
          <a:xfrm>
            <a:off x="7053044" y="4230919"/>
            <a:ext cx="3389312" cy="758825"/>
            <a:chOff x="6528590" y="3207717"/>
            <a:chExt cx="3241103" cy="759165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8B2462B7-0A0F-4E4D-9B08-26224151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0345" r="62077" b="54738"/>
            <a:stretch/>
          </p:blipFill>
          <p:spPr>
            <a:xfrm>
              <a:off x="6528590" y="3207717"/>
              <a:ext cx="3241103" cy="7591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DED90F34-7F1C-4B55-A1AA-8EEFBBD57063}"/>
                </a:ext>
              </a:extLst>
            </p:cNvPr>
            <p:cNvSpPr/>
            <p:nvPr/>
          </p:nvSpPr>
          <p:spPr>
            <a:xfrm>
              <a:off x="7544186" y="3207717"/>
              <a:ext cx="1586395" cy="75916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</p:cSld>
  <p:clrMapOvr>
    <a:masterClrMapping/>
  </p:clrMapOvr>
  <p:transition advTm="26007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8E35AC-601A-4CBE-94F6-DFA748FE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9B01AC-A431-48E9-A924-4D4D5121BA3A}" type="slidenum">
              <a:rPr lang="en-US" altLang="pl-PL">
                <a:solidFill>
                  <a:srgbClr val="898989"/>
                </a:solidFill>
              </a:rPr>
              <a:pPr/>
              <a:t>40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76802" name="Tytuł 1">
            <a:extLst>
              <a:ext uri="{FF2B5EF4-FFF2-40B4-BE49-F238E27FC236}">
                <a16:creationId xmlns:a16="http://schemas.microsoft.com/office/drawing/2014/main" id="{33111483-F67A-4267-AB8E-F84DC74FF2C2}"/>
              </a:ext>
            </a:extLst>
          </p:cNvPr>
          <p:cNvSpPr txBox="1">
            <a:spLocks/>
          </p:cNvSpPr>
          <p:nvPr/>
        </p:nvSpPr>
        <p:spPr bwMode="auto">
          <a:xfrm>
            <a:off x="598488" y="861235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dokumentacji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pisemna na stanowiskach komputerowych</a:t>
            </a:r>
            <a:endParaRPr lang="pl-PL" altLang="pl-PL" sz="36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B309D7C-C185-4A55-9D2F-7EF186968A7F}"/>
              </a:ext>
            </a:extLst>
          </p:cNvPr>
          <p:cNvSpPr txBox="1"/>
          <p:nvPr/>
        </p:nvSpPr>
        <p:spPr>
          <a:xfrm>
            <a:off x="1077912" y="2497003"/>
            <a:ext cx="100361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Dokumentacja</a:t>
            </a:r>
            <a:r>
              <a:rPr lang="pl-PL" sz="3600" dirty="0">
                <a:solidFill>
                  <a:srgbClr val="002060"/>
                </a:solidFill>
                <a:latin typeface="+mn-lt"/>
              </a:rPr>
              <a:t> „papierowa”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latin typeface="+mn-lt"/>
              </a:rPr>
              <a:t>(protokoły, wykazy zdających, protokoły zdarzeń, itp.)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pozostaje w dokumentacji szkoły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latin typeface="+mn-lt"/>
              </a:rPr>
              <a:t>(nie należy przesyłać jej do OKE w Krakowie)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EDDE1B-2FF5-43F6-8BDC-91DECD82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808163"/>
            <a:ext cx="10515600" cy="49133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altLang="pl-PL" sz="2400" b="1" u="sng" dirty="0"/>
              <a:t>Niezwłocznie</a:t>
            </a:r>
            <a:r>
              <a:rPr lang="pl-PL" altLang="pl-PL" sz="2400" b="1" dirty="0"/>
              <a:t> po zakończeniu części pisemnej z danej kwalifikacji, </a:t>
            </a:r>
            <a:br>
              <a:rPr lang="pl-PL" altLang="pl-PL" sz="2400" b="1" dirty="0"/>
            </a:br>
            <a:r>
              <a:rPr lang="pl-PL" altLang="pl-PL" sz="2400" b="1" dirty="0"/>
              <a:t>należy przesłać do OKE </a:t>
            </a:r>
            <a:r>
              <a:rPr lang="pl-PL" altLang="pl-PL" sz="2400" dirty="0"/>
              <a:t>(POCZTEX):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koperty bezpieczne z pracami egzaminacyjnymi zdających (arkusze egzaminacyjne i karty odpowiedzi)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dokumentację z przebiegu egzaminu: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protokoły z sali (wstępne, wypełnione ręcznie) z wykazami zdających,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protokół zbiorczy (wydruk z systemu),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ewentualnie protokoły zdarzenia i/lub unieważnienia egzaminu 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plany </a:t>
            </a:r>
            <a:r>
              <a:rPr lang="pl-PL" altLang="pl-PL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sal</a:t>
            </a: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/miejsc egzaminu z zaznaczonymi numerami stanowisk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niewykorzystane zestawy egzaminacyjne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dostawy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zawartości przesyłki</a:t>
            </a:r>
          </a:p>
          <a:p>
            <a:pPr marL="0" indent="0"/>
            <a:endParaRPr lang="pl-PL" alt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5CE5E8-6908-4CC8-9F05-123AC343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ACBC75-612D-49AC-A282-486D86D95D43}" type="slidenum">
              <a:rPr lang="en-US" altLang="pl-PL">
                <a:solidFill>
                  <a:srgbClr val="898989"/>
                </a:solidFill>
              </a:rPr>
              <a:pPr/>
              <a:t>41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5" name="Sześcian 4">
            <a:extLst>
              <a:ext uri="{FF2B5EF4-FFF2-40B4-BE49-F238E27FC236}">
                <a16:creationId xmlns:a16="http://schemas.microsoft.com/office/drawing/2014/main" id="{CAB5A849-4DA6-4CEB-9826-AA00654D489D}"/>
              </a:ext>
            </a:extLst>
          </p:cNvPr>
          <p:cNvSpPr/>
          <p:nvPr/>
        </p:nvSpPr>
        <p:spPr>
          <a:xfrm>
            <a:off x="9048108" y="4416020"/>
            <a:ext cx="2868274" cy="2305455"/>
          </a:xfrm>
          <a:prstGeom prst="cube">
            <a:avLst>
              <a:gd name="adj" fmla="val 1154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OKE w Krakowie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os. Szkolne 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31-978 Kraków</a:t>
            </a:r>
          </a:p>
        </p:txBody>
      </p:sp>
      <p:sp>
        <p:nvSpPr>
          <p:cNvPr id="78852" name="Tytuł 1">
            <a:extLst>
              <a:ext uri="{FF2B5EF4-FFF2-40B4-BE49-F238E27FC236}">
                <a16:creationId xmlns:a16="http://schemas.microsoft.com/office/drawing/2014/main" id="{E20C5960-0952-4A26-BCFA-EDBE3E9BE24E}"/>
              </a:ext>
            </a:extLst>
          </p:cNvPr>
          <p:cNvSpPr txBox="1">
            <a:spLocks/>
          </p:cNvSpPr>
          <p:nvPr/>
        </p:nvSpPr>
        <p:spPr bwMode="auto">
          <a:xfrm>
            <a:off x="604838" y="365125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prac i dokumentacji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pisemna</a:t>
            </a:r>
            <a:br>
              <a:rPr lang="pl-PL" altLang="pl-PL" sz="3600" b="1" i="1" dirty="0">
                <a:solidFill>
                  <a:srgbClr val="002060"/>
                </a:solidFill>
              </a:rPr>
            </a:br>
            <a:r>
              <a:rPr lang="pl-PL" altLang="pl-PL" sz="3600" i="1" dirty="0">
                <a:solidFill>
                  <a:srgbClr val="C00000"/>
                </a:solidFill>
              </a:rPr>
              <a:t>arkusze dostosowane w formule 2019</a:t>
            </a:r>
            <a:endParaRPr lang="pl-PL" altLang="pl-PL" sz="36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EDDE1B-2FF5-43F6-8BDC-91DECD82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9563"/>
            <a:ext cx="10515600" cy="49133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altLang="pl-PL" sz="2400" b="1" u="sng" dirty="0"/>
              <a:t>Niezwłocznie</a:t>
            </a:r>
            <a:r>
              <a:rPr lang="pl-PL" altLang="pl-PL" sz="2400" b="1" dirty="0"/>
              <a:t> po zakończeniu części praktycznej z danej kwalifikacji, </a:t>
            </a:r>
            <a:br>
              <a:rPr lang="pl-PL" altLang="pl-PL" sz="2400" b="1" dirty="0"/>
            </a:br>
            <a:r>
              <a:rPr lang="pl-PL" altLang="pl-PL" sz="2400" b="1" dirty="0"/>
              <a:t>należy przesłać do OKE </a:t>
            </a:r>
            <a:r>
              <a:rPr lang="pl-PL" altLang="pl-PL" sz="2400" dirty="0"/>
              <a:t>(POCZTEX):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koperty bezpieczne z pracami egzaminacyjnymi zdających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dokumentację z przebiegu egzaminu uporządkowaną chronologicznie: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protokoły z sali (wstępne, wypełnione ręcznie) z wykazami zdających,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protokół zbiorczy (wydruk z systemu),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ewentualnie protokoły zdarzenia i/lub unieważnienia egzaminu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plany </a:t>
            </a:r>
            <a:r>
              <a:rPr lang="pl-PL" altLang="pl-PL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sal</a:t>
            </a: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/miejsc egzaminu z zaznaczonymi numerami stanowisk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niewykorzystane zestawy egzaminacyjne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dostawy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zawartości przesyłki</a:t>
            </a:r>
          </a:p>
          <a:p>
            <a:pPr marL="0" indent="0"/>
            <a:endParaRPr lang="pl-PL" alt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5CE5E8-6908-4CC8-9F05-123AC343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ACBC75-612D-49AC-A282-486D86D95D43}" type="slidenum">
              <a:rPr lang="en-US" altLang="pl-PL">
                <a:solidFill>
                  <a:srgbClr val="898989"/>
                </a:solidFill>
              </a:rPr>
              <a:pPr/>
              <a:t>42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5" name="Sześcian 4">
            <a:extLst>
              <a:ext uri="{FF2B5EF4-FFF2-40B4-BE49-F238E27FC236}">
                <a16:creationId xmlns:a16="http://schemas.microsoft.com/office/drawing/2014/main" id="{CAB5A849-4DA6-4CEB-9826-AA00654D489D}"/>
              </a:ext>
            </a:extLst>
          </p:cNvPr>
          <p:cNvSpPr/>
          <p:nvPr/>
        </p:nvSpPr>
        <p:spPr>
          <a:xfrm>
            <a:off x="9048108" y="4416020"/>
            <a:ext cx="2868274" cy="2305455"/>
          </a:xfrm>
          <a:prstGeom prst="cube">
            <a:avLst>
              <a:gd name="adj" fmla="val 1154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OKE w Krakowie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os. Szkolne 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31-978 Kraków</a:t>
            </a:r>
          </a:p>
        </p:txBody>
      </p:sp>
      <p:sp>
        <p:nvSpPr>
          <p:cNvPr id="78852" name="Tytuł 1">
            <a:extLst>
              <a:ext uri="{FF2B5EF4-FFF2-40B4-BE49-F238E27FC236}">
                <a16:creationId xmlns:a16="http://schemas.microsoft.com/office/drawing/2014/main" id="{E20C5960-0952-4A26-BCFA-EDBE3E9BE24E}"/>
              </a:ext>
            </a:extLst>
          </p:cNvPr>
          <p:cNvSpPr txBox="1">
            <a:spLocks/>
          </p:cNvSpPr>
          <p:nvPr/>
        </p:nvSpPr>
        <p:spPr bwMode="auto">
          <a:xfrm>
            <a:off x="604838" y="365125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prac i dokumentacji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praktyczna</a:t>
            </a:r>
            <a:endParaRPr lang="pl-PL" altLang="pl-PL" sz="36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340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ytuł 1">
            <a:extLst>
              <a:ext uri="{FF2B5EF4-FFF2-40B4-BE49-F238E27FC236}">
                <a16:creationId xmlns:a16="http://schemas.microsoft.com/office/drawing/2014/main" id="{64A60CCA-82D4-454D-ADFA-D6226B75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7413"/>
            <a:ext cx="11860213" cy="144621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pl-PL" altLang="pl-PL" sz="2400"/>
              <a:t>Potwierdzenie nadania przesyłki należy przechowywać w dokumentacji w szkole </a:t>
            </a:r>
            <a:br>
              <a:rPr lang="pl-PL" altLang="pl-PL" sz="2400"/>
            </a:br>
            <a:r>
              <a:rPr lang="pl-PL" altLang="pl-PL" sz="2400"/>
              <a:t>do czasu odebrania  świadectw, dyplomów, informacji o wynikach </a:t>
            </a:r>
            <a:br>
              <a:rPr lang="pl-PL" altLang="pl-PL" sz="2400"/>
            </a:br>
            <a:r>
              <a:rPr lang="pl-PL" altLang="pl-PL" sz="2400"/>
              <a:t>i sprawdzeniu kompletności tych dokumentów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AEF055-18BD-455C-A08B-EFA13AC8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3CD39D-2F79-45BA-8A6E-1F64261E50A5}" type="slidenum">
              <a:rPr lang="en-US" altLang="pl-PL">
                <a:solidFill>
                  <a:srgbClr val="898989"/>
                </a:solidFill>
              </a:rPr>
              <a:pPr/>
              <a:t>43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79875" name="Obraz 4">
            <a:extLst>
              <a:ext uri="{FF2B5EF4-FFF2-40B4-BE49-F238E27FC236}">
                <a16:creationId xmlns:a16="http://schemas.microsoft.com/office/drawing/2014/main" id="{33FD847A-C689-45E1-92A4-8A07E9F26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298700"/>
            <a:ext cx="7212013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22813EC-BBC3-4711-953C-9560150F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2" y="717922"/>
            <a:ext cx="11572875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Rozliczenie kosztów surowców/materiałów – </a:t>
            </a:r>
            <a:br>
              <a:rPr lang="pl-PL" sz="36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700" dirty="0"/>
              <a:t>w terminie </a:t>
            </a:r>
            <a:r>
              <a:rPr lang="pl-PL" sz="2700" u="sng" dirty="0"/>
              <a:t>do 14 dni </a:t>
            </a:r>
            <a:r>
              <a:rPr lang="pl-PL" sz="2700" dirty="0"/>
              <a:t>po zakończeniu pracy ośrodka egzaminacyjnego</a:t>
            </a:r>
            <a:endParaRPr lang="pl-PL" sz="270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9F0C95-09C0-4310-B71A-02E54A06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7" y="1944687"/>
            <a:ext cx="11572875" cy="4913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/>
              <a:t>Rozliczane są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tylko materiały </a:t>
            </a:r>
            <a:r>
              <a:rPr lang="pl-PL" sz="2400" dirty="0"/>
              <a:t>wymienione we wskazaniach do przygotowania stanowisk</a:t>
            </a:r>
            <a:endParaRPr sz="2400" dirty="0"/>
          </a:p>
          <a:p>
            <a:pPr fontAlgn="auto">
              <a:spcAft>
                <a:spcPts val="0"/>
              </a:spcAft>
              <a:defRPr/>
            </a:pPr>
            <a:r>
              <a:rPr sz="2400" dirty="0"/>
              <a:t>Niezbędne dokumenty:</a:t>
            </a:r>
          </a:p>
          <a:p>
            <a:pPr lvl="1" indent="-473075" fontAlgn="auto">
              <a:spcAft>
                <a:spcPts val="0"/>
              </a:spcAft>
              <a:defRPr/>
            </a:pPr>
            <a:r>
              <a:rPr lang="pl-PL" sz="2200" dirty="0"/>
              <a:t>faktura/rachunek/nota  (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najlepiej jedna zbiorcza ze wszystkich kwalifikacji</a:t>
            </a:r>
            <a:r>
              <a:rPr lang="pl-PL" sz="2200" dirty="0"/>
              <a:t>) wystawiona przez OE na</a:t>
            </a:r>
          </a:p>
          <a:p>
            <a:pPr marL="719138" lvl="1" indent="0" fontAlgn="auto">
              <a:spcAft>
                <a:spcPts val="0"/>
              </a:spcAft>
              <a:buNone/>
              <a:defRPr/>
            </a:pPr>
            <a:r>
              <a:rPr lang="pl-PL" sz="2600" i="1" dirty="0"/>
              <a:t>OKE w Krakowie, 31-978 Kraków, os. Szkolne 37</a:t>
            </a:r>
          </a:p>
          <a:p>
            <a:pPr marL="1062038" lvl="1" indent="-342900" fontAlgn="auto">
              <a:spcAft>
                <a:spcPts val="0"/>
              </a:spcAft>
              <a:defRPr/>
            </a:pPr>
            <a:r>
              <a:rPr lang="pl-PL" altLang="pl-PL" sz="2200" dirty="0"/>
              <a:t>Na fakturze/rachunku należy wpisać</a:t>
            </a:r>
          </a:p>
          <a:p>
            <a:pPr marL="1620838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dirty="0"/>
              <a:t>„Materiały zużyte na egzaminie zawodowym w OE .......................[kod ośrodka]</a:t>
            </a:r>
            <a:br>
              <a:rPr lang="pl-PL" sz="2200" dirty="0"/>
            </a:br>
            <a:r>
              <a:rPr lang="pl-PL" sz="2200" dirty="0"/>
              <a:t>w kwalifikacjach .....................................[oznaczenia kwalifikacji] </a:t>
            </a:r>
            <a:br>
              <a:rPr lang="pl-PL" sz="2200" dirty="0"/>
            </a:br>
            <a:r>
              <a:rPr lang="pl-PL" sz="2200" dirty="0"/>
              <a:t>zgodnie z umową nr .................. </a:t>
            </a:r>
          </a:p>
          <a:p>
            <a:pPr lvl="1" indent="-473075" fontAlgn="auto">
              <a:spcAft>
                <a:spcPts val="0"/>
              </a:spcAft>
              <a:defRPr/>
            </a:pPr>
            <a:r>
              <a:rPr lang="pl-PL" dirty="0"/>
              <a:t>Załącznik:</a:t>
            </a:r>
          </a:p>
          <a:p>
            <a:pPr marL="900113" lvl="2" indent="-180975" fontAlgn="auto">
              <a:spcAft>
                <a:spcPts val="0"/>
              </a:spcAft>
              <a:defRPr/>
            </a:pPr>
            <a:r>
              <a:rPr lang="pl-PL" sz="2200" dirty="0"/>
              <a:t>rozliczenie poniesionych kosztów zgodnie z załącznikiem 37 – druk na stronie </a:t>
            </a:r>
            <a:r>
              <a:rPr lang="pl-PL" sz="2200" dirty="0">
                <a:hlinkClick r:id="rId3"/>
              </a:rPr>
              <a:t>www.oke.krakow.pl</a:t>
            </a:r>
            <a:r>
              <a:rPr lang="pl-PL" sz="2200" dirty="0"/>
              <a:t>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66A625-2A83-4BEF-98F7-F8CEBE72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9DDE47-F521-42CA-A513-4D2927813ECA}" type="slidenum">
              <a:rPr lang="pl-PL" altLang="pl-PL">
                <a:solidFill>
                  <a:srgbClr val="898989"/>
                </a:solidFill>
              </a:rPr>
              <a:pPr/>
              <a:t>44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ytuł 2">
            <a:extLst>
              <a:ext uri="{FF2B5EF4-FFF2-40B4-BE49-F238E27FC236}">
                <a16:creationId xmlns:a16="http://schemas.microsoft.com/office/drawing/2014/main" id="{18AF8C1E-4873-4DFA-A889-BEC9F2FC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187"/>
            <a:ext cx="10515600" cy="1325563"/>
          </a:xfrm>
        </p:spPr>
        <p:txBody>
          <a:bodyPr/>
          <a:lstStyle/>
          <a:p>
            <a:r>
              <a:rPr lang="pl-PL" alt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Rozliczenie noclegów egzaminatorów </a:t>
            </a:r>
            <a:br>
              <a:rPr lang="pl-PL" altLang="pl-P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– niezwłocznie po zakończeniu egzaminów</a:t>
            </a:r>
          </a:p>
        </p:txBody>
      </p:sp>
      <p:sp>
        <p:nvSpPr>
          <p:cNvPr id="49155" name="Symbol zastępczy zawartości 2">
            <a:extLst>
              <a:ext uri="{FF2B5EF4-FFF2-40B4-BE49-F238E27FC236}">
                <a16:creationId xmlns:a16="http://schemas.microsoft.com/office/drawing/2014/main" id="{56BDB324-5A4E-4C07-BE6A-3A53C054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3228122"/>
            <a:ext cx="10807148" cy="28605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Je</a:t>
            </a:r>
            <a:r>
              <a:rPr lang="pl-PL"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że</a:t>
            </a:r>
            <a:r>
              <a:rPr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li cena za dobę &gt; </a:t>
            </a:r>
            <a:r>
              <a:rPr lang="pl-PL"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80 </a:t>
            </a:r>
            <a:r>
              <a:rPr altLang="pl-PL" sz="2000" dirty="0" err="1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zł</a:t>
            </a:r>
            <a:r>
              <a:rPr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 – konieczna zgoda dyrektora OKE w Krakowie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FB49ADF-90C2-4399-8E18-88C88D31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DE072A-5183-46ED-85E8-A2F37E303732}" type="slidenum">
              <a:rPr lang="pl-PL" altLang="pl-PL">
                <a:solidFill>
                  <a:srgbClr val="898989"/>
                </a:solidFill>
              </a:rPr>
              <a:pPr/>
              <a:t>45</a:t>
            </a:fld>
            <a:endParaRPr lang="pl-PL" altLang="pl-PL">
              <a:solidFill>
                <a:srgbClr val="898989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80B2804-D284-48BF-971B-B5AFE2D76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59343"/>
              </p:ext>
            </p:extLst>
          </p:nvPr>
        </p:nvGraphicFramePr>
        <p:xfrm>
          <a:off x="1299644" y="3788875"/>
          <a:ext cx="9301163" cy="243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196">
                <a:tc gridSpan="7"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</a:rPr>
                        <a:t>Druk dostępny na stronie OKE w Krakowie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3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Lp.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Imię i nazwisko egzaminatora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Terminy egzaminowania w OE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Liczba noclegów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Cena</a:t>
                      </a:r>
                      <a:r>
                        <a:rPr lang="pl-PL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pl-PL" sz="1800" b="1" baseline="0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800" b="1" baseline="0" dirty="0">
                          <a:solidFill>
                            <a:srgbClr val="002060"/>
                          </a:solidFill>
                        </a:rPr>
                        <a:t>1 doby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Koszt noclegów razem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3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od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do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3604A80-343D-40F1-B486-8F2C0253A57C}"/>
              </a:ext>
            </a:extLst>
          </p:cNvPr>
          <p:cNvSpPr txBox="1">
            <a:spLocks/>
          </p:cNvSpPr>
          <p:nvPr/>
        </p:nvSpPr>
        <p:spPr>
          <a:xfrm>
            <a:off x="546652" y="1932216"/>
            <a:ext cx="11300791" cy="12959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Faktura/rachunek/nota za nocleg może być wystawiona na OKE tylko przez OE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faktury/rachunku/noty musi być dołączone rozliczenie noclegów wypełnione i podpisane przez PZE</a:t>
            </a: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AA353-11B8-495D-AF5E-0A8F8E7C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Ogłoszenie wyników dla sesji</a:t>
            </a:r>
            <a:r>
              <a:rPr lang="pl-PL" dirty="0">
                <a:solidFill>
                  <a:srgbClr val="C00000"/>
                </a:solidFill>
              </a:rPr>
              <a:t> styczeń-luty 2022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BF51F4E-6F37-4DAF-B433-737B88FA7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62506"/>
              </p:ext>
            </p:extLst>
          </p:nvPr>
        </p:nvGraphicFramePr>
        <p:xfrm>
          <a:off x="741683" y="1540565"/>
          <a:ext cx="10515600" cy="491736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895420">
                  <a:extLst>
                    <a:ext uri="{9D8B030D-6E8A-4147-A177-3AD203B41FA5}">
                      <a16:colId xmlns:a16="http://schemas.microsoft.com/office/drawing/2014/main" val="766144614"/>
                    </a:ext>
                  </a:extLst>
                </a:gridCol>
                <a:gridCol w="2620180">
                  <a:extLst>
                    <a:ext uri="{9D8B030D-6E8A-4147-A177-3AD203B41FA5}">
                      <a16:colId xmlns:a16="http://schemas.microsoft.com/office/drawing/2014/main" val="2829750255"/>
                    </a:ext>
                  </a:extLst>
                </a:gridCol>
              </a:tblGrid>
              <a:tr h="109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400" b="0">
                          <a:effectLst/>
                        </a:rPr>
                        <a:t>Termin ogłoszenia i przekazania wyników egzaminu potwierdzającego kwalifikacje zawodowe / zawodowego</a:t>
                      </a:r>
                      <a:endParaRPr lang="pl-PL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3" marR="164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</a:rPr>
                        <a:t>31 marca 2022 r.</a:t>
                      </a:r>
                      <a:endParaRPr lang="pl-P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3" marR="16483" marT="0" marB="0" anchor="ctr"/>
                </a:tc>
                <a:extLst>
                  <a:ext uri="{0D108BD9-81ED-4DB2-BD59-A6C34878D82A}">
                    <a16:rowId xmlns:a16="http://schemas.microsoft.com/office/drawing/2014/main" val="123996916"/>
                  </a:ext>
                </a:extLst>
              </a:tr>
              <a:tr h="106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</a:rPr>
                        <a:t>Termin przekazania świadectw potwierdzających kwalifikację </a:t>
                      </a:r>
                      <a:br>
                        <a:rPr lang="pl-PL" sz="2400" b="0" dirty="0">
                          <a:effectLst/>
                        </a:rPr>
                      </a:br>
                      <a:r>
                        <a:rPr lang="pl-PL" sz="2400" b="0" dirty="0">
                          <a:effectLst/>
                        </a:rPr>
                        <a:t>w zawodzie / certyfikatów kwalifikacji zawodowych</a:t>
                      </a:r>
                      <a:endParaRPr lang="pl-P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3" marR="164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</a:rPr>
                        <a:t>7 kwietnia 2022 r.</a:t>
                      </a:r>
                      <a:endParaRPr lang="pl-P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3" marR="16483" marT="0" marB="0" anchor="ctr"/>
                </a:tc>
                <a:extLst>
                  <a:ext uri="{0D108BD9-81ED-4DB2-BD59-A6C34878D82A}">
                    <a16:rowId xmlns:a16="http://schemas.microsoft.com/office/drawing/2014/main" val="4112212715"/>
                  </a:ext>
                </a:extLst>
              </a:tr>
              <a:tr h="1351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</a:rPr>
                        <a:t>Termin przekazania dyplomów potwierdzających kwalifikacje zawodowe dla absolwentów technikum, którzy ukończą szkołę 29 kwietnia 2022 r.</a:t>
                      </a:r>
                      <a:endParaRPr lang="pl-P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3" marR="16483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>
                          <a:effectLst/>
                        </a:rPr>
                        <a:t>27 maja 2022 r.</a:t>
                      </a:r>
                      <a:endParaRPr lang="pl-P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7" marR="21977" marT="10989" marB="10989" anchor="ctr"/>
                </a:tc>
                <a:extLst>
                  <a:ext uri="{0D108BD9-81ED-4DB2-BD59-A6C34878D82A}">
                    <a16:rowId xmlns:a16="http://schemas.microsoft.com/office/drawing/2014/main" val="395166444"/>
                  </a:ext>
                </a:extLst>
              </a:tr>
              <a:tr h="140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400" b="0">
                          <a:effectLst/>
                        </a:rPr>
                        <a:t>Termin przekazania dyplomów zawodowych dla absolwentów branżowej szkoły II stopnia, którzy ukończą szkołę 29 kwietnia 2022 r.</a:t>
                      </a:r>
                      <a:endParaRPr lang="pl-PL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3" marR="16483" marT="10989" marB="1098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400" b="0" dirty="0">
                          <a:effectLst/>
                        </a:rPr>
                        <a:t>27 maja 2022 r.</a:t>
                      </a:r>
                      <a:endParaRPr lang="pl-PL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3" marR="16483" marT="10989" marB="10989" anchor="ctr"/>
                </a:tc>
                <a:extLst>
                  <a:ext uri="{0D108BD9-81ED-4DB2-BD59-A6C34878D82A}">
                    <a16:rowId xmlns:a16="http://schemas.microsoft.com/office/drawing/2014/main" val="3999584913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426378-8DD5-4A86-B279-0050E90D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42B2-BF6C-4AF5-95AE-7803DE761AA2}" type="slidenum">
              <a:rPr lang="en-US" altLang="pl-PL" smtClean="0"/>
              <a:pPr/>
              <a:t>46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1879405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1A525F7-C6BF-4321-B613-246F7779E9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429001"/>
            <a:ext cx="10833651" cy="1712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002060"/>
                </a:solidFill>
              </a:rPr>
              <a:t>Dyplom potwierdzający kwalifikacje zawodowe /dyplom zawodowy wydaje się na wniosek zdającego złożony do dyrektora okręgowej komisji egzaminacyjnej, który wydał świadectwo potwierdzające kwalifikację / certyfikat w zakresie  ostatniej kwalifikacji wyodrębnionej w danym zawodzie.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431362F-F8E9-4BB1-BDE0-714205991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47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78F9471-4696-4B49-B786-E8AA8AB2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35182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Dyplom potwierdzający kwalifikacje zawodowe/</a:t>
            </a:r>
            <a:br>
              <a:rPr lang="pl-PL" sz="3600" dirty="0"/>
            </a:br>
            <a:r>
              <a:rPr lang="pl-PL" sz="3600" dirty="0"/>
              <a:t>Dyplom zawodowy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FB61874-9EB3-45BB-981E-56C3FDB49033}"/>
              </a:ext>
            </a:extLst>
          </p:cNvPr>
          <p:cNvSpPr/>
          <p:nvPr/>
        </p:nvSpPr>
        <p:spPr>
          <a:xfrm>
            <a:off x="838199" y="2367957"/>
            <a:ext cx="10094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solidFill>
                  <a:srgbClr val="002060"/>
                </a:solidFill>
              </a:rPr>
              <a:t>ROZPORZĄDZENIE MINISTRA EDUKACJI NARODOWEJ z dnia 27 sierpnia 2019 r. w sprawie świadectw, dyplomów państwowych i innych druków (Dz.U.2019.1700 z dnia 2019.09.05)</a:t>
            </a:r>
          </a:p>
        </p:txBody>
      </p:sp>
    </p:spTree>
    <p:extLst>
      <p:ext uri="{BB962C8B-B14F-4D97-AF65-F5344CB8AC3E}">
        <p14:creationId xmlns:p14="http://schemas.microsoft.com/office/powerpoint/2010/main" val="42308674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1A525F7-C6BF-4321-B613-246F7779E9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174" y="1716220"/>
            <a:ext cx="10833651" cy="39954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b="1" dirty="0">
                <a:solidFill>
                  <a:srgbClr val="002060"/>
                </a:solidFill>
              </a:rPr>
              <a:t>Absolwentom szkoły</a:t>
            </a:r>
            <a:r>
              <a:rPr lang="pl-PL" sz="2400" dirty="0">
                <a:solidFill>
                  <a:srgbClr val="002060"/>
                </a:solidFill>
              </a:rPr>
              <a:t>, którzy w danym roku szkolnym otrzymali świadectwo ukończenia tej szkoły oraz świadectwo potwierdzające kwalifikację / certyfikat w zakresie ostatniej kwalifikacji wyodrębnionej w zawodzie, dyplom wydaje się na podstawie przekazanego przez dyrektora tej szkoły do okręgowej komisji egzaminacyjnej </a:t>
            </a:r>
            <a:r>
              <a:rPr lang="pl-PL" sz="2400" b="1" dirty="0">
                <a:solidFill>
                  <a:srgbClr val="002060"/>
                </a:solidFill>
              </a:rPr>
              <a:t>wykazu absolwentów</a:t>
            </a:r>
            <a:r>
              <a:rPr lang="pl-PL" sz="2400" dirty="0">
                <a:solidFill>
                  <a:srgbClr val="002060"/>
                </a:solidFill>
              </a:rPr>
              <a:t> w danym roku szkolnym.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b="1" dirty="0">
                <a:solidFill>
                  <a:srgbClr val="002060"/>
                </a:solidFill>
              </a:rPr>
              <a:t>Słuchaczom szkoły policealnej</a:t>
            </a:r>
            <a:r>
              <a:rPr lang="pl-PL" sz="2400" dirty="0">
                <a:solidFill>
                  <a:srgbClr val="002060"/>
                </a:solidFill>
              </a:rPr>
              <a:t>, którzy w danym roku szkolnym otrzymali świadectwo ukończenia tej szkoły oraz świadectwo potwierdzające kwalifikację / certyfikat w zakresie ostatniej kwalifikacji wyodrębnionej w zawodzie, dyplom wydaje się na podstawie przekazanego przez dyrektora tej szkoły do okręgowej komisji egzaminacyjnej </a:t>
            </a:r>
            <a:r>
              <a:rPr lang="pl-PL" sz="2400" b="1" dirty="0">
                <a:solidFill>
                  <a:srgbClr val="002060"/>
                </a:solidFill>
              </a:rPr>
              <a:t>wykazu słuchaczy </a:t>
            </a:r>
            <a:r>
              <a:rPr lang="pl-PL" sz="2400" dirty="0">
                <a:solidFill>
                  <a:srgbClr val="002060"/>
                </a:solidFill>
              </a:rPr>
              <a:t>w danym roku szkolnym.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431362F-F8E9-4BB1-BDE0-714205991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48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78F9471-4696-4B49-B786-E8AA8AB2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35182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Dyplom potwierdzający kwalifikacje zawodowe/</a:t>
            </a:r>
            <a:br>
              <a:rPr lang="pl-PL" sz="3600" dirty="0"/>
            </a:br>
            <a:r>
              <a:rPr lang="pl-PL" sz="3600" dirty="0"/>
              <a:t>Dyplom zawodowy</a:t>
            </a:r>
          </a:p>
        </p:txBody>
      </p:sp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id="{4BE048B9-5B3D-4C52-9833-B95205900725}"/>
              </a:ext>
            </a:extLst>
          </p:cNvPr>
          <p:cNvSpPr txBox="1">
            <a:spLocks/>
          </p:cNvSpPr>
          <p:nvPr/>
        </p:nvSpPr>
        <p:spPr bwMode="auto">
          <a:xfrm>
            <a:off x="679174" y="5711694"/>
            <a:ext cx="10833651" cy="10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C00000"/>
                </a:solidFill>
              </a:rPr>
              <a:t>wykaz należy przekazać w terminie </a:t>
            </a:r>
            <a:r>
              <a:rPr lang="pl-PL" b="1" dirty="0">
                <a:solidFill>
                  <a:srgbClr val="C00000"/>
                </a:solidFill>
              </a:rPr>
              <a:t>7 dni </a:t>
            </a:r>
            <a:r>
              <a:rPr lang="pl-PL" dirty="0">
                <a:solidFill>
                  <a:srgbClr val="C00000"/>
                </a:solidFill>
              </a:rPr>
              <a:t>od dnia zakończenia rocznych zajęć dydaktyczno-wychowawczych</a:t>
            </a:r>
          </a:p>
        </p:txBody>
      </p:sp>
    </p:spTree>
    <p:extLst>
      <p:ext uri="{BB962C8B-B14F-4D97-AF65-F5344CB8AC3E}">
        <p14:creationId xmlns:p14="http://schemas.microsoft.com/office/powerpoint/2010/main" val="392715219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numeru slajdu 3">
            <a:extLst>
              <a:ext uri="{FF2B5EF4-FFF2-40B4-BE49-F238E27FC236}">
                <a16:creationId xmlns:a16="http://schemas.microsoft.com/office/drawing/2014/main" id="{D10EE91B-7940-4ECC-AAF0-B3A3144D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6168ED-6E47-495D-971B-32FA366EBD1E}" type="slidenum">
              <a:rPr lang="pl-PL" altLang="pl-PL" sz="11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49</a:t>
            </a:fld>
            <a:endParaRPr lang="pl-PL" altLang="pl-PL" sz="11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8434" name="pole tekstowe 5">
            <a:extLst>
              <a:ext uri="{FF2B5EF4-FFF2-40B4-BE49-F238E27FC236}">
                <a16:creationId xmlns:a16="http://schemas.microsoft.com/office/drawing/2014/main" id="{D5A7ABE3-D70A-47AF-84B1-8F240129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06718"/>
            <a:ext cx="9439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200" dirty="0">
                <a:solidFill>
                  <a:srgbClr val="002060"/>
                </a:solidFill>
              </a:rPr>
              <a:t>Informacja o sposobie organizacji i przeprowadzania egzaminu obowiązujące w roku szkolnym 2021/2022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9C2D5F-3798-4FC0-83BC-09FC2909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63" y="1891995"/>
            <a:ext cx="3404351" cy="446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59955B8-511F-463D-B8DD-10C8ACFA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214" y="2041814"/>
            <a:ext cx="3404351" cy="456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6057F15-1F3F-4443-8278-F0E0CBE6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496" y="1748365"/>
            <a:ext cx="3682381" cy="484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29858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ymbol zastępczy numeru slajdu 3">
            <a:extLst>
              <a:ext uri="{FF2B5EF4-FFF2-40B4-BE49-F238E27FC236}">
                <a16:creationId xmlns:a16="http://schemas.microsoft.com/office/drawing/2014/main" id="{C9CA0CDE-E508-4C03-9B43-C8BE3C32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50DC9E-E336-4DD0-9323-3FE485E7EE8C}" type="slidenum">
              <a:rPr lang="pl-PL" altLang="pl-PL">
                <a:solidFill>
                  <a:srgbClr val="045C75"/>
                </a:solidFill>
                <a:latin typeface="Verdana" panose="020B0604030504040204" pitchFamily="34" charset="0"/>
              </a:rPr>
              <a:pPr/>
              <a:t>5</a:t>
            </a:fld>
            <a:endParaRPr lang="pl-PL" altLang="pl-PL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sp>
        <p:nvSpPr>
          <p:cNvPr id="143367" name="Prostokąt 1">
            <a:extLst>
              <a:ext uri="{FF2B5EF4-FFF2-40B4-BE49-F238E27FC236}">
                <a16:creationId xmlns:a16="http://schemas.microsoft.com/office/drawing/2014/main" id="{9D51528F-964F-4AB6-B312-5BBA96FD3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6" y="1374775"/>
            <a:ext cx="11147425" cy="3400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just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Dyrektor szkoły, placówki, centrum, podmiot prowadzący KKZ, pracodawca do przygotowania stanowisk egzaminacyjnych i zapewnienia prawidłowego funkcjonowania stanowisk komputerowych, specjalistycznego sprzętu oraz maszyn i urządzeń wykorzystywanych w czasie części praktycznej wyznacza: </a:t>
            </a:r>
          </a:p>
          <a:p>
            <a:pPr marL="342900" lvl="1" indent="-342900" algn="just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asystenta technicznego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dla części praktycznej egzaminu w zakresie kwalifikacji, w których rezultatem końcowym wykonania zadania jest wyrób lub usługa (</a:t>
            </a: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model w i </a:t>
            </a:r>
            <a:r>
              <a:rPr lang="pl-PL" altLang="pl-PL" sz="2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wk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); </a:t>
            </a:r>
          </a:p>
          <a:p>
            <a:pPr marL="342900" lvl="1" indent="-342900" algn="just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administratora (opiekuna pracowni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), w której będzie przeprowadzana część praktyczna egzaminu </a:t>
            </a:r>
            <a:b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 zakresie kwalifikacji, dla których jedynym rezultatem wykonania zadania egzaminacyjnego jest dokumentacja, uzyskiwana przy użyciu komputera (</a:t>
            </a: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model </a:t>
            </a:r>
            <a:r>
              <a:rPr lang="pl-PL" altLang="pl-PL" sz="2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dk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85750" lvl="1" indent="-285750" algn="just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operatora egzaminu 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– dla części pisemnej przeprowadzanej z wykorzystaniem elektronicznego systemu przeprowadzania egzaminu 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(prezentacja dla operatorów)</a:t>
            </a:r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861CB583-9BB5-4181-9DE1-CFB59D4EF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" y="5320506"/>
            <a:ext cx="109315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altLang="pl-PL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Nauczyciele pełniący funkcję administratora (opiekuna) pracowni oraz nauczyciele wyznaczeni do obsługi elektronicznego systemu przeprowadzania egzaminu (operatorzy egzaminu) wykonują czynności związane z przygotowaniem stanowisk komputerowych oraz obsługą elektronicznego systemu przeprowadzania egzaminu </a:t>
            </a:r>
            <a:br>
              <a:rPr lang="pl-PL" altLang="pl-PL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ramach czynności o których mowa w art. 42 ust. 2  pkt 2 ustawy z dnia 26 stycznia 1982 r. – Karta nauczyciela.</a:t>
            </a:r>
          </a:p>
        </p:txBody>
      </p:sp>
      <p:sp>
        <p:nvSpPr>
          <p:cNvPr id="36868" name="Prostokąt 3">
            <a:extLst>
              <a:ext uri="{FF2B5EF4-FFF2-40B4-BE49-F238E27FC236}">
                <a16:creationId xmlns:a16="http://schemas.microsoft.com/office/drawing/2014/main" id="{09C6DB9F-B8E1-4762-99D0-B56642BE7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4857750"/>
            <a:ext cx="10690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Asystent techniczny, administrator (opiekun) pracowni i operator egzaminu </a:t>
            </a:r>
            <a:r>
              <a:rPr lang="pl-PL" altLang="pl-PL" sz="1600" b="1" u="sng" dirty="0">
                <a:solidFill>
                  <a:srgbClr val="002060"/>
                </a:solidFill>
                <a:latin typeface="Verdana" panose="020B0604030504040204" pitchFamily="34" charset="0"/>
              </a:rPr>
              <a:t>nie wchodzą </a:t>
            </a:r>
            <a:r>
              <a:rPr lang="pl-PL" alt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w skład ZN. </a:t>
            </a:r>
          </a:p>
        </p:txBody>
      </p:sp>
      <p:sp>
        <p:nvSpPr>
          <p:cNvPr id="36869" name="Prostokąt 1">
            <a:extLst>
              <a:ext uri="{FF2B5EF4-FFF2-40B4-BE49-F238E27FC236}">
                <a16:creationId xmlns:a16="http://schemas.microsoft.com/office/drawing/2014/main" id="{9F764057-FBE0-46EC-AF02-2144EF41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14" y="715572"/>
            <a:ext cx="9457286" cy="53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8000"/>
              </a:lnSpc>
            </a:pPr>
            <a:r>
              <a:rPr lang="pl-PL" altLang="pl-PL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Asystent techniczny, administrator pracowni, operator egzaminu</a:t>
            </a:r>
          </a:p>
        </p:txBody>
      </p:sp>
    </p:spTree>
  </p:cSld>
  <p:clrMapOvr>
    <a:masterClrMapping/>
  </p:clrMapOvr>
  <p:transition advTm="7015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1F33210-12A6-4DDE-9D4A-729E8EF4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9C350B-126E-4017-A752-BFB0EE24D787}" type="slidenum">
              <a:rPr lang="en-US" altLang="pl-PL">
                <a:solidFill>
                  <a:srgbClr val="898989"/>
                </a:solidFill>
              </a:rPr>
              <a:pPr/>
              <a:t>50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1384D4-C4E6-4609-9BC2-75EACC829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63" y="1554278"/>
            <a:ext cx="9684273" cy="5167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714658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F8DA910-0920-4416-B1E8-9B49240B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451C97-171A-4453-B930-66738CAE6FBC}" type="slidenum">
              <a:rPr lang="en-US" altLang="pl-PL">
                <a:solidFill>
                  <a:srgbClr val="898989"/>
                </a:solidFill>
              </a:rPr>
              <a:pPr/>
              <a:t>51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F022476-158F-4F7E-BFFC-5D3A5D7D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223209"/>
            <a:ext cx="5245768" cy="524576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5275B91-98DB-4DCE-B864-29B3E854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9453" y="33182"/>
            <a:ext cx="1695629" cy="226083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31B1C2D-4725-491C-BF7F-46841157F9A6}"/>
              </a:ext>
            </a:extLst>
          </p:cNvPr>
          <p:cNvSpPr txBox="1"/>
          <p:nvPr/>
        </p:nvSpPr>
        <p:spPr>
          <a:xfrm>
            <a:off x="3364832" y="1223209"/>
            <a:ext cx="8594558" cy="519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Z okazji </a:t>
            </a:r>
          </a:p>
          <a:p>
            <a:pPr algn="ctr"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zbliżających się Świąt Bożego Narodzenia</a:t>
            </a:r>
          </a:p>
          <a:p>
            <a:pPr algn="ctr"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życzymy Państwu</a:t>
            </a:r>
          </a:p>
          <a:p>
            <a:pPr algn="ctr"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zdrowia, szczęścia oraz spokojnych chwil</a:t>
            </a:r>
            <a:br>
              <a:rPr lang="pl-PL" sz="2800" i="1" dirty="0">
                <a:latin typeface="Comic Sans MS" panose="030F0702030302020204" pitchFamily="66" charset="0"/>
              </a:rPr>
            </a:br>
            <a:r>
              <a:rPr lang="pl-PL" sz="2800" i="1" dirty="0">
                <a:latin typeface="Comic Sans MS" panose="030F0702030302020204" pitchFamily="66" charset="0"/>
              </a:rPr>
              <a:t>spędzonych w gronie najbliższych. </a:t>
            </a:r>
          </a:p>
          <a:p>
            <a:pPr algn="ctr"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Niech kolejny, 2022 rok upłynie</a:t>
            </a:r>
            <a:br>
              <a:rPr lang="pl-PL" sz="2800" i="1" dirty="0">
                <a:latin typeface="Comic Sans MS" panose="030F0702030302020204" pitchFamily="66" charset="0"/>
              </a:rPr>
            </a:br>
            <a:r>
              <a:rPr lang="pl-PL" sz="2800" i="1" dirty="0">
                <a:latin typeface="Comic Sans MS" panose="030F0702030302020204" pitchFamily="66" charset="0"/>
              </a:rPr>
              <a:t>pod znakiem pozytywnych emocji</a:t>
            </a:r>
            <a:br>
              <a:rPr lang="pl-PL" sz="2800" i="1" dirty="0">
                <a:latin typeface="Comic Sans MS" panose="030F0702030302020204" pitchFamily="66" charset="0"/>
              </a:rPr>
            </a:br>
            <a:r>
              <a:rPr lang="pl-PL" sz="2800" i="1" dirty="0">
                <a:latin typeface="Comic Sans MS" panose="030F0702030302020204" pitchFamily="66" charset="0"/>
              </a:rPr>
              <a:t>oraz wielu sukcesów osobistych i zawodowych.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A3ADC32-D2A7-4278-A1EE-B8F9A133C2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47346"/>
            <a:ext cx="2011241" cy="26816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186814-097A-4C6A-B3CC-AE7F2C0C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/>
              <a:t>Dziękujmy za uwagę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2476F8-12A8-4E24-B009-F44D1F080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CF0B26-24D5-4C78-B1F2-378869DE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5C02-2EA1-4E98-9EE9-5E7F570809B1}" type="slidenum">
              <a:rPr lang="en-US" altLang="pl-PL" smtClean="0"/>
              <a:pPr/>
              <a:t>52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581861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ymbol zastępczy numeru slajdu 3">
            <a:extLst>
              <a:ext uri="{FF2B5EF4-FFF2-40B4-BE49-F238E27FC236}">
                <a16:creationId xmlns:a16="http://schemas.microsoft.com/office/drawing/2014/main" id="{2B7EBF4C-ED6E-44F1-876F-C447DF15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D54169-62CC-4FFA-B4A2-19719FB54F7F}" type="slidenum">
              <a:rPr lang="pl-PL" altLang="pl-PL" sz="11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6</a:t>
            </a:fld>
            <a:endParaRPr lang="pl-PL" altLang="pl-PL" sz="11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38914" name="Tytuł 1">
            <a:extLst>
              <a:ext uri="{FF2B5EF4-FFF2-40B4-BE49-F238E27FC236}">
                <a16:creationId xmlns:a16="http://schemas.microsoft.com/office/drawing/2014/main" id="{3F504638-61F1-40D5-BCFF-4340B488BAA1}"/>
              </a:ext>
            </a:extLst>
          </p:cNvPr>
          <p:cNvSpPr txBox="1">
            <a:spLocks/>
          </p:cNvSpPr>
          <p:nvPr/>
        </p:nvSpPr>
        <p:spPr bwMode="auto">
          <a:xfrm>
            <a:off x="619125" y="919742"/>
            <a:ext cx="90312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2800" dirty="0">
                <a:solidFill>
                  <a:srgbClr val="002060"/>
                </a:solidFill>
              </a:rPr>
              <a:t>Wymagania dla asystenta technicznego (PP 2017, PP 2019) </a:t>
            </a:r>
          </a:p>
        </p:txBody>
      </p:sp>
      <p:sp>
        <p:nvSpPr>
          <p:cNvPr id="38915" name="pole tekstowe 5">
            <a:extLst>
              <a:ext uri="{FF2B5EF4-FFF2-40B4-BE49-F238E27FC236}">
                <a16:creationId xmlns:a16="http://schemas.microsoft.com/office/drawing/2014/main" id="{00501826-F45F-4881-91F4-80EEDC664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772206"/>
            <a:ext cx="10734675" cy="433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>
              <a:lnSpc>
                <a:spcPct val="150000"/>
              </a:lnSpc>
              <a:spcBef>
                <a:spcPts val="1800"/>
              </a:spcBef>
            </a:pPr>
            <a:r>
              <a:rPr lang="pl-PL" altLang="pl-PL" sz="2200" b="1" dirty="0">
                <a:solidFill>
                  <a:srgbClr val="002060"/>
                </a:solidFill>
              </a:rPr>
              <a:t>Asystentem technicznym </a:t>
            </a:r>
            <a:r>
              <a:rPr lang="pl-PL" altLang="pl-PL" sz="2200" dirty="0">
                <a:solidFill>
                  <a:srgbClr val="002060"/>
                </a:solidFill>
              </a:rPr>
              <a:t>może być osoba pełnoletnia, niebędąca uczniem szkoły albo słuchaczem KKZ w danym podmiocie, posiadająca kwalifikacje lub umiejętności właściwe dla zapewnienia prawidłowego funkcjonowania stanowisk egzaminacyjnych, specjalistycznego sprzętu oraz maszyn i urządzeń wykorzystywanych w czasie części praktycznej egzaminu potwierdzającego kwalifikacje w zawodzie, której rezultatem końcowym wykonania zadania lub zadań egzaminacyjnych jest wyrób lub usługa. </a:t>
            </a:r>
          </a:p>
          <a:p>
            <a:pPr marL="0" lvl="1" algn="just">
              <a:lnSpc>
                <a:spcPct val="150000"/>
              </a:lnSpc>
              <a:spcBef>
                <a:spcPts val="1800"/>
              </a:spcBef>
            </a:pPr>
            <a:r>
              <a:rPr lang="pl-PL" altLang="pl-PL" sz="2200" dirty="0">
                <a:solidFill>
                  <a:srgbClr val="C00000"/>
                </a:solidFill>
              </a:rPr>
              <a:t>Asystent techniczny </a:t>
            </a:r>
            <a:r>
              <a:rPr lang="pl-PL" altLang="pl-PL" sz="2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może </a:t>
            </a:r>
            <a:r>
              <a:rPr lang="pl-PL" altLang="pl-PL" sz="2200" dirty="0">
                <a:solidFill>
                  <a:srgbClr val="C00000"/>
                </a:solidFill>
              </a:rPr>
              <a:t>podczas egzaminu pełnić równocześnie innej roli, np. być przewodniczącym ZE lub ZN.</a:t>
            </a:r>
          </a:p>
        </p:txBody>
      </p:sp>
    </p:spTree>
  </p:cSld>
  <p:clrMapOvr>
    <a:masterClrMapping/>
  </p:clrMapOvr>
  <p:transition advTm="118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F2F96-1734-4629-90BD-74CC58B9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05560"/>
            <a:ext cx="10515600" cy="871976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Umowy</a:t>
            </a:r>
            <a:endParaRPr lang="pl-PL" sz="24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EB180-2C90-4A20-9619-42798194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60100"/>
            <a:ext cx="11353800" cy="4961375"/>
          </a:xfrm>
        </p:spPr>
        <p:txBody>
          <a:bodyPr rtlCol="0">
            <a:noAutofit/>
          </a:bodyPr>
          <a:lstStyle/>
          <a:p>
            <a:pPr marL="442913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Do systemu UMOWY – należy wpisać:</a:t>
            </a:r>
          </a:p>
          <a:p>
            <a:pPr lvl="1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200" dirty="0"/>
              <a:t>egzaminatorów, </a:t>
            </a:r>
          </a:p>
          <a:p>
            <a:pPr lvl="1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200" dirty="0"/>
              <a:t>asystentów technicznych (część praktyczna w i </a:t>
            </a:r>
            <a:r>
              <a:rPr lang="pl-PL" sz="2200" dirty="0" err="1"/>
              <a:t>wk</a:t>
            </a:r>
            <a:r>
              <a:rPr lang="pl-PL" sz="2200" dirty="0"/>
              <a:t>). 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200" dirty="0"/>
              <a:t>Do systemu UMOWY logowanie odbywa się ze strony www.oke.krakow.pl. 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200" dirty="0"/>
              <a:t>Login i hasło takie samo jak przy logowaniu do systemu SMOK/OBIEG.</a:t>
            </a:r>
          </a:p>
          <a:p>
            <a:pPr marL="442913" lvl="1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Umowy muszą być wygenerowane i wydrukowane przed rozpoczęciem pracy egzaminatora/asystenta technicznego w danym OE.</a:t>
            </a:r>
          </a:p>
          <a:p>
            <a:pPr marL="442913" lvl="1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Umowy egzaminatorów, asystentów należy dodawać w systemie w projektach oznaczonych tym samym kodem szkoły, która zaplanowała egzamin (należy zalogować się na odpowiednią szkołę).</a:t>
            </a:r>
          </a:p>
          <a:p>
            <a:pPr marL="0" indent="0"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2400" dirty="0">
                <a:solidFill>
                  <a:srgbClr val="C00000"/>
                </a:solidFill>
              </a:rPr>
              <a:t>Nie należy wystawiać zaświadczeń dla egzaminatorów przed egzaminem!!!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9D594E-F912-4D8F-92E6-EEB4F6D4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45C1F2-646C-4F2D-8CB0-8B88C769D15E}" type="slidenum">
              <a:rPr lang="en-US" altLang="pl-PL">
                <a:solidFill>
                  <a:srgbClr val="898989"/>
                </a:solidFill>
              </a:rPr>
              <a:pPr/>
              <a:t>7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64825EC2-EAC8-45A0-B208-22921FFC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58" y="623094"/>
            <a:ext cx="10515600" cy="11064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</a:t>
            </a:r>
            <a:r>
              <a:rPr lang="pl-PL" dirty="0" err="1">
                <a:latin typeface="+mn-lt"/>
              </a:rPr>
              <a:t>sal</a:t>
            </a:r>
            <a:r>
              <a:rPr lang="pl-PL" dirty="0">
                <a:latin typeface="+mn-lt"/>
              </a:rPr>
              <a:t>/miejsc egzaminu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C20C20-B5EA-40A4-BB33-C2B71BE3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58" y="1958446"/>
            <a:ext cx="11252200" cy="4763029"/>
          </a:xfrm>
        </p:spPr>
        <p:txBody>
          <a:bodyPr rtlCol="0">
            <a:noAutofit/>
          </a:bodyPr>
          <a:lstStyle/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W czasie trwania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części pisemnej </a:t>
            </a:r>
            <a:r>
              <a:rPr lang="pl-PL" sz="2400" dirty="0"/>
              <a:t>egzaminu każdy zdający pracuje przy indywidualnym stanowisku egzaminacyjnym.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W czasie trwania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części praktycznej </a:t>
            </a:r>
            <a:r>
              <a:rPr lang="pl-PL" sz="2400" dirty="0"/>
              <a:t>egzaminu zawodowego każdy zdający pracuje przy osobnym stanowisku egzaminacyjnym, z wyjątkiem sytuacji, w których zadanie przy tym samym stanowisku egzaminacyjnym może wykonywać więcej niż jeden zdający.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W czasie trwania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części praktycznej </a:t>
            </a:r>
            <a:r>
              <a:rPr lang="pl-PL" sz="2400" dirty="0"/>
              <a:t>egzaminu zawodowego w kwalifikacjach, </a:t>
            </a:r>
            <a:br>
              <a:rPr lang="pl-PL" sz="2400" dirty="0"/>
            </a:br>
            <a:r>
              <a:rPr lang="pl-PL" sz="2400" dirty="0"/>
              <a:t>w których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są jawne</a:t>
            </a:r>
            <a:r>
              <a:rPr lang="pl-PL" sz="2400" dirty="0"/>
              <a:t>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każdy zdający pracuje przy osobnym stanowisku egzaminacyjnym</a:t>
            </a:r>
            <a:r>
              <a:rPr lang="pl-PL" sz="2400" dirty="0"/>
              <a:t>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Stanowiska egzaminacyjne powinny być tak usytuowane, aby była zapewniona samodzielność pracy zdających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F1F4E91-027F-44BF-BF4C-6678B6D8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4BD65D-4784-409B-93EC-EB70D2FD39E9}" type="slidenum">
              <a:rPr lang="en-US" altLang="pl-PL">
                <a:solidFill>
                  <a:srgbClr val="898989"/>
                </a:solidFill>
              </a:rPr>
              <a:pPr/>
              <a:t>8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83" y="990149"/>
            <a:ext cx="11454714" cy="752024"/>
          </a:xfrm>
        </p:spPr>
        <p:txBody>
          <a:bodyPr>
            <a:no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 z wykorzystaniem komputera (m.in. część praktyczna model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83" y="1880422"/>
            <a:ext cx="10900610" cy="4748908"/>
          </a:xfrm>
        </p:spPr>
        <p:txBody>
          <a:bodyPr>
            <a:noAutofit/>
          </a:bodyPr>
          <a:lstStyle/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Komputery </a:t>
            </a:r>
            <a:r>
              <a:rPr lang="pl-PL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muszą być </a:t>
            </a:r>
            <a:r>
              <a:rPr lang="pl-PL" dirty="0">
                <a:solidFill>
                  <a:srgbClr val="002060"/>
                </a:solidFill>
              </a:rPr>
              <a:t>odłączone od Internetu – widoczna ikona na pasku zadań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Wskazane jest, aby‎ komputery nie były podłączone do sieci lokalnej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W sytuacji kiedy wykorzystywana jest drukarka sieciowa, należy zablokować możliwość przesyłania plików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Osoba przygotowująca stanowiska powinna podpisać oświadczenie, że przesyłanie plików pomiędzy komputerami zostało zablokowane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Po zapoznaniu się zdających ze stanowiskiem należy sprawdzić, czy do komputera, w złącze USB, nie została podpięta karta sieciowa Wi-Fi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633483" y="280316"/>
            <a:ext cx="10644743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4000" cap="none" dirty="0">
                <a:latin typeface="+mn-lt"/>
                <a:cs typeface="+mj-cs"/>
              </a:rPr>
              <a:t>Wskazówki</a:t>
            </a:r>
          </a:p>
        </p:txBody>
      </p:sp>
    </p:spTree>
    <p:extLst>
      <p:ext uri="{BB962C8B-B14F-4D97-AF65-F5344CB8AC3E}">
        <p14:creationId xmlns:p14="http://schemas.microsoft.com/office/powerpoint/2010/main" val="31222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101584</TotalTime>
  <Words>3985</Words>
  <Application>Microsoft Office PowerPoint</Application>
  <PresentationFormat>Panoramiczny</PresentationFormat>
  <Paragraphs>482</Paragraphs>
  <Slides>52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66" baseType="lpstr">
      <vt:lpstr>Microsoft YaHei</vt:lpstr>
      <vt:lpstr>Arial</vt:lpstr>
      <vt:lpstr>Arial Black</vt:lpstr>
      <vt:lpstr>Blackadder ITC</vt:lpstr>
      <vt:lpstr>Calibri</vt:lpstr>
      <vt:lpstr>Calibri Light</vt:lpstr>
      <vt:lpstr>Comic Sans MS</vt:lpstr>
      <vt:lpstr>Courier New</vt:lpstr>
      <vt:lpstr>DejaVu Sans</vt:lpstr>
      <vt:lpstr>Symbol</vt:lpstr>
      <vt:lpstr>Times New Roman</vt:lpstr>
      <vt:lpstr>Verdana</vt:lpstr>
      <vt:lpstr>Wingdings</vt:lpstr>
      <vt:lpstr>Motyw pakietu Office</vt:lpstr>
      <vt:lpstr>Przeprowadzenie i rozliczenie egzaminów</vt:lpstr>
      <vt:lpstr>Plan</vt:lpstr>
      <vt:lpstr>Wprowadzenie informacji o zakończeniu KKZ</vt:lpstr>
      <vt:lpstr>Prezentacja programu PowerPoint</vt:lpstr>
      <vt:lpstr>Prezentacja programu PowerPoint</vt:lpstr>
      <vt:lpstr>Prezentacja programu PowerPoint</vt:lpstr>
      <vt:lpstr>Umowy</vt:lpstr>
      <vt:lpstr>Przygotowanie sal/miejsc egzaminu</vt:lpstr>
      <vt:lpstr>Egzamin z wykorzystaniem komputera (m.in. część praktyczna model dk i wk)</vt:lpstr>
      <vt:lpstr>Prezentacja programu PowerPoint</vt:lpstr>
      <vt:lpstr>Wskazania do przygotowania stanowisk</vt:lpstr>
      <vt:lpstr>Wskazania do przygotowania stanowisk - pilotaż</vt:lpstr>
      <vt:lpstr>Wskazania do przygotowania stanowisk - pilotaż</vt:lpstr>
      <vt:lpstr>Podpisanie umowy dotyczącej organizacji  części praktycznej w i wk </vt:lpstr>
      <vt:lpstr>Przygotowanie dokumentacji</vt:lpstr>
      <vt:lpstr>Przygotowanie dokumentacji</vt:lpstr>
      <vt:lpstr>Przygotowanie dokumentacji</vt:lpstr>
      <vt:lpstr>Przeprowadzenie szkolenia dla ZN</vt:lpstr>
      <vt:lpstr>Przed rozpoczęciem egzaminu  (ok. 30 minut przed egzaminem) </vt:lpstr>
      <vt:lpstr>Formuła 2019 Co to znaczy przystąpił do egzaminu zawodowego?</vt:lpstr>
      <vt:lpstr>Kodowanie Kart odpowiedzi/kart oceny</vt:lpstr>
      <vt:lpstr>Informacje w Wykazie zdających w sali</vt:lpstr>
      <vt:lpstr>Informacje w protokole przebiegu egzaminu</vt:lpstr>
      <vt:lpstr>EGZAMINATOR - część praktyczna model w i wk</vt:lpstr>
      <vt:lpstr>Prezentacja programu PowerPoint</vt:lpstr>
      <vt:lpstr>Prezentacja programu PowerPoint</vt:lpstr>
      <vt:lpstr>kwalifikacje 3-literowe - zadania jawne Przygotowanie arkuszy egzaminacyjnych</vt:lpstr>
      <vt:lpstr>Odbiór przesyłki z materiałami na egzamin</vt:lpstr>
      <vt:lpstr>Wydawanie materiałów egzaminacyjnych</vt:lpstr>
      <vt:lpstr>Nadzorowanie przebiegu egzaminu</vt:lpstr>
      <vt:lpstr>Sytuacje szczególne na egzaminie</vt:lpstr>
      <vt:lpstr>Zakończenie egzaminu </vt:lpstr>
      <vt:lpstr>Prezentacja programu PowerPoint</vt:lpstr>
      <vt:lpstr>Przygotowanie protokołu zbiorczego</vt:lpstr>
      <vt:lpstr>Egzamin zawodowy – Formuła 2019</vt:lpstr>
      <vt:lpstr>Wniosek o termin dodatkowy</vt:lpstr>
      <vt:lpstr>Wniosek o termin dodatkowy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Potwierdzenie nadania przesyłki należy przechowywać w dokumentacji w szkole  do czasu odebrania  świadectw, dyplomów, informacji o wynikach  i sprawdzeniu kompletności tych dokumentów</vt:lpstr>
      <vt:lpstr>Rozliczenie kosztów surowców/materiałów –  w terminie do 14 dni po zakończeniu pracy ośrodka egzaminacyjnego</vt:lpstr>
      <vt:lpstr>Rozliczenie noclegów egzaminatorów  – niezwłocznie po zakończeniu egzaminów</vt:lpstr>
      <vt:lpstr>Ogłoszenie wyników dla sesji styczeń-luty 2022</vt:lpstr>
      <vt:lpstr>Dyplom potwierdzający kwalifikacje zawodowe/ Dyplom zawodowy</vt:lpstr>
      <vt:lpstr>Dyplom potwierdzający kwalifikacje zawodowe/ Dyplom zawodowy</vt:lpstr>
      <vt:lpstr>Prezentacja programu PowerPoint</vt:lpstr>
      <vt:lpstr>Prezentacja programu PowerPoint</vt:lpstr>
      <vt:lpstr>Prezentacja programu PowerPoint</vt:lpstr>
      <vt:lpstr>Dziękujmy za uwagę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Joanna Drwal</cp:lastModifiedBy>
  <cp:revision>1441</cp:revision>
  <cp:lastPrinted>2021-12-03T10:54:30Z</cp:lastPrinted>
  <dcterms:created xsi:type="dcterms:W3CDTF">2016-10-21T06:41:18Z</dcterms:created>
  <dcterms:modified xsi:type="dcterms:W3CDTF">2021-12-17T08:15:20Z</dcterms:modified>
</cp:coreProperties>
</file>