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1"/>
  </p:notesMasterIdLst>
  <p:sldIdLst>
    <p:sldId id="256" r:id="rId2"/>
    <p:sldId id="408" r:id="rId3"/>
    <p:sldId id="396" r:id="rId4"/>
    <p:sldId id="410" r:id="rId5"/>
    <p:sldId id="413" r:id="rId6"/>
    <p:sldId id="414" r:id="rId7"/>
    <p:sldId id="542" r:id="rId8"/>
    <p:sldId id="426" r:id="rId9"/>
    <p:sldId id="430" r:id="rId10"/>
    <p:sldId id="431" r:id="rId11"/>
    <p:sldId id="442" r:id="rId12"/>
    <p:sldId id="481" r:id="rId13"/>
    <p:sldId id="285" r:id="rId14"/>
    <p:sldId id="447" r:id="rId15"/>
    <p:sldId id="529" r:id="rId16"/>
    <p:sldId id="536" r:id="rId17"/>
    <p:sldId id="422" r:id="rId18"/>
    <p:sldId id="474" r:id="rId19"/>
    <p:sldId id="478" r:id="rId20"/>
    <p:sldId id="541" r:id="rId21"/>
    <p:sldId id="543" r:id="rId22"/>
    <p:sldId id="512" r:id="rId23"/>
    <p:sldId id="544" r:id="rId24"/>
    <p:sldId id="457" r:id="rId25"/>
    <p:sldId id="463" r:id="rId26"/>
    <p:sldId id="545" r:id="rId27"/>
    <p:sldId id="546" r:id="rId28"/>
    <p:sldId id="547" r:id="rId29"/>
    <p:sldId id="548" r:id="rId30"/>
    <p:sldId id="549" r:id="rId31"/>
    <p:sldId id="550" r:id="rId32"/>
    <p:sldId id="551" r:id="rId33"/>
    <p:sldId id="552" r:id="rId34"/>
    <p:sldId id="553" r:id="rId35"/>
    <p:sldId id="554" r:id="rId36"/>
    <p:sldId id="555" r:id="rId37"/>
    <p:sldId id="556" r:id="rId38"/>
    <p:sldId id="557" r:id="rId39"/>
    <p:sldId id="558" r:id="rId40"/>
    <p:sldId id="559" r:id="rId41"/>
    <p:sldId id="560" r:id="rId42"/>
    <p:sldId id="561" r:id="rId43"/>
    <p:sldId id="562" r:id="rId44"/>
    <p:sldId id="563" r:id="rId45"/>
    <p:sldId id="564" r:id="rId46"/>
    <p:sldId id="565" r:id="rId47"/>
    <p:sldId id="566" r:id="rId48"/>
    <p:sldId id="567" r:id="rId49"/>
    <p:sldId id="568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E8FFB9"/>
    <a:srgbClr val="FFFF00"/>
    <a:srgbClr val="FFCC00"/>
    <a:srgbClr val="FF9900"/>
    <a:srgbClr val="669900"/>
    <a:srgbClr val="666633"/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94" autoAdjust="0"/>
    <p:restoredTop sz="95808" autoAdjust="0"/>
  </p:normalViewPr>
  <p:slideViewPr>
    <p:cSldViewPr snapToGrid="0" snapToObjects="1" showGuides="1">
      <p:cViewPr varScale="1">
        <p:scale>
          <a:sx n="97" d="100"/>
          <a:sy n="97" d="100"/>
        </p:scale>
        <p:origin x="-114" y="-270"/>
      </p:cViewPr>
      <p:guideLst>
        <p:guide orient="horz" pos="740"/>
        <p:guide pos="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2DDB3633-C943-4E54-B597-91835FC99B6A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3EA50F9F-2014-4E68-A9C1-034C3A9F56C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>
            <a:gsLst>
              <a:gs pos="0">
                <a:srgbClr val="666633">
                  <a:gamma/>
                  <a:shade val="46275"/>
                  <a:invGamma/>
                  <a:alpha val="27000"/>
                </a:srgbClr>
              </a:gs>
              <a:gs pos="100000">
                <a:srgbClr val="666633">
                  <a:alpha val="48000"/>
                </a:srgbClr>
              </a:gs>
            </a:gsLst>
          </a:gradFill>
        </p:spPr>
        <p:txBody>
          <a:bodyPr/>
          <a:lstStyle>
            <a:lvl1pPr>
              <a:defRPr b="1" i="1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>
            <a:gsLst>
              <a:gs pos="0">
                <a:srgbClr val="666633">
                  <a:gamma/>
                  <a:shade val="46275"/>
                  <a:invGamma/>
                  <a:alpha val="27000"/>
                </a:srgbClr>
              </a:gs>
              <a:gs pos="100000">
                <a:srgbClr val="666633">
                  <a:alpha val="48000"/>
                </a:srgbClr>
              </a:gs>
            </a:gsLst>
          </a:gradFill>
        </p:spPr>
        <p:txBody>
          <a:bodyPr/>
          <a:lstStyle>
            <a:lvl1pPr marL="0" indent="0" algn="ctr">
              <a:buFontTx/>
              <a:buNone/>
              <a:defRPr b="1" i="1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434AC-8C20-42C1-91B2-D5148205BC09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F6ECF-76F6-4530-923C-8D23668E190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21F7A-F762-4146-81F7-6355B7592FC3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6782B-BC99-4376-8C73-233E17F296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46900" y="20638"/>
            <a:ext cx="2162175" cy="679291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0638"/>
            <a:ext cx="6337300" cy="679291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58DE6-CDA5-4A0D-BA85-A5B2CBA27A65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52E0E-A11E-47C8-9D61-C40E5144D02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05155-CBC5-4782-BA8A-578E07301354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7A19C-AAF4-47CB-B00C-25CA7F02D6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FD2B4-ED84-4F5C-B6B9-92EB23B5CF47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BE6DB-A607-492D-87AE-353C2977C6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201738"/>
            <a:ext cx="4249738" cy="5611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859338" y="1201738"/>
            <a:ext cx="4249737" cy="5611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5ED8A-9DCF-43EB-9C8B-ACBC7109D190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0EADD-E308-4DCB-99CD-9A2F7B27108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5E580-3406-4A17-B8DD-9D798A972E0B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892A9-5960-4D0A-ABCB-17593F7CF49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E710F-8A1C-4F29-9FFA-390AAEFDC489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5A583-5389-40DC-BD06-020BBC85C0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CB6E5-9775-496E-A985-EBF9932FC431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01A5F-F644-401B-A1BC-6432EAE2D29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5FDEB-E5CE-4125-83EC-6B22C5F61478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0AF2E-56DF-46A7-92B7-CFFC292FF1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04A8B-635F-40A7-9643-CA36FCD33869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E9F65-75DE-4658-A475-6FCEF828621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3" cstate="email">
            <a:lum bright="4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8"/>
            <a:ext cx="8651875" cy="1143000"/>
          </a:xfrm>
          <a:prstGeom prst="rect">
            <a:avLst/>
          </a:prstGeom>
          <a:gradFill rotWithShape="1">
            <a:gsLst>
              <a:gs pos="0">
                <a:srgbClr val="666633">
                  <a:gamma/>
                  <a:shade val="46275"/>
                  <a:invGamma/>
                  <a:alpha val="0"/>
                </a:srgbClr>
              </a:gs>
              <a:gs pos="100000">
                <a:srgbClr val="666633">
                  <a:alpha val="17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1738"/>
            <a:ext cx="8651875" cy="5611812"/>
          </a:xfrm>
          <a:prstGeom prst="rect">
            <a:avLst/>
          </a:prstGeom>
          <a:gradFill rotWithShape="1">
            <a:gsLst>
              <a:gs pos="0">
                <a:srgbClr val="666633">
                  <a:gamma/>
                  <a:shade val="46275"/>
                  <a:invGamma/>
                  <a:alpha val="44000"/>
                </a:srgbClr>
              </a:gs>
              <a:gs pos="100000">
                <a:srgbClr val="666633">
                  <a:alpha val="2000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ffectLst/>
                <a:latin typeface="Arial" charset="0"/>
              </a:defRPr>
            </a:lvl1pPr>
          </a:lstStyle>
          <a:p>
            <a:pPr>
              <a:defRPr/>
            </a:pPr>
            <a:fld id="{4C5899B7-AB4A-4BCA-B3D1-3423521510D1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ffectLst/>
                <a:latin typeface="Arial" charset="0"/>
              </a:defRPr>
            </a:lvl1pPr>
          </a:lstStyle>
          <a:p>
            <a:pPr>
              <a:defRPr/>
            </a:pPr>
            <a:fld id="{1DA16792-4233-4FB1-9750-326CC009FF6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pic>
        <p:nvPicPr>
          <p:cNvPr id="1032" name="Picture 17" descr="oke1"/>
          <p:cNvPicPr>
            <a:picLocks noChangeAspect="1" noChangeArrowheads="1"/>
          </p:cNvPicPr>
          <p:nvPr userDrawn="1"/>
        </p:nvPicPr>
        <p:blipFill>
          <a:blip r:embed="rId14" cstate="email">
            <a:lum bright="-10000" contrast="-36000"/>
          </a:blip>
          <a:srcRect/>
          <a:stretch>
            <a:fillRect/>
          </a:stretch>
        </p:blipFill>
        <p:spPr bwMode="auto">
          <a:xfrm>
            <a:off x="25400" y="25400"/>
            <a:ext cx="395288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8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 animBg="1"/>
      <p:bldP spid="138243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rogram%20Files\Inwnetaryzacja\Inwentaryzacja.exe" TargetMode="Externa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ctrTitle"/>
          </p:nvPr>
        </p:nvSpPr>
        <p:spPr>
          <a:xfrm>
            <a:off x="292100" y="1235075"/>
            <a:ext cx="7239000" cy="1276350"/>
          </a:xfrm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</p:spPr>
        <p:txBody>
          <a:bodyPr anchor="b"/>
          <a:lstStyle/>
          <a:p>
            <a:pPr algn="r" eaLnBrk="1" hangingPunct="1">
              <a:defRPr/>
            </a:pPr>
            <a:r>
              <a:rPr lang="pl-PL" sz="3000" dirty="0" smtClean="0"/>
              <a:t>Jesienne konferencje OKE</a:t>
            </a:r>
            <a:br>
              <a:rPr lang="pl-PL" sz="3000" dirty="0" smtClean="0"/>
            </a:br>
            <a:r>
              <a:rPr lang="pl-PL" sz="3000" dirty="0" smtClean="0"/>
              <a:t>z dyrektorami szkół zawodowych</a:t>
            </a:r>
          </a:p>
        </p:txBody>
      </p:sp>
      <p:sp>
        <p:nvSpPr>
          <p:cNvPr id="3075" name="Podtytuł 2"/>
          <p:cNvSpPr>
            <a:spLocks noGrp="1"/>
          </p:cNvSpPr>
          <p:nvPr>
            <p:ph type="subTitle" idx="1"/>
          </p:nvPr>
        </p:nvSpPr>
        <p:spPr>
          <a:xfrm>
            <a:off x="292100" y="5118100"/>
            <a:ext cx="8432800" cy="1041400"/>
          </a:xfrm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</p:spPr>
        <p:txBody>
          <a:bodyPr anchor="b"/>
          <a:lstStyle/>
          <a:p>
            <a:pPr eaLnBrk="1" hangingPunct="1">
              <a:spcBef>
                <a:spcPct val="0"/>
              </a:spcBef>
              <a:defRPr/>
            </a:pPr>
            <a:r>
              <a:rPr lang="pl-PL" sz="3000" dirty="0" smtClean="0"/>
              <a:t>Podsumowanie sesji letniej 2010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pl-PL" sz="3000" dirty="0" smtClean="0"/>
              <a:t>Organizacja egzaminów w roku 2011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1636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/>
              <a:t>Kucharz małej gastronomii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idx="4294967295"/>
          </p:nvPr>
        </p:nvSpPr>
        <p:spPr>
          <a:gradFill>
            <a:gsLst>
              <a:gs pos="0">
                <a:srgbClr val="2F2F18">
                  <a:alpha val="43999"/>
                </a:srgbClr>
              </a:gs>
              <a:gs pos="100000">
                <a:srgbClr val="666633">
                  <a:alpha val="20000"/>
                </a:srgbClr>
              </a:gs>
            </a:gsLst>
          </a:gradFill>
        </p:spPr>
        <p:txBody>
          <a:bodyPr/>
          <a:lstStyle/>
          <a:p>
            <a:endParaRPr lang="pl-PL" smtClean="0">
              <a:effectLst/>
            </a:endParaRPr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lubelskie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0" grpId="0" animBg="1"/>
      <p:bldP spid="13318" grpId="0" build="p" animBg="1"/>
      <p:bldP spid="2068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/>
              <a:t>Mechanik pojazdów samochodowych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body" idx="4294967295"/>
          </p:nvPr>
        </p:nvSpPr>
        <p:spPr>
          <a:gradFill>
            <a:gsLst>
              <a:gs pos="0">
                <a:srgbClr val="2F2F18">
                  <a:alpha val="43999"/>
                </a:srgbClr>
              </a:gs>
              <a:gs pos="100000">
                <a:srgbClr val="666633">
                  <a:alpha val="20000"/>
                </a:srgbClr>
              </a:gs>
            </a:gsLst>
          </a:gradFill>
        </p:spPr>
        <p:txBody>
          <a:bodyPr/>
          <a:lstStyle/>
          <a:p>
            <a:endParaRPr lang="pl-PL" smtClean="0">
              <a:effectLst/>
            </a:endParaRPr>
          </a:p>
        </p:txBody>
      </p:sp>
      <p:sp>
        <p:nvSpPr>
          <p:cNvPr id="219140" name="Text Box 4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 woj. lubelskie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8" grpId="0" animBg="1"/>
      <p:bldP spid="15366" grpId="0" build="p" animBg="1"/>
      <p:bldP spid="2191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8788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smtClean="0"/>
              <a:t>Mechanik poj. samoch. - porównanie wyników </a:t>
            </a:r>
            <a:br>
              <a:rPr lang="pl-PL" sz="3200" smtClean="0"/>
            </a:br>
            <a:r>
              <a:rPr lang="pl-PL" sz="3200" smtClean="0"/>
              <a:t>w szkołach o podobnej liczbie zdających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idx="4294967295"/>
          </p:nvPr>
        </p:nvSpPr>
        <p:spPr>
          <a:gradFill>
            <a:gsLst>
              <a:gs pos="0">
                <a:srgbClr val="2F2F18">
                  <a:alpha val="43999"/>
                </a:srgbClr>
              </a:gs>
              <a:gs pos="100000">
                <a:srgbClr val="666633">
                  <a:alpha val="20000"/>
                </a:srgbClr>
              </a:gs>
            </a:gsLst>
          </a:gradFill>
        </p:spPr>
        <p:txBody>
          <a:bodyPr/>
          <a:lstStyle/>
          <a:p>
            <a:endParaRPr lang="pl-PL" smtClean="0">
              <a:effectLst/>
            </a:endParaRPr>
          </a:p>
        </p:txBody>
      </p:sp>
      <p:sp>
        <p:nvSpPr>
          <p:cNvPr id="264196" name="Text Box 4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 woj. lubelskie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4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9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4" grpId="0" animBg="1"/>
      <p:bldP spid="16390" grpId="0" build="p" animBg="1"/>
      <p:bldP spid="26419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ctrTitle"/>
          </p:nvPr>
        </p:nvSpPr>
        <p:spPr>
          <a:xfrm>
            <a:off x="685800" y="952500"/>
            <a:ext cx="7772400" cy="2647950"/>
          </a:xfrm>
        </p:spPr>
        <p:txBody>
          <a:bodyPr anchor="b"/>
          <a:lstStyle/>
          <a:p>
            <a:pPr eaLnBrk="1" hangingPunct="1">
              <a:defRPr/>
            </a:pPr>
            <a:r>
              <a:rPr lang="pl-PL" sz="3200" dirty="0" smtClean="0"/>
              <a:t>Wyniki absolwentów (</a:t>
            </a:r>
            <a:r>
              <a:rPr lang="pl-PL" sz="3200" dirty="0" err="1" smtClean="0"/>
              <a:t>TiSPol</a:t>
            </a:r>
            <a:r>
              <a:rPr lang="pl-PL" sz="3200" dirty="0" smtClean="0"/>
              <a:t>), </a:t>
            </a:r>
            <a:br>
              <a:rPr lang="pl-PL" sz="3200" dirty="0" smtClean="0"/>
            </a:br>
            <a:r>
              <a:rPr lang="pl-PL" sz="3200" dirty="0" smtClean="0"/>
              <a:t>techników, </a:t>
            </a:r>
            <a:br>
              <a:rPr lang="pl-PL" sz="3200" dirty="0" smtClean="0"/>
            </a:br>
            <a:r>
              <a:rPr lang="pl-PL" sz="3200" dirty="0" err="1" smtClean="0"/>
              <a:t>techników</a:t>
            </a:r>
            <a:r>
              <a:rPr lang="pl-PL" sz="3200" dirty="0" smtClean="0"/>
              <a:t> uzupełniających </a:t>
            </a:r>
            <a:br>
              <a:rPr lang="pl-PL" sz="3200" dirty="0" smtClean="0"/>
            </a:br>
            <a:r>
              <a:rPr lang="pl-PL" sz="3200" dirty="0" smtClean="0"/>
              <a:t>i szkół policealnych</a:t>
            </a:r>
            <a:br>
              <a:rPr lang="pl-PL" sz="3200" dirty="0" smtClean="0"/>
            </a:br>
            <a:endParaRPr lang="pl-PL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ytuł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/>
              <a:t>Wyniki etapu pisemnego TiSPol</a:t>
            </a:r>
          </a:p>
        </p:txBody>
      </p:sp>
      <p:sp>
        <p:nvSpPr>
          <p:cNvPr id="229389" name="Text Box 13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lubelskie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29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9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8" grpId="0" animBg="1"/>
      <p:bldP spid="22938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/>
              <a:t>Wyniki etapu praktycznego TiSPol</a:t>
            </a:r>
          </a:p>
        </p:txBody>
      </p:sp>
      <p:sp>
        <p:nvSpPr>
          <p:cNvPr id="315405" name="Text Box 13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lubelskie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5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5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40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/>
              <a:t>Wyniki ogólne egzaminu w TiSPol</a:t>
            </a:r>
          </a:p>
        </p:txBody>
      </p:sp>
      <p:sp>
        <p:nvSpPr>
          <p:cNvPr id="331788" name="Text Box 12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lubelskie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1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1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8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smtClean="0"/>
              <a:t>Zdawalność w zawodach</a:t>
            </a:r>
            <a:br>
              <a:rPr lang="pl-PL" sz="3200" smtClean="0"/>
            </a:br>
            <a:r>
              <a:rPr lang="pl-PL" sz="3200" smtClean="0"/>
              <a:t>- powyżej 1500 zdających w OKE w Krakowie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l-PL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1636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8661" name="Text Box 5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TiSPol woj. lubelskie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smtClean="0"/>
              <a:t>Technik informatyk - porównanie wyników </a:t>
            </a:r>
            <a:br>
              <a:rPr lang="pl-PL" sz="3200" smtClean="0"/>
            </a:br>
            <a:r>
              <a:rPr lang="pl-PL" sz="3200" smtClean="0"/>
              <a:t>w szkołach o podobnej liczbie zdających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l-PL" smtClean="0"/>
          </a:p>
        </p:txBody>
      </p:sp>
      <p:sp>
        <p:nvSpPr>
          <p:cNvPr id="257028" name="Text Box 4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 woj. lubelskie</a:t>
            </a:r>
          </a:p>
        </p:txBody>
      </p:sp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smtClean="0"/>
              <a:t>Technik elektronik - porównanie wyników </a:t>
            </a:r>
            <a:br>
              <a:rPr lang="pl-PL" sz="3200" smtClean="0"/>
            </a:br>
            <a:r>
              <a:rPr lang="pl-PL" sz="3200" smtClean="0"/>
              <a:t>w szkołach o podobnej liczbie zdających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l-PL" smtClean="0"/>
          </a:p>
        </p:txBody>
      </p:sp>
      <p:sp>
        <p:nvSpPr>
          <p:cNvPr id="261124" name="Text Box 4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 woj. lubelskie</a:t>
            </a:r>
          </a:p>
        </p:txBody>
      </p:sp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Podtytuł 4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</p:spPr>
        <p:txBody>
          <a:bodyPr anchor="b"/>
          <a:lstStyle/>
          <a:p>
            <a:pPr algn="r" eaLnBrk="1" hangingPunct="1">
              <a:spcBef>
                <a:spcPct val="0"/>
              </a:spcBef>
              <a:defRPr/>
            </a:pPr>
            <a:r>
              <a:rPr lang="pl-PL" sz="2400" i="0" dirty="0" smtClean="0"/>
              <a:t>Bardzo dużo można zauważyć,</a:t>
            </a:r>
          </a:p>
          <a:p>
            <a:pPr algn="r" eaLnBrk="1" hangingPunct="1">
              <a:spcBef>
                <a:spcPct val="0"/>
              </a:spcBef>
              <a:defRPr/>
            </a:pPr>
            <a:r>
              <a:rPr lang="pl-PL" sz="2400" i="0" dirty="0" smtClean="0"/>
              <a:t>gdy się patrzy.</a:t>
            </a:r>
          </a:p>
          <a:p>
            <a:pPr algn="r" eaLnBrk="1" hangingPunct="1">
              <a:spcBef>
                <a:spcPct val="0"/>
              </a:spcBef>
              <a:defRPr/>
            </a:pPr>
            <a:endParaRPr lang="pl-PL" sz="2400" i="0" dirty="0" smtClean="0"/>
          </a:p>
          <a:p>
            <a:pPr algn="r" eaLnBrk="1" hangingPunct="1">
              <a:spcBef>
                <a:spcPct val="0"/>
              </a:spcBef>
              <a:defRPr/>
            </a:pPr>
            <a:r>
              <a:rPr lang="pl-PL" sz="1800" dirty="0" smtClean="0"/>
              <a:t>Prawo </a:t>
            </a:r>
            <a:r>
              <a:rPr lang="pl-PL" sz="1800" dirty="0" err="1" smtClean="0"/>
              <a:t>Murphy’ego</a:t>
            </a:r>
            <a:endParaRPr lang="pl-PL" sz="1800" dirty="0" smtClean="0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/>
              <a:t>Sesja letnia 2010 w liczbach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ctrTitle"/>
          </p:nvPr>
        </p:nvSpPr>
        <p:spPr>
          <a:xfrm>
            <a:off x="685800" y="952500"/>
            <a:ext cx="7772400" cy="2647950"/>
          </a:xfrm>
        </p:spPr>
        <p:txBody>
          <a:bodyPr anchor="b"/>
          <a:lstStyle/>
          <a:p>
            <a:pPr eaLnBrk="1" hangingPunct="1">
              <a:defRPr/>
            </a:pPr>
            <a:r>
              <a:rPr lang="pl-PL" sz="3200" dirty="0" smtClean="0"/>
              <a:t>Frekwencja na egzaminie</a:t>
            </a:r>
            <a:br>
              <a:rPr lang="pl-PL" sz="3200" dirty="0" smtClean="0"/>
            </a:br>
            <a:endParaRPr lang="pl-PL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dirty="0" smtClean="0"/>
              <a:t>Frekwencja – ZSZ</a:t>
            </a:r>
            <a:br>
              <a:rPr lang="pl-PL" sz="3200" dirty="0" smtClean="0"/>
            </a:br>
            <a:r>
              <a:rPr lang="pl-PL" sz="3200" dirty="0" smtClean="0"/>
              <a:t>porównanie województwa i OKE Kraków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body" idx="4294967295"/>
          </p:nvPr>
        </p:nvSpPr>
        <p:spPr>
          <a:gradFill>
            <a:gsLst>
              <a:gs pos="0">
                <a:srgbClr val="2F2F18">
                  <a:alpha val="43999"/>
                </a:srgbClr>
              </a:gs>
              <a:gs pos="100000">
                <a:srgbClr val="666633">
                  <a:alpha val="20000"/>
                </a:srgbClr>
              </a:gs>
            </a:gsLst>
          </a:gradFill>
        </p:spPr>
        <p:txBody>
          <a:bodyPr/>
          <a:lstStyle/>
          <a:p>
            <a:endParaRPr lang="pl-PL" smtClean="0">
              <a:effectLst/>
            </a:endParaRPr>
          </a:p>
        </p:txBody>
      </p:sp>
      <p:sp>
        <p:nvSpPr>
          <p:cNvPr id="245765" name="Text Box 5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- woj. lubelskie</a:t>
            </a:r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295400"/>
            <a:ext cx="8686800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pole tekstowe 5"/>
          <p:cNvSpPr txBox="1">
            <a:spLocks noChangeArrowheads="1"/>
          </p:cNvSpPr>
          <p:nvPr/>
        </p:nvSpPr>
        <p:spPr bwMode="auto">
          <a:xfrm rot="-5400000">
            <a:off x="-369093" y="2420144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pisemny</a:t>
            </a:r>
          </a:p>
        </p:txBody>
      </p:sp>
      <p:sp>
        <p:nvSpPr>
          <p:cNvPr id="24583" name="pole tekstowe 6"/>
          <p:cNvSpPr txBox="1">
            <a:spLocks noChangeArrowheads="1"/>
          </p:cNvSpPr>
          <p:nvPr/>
        </p:nvSpPr>
        <p:spPr bwMode="auto">
          <a:xfrm rot="-5400000">
            <a:off x="-335756" y="47363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7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2" grpId="0" animBg="1"/>
      <p:bldP spid="28678" grpId="0" build="p" animBg="1"/>
      <p:bldP spid="24576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dirty="0" smtClean="0"/>
              <a:t>Frekwencja - w wybranych zawodach ZSZ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idx="4294967295"/>
          </p:nvPr>
        </p:nvSpPr>
        <p:spPr>
          <a:gradFill>
            <a:gsLst>
              <a:gs pos="0">
                <a:srgbClr val="2F2F18">
                  <a:alpha val="43999"/>
                </a:srgbClr>
              </a:gs>
              <a:gs pos="100000">
                <a:srgbClr val="666633">
                  <a:alpha val="20000"/>
                </a:srgbClr>
              </a:gs>
            </a:gsLst>
          </a:gradFill>
        </p:spPr>
        <p:txBody>
          <a:bodyPr/>
          <a:lstStyle/>
          <a:p>
            <a:endParaRPr lang="pl-PL" smtClean="0">
              <a:effectLst/>
            </a:endParaRPr>
          </a:p>
        </p:txBody>
      </p:sp>
      <p:sp>
        <p:nvSpPr>
          <p:cNvPr id="296964" name="Text Box 4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 dirty="0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lubelskie</a:t>
            </a:r>
          </a:p>
        </p:txBody>
      </p:sp>
      <p:pic>
        <p:nvPicPr>
          <p:cNvPr id="25605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460500"/>
            <a:ext cx="8686800" cy="50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ole tekstowe 5"/>
          <p:cNvSpPr txBox="1">
            <a:spLocks noChangeArrowheads="1"/>
          </p:cNvSpPr>
          <p:nvPr/>
        </p:nvSpPr>
        <p:spPr bwMode="auto">
          <a:xfrm rot="-5400000">
            <a:off x="-369093" y="2178844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pisemny</a:t>
            </a:r>
          </a:p>
        </p:txBody>
      </p:sp>
      <p:sp>
        <p:nvSpPr>
          <p:cNvPr id="25607" name="pole tekstowe 6"/>
          <p:cNvSpPr txBox="1">
            <a:spLocks noChangeArrowheads="1"/>
          </p:cNvSpPr>
          <p:nvPr/>
        </p:nvSpPr>
        <p:spPr bwMode="auto">
          <a:xfrm rot="-5400000">
            <a:off x="-335756" y="46728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60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2" grpId="0" animBg="1"/>
      <p:bldP spid="25606" grpId="0" build="p" animBg="1"/>
      <p:bldP spid="29696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dirty="0" smtClean="0"/>
              <a:t>Frekwencja –</a:t>
            </a:r>
            <a:r>
              <a:rPr lang="pl-PL" sz="3200" dirty="0" err="1" smtClean="0"/>
              <a:t>TiSPol</a:t>
            </a: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dirty="0" smtClean="0"/>
              <a:t> porównanie województwa i OKE Kraków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body" idx="4294967295"/>
          </p:nvPr>
        </p:nvSpPr>
        <p:spPr>
          <a:gradFill>
            <a:gsLst>
              <a:gs pos="0">
                <a:srgbClr val="2F2F18">
                  <a:alpha val="43999"/>
                </a:srgbClr>
              </a:gs>
              <a:gs pos="100000">
                <a:srgbClr val="666633">
                  <a:alpha val="20000"/>
                </a:srgbClr>
              </a:gs>
            </a:gsLst>
          </a:gradFill>
        </p:spPr>
        <p:txBody>
          <a:bodyPr/>
          <a:lstStyle/>
          <a:p>
            <a:endParaRPr lang="pl-PL" smtClean="0">
              <a:effectLst/>
            </a:endParaRPr>
          </a:p>
        </p:txBody>
      </p:sp>
      <p:sp>
        <p:nvSpPr>
          <p:cNvPr id="245765" name="Text Box 5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- woj. lubelskie</a:t>
            </a:r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295400"/>
            <a:ext cx="86868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pole tekstowe 5"/>
          <p:cNvSpPr txBox="1">
            <a:spLocks noChangeArrowheads="1"/>
          </p:cNvSpPr>
          <p:nvPr/>
        </p:nvSpPr>
        <p:spPr bwMode="auto">
          <a:xfrm rot="-5400000">
            <a:off x="-369093" y="2420144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pisemny</a:t>
            </a:r>
          </a:p>
        </p:txBody>
      </p:sp>
      <p:sp>
        <p:nvSpPr>
          <p:cNvPr id="26631" name="pole tekstowe 6"/>
          <p:cNvSpPr txBox="1">
            <a:spLocks noChangeArrowheads="1"/>
          </p:cNvSpPr>
          <p:nvPr/>
        </p:nvSpPr>
        <p:spPr bwMode="auto">
          <a:xfrm rot="-5400000">
            <a:off x="-335756" y="46728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7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2" grpId="0" animBg="1"/>
      <p:bldP spid="29702" grpId="0" build="p" animBg="1"/>
      <p:bldP spid="24576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dirty="0" smtClean="0"/>
              <a:t>Frekwencja - w wybranych zawodach </a:t>
            </a:r>
            <a:r>
              <a:rPr lang="pl-PL" sz="3200" dirty="0" err="1" smtClean="0"/>
              <a:t>TiSPol</a:t>
            </a:r>
            <a:endParaRPr lang="pl-PL" sz="3200" dirty="0" smtClean="0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idx="4294967295"/>
          </p:nvPr>
        </p:nvSpPr>
        <p:spPr>
          <a:gradFill>
            <a:gsLst>
              <a:gs pos="0">
                <a:srgbClr val="2F2F18">
                  <a:alpha val="43999"/>
                </a:srgbClr>
              </a:gs>
              <a:gs pos="100000">
                <a:srgbClr val="666633">
                  <a:alpha val="20000"/>
                </a:srgbClr>
              </a:gs>
            </a:gsLst>
          </a:gradFill>
        </p:spPr>
        <p:txBody>
          <a:bodyPr/>
          <a:lstStyle/>
          <a:p>
            <a:endParaRPr lang="pl-PL" smtClean="0">
              <a:effectLst/>
            </a:endParaRPr>
          </a:p>
        </p:txBody>
      </p:sp>
      <p:sp>
        <p:nvSpPr>
          <p:cNvPr id="239620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 dirty="0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lubelskie</a:t>
            </a:r>
          </a:p>
        </p:txBody>
      </p:sp>
      <p:pic>
        <p:nvPicPr>
          <p:cNvPr id="27653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460500"/>
            <a:ext cx="8686800" cy="510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pole tekstowe 5"/>
          <p:cNvSpPr txBox="1">
            <a:spLocks noChangeArrowheads="1"/>
          </p:cNvSpPr>
          <p:nvPr/>
        </p:nvSpPr>
        <p:spPr bwMode="auto">
          <a:xfrm rot="-5400000">
            <a:off x="-369093" y="2178844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pisemny</a:t>
            </a:r>
          </a:p>
        </p:txBody>
      </p:sp>
      <p:sp>
        <p:nvSpPr>
          <p:cNvPr id="27655" name="pole tekstowe 6"/>
          <p:cNvSpPr txBox="1">
            <a:spLocks noChangeArrowheads="1"/>
          </p:cNvSpPr>
          <p:nvPr/>
        </p:nvSpPr>
        <p:spPr bwMode="auto">
          <a:xfrm rot="-5400000">
            <a:off x="-335756" y="46728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6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9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9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8" grpId="0" animBg="1"/>
      <p:bldP spid="26630" grpId="0" build="p" animBg="1"/>
      <p:bldP spid="2396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dirty="0" smtClean="0"/>
              <a:t>Frekwencja –według typów szkół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idx="4294967295"/>
          </p:nvPr>
        </p:nvSpPr>
        <p:spPr>
          <a:gradFill>
            <a:gsLst>
              <a:gs pos="0">
                <a:srgbClr val="2F2F18">
                  <a:alpha val="43999"/>
                </a:srgbClr>
              </a:gs>
              <a:gs pos="100000">
                <a:srgbClr val="666633">
                  <a:alpha val="20000"/>
                </a:srgbClr>
              </a:gs>
            </a:gsLst>
          </a:gradFill>
        </p:spPr>
        <p:txBody>
          <a:bodyPr/>
          <a:lstStyle/>
          <a:p>
            <a:endParaRPr lang="pl-PL" smtClean="0">
              <a:effectLst/>
            </a:endParaRPr>
          </a:p>
        </p:txBody>
      </p:sp>
      <p:sp>
        <p:nvSpPr>
          <p:cNvPr id="245765" name="Text Box 5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- woj. lubelskie</a:t>
            </a:r>
          </a:p>
        </p:txBody>
      </p:sp>
      <p:pic>
        <p:nvPicPr>
          <p:cNvPr id="28677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460500"/>
            <a:ext cx="8686800" cy="516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pole tekstowe 5"/>
          <p:cNvSpPr txBox="1">
            <a:spLocks noChangeArrowheads="1"/>
          </p:cNvSpPr>
          <p:nvPr/>
        </p:nvSpPr>
        <p:spPr bwMode="auto">
          <a:xfrm rot="-5400000">
            <a:off x="-369093" y="2166144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pisemny</a:t>
            </a:r>
          </a:p>
        </p:txBody>
      </p:sp>
      <p:sp>
        <p:nvSpPr>
          <p:cNvPr id="28679" name="pole tekstowe 6"/>
          <p:cNvSpPr txBox="1">
            <a:spLocks noChangeArrowheads="1"/>
          </p:cNvSpPr>
          <p:nvPr/>
        </p:nvSpPr>
        <p:spPr bwMode="auto">
          <a:xfrm rot="-5400000">
            <a:off x="-335756" y="42156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65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2" grpId="0" animBg="1"/>
      <p:bldP spid="27654" grpId="0" build="p" animBg="1"/>
      <p:bldP spid="24576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>
          <a:xfrm>
            <a:off x="642938" y="142875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l-PL" smtClean="0"/>
              <a:t>Źródła informacji o wynikach</a:t>
            </a:r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214438"/>
            <a:ext cx="8143875" cy="5286375"/>
          </a:xfrm>
        </p:spPr>
        <p:txBody>
          <a:bodyPr/>
          <a:lstStyle/>
          <a:p>
            <a:pPr eaLnBrk="1" hangingPunct="1">
              <a:defRPr/>
            </a:pPr>
            <a:r>
              <a:rPr lang="pl-PL" sz="2000" b="1" dirty="0" smtClean="0"/>
              <a:t>OBIEG – serwis dla uczniów, </a:t>
            </a:r>
          </a:p>
          <a:p>
            <a:pPr eaLnBrk="1" hangingPunct="1">
              <a:defRPr/>
            </a:pPr>
            <a:endParaRPr lang="pl-PL" sz="2000" b="1" dirty="0" smtClean="0"/>
          </a:p>
          <a:p>
            <a:pPr eaLnBrk="1" hangingPunct="1">
              <a:defRPr/>
            </a:pPr>
            <a:r>
              <a:rPr lang="pl-PL" sz="2000" b="1" dirty="0" smtClean="0"/>
              <a:t>OBIEG – serwis dla dyrektorów szkół, </a:t>
            </a:r>
          </a:p>
          <a:p>
            <a:pPr lvl="1" eaLnBrk="1" hangingPunct="1">
              <a:defRPr/>
            </a:pPr>
            <a:r>
              <a:rPr lang="pl-PL" sz="2000" dirty="0" smtClean="0"/>
              <a:t>wyniki wszystkich absolwentów szkoły </a:t>
            </a:r>
          </a:p>
          <a:p>
            <a:pPr lvl="1" eaLnBrk="1" hangingPunct="1">
              <a:defRPr/>
            </a:pPr>
            <a:r>
              <a:rPr lang="pl-PL" sz="2000" dirty="0" smtClean="0"/>
              <a:t>statystyki</a:t>
            </a:r>
          </a:p>
          <a:p>
            <a:pPr lvl="1" eaLnBrk="1" hangingPunct="1">
              <a:defRPr/>
            </a:pPr>
            <a:r>
              <a:rPr lang="pl-PL" sz="2000" dirty="0" smtClean="0"/>
              <a:t>wyniki szczegółowe w poszczególnych zawodach</a:t>
            </a:r>
          </a:p>
          <a:p>
            <a:pPr lvl="1" eaLnBrk="1" hangingPunct="1">
              <a:defRPr/>
            </a:pPr>
            <a:endParaRPr lang="pl-PL" sz="2000" dirty="0" smtClean="0"/>
          </a:p>
          <a:p>
            <a:pPr eaLnBrk="1" hangingPunct="1">
              <a:defRPr/>
            </a:pPr>
            <a:r>
              <a:rPr lang="pl-PL" sz="2000" b="1" dirty="0" smtClean="0"/>
              <a:t>Strona internetowa OKE </a:t>
            </a:r>
          </a:p>
          <a:p>
            <a:pPr lvl="1" eaLnBrk="1" hangingPunct="1">
              <a:defRPr/>
            </a:pPr>
            <a:r>
              <a:rPr lang="pl-PL" sz="2000" dirty="0" smtClean="0"/>
              <a:t>wyniki ogólne krajowe</a:t>
            </a:r>
          </a:p>
          <a:p>
            <a:pPr lvl="1" eaLnBrk="1" hangingPunct="1">
              <a:defRPr/>
            </a:pPr>
            <a:r>
              <a:rPr lang="pl-PL" sz="2000" dirty="0" smtClean="0"/>
              <a:t>wyniki ogólne w poszczególnych województwach</a:t>
            </a:r>
          </a:p>
          <a:p>
            <a:pPr lvl="1" eaLnBrk="1" hangingPunct="1">
              <a:defRPr/>
            </a:pPr>
            <a:r>
              <a:rPr lang="pl-PL" sz="2000" dirty="0" smtClean="0"/>
              <a:t>Wyniki szczegółowe w poszczególnych zawodach</a:t>
            </a:r>
          </a:p>
          <a:p>
            <a:pPr eaLnBrk="1" hangingPunct="1">
              <a:defRPr/>
            </a:pPr>
            <a:r>
              <a:rPr lang="pl-PL" sz="2000" b="1" dirty="0" smtClean="0"/>
              <a:t>Strona CKE ?</a:t>
            </a:r>
          </a:p>
          <a:p>
            <a:pPr lvl="1" eaLnBrk="1" hangingPunct="1">
              <a:defRPr/>
            </a:pPr>
            <a:r>
              <a:rPr lang="pl-PL" sz="2000" dirty="0" smtClean="0"/>
              <a:t>wyniki ogólne krajowe</a:t>
            </a:r>
          </a:p>
          <a:p>
            <a:pPr lvl="1" eaLnBrk="1" hangingPunct="1">
              <a:defRPr/>
            </a:pPr>
            <a:r>
              <a:rPr lang="pl-PL" sz="2000" dirty="0" smtClean="0"/>
              <a:t>komentarze do zadań</a:t>
            </a:r>
          </a:p>
          <a:p>
            <a:pPr lvl="1" eaLnBrk="1" hangingPunct="1">
              <a:defRPr/>
            </a:pPr>
            <a:endParaRPr lang="pl-P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Strona Internetowa OKE w Krakowie</a:t>
            </a:r>
            <a:endParaRPr lang="pl-PL" dirty="0"/>
          </a:p>
        </p:txBody>
      </p:sp>
      <p:pic>
        <p:nvPicPr>
          <p:cNvPr id="30723" name="Obraz 2" descr="wez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74750"/>
            <a:ext cx="914400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ipsa 3"/>
          <p:cNvSpPr/>
          <p:nvPr/>
        </p:nvSpPr>
        <p:spPr bwMode="auto">
          <a:xfrm>
            <a:off x="0" y="5651500"/>
            <a:ext cx="1366838" cy="3302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ctrTitle"/>
          </p:nvPr>
        </p:nvSpPr>
        <p:spPr>
          <a:xfrm>
            <a:off x="685800" y="1644650"/>
            <a:ext cx="7772400" cy="2647950"/>
          </a:xfrm>
        </p:spPr>
        <p:txBody>
          <a:bodyPr anchor="b"/>
          <a:lstStyle/>
          <a:p>
            <a:pPr>
              <a:defRPr/>
            </a:pPr>
            <a:r>
              <a:rPr lang="pl-PL" sz="4000" dirty="0" smtClean="0"/>
              <a:t/>
            </a:r>
            <a:br>
              <a:rPr lang="pl-PL" sz="4000" dirty="0" smtClean="0"/>
            </a:br>
            <a:r>
              <a:rPr lang="pl-PL" sz="4000" dirty="0" smtClean="0"/>
              <a:t>Przygotowanie do egzaminów</a:t>
            </a:r>
            <a:br>
              <a:rPr lang="pl-PL" sz="4000" dirty="0" smtClean="0"/>
            </a:br>
            <a:r>
              <a:rPr lang="pl-PL" sz="4000" dirty="0" smtClean="0"/>
              <a:t>w 2011 roku</a:t>
            </a:r>
            <a:br>
              <a:rPr lang="pl-PL" sz="4000" dirty="0" smtClean="0"/>
            </a:br>
            <a:r>
              <a:rPr lang="pl-PL" sz="4000" dirty="0" smtClean="0"/>
              <a:t/>
            </a:r>
            <a:br>
              <a:rPr lang="pl-PL" sz="4000" dirty="0" smtClean="0"/>
            </a:br>
            <a:r>
              <a:rPr lang="pl-PL" sz="4000" dirty="0" smtClean="0"/>
              <a:t>Zmiany w systemie OBIEG</a:t>
            </a:r>
            <a:endParaRPr lang="pl-P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Novum w systemie OBIEG</a:t>
            </a:r>
            <a:endParaRPr lang="pl-PL" dirty="0"/>
          </a:p>
        </p:txBody>
      </p:sp>
      <p:pic>
        <p:nvPicPr>
          <p:cNvPr id="32771" name="Picture 3" descr="\\Rumba\wez\PWOE\AAAA\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" y="1174750"/>
            <a:ext cx="9072563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ipsa 4"/>
          <p:cNvSpPr/>
          <p:nvPr/>
        </p:nvSpPr>
        <p:spPr bwMode="auto">
          <a:xfrm>
            <a:off x="53975" y="5059363"/>
            <a:ext cx="1147763" cy="18097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lipsa 5"/>
          <p:cNvSpPr/>
          <p:nvPr/>
        </p:nvSpPr>
        <p:spPr bwMode="auto">
          <a:xfrm>
            <a:off x="219075" y="4252913"/>
            <a:ext cx="1147763" cy="198437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lipsa 6"/>
          <p:cNvSpPr/>
          <p:nvPr/>
        </p:nvSpPr>
        <p:spPr bwMode="auto">
          <a:xfrm>
            <a:off x="96838" y="5329238"/>
            <a:ext cx="1439862" cy="18097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 bwMode="auto">
          <a:xfrm>
            <a:off x="96838" y="2568575"/>
            <a:ext cx="1439862" cy="1335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666633">
                  <a:gamma/>
                  <a:shade val="60392"/>
                  <a:invGamma/>
                  <a:alpha val="46001"/>
                </a:srgbClr>
              </a:gs>
              <a:gs pos="100000">
                <a:srgbClr val="666633">
                  <a:alpha val="19000"/>
                </a:srgbClr>
              </a:gs>
            </a:gsLst>
          </a:gradFill>
        </p:spPr>
        <p:txBody>
          <a:bodyPr/>
          <a:lstStyle/>
          <a:p>
            <a:pPr eaLnBrk="1" hangingPunct="1">
              <a:defRPr/>
            </a:pPr>
            <a:r>
              <a:rPr lang="pl-PL" smtClean="0"/>
              <a:t>Sesja letnia 2010 w liczbach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gradFill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999"/>
                </a:srgbClr>
              </a:gs>
            </a:gsLst>
          </a:gradFill>
        </p:spPr>
        <p:txBody>
          <a:bodyPr/>
          <a:lstStyle/>
          <a:p>
            <a:pPr marL="533400" indent="-533400" eaLnBrk="1" hangingPunct="1">
              <a:buClr>
                <a:srgbClr val="E27100"/>
              </a:buClr>
              <a:buFont typeface="Webdings" pitchFamily="18" charset="2"/>
              <a:buChar char="&lt;"/>
              <a:defRPr/>
            </a:pPr>
            <a:r>
              <a:rPr lang="pl-PL" sz="2800" smtClean="0"/>
              <a:t>liczba zdających w OKE w Krakowie</a:t>
            </a:r>
          </a:p>
          <a:p>
            <a:pPr marL="914400" lvl="1" indent="-457200" eaLnBrk="1" hangingPunct="1">
              <a:buClr>
                <a:srgbClr val="E27100"/>
              </a:buClr>
              <a:buFont typeface="Webdings" pitchFamily="18" charset="2"/>
              <a:buChar char="&lt;"/>
              <a:defRPr/>
            </a:pPr>
            <a:r>
              <a:rPr lang="pl-PL" sz="2000" smtClean="0">
                <a:cs typeface="Arial" charset="0"/>
              </a:rPr>
              <a:t>ZSZ –</a:t>
            </a:r>
            <a:r>
              <a:rPr lang="pl-PL" sz="2400" smtClean="0">
                <a:cs typeface="Arial" charset="0"/>
              </a:rPr>
              <a:t> </a:t>
            </a:r>
            <a:r>
              <a:rPr lang="pl-PL" b="1" smtClean="0">
                <a:cs typeface="Arial" charset="0"/>
              </a:rPr>
              <a:t>11 867		</a:t>
            </a:r>
            <a:r>
              <a:rPr lang="pl-PL" sz="2000" smtClean="0">
                <a:cs typeface="Arial" charset="0"/>
              </a:rPr>
              <a:t>TiSPol –</a:t>
            </a:r>
            <a:r>
              <a:rPr lang="pl-PL" smtClean="0">
                <a:cs typeface="Arial" charset="0"/>
              </a:rPr>
              <a:t> </a:t>
            </a:r>
            <a:r>
              <a:rPr lang="pl-PL" b="1" smtClean="0">
                <a:cs typeface="Arial" charset="0"/>
              </a:rPr>
              <a:t>40 614</a:t>
            </a:r>
          </a:p>
          <a:p>
            <a:pPr marL="914400" lvl="1" indent="-457200" eaLnBrk="1" hangingPunct="1">
              <a:buClr>
                <a:srgbClr val="E27100"/>
              </a:buClr>
              <a:defRPr/>
            </a:pPr>
            <a:endParaRPr lang="pl-PL" sz="900" b="1" smtClean="0">
              <a:cs typeface="Arial" charset="0"/>
            </a:endParaRPr>
          </a:p>
          <a:p>
            <a:pPr marL="533400" indent="-533400" eaLnBrk="1" hangingPunct="1">
              <a:buClr>
                <a:srgbClr val="E27100"/>
              </a:buClr>
              <a:buFont typeface="Webdings" pitchFamily="18" charset="2"/>
              <a:buChar char="&lt;"/>
              <a:defRPr/>
            </a:pPr>
            <a:r>
              <a:rPr lang="pl-PL" sz="2800" smtClean="0"/>
              <a:t>liczba zawodów</a:t>
            </a:r>
          </a:p>
          <a:p>
            <a:pPr marL="914400" lvl="1" indent="-457200" eaLnBrk="1" hangingPunct="1">
              <a:buClr>
                <a:srgbClr val="E27100"/>
              </a:buClr>
              <a:buFont typeface="Webdings" pitchFamily="18" charset="2"/>
              <a:buChar char="&lt;"/>
              <a:defRPr/>
            </a:pPr>
            <a:r>
              <a:rPr lang="pl-PL" sz="1800" smtClean="0">
                <a:cs typeface="Arial" charset="0"/>
              </a:rPr>
              <a:t>ZSZ – </a:t>
            </a:r>
            <a:r>
              <a:rPr lang="pl-PL" sz="2400" b="1" smtClean="0">
                <a:cs typeface="Arial" charset="0"/>
              </a:rPr>
              <a:t>49</a:t>
            </a:r>
            <a:r>
              <a:rPr lang="pl-PL" sz="1800" smtClean="0">
                <a:cs typeface="Arial" charset="0"/>
              </a:rPr>
              <a:t>			TiSPol – </a:t>
            </a:r>
            <a:r>
              <a:rPr lang="pl-PL" sz="2400" b="1" smtClean="0">
                <a:cs typeface="Arial" charset="0"/>
              </a:rPr>
              <a:t>79</a:t>
            </a:r>
          </a:p>
          <a:p>
            <a:pPr marL="533400" indent="-533400" eaLnBrk="1" hangingPunct="1">
              <a:buClr>
                <a:srgbClr val="E27100"/>
              </a:buClr>
              <a:defRPr/>
            </a:pPr>
            <a:endParaRPr lang="pl-PL" sz="900" b="1" smtClean="0">
              <a:cs typeface="Arial" charset="0"/>
            </a:endParaRPr>
          </a:p>
          <a:p>
            <a:pPr marL="533400" indent="-533400" eaLnBrk="1" hangingPunct="1">
              <a:buClr>
                <a:srgbClr val="E27100"/>
              </a:buClr>
              <a:buFont typeface="Webdings" pitchFamily="18" charset="2"/>
              <a:buChar char="&lt;"/>
              <a:defRPr/>
            </a:pPr>
            <a:r>
              <a:rPr lang="pl-PL" sz="2800" smtClean="0"/>
              <a:t>liczba ośrodków egzaminacyjnych</a:t>
            </a:r>
          </a:p>
          <a:p>
            <a:pPr marL="914400" lvl="1" indent="-457200" eaLnBrk="1" hangingPunct="1">
              <a:buClr>
                <a:srgbClr val="E27100"/>
              </a:buClr>
              <a:buFont typeface="Webdings" pitchFamily="18" charset="2"/>
              <a:buChar char="&lt;"/>
              <a:defRPr/>
            </a:pPr>
            <a:r>
              <a:rPr lang="pl-PL" sz="2000" smtClean="0">
                <a:cs typeface="Arial" charset="0"/>
              </a:rPr>
              <a:t>ZSZ </a:t>
            </a:r>
            <a:r>
              <a:rPr lang="pl-PL" smtClean="0">
                <a:cs typeface="Arial" charset="0"/>
              </a:rPr>
              <a:t>– </a:t>
            </a:r>
            <a:r>
              <a:rPr lang="pl-PL" b="1" smtClean="0">
                <a:cs typeface="Arial" charset="0"/>
              </a:rPr>
              <a:t>394 </a:t>
            </a:r>
            <a:r>
              <a:rPr lang="pl-PL" sz="2000" smtClean="0">
                <a:cs typeface="Arial" charset="0"/>
              </a:rPr>
              <a:t>w</a:t>
            </a:r>
            <a:r>
              <a:rPr lang="pl-PL" b="1" smtClean="0">
                <a:cs typeface="Arial" charset="0"/>
              </a:rPr>
              <a:t> 196 </a:t>
            </a:r>
            <a:r>
              <a:rPr lang="pl-PL" sz="2000" smtClean="0">
                <a:cs typeface="Arial" charset="0"/>
              </a:rPr>
              <a:t>plac.</a:t>
            </a:r>
            <a:r>
              <a:rPr lang="pl-PL" b="1" smtClean="0"/>
              <a:t>	</a:t>
            </a:r>
            <a:r>
              <a:rPr lang="pl-PL" sz="2000" smtClean="0">
                <a:cs typeface="Arial" charset="0"/>
              </a:rPr>
              <a:t>TiSPol –</a:t>
            </a:r>
            <a:r>
              <a:rPr lang="pl-PL" b="1" smtClean="0">
                <a:cs typeface="Arial" charset="0"/>
              </a:rPr>
              <a:t> 1905 </a:t>
            </a:r>
            <a:r>
              <a:rPr lang="pl-PL" sz="2000" smtClean="0">
                <a:cs typeface="Arial" charset="0"/>
              </a:rPr>
              <a:t>w</a:t>
            </a:r>
            <a:r>
              <a:rPr lang="pl-PL" b="1" smtClean="0">
                <a:cs typeface="Arial" charset="0"/>
              </a:rPr>
              <a:t> 746 </a:t>
            </a:r>
            <a:r>
              <a:rPr lang="pl-PL" sz="2000" smtClean="0">
                <a:cs typeface="Arial" charset="0"/>
              </a:rPr>
              <a:t>plac.</a:t>
            </a:r>
          </a:p>
          <a:p>
            <a:pPr marL="914400" lvl="1" indent="-457200" eaLnBrk="1" hangingPunct="1">
              <a:buClr>
                <a:srgbClr val="E27100"/>
              </a:buClr>
              <a:defRPr/>
            </a:pPr>
            <a:endParaRPr lang="pl-PL" sz="900" smtClean="0"/>
          </a:p>
          <a:p>
            <a:pPr marL="533400" indent="-533400" eaLnBrk="1" hangingPunct="1">
              <a:buClr>
                <a:srgbClr val="E27100"/>
              </a:buClr>
              <a:buFont typeface="Webdings" pitchFamily="18" charset="2"/>
              <a:buChar char="&lt;"/>
              <a:defRPr/>
            </a:pPr>
            <a:r>
              <a:rPr lang="pl-PL" sz="2800" smtClean="0"/>
              <a:t>liczba współpracujących z OKE egzaminatorów</a:t>
            </a:r>
          </a:p>
          <a:p>
            <a:pPr marL="914400" lvl="1" indent="-457200" eaLnBrk="1" hangingPunct="1">
              <a:buClr>
                <a:srgbClr val="E27100"/>
              </a:buClr>
              <a:buFont typeface="Webdings" pitchFamily="18" charset="2"/>
              <a:buChar char="&lt;"/>
              <a:defRPr/>
            </a:pPr>
            <a:r>
              <a:rPr lang="pl-PL" sz="2000" smtClean="0">
                <a:cs typeface="Arial" charset="0"/>
              </a:rPr>
              <a:t>ZSZ –</a:t>
            </a:r>
            <a:r>
              <a:rPr lang="pl-PL" sz="2400" smtClean="0">
                <a:cs typeface="Arial" charset="0"/>
              </a:rPr>
              <a:t>  </a:t>
            </a:r>
            <a:r>
              <a:rPr lang="pl-PL" b="1" smtClean="0">
                <a:cs typeface="Arial" charset="0"/>
              </a:rPr>
              <a:t>1093			</a:t>
            </a:r>
            <a:r>
              <a:rPr lang="pl-PL" sz="2000" smtClean="0">
                <a:cs typeface="Arial" charset="0"/>
              </a:rPr>
              <a:t>TiSPol –</a:t>
            </a:r>
            <a:r>
              <a:rPr lang="pl-PL" b="1" smtClean="0">
                <a:cs typeface="Arial" charset="0"/>
              </a:rPr>
              <a:t> 361 + 223</a:t>
            </a:r>
            <a:endParaRPr lang="pl-PL" sz="2400" smtClean="0"/>
          </a:p>
          <a:p>
            <a:pPr marL="533400" indent="-533400" eaLnBrk="1" hangingPunct="1">
              <a:defRPr/>
            </a:pPr>
            <a:endParaRPr lang="pl-PL" sz="2800" smtClean="0"/>
          </a:p>
        </p:txBody>
      </p:sp>
      <p:pic>
        <p:nvPicPr>
          <p:cNvPr id="6148" name="Picture 17" descr="oke1"/>
          <p:cNvPicPr>
            <a:picLocks noChangeAspect="1" noChangeArrowheads="1"/>
          </p:cNvPicPr>
          <p:nvPr/>
        </p:nvPicPr>
        <p:blipFill>
          <a:blip r:embed="rId2" cstate="email">
            <a:lum bright="-10000" contrast="-36000"/>
          </a:blip>
          <a:srcRect/>
          <a:stretch>
            <a:fillRect/>
          </a:stretch>
        </p:blipFill>
        <p:spPr bwMode="auto">
          <a:xfrm>
            <a:off x="25400" y="25400"/>
            <a:ext cx="395288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54" name="Text Box 18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 dirty="0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OKE w Krakowie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5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\\Rumba\wez\PWOE\AAAA\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1763" y="1163638"/>
            <a:ext cx="8977312" cy="493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Edycja sal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 bwMode="auto">
          <a:xfrm>
            <a:off x="204788" y="1524000"/>
            <a:ext cx="1439862" cy="152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-38100"/>
            <a:ext cx="8651875" cy="1143000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Zgłaszanie zdających – do 10 stycznia </a:t>
            </a:r>
            <a:br>
              <a:rPr lang="pl-PL" dirty="0" smtClean="0"/>
            </a:br>
            <a:r>
              <a:rPr lang="pl-PL" sz="3200" dirty="0" smtClean="0"/>
              <a:t>kolejność wprowadzania informacji</a:t>
            </a:r>
            <a:endParaRPr lang="pl-PL" sz="32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>
          <a:xfrm>
            <a:off x="901700" y="1117600"/>
            <a:ext cx="7748588" cy="2336800"/>
          </a:xfrm>
        </p:spPr>
        <p:txBody>
          <a:bodyPr/>
          <a:lstStyle/>
          <a:p>
            <a:pPr marL="514350" indent="-514350">
              <a:buFontTx/>
              <a:buAutoNum type="romanUcPeriod"/>
            </a:pPr>
            <a:r>
              <a:rPr lang="pl-PL" sz="2000" dirty="0" smtClean="0">
                <a:solidFill>
                  <a:srgbClr val="0070C0"/>
                </a:solidFill>
              </a:rPr>
              <a:t>Edycja sal </a:t>
            </a:r>
            <a:r>
              <a:rPr lang="pl-PL" sz="2000" dirty="0" smtClean="0"/>
              <a:t>– wprowadzenie do systemu informacji o salach których odbędzie się etap pisemny</a:t>
            </a:r>
          </a:p>
          <a:p>
            <a:pPr marL="514350" indent="-514350">
              <a:buFontTx/>
              <a:buAutoNum type="romanUcPeriod"/>
            </a:pPr>
            <a:r>
              <a:rPr lang="pl-PL" sz="2000" dirty="0" smtClean="0">
                <a:solidFill>
                  <a:srgbClr val="0070C0"/>
                </a:solidFill>
              </a:rPr>
              <a:t>Edycja danych uczniów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Sesja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Zawody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Pracodawcy młodocianych pracowników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Oddziały</a:t>
            </a:r>
          </a:p>
        </p:txBody>
      </p:sp>
      <p:grpSp>
        <p:nvGrpSpPr>
          <p:cNvPr id="3" name="Grupa 5"/>
          <p:cNvGrpSpPr>
            <a:grpSpLocks/>
          </p:cNvGrpSpPr>
          <p:nvPr/>
        </p:nvGrpSpPr>
        <p:grpSpPr bwMode="auto">
          <a:xfrm>
            <a:off x="877888" y="3425825"/>
            <a:ext cx="7772400" cy="3403600"/>
            <a:chOff x="457200" y="3145631"/>
            <a:chExt cx="8126413" cy="3611563"/>
          </a:xfrm>
          <a:solidFill>
            <a:schemeClr val="accent6">
              <a:lumMod val="20000"/>
              <a:lumOff val="80000"/>
            </a:schemeClr>
          </a:solidFill>
        </p:grpSpPr>
        <p:pic>
          <p:nvPicPr>
            <p:cNvPr id="38917" name="Picture 2" descr="\\Rumba\wez\PWOE\AAAA\3.gif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57200" y="3145631"/>
              <a:ext cx="8126413" cy="3611563"/>
            </a:xfrm>
            <a:prstGeom prst="rect">
              <a:avLst/>
            </a:prstGeom>
            <a:grp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7" name="Prostokąt 6"/>
            <p:cNvSpPr/>
            <p:nvPr/>
          </p:nvSpPr>
          <p:spPr bwMode="auto">
            <a:xfrm>
              <a:off x="482097" y="3384830"/>
              <a:ext cx="1440712" cy="1290325"/>
            </a:xfrm>
            <a:prstGeom prst="rect">
              <a:avLst/>
            </a:prstGeom>
            <a:grp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pl-PL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Sprawdzenie zgodności danych</a:t>
            </a:r>
            <a:endParaRPr lang="pl-PL" dirty="0"/>
          </a:p>
        </p:txBody>
      </p:sp>
      <p:pic>
        <p:nvPicPr>
          <p:cNvPr id="35843" name="Obraz 2" descr="wez3a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174750"/>
            <a:ext cx="853122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 bwMode="auto">
          <a:xfrm>
            <a:off x="530225" y="1450975"/>
            <a:ext cx="1439863" cy="1320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lipsa 4"/>
          <p:cNvSpPr/>
          <p:nvPr/>
        </p:nvSpPr>
        <p:spPr bwMode="auto">
          <a:xfrm>
            <a:off x="53975" y="4572000"/>
            <a:ext cx="1916113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Obraz 5" descr="wez3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4788" y="1163638"/>
            <a:ext cx="87344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Sprawdzenie zgodności danych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 bwMode="auto">
          <a:xfrm>
            <a:off x="1897063" y="3367088"/>
            <a:ext cx="1439862" cy="3635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 bwMode="auto">
          <a:xfrm>
            <a:off x="4959350" y="3324225"/>
            <a:ext cx="1439863" cy="1730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 bwMode="auto">
          <a:xfrm flipV="1">
            <a:off x="4959350" y="6272213"/>
            <a:ext cx="1439863" cy="46037"/>
          </a:xfrm>
          <a:prstGeom prst="rect">
            <a:avLst/>
          </a:prstGeom>
          <a:solidFill>
            <a:srgbClr val="3333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Elipsa 8"/>
          <p:cNvSpPr/>
          <p:nvPr/>
        </p:nvSpPr>
        <p:spPr bwMode="auto">
          <a:xfrm>
            <a:off x="5638800" y="5356225"/>
            <a:ext cx="1916113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Usuwanie zgłoszonych - </a:t>
            </a:r>
            <a:r>
              <a:rPr lang="pl-PL" b="1" dirty="0" smtClean="0"/>
              <a:t> do 15.02. </a:t>
            </a:r>
            <a:r>
              <a:rPr lang="pl-PL" b="1" dirty="0"/>
              <a:t>2011 </a:t>
            </a:r>
            <a:endParaRPr lang="pl-PL" dirty="0"/>
          </a:p>
        </p:txBody>
      </p:sp>
      <p:sp>
        <p:nvSpPr>
          <p:cNvPr id="37892" name="Rectangle 1"/>
          <p:cNvSpPr>
            <a:spLocks noChangeArrowheads="1"/>
          </p:cNvSpPr>
          <p:nvPr/>
        </p:nvSpPr>
        <p:spPr bwMode="auto">
          <a:xfrm>
            <a:off x="0" y="144089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pl-PL" sz="2000" dirty="0" smtClean="0">
                <a:ea typeface="Times New Roman" pitchFamily="18" charset="0"/>
                <a:cs typeface="Arial" charset="0"/>
              </a:rPr>
              <a:t>wybranie </a:t>
            </a:r>
            <a:r>
              <a:rPr lang="pl-PL" sz="2000" dirty="0">
                <a:ea typeface="Times New Roman" pitchFamily="18" charset="0"/>
                <a:cs typeface="Arial" charset="0"/>
              </a:rPr>
              <a:t>kolejno:</a:t>
            </a:r>
          </a:p>
          <a:p>
            <a:pPr algn="just" eaLnBrk="0" hangingPunct="0"/>
            <a:r>
              <a:rPr lang="pl-PL" sz="2000" dirty="0">
                <a:ea typeface="Times New Roman" pitchFamily="18" charset="0"/>
                <a:cs typeface="Arial" charset="0"/>
              </a:rPr>
              <a:t> </a:t>
            </a:r>
            <a:r>
              <a:rPr lang="pl-PL" sz="2000" b="1" u="sng" dirty="0">
                <a:ea typeface="Times New Roman" pitchFamily="18" charset="0"/>
                <a:cs typeface="Arial" charset="0"/>
              </a:rPr>
              <a:t>Edycja danych uczniów</a:t>
            </a:r>
            <a:r>
              <a:rPr lang="pl-PL" sz="20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000" dirty="0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0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000" b="1" u="sng" dirty="0">
                <a:ea typeface="Times New Roman" pitchFamily="18" charset="0"/>
                <a:cs typeface="Arial" charset="0"/>
              </a:rPr>
              <a:t>Oddziały </a:t>
            </a:r>
            <a:r>
              <a:rPr lang="pl-PL" sz="2000" dirty="0" err="1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000" b="1" u="sng" dirty="0" err="1">
                <a:ea typeface="Times New Roman" pitchFamily="18" charset="0"/>
                <a:cs typeface="Arial" charset="0"/>
              </a:rPr>
              <a:t>Lista</a:t>
            </a:r>
            <a:r>
              <a:rPr lang="pl-PL" sz="2000" b="1" u="sng" dirty="0">
                <a:ea typeface="Times New Roman" pitchFamily="18" charset="0"/>
                <a:cs typeface="Arial" charset="0"/>
              </a:rPr>
              <a:t> uczniów</a:t>
            </a:r>
            <a:endParaRPr lang="pl-PL" sz="2000" dirty="0">
              <a:ea typeface="Times New Roman" pitchFamily="18" charset="0"/>
              <a:cs typeface="Arial" charset="0"/>
            </a:endParaRPr>
          </a:p>
        </p:txBody>
      </p:sp>
      <p:pic>
        <p:nvPicPr>
          <p:cNvPr id="37893" name="Picture 2" descr="usuwani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36625" y="2199580"/>
            <a:ext cx="727710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34925" y="902028"/>
            <a:ext cx="910907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2800" b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w systemie </a:t>
            </a:r>
            <a:r>
              <a:rPr lang="pl-PL" sz="28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OBIEG w </a:t>
            </a:r>
            <a:r>
              <a:rPr lang="pl-PL" sz="2800" b="1" i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Edycji danych </a:t>
            </a:r>
            <a:r>
              <a:rPr lang="pl-PL" sz="2800" b="1" i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uczniów</a:t>
            </a:r>
            <a:endParaRPr lang="pl-PL" sz="2800" dirty="0">
              <a:latin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-1" y="5358368"/>
            <a:ext cx="91090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pl-PL" b="1" dirty="0" smtClean="0">
                <a:ea typeface="Times New Roman" pitchFamily="18" charset="0"/>
                <a:cs typeface="Arial" charset="0"/>
              </a:rPr>
              <a:t>Uczeń/absolwent jest zgłoszony </a:t>
            </a:r>
            <a:r>
              <a:rPr lang="pl-PL" b="1" u="sng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tylko</a:t>
            </a:r>
            <a:r>
              <a:rPr lang="pl-PL" b="1" dirty="0" smtClean="0">
                <a:ea typeface="Times New Roman" pitchFamily="18" charset="0"/>
                <a:cs typeface="Arial" charset="0"/>
              </a:rPr>
              <a:t> do jednego egzaminu </a:t>
            </a:r>
          </a:p>
          <a:p>
            <a:pPr indent="266700" algn="just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Usuwamy</a:t>
            </a:r>
            <a:r>
              <a:rPr lang="pl-PL" b="1" dirty="0" smtClean="0">
                <a:ea typeface="Times New Roman" pitchFamily="18" charset="0"/>
                <a:cs typeface="Arial" charset="0"/>
              </a:rPr>
              <a:t> ucznia/absolwenta </a:t>
            </a:r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z matury i egzaminu zawodowego</a:t>
            </a:r>
            <a:endParaRPr lang="pl-PL" b="1" dirty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651875" cy="814813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Usuwanie zgłoszonych - </a:t>
            </a:r>
            <a:r>
              <a:rPr lang="pl-PL" b="1" dirty="0" smtClean="0"/>
              <a:t> do 15.02. </a:t>
            </a:r>
            <a:r>
              <a:rPr lang="pl-PL" b="1" dirty="0"/>
              <a:t>2011 </a:t>
            </a:r>
            <a:endParaRPr lang="pl-PL" dirty="0"/>
          </a:p>
        </p:txBody>
      </p:sp>
      <p:sp>
        <p:nvSpPr>
          <p:cNvPr id="43012" name="Rectangle 1"/>
          <p:cNvSpPr>
            <a:spLocks noChangeArrowheads="1"/>
          </p:cNvSpPr>
          <p:nvPr/>
        </p:nvSpPr>
        <p:spPr bwMode="auto">
          <a:xfrm>
            <a:off x="10867" y="1514525"/>
            <a:ext cx="9144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pl-PL" sz="2400" b="1" dirty="0" smtClean="0">
                <a:ea typeface="Times New Roman" pitchFamily="18" charset="0"/>
                <a:cs typeface="Arial" charset="0"/>
              </a:rPr>
              <a:t>Jeżeli uczeń/absolwent </a:t>
            </a:r>
            <a:r>
              <a:rPr lang="pl-PL" sz="2400" b="1" dirty="0">
                <a:ea typeface="Times New Roman" pitchFamily="18" charset="0"/>
                <a:cs typeface="Arial" charset="0"/>
              </a:rPr>
              <a:t>jest zgłoszony </a:t>
            </a:r>
            <a:r>
              <a:rPr lang="pl-PL" sz="2400" b="1" dirty="0" smtClean="0">
                <a:ea typeface="Times New Roman" pitchFamily="18" charset="0"/>
                <a:cs typeface="Arial" charset="0"/>
              </a:rPr>
              <a:t>do</a:t>
            </a:r>
          </a:p>
          <a:p>
            <a:pPr algn="just" eaLnBrk="0" hangingPunct="0"/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egzaminu zawodowego i </a:t>
            </a:r>
            <a:r>
              <a:rPr lang="pl-PL" sz="2400" b="1" dirty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do 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matury </a:t>
            </a:r>
            <a:r>
              <a:rPr lang="pl-PL" sz="2400" b="1" dirty="0" smtClean="0">
                <a:ea typeface="Times New Roman" pitchFamily="18" charset="0"/>
                <a:cs typeface="Arial" charset="0"/>
              </a:rPr>
              <a:t>to można usunąć go</a:t>
            </a:r>
          </a:p>
          <a:p>
            <a:pPr algn="just" eaLnBrk="0" hangingPunct="0"/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z jednego egzaminu</a:t>
            </a:r>
            <a:r>
              <a:rPr lang="pl-PL" sz="2400" b="1" dirty="0" smtClean="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tylko </a:t>
            </a:r>
            <a:r>
              <a:rPr lang="pl-PL" sz="2400" dirty="0" smtClean="0">
                <a:ea typeface="Times New Roman" pitchFamily="18" charset="0"/>
                <a:cs typeface="Arial" charset="0"/>
              </a:rPr>
              <a:t>poprzez wybranie </a:t>
            </a:r>
            <a:r>
              <a:rPr lang="pl-PL" sz="2400" dirty="0">
                <a:ea typeface="Times New Roman" pitchFamily="18" charset="0"/>
                <a:cs typeface="Arial" charset="0"/>
              </a:rPr>
              <a:t>kolejno:</a:t>
            </a:r>
          </a:p>
          <a:p>
            <a:pPr algn="just" eaLnBrk="0" hangingPunct="0">
              <a:lnSpc>
                <a:spcPct val="150000"/>
              </a:lnSpc>
            </a:pPr>
            <a:r>
              <a:rPr lang="pl-PL" sz="2200" b="1" u="sng" dirty="0" smtClean="0">
                <a:ea typeface="Times New Roman" pitchFamily="18" charset="0"/>
                <a:cs typeface="Arial" charset="0"/>
              </a:rPr>
              <a:t>Edycja </a:t>
            </a:r>
            <a:r>
              <a:rPr lang="pl-PL" sz="2200" b="1" u="sng" dirty="0">
                <a:ea typeface="Times New Roman" pitchFamily="18" charset="0"/>
                <a:cs typeface="Arial" charset="0"/>
              </a:rPr>
              <a:t>danych uczniów</a:t>
            </a:r>
            <a:r>
              <a:rPr lang="pl-PL" sz="22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200" dirty="0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2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200" b="1" u="sng" dirty="0">
                <a:ea typeface="Times New Roman" pitchFamily="18" charset="0"/>
                <a:cs typeface="Arial" charset="0"/>
              </a:rPr>
              <a:t>Oddziały </a:t>
            </a:r>
            <a:r>
              <a:rPr lang="pl-PL" sz="2200" dirty="0" err="1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200" b="1" u="sng" dirty="0" err="1">
                <a:ea typeface="Times New Roman" pitchFamily="18" charset="0"/>
                <a:cs typeface="Arial" charset="0"/>
              </a:rPr>
              <a:t>Lista</a:t>
            </a:r>
            <a:r>
              <a:rPr lang="pl-PL" sz="2200" b="1" u="sng" dirty="0">
                <a:ea typeface="Times New Roman" pitchFamily="18" charset="0"/>
                <a:cs typeface="Arial" charset="0"/>
              </a:rPr>
              <a:t> uczniów </a:t>
            </a:r>
            <a:r>
              <a:rPr lang="pl-PL" sz="2200" dirty="0">
                <a:ea typeface="Times New Roman" pitchFamily="18" charset="0"/>
                <a:cs typeface="Arial" charset="0"/>
                <a:sym typeface="Wingdings" pitchFamily="2" charset="2"/>
              </a:rPr>
              <a:t> </a:t>
            </a:r>
            <a:r>
              <a:rPr lang="pl-PL" sz="2200" dirty="0" smtClean="0">
                <a:ea typeface="Times New Roman" pitchFamily="18" charset="0"/>
                <a:cs typeface="Arial" charset="0"/>
                <a:sym typeface="Wingdings" pitchFamily="2" charset="2"/>
              </a:rPr>
              <a:t>nazwisko</a:t>
            </a:r>
          </a:p>
          <a:p>
            <a:pPr algn="just" eaLnBrk="0" hangingPunct="0">
              <a:lnSpc>
                <a:spcPct val="150000"/>
              </a:lnSpc>
            </a:pPr>
            <a:r>
              <a:rPr lang="pl-PL" sz="2200" dirty="0" smtClean="0">
                <a:ea typeface="Times New Roman" pitchFamily="18" charset="0"/>
                <a:cs typeface="Arial" charset="0"/>
                <a:sym typeface="Wingdings" pitchFamily="2" charset="2"/>
              </a:rPr>
              <a:t>i odznaczenie „Zdaje” przy danym egzaminie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3730516"/>
            <a:ext cx="5689600" cy="3127484"/>
            <a:chOff x="5921" y="8801"/>
            <a:chExt cx="7034" cy="4659"/>
          </a:xfrm>
        </p:grpSpPr>
        <p:pic>
          <p:nvPicPr>
            <p:cNvPr id="43022" name="Picture 3" descr="zapisz_ucznia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921" y="8801"/>
              <a:ext cx="4991" cy="4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23" name="Oval 4"/>
            <p:cNvSpPr>
              <a:spLocks noChangeArrowheads="1"/>
            </p:cNvSpPr>
            <p:nvPr/>
          </p:nvSpPr>
          <p:spPr bwMode="auto">
            <a:xfrm>
              <a:off x="7553" y="10940"/>
              <a:ext cx="1619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024" name="Oval 4"/>
            <p:cNvSpPr>
              <a:spLocks noChangeArrowheads="1"/>
            </p:cNvSpPr>
            <p:nvPr/>
          </p:nvSpPr>
          <p:spPr bwMode="auto">
            <a:xfrm>
              <a:off x="5934" y="11042"/>
              <a:ext cx="1354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025" name="Oval 4"/>
            <p:cNvSpPr>
              <a:spLocks noChangeArrowheads="1"/>
            </p:cNvSpPr>
            <p:nvPr/>
          </p:nvSpPr>
          <p:spPr bwMode="auto">
            <a:xfrm>
              <a:off x="11601" y="11994"/>
              <a:ext cx="1354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026" name="Oval 4"/>
            <p:cNvSpPr>
              <a:spLocks noChangeArrowheads="1"/>
            </p:cNvSpPr>
            <p:nvPr/>
          </p:nvSpPr>
          <p:spPr bwMode="auto">
            <a:xfrm>
              <a:off x="11601" y="11994"/>
              <a:ext cx="1354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pic>
        <p:nvPicPr>
          <p:cNvPr id="43014" name="Obraz 8" descr="wez3b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08513" y="3730516"/>
            <a:ext cx="5043487" cy="3058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015" name="Łącznik prosty 11"/>
          <p:cNvCxnSpPr>
            <a:cxnSpLocks noChangeShapeType="1"/>
          </p:cNvCxnSpPr>
          <p:nvPr/>
        </p:nvCxnSpPr>
        <p:spPr bwMode="auto">
          <a:xfrm>
            <a:off x="8280400" y="5003800"/>
            <a:ext cx="584200" cy="1588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6" name="Łącznik prosty 13"/>
          <p:cNvCxnSpPr>
            <a:cxnSpLocks noChangeShapeType="1"/>
          </p:cNvCxnSpPr>
          <p:nvPr/>
        </p:nvCxnSpPr>
        <p:spPr bwMode="auto">
          <a:xfrm>
            <a:off x="8280400" y="5168900"/>
            <a:ext cx="584200" cy="1588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7" name="Łącznik prosty 14"/>
          <p:cNvCxnSpPr>
            <a:cxnSpLocks noChangeShapeType="1"/>
          </p:cNvCxnSpPr>
          <p:nvPr/>
        </p:nvCxnSpPr>
        <p:spPr bwMode="auto">
          <a:xfrm>
            <a:off x="5689600" y="5167313"/>
            <a:ext cx="584200" cy="1587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8" name="Łącznik prosty 15"/>
          <p:cNvCxnSpPr>
            <a:cxnSpLocks noChangeShapeType="1"/>
          </p:cNvCxnSpPr>
          <p:nvPr/>
        </p:nvCxnSpPr>
        <p:spPr bwMode="auto">
          <a:xfrm>
            <a:off x="5689600" y="5318125"/>
            <a:ext cx="584200" cy="1588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9" name="Łącznik prosty 16"/>
          <p:cNvCxnSpPr>
            <a:cxnSpLocks noChangeShapeType="1"/>
          </p:cNvCxnSpPr>
          <p:nvPr/>
        </p:nvCxnSpPr>
        <p:spPr bwMode="auto">
          <a:xfrm>
            <a:off x="5689600" y="5484813"/>
            <a:ext cx="584200" cy="1587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3020" name="Oval 4"/>
          <p:cNvSpPr>
            <a:spLocks noChangeArrowheads="1"/>
          </p:cNvSpPr>
          <p:nvPr/>
        </p:nvSpPr>
        <p:spPr bwMode="auto">
          <a:xfrm>
            <a:off x="4748213" y="5832475"/>
            <a:ext cx="1131887" cy="1492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3021" name="Oval 4"/>
          <p:cNvSpPr>
            <a:spLocks noChangeArrowheads="1"/>
          </p:cNvSpPr>
          <p:nvPr/>
        </p:nvSpPr>
        <p:spPr bwMode="auto">
          <a:xfrm>
            <a:off x="6577013" y="5683250"/>
            <a:ext cx="1131887" cy="1492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34925" y="902028"/>
            <a:ext cx="910907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2800" b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w systemie </a:t>
            </a:r>
            <a:r>
              <a:rPr lang="pl-PL" sz="28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OBIEG w </a:t>
            </a:r>
            <a:r>
              <a:rPr lang="pl-PL" sz="2800" b="1" i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Edycji danych </a:t>
            </a:r>
            <a:r>
              <a:rPr lang="pl-PL" sz="2800" b="1" i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uczniów</a:t>
            </a:r>
            <a:endParaRPr lang="pl-PL" sz="2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Usuwanie zgłoszonych - </a:t>
            </a:r>
            <a:r>
              <a:rPr lang="pl-PL" b="1" dirty="0" smtClean="0"/>
              <a:t> po 15.02. </a:t>
            </a:r>
            <a:r>
              <a:rPr lang="pl-PL" b="1" dirty="0"/>
              <a:t>2011 </a:t>
            </a: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0" y="1071563"/>
            <a:ext cx="910907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32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należy wypełnić w systemie OBIEG </a:t>
            </a:r>
          </a:p>
          <a:p>
            <a:pPr algn="ctr">
              <a:defRPr/>
            </a:pPr>
            <a:r>
              <a:rPr lang="pl-PL" sz="2800" u="sng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Wniosek o usunięcie ucznia/absolwenta z systemu</a:t>
            </a:r>
          </a:p>
        </p:txBody>
      </p:sp>
      <p:pic>
        <p:nvPicPr>
          <p:cNvPr id="39940" name="Obraz 5" descr="wez3c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97213" y="2233613"/>
            <a:ext cx="2925762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ipsa 6"/>
          <p:cNvSpPr/>
          <p:nvPr/>
        </p:nvSpPr>
        <p:spPr bwMode="auto">
          <a:xfrm>
            <a:off x="2895600" y="4702175"/>
            <a:ext cx="2562225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smtClean="0"/>
              <a:t>Terminy egzaminów zawodowych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>
          <a:xfrm>
            <a:off x="174625" y="1174750"/>
            <a:ext cx="4224338" cy="5253038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pl-PL" b="1" dirty="0" smtClean="0"/>
              <a:t>styczeń 2011</a:t>
            </a:r>
          </a:p>
          <a:p>
            <a:pPr>
              <a:buFontTx/>
              <a:buNone/>
              <a:defRPr/>
            </a:pPr>
            <a:r>
              <a:rPr lang="pl-PL" sz="1800" b="1" dirty="0" smtClean="0"/>
              <a:t>      </a:t>
            </a:r>
            <a:r>
              <a:rPr lang="pl-PL" sz="1600" b="1" dirty="0" smtClean="0"/>
              <a:t>dla  absolwentów , </a:t>
            </a:r>
            <a:br>
              <a:rPr lang="pl-PL" sz="1600" b="1" dirty="0" smtClean="0"/>
            </a:br>
            <a:r>
              <a:rPr lang="pl-PL" sz="1600" b="1" dirty="0" smtClean="0"/>
              <a:t>którzy ukończyli szkołę w styczniu</a:t>
            </a:r>
          </a:p>
          <a:p>
            <a:pPr>
              <a:buFontTx/>
              <a:buNone/>
              <a:defRPr/>
            </a:pPr>
            <a:endParaRPr lang="pl-PL" sz="16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52431A"/>
                </a:solidFill>
              </a:rPr>
              <a:t>Etap pisemny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</a:t>
            </a:r>
            <a:r>
              <a:rPr lang="pl-PL" sz="2000" b="1" dirty="0" smtClean="0">
                <a:solidFill>
                  <a:srgbClr val="0070C0"/>
                </a:solidFill>
              </a:rPr>
              <a:t>18 stycznia 2011 r. </a:t>
            </a:r>
            <a:br>
              <a:rPr lang="pl-PL" sz="2000" b="1" dirty="0" smtClean="0">
                <a:solidFill>
                  <a:srgbClr val="0070C0"/>
                </a:solidFill>
              </a:rPr>
            </a:br>
            <a:r>
              <a:rPr lang="pl-PL" sz="2000" b="1" dirty="0" smtClean="0">
                <a:solidFill>
                  <a:srgbClr val="0070C0"/>
                </a:solidFill>
              </a:rPr>
              <a:t>(wtorek) godz. </a:t>
            </a:r>
            <a:r>
              <a:rPr lang="pl-PL" sz="2800" b="1" dirty="0" smtClean="0">
                <a:solidFill>
                  <a:srgbClr val="0070C0"/>
                </a:solidFill>
              </a:rPr>
              <a:t>12.00</a:t>
            </a:r>
          </a:p>
          <a:p>
            <a:pPr marL="627063" lvl="1" indent="-271463">
              <a:buFontTx/>
              <a:buNone/>
              <a:defRPr/>
            </a:pPr>
            <a:endParaRPr lang="pl-PL" sz="1800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</a:t>
            </a:r>
            <a:r>
              <a:rPr lang="pl-PL" b="1" dirty="0" err="1" smtClean="0">
                <a:solidFill>
                  <a:srgbClr val="352C11"/>
                </a:solidFill>
              </a:rPr>
              <a:t>TiSPol</a:t>
            </a:r>
            <a:endParaRPr lang="pl-PL" b="1" dirty="0" smtClean="0">
              <a:solidFill>
                <a:srgbClr val="352C11"/>
              </a:solidFill>
            </a:endParaRP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</a:t>
            </a:r>
            <a:r>
              <a:rPr lang="pl-PL" sz="2000" b="1" dirty="0" smtClean="0">
                <a:solidFill>
                  <a:srgbClr val="0070C0"/>
                </a:solidFill>
              </a:rPr>
              <a:t>od 19 do 21 stycznia 2011 r.</a:t>
            </a:r>
          </a:p>
          <a:p>
            <a:pPr marL="627063" lvl="1" indent="-271463">
              <a:buFontTx/>
              <a:buNone/>
              <a:defRPr/>
            </a:pPr>
            <a:endParaRPr lang="pl-PL" sz="18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ZSZ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</a:t>
            </a:r>
            <a:r>
              <a:rPr lang="pl-PL" sz="2000" b="1" dirty="0" smtClean="0">
                <a:solidFill>
                  <a:srgbClr val="0070C0"/>
                </a:solidFill>
              </a:rPr>
              <a:t>od 25 stycznia 2011 r.</a:t>
            </a:r>
          </a:p>
        </p:txBody>
      </p:sp>
      <p:sp>
        <p:nvSpPr>
          <p:cNvPr id="76803" name="Symbol zastępczy zawartości 5"/>
          <p:cNvSpPr>
            <a:spLocks noGrp="1"/>
          </p:cNvSpPr>
          <p:nvPr>
            <p:ph sz="half" idx="2"/>
          </p:nvPr>
        </p:nvSpPr>
        <p:spPr>
          <a:xfrm>
            <a:off x="4614863" y="1174750"/>
            <a:ext cx="4338637" cy="5253038"/>
          </a:xfrm>
          <a:solidFill>
            <a:srgbClr val="FFFFCC"/>
          </a:solidFill>
          <a:ln>
            <a:solidFill>
              <a:srgbClr val="FFC000"/>
            </a:solidFill>
          </a:ln>
        </p:spPr>
        <p:txBody>
          <a:bodyPr/>
          <a:lstStyle/>
          <a:p>
            <a:pPr>
              <a:defRPr/>
            </a:pPr>
            <a:r>
              <a:rPr lang="pl-PL" b="1" dirty="0" smtClean="0"/>
              <a:t>czerwiec 2011</a:t>
            </a:r>
          </a:p>
          <a:p>
            <a:pPr>
              <a:buFontTx/>
              <a:buNone/>
              <a:defRPr/>
            </a:pPr>
            <a:r>
              <a:rPr lang="pl-PL" sz="1600" b="1" dirty="0" smtClean="0"/>
              <a:t>       dla  absolwentów , </a:t>
            </a:r>
            <a:br>
              <a:rPr lang="pl-PL" sz="1600" b="1" dirty="0" smtClean="0"/>
            </a:br>
            <a:r>
              <a:rPr lang="pl-PL" sz="1600" b="1" dirty="0" smtClean="0"/>
              <a:t>którzy ukończyli szkołę w czerwcu</a:t>
            </a:r>
          </a:p>
          <a:p>
            <a:pPr>
              <a:buFontTx/>
              <a:buNone/>
              <a:defRPr/>
            </a:pPr>
            <a:endParaRPr lang="pl-PL" sz="16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pisemny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13 czerwca 2011 r. (poniedziałek)  godz. </a:t>
            </a:r>
            <a:r>
              <a:rPr lang="pl-PL" sz="2800" b="1" dirty="0" smtClean="0">
                <a:solidFill>
                  <a:srgbClr val="C00000"/>
                </a:solidFill>
              </a:rPr>
              <a:t>12.00</a:t>
            </a:r>
          </a:p>
          <a:p>
            <a:pPr marL="627063" lvl="1" indent="-271463">
              <a:buFontTx/>
              <a:buNone/>
              <a:defRPr/>
            </a:pPr>
            <a:endParaRPr lang="pl-PL" sz="2000" b="1" dirty="0" smtClean="0">
              <a:solidFill>
                <a:srgbClr val="52431A"/>
              </a:solidFill>
            </a:endParaRPr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</a:t>
            </a:r>
            <a:r>
              <a:rPr lang="pl-PL" b="1" dirty="0" err="1" smtClean="0">
                <a:solidFill>
                  <a:srgbClr val="352C11"/>
                </a:solidFill>
              </a:rPr>
              <a:t>TiSPol</a:t>
            </a:r>
            <a:endParaRPr lang="pl-PL" b="1" dirty="0" smtClean="0">
              <a:solidFill>
                <a:srgbClr val="352C11"/>
              </a:solidFill>
            </a:endParaRP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od 14 do 17 czerwca 2011 r.</a:t>
            </a:r>
          </a:p>
          <a:p>
            <a:pPr marL="627063" lvl="1" indent="-271463">
              <a:buFontTx/>
              <a:buNone/>
              <a:defRPr/>
            </a:pPr>
            <a:endParaRPr lang="pl-PL" sz="20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ZSZ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od 21 (27)  czerwca 2011 r.</a:t>
            </a:r>
          </a:p>
        </p:txBody>
      </p:sp>
      <p:sp>
        <p:nvSpPr>
          <p:cNvPr id="40965" name="Symbol zastępczy numeru slajd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657B54-B45D-4AF5-B92B-93DDD75EA055}" type="slidenum">
              <a:rPr lang="pl-PL" smtClean="0"/>
              <a:pPr/>
              <a:t>37</a:t>
            </a:fld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ytuł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651875" cy="1401762"/>
          </a:xfrm>
        </p:spPr>
        <p:txBody>
          <a:bodyPr/>
          <a:lstStyle/>
          <a:p>
            <a:pPr>
              <a:defRPr/>
            </a:pPr>
            <a:r>
              <a:rPr lang="pl-PL" b="1" dirty="0" smtClean="0"/>
              <a:t>Terminy egzaminów zawodowych</a:t>
            </a:r>
            <a:br>
              <a:rPr lang="pl-PL" b="1" dirty="0" smtClean="0"/>
            </a:br>
            <a:r>
              <a:rPr lang="pl-PL" b="1" dirty="0" smtClean="0"/>
              <a:t>sesja zimowa 2011 r.</a:t>
            </a:r>
          </a:p>
        </p:txBody>
      </p:sp>
      <p:sp>
        <p:nvSpPr>
          <p:cNvPr id="40965" name="Symbol zastępczy numeru slajd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657B54-B45D-4AF5-B92B-93DDD75EA055}" type="slidenum">
              <a:rPr lang="pl-PL" smtClean="0"/>
              <a:pPr/>
              <a:t>38</a:t>
            </a:fld>
            <a:endParaRPr lang="pl-PL" smtClean="0"/>
          </a:p>
        </p:txBody>
      </p:sp>
      <p:sp>
        <p:nvSpPr>
          <p:cNvPr id="6" name="Symbol zastępczy zawartości 5"/>
          <p:cNvSpPr>
            <a:spLocks noGrp="1"/>
          </p:cNvSpPr>
          <p:nvPr>
            <p:ph sz="half" idx="1"/>
          </p:nvPr>
        </p:nvSpPr>
        <p:spPr>
          <a:xfrm>
            <a:off x="422275" y="1879600"/>
            <a:ext cx="8686800" cy="5611812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Etap praktyczny – </a:t>
            </a:r>
            <a:r>
              <a:rPr lang="pl-PL" dirty="0" err="1" smtClean="0"/>
              <a:t>TiSPol</a:t>
            </a:r>
            <a:endParaRPr lang="pl-PL" dirty="0" smtClean="0"/>
          </a:p>
          <a:p>
            <a:pPr lvl="1"/>
            <a:r>
              <a:rPr lang="pl-PL" dirty="0" smtClean="0"/>
              <a:t>zawody z czasem 180 minut – 19.01.2011 r. – godz.9.00</a:t>
            </a:r>
          </a:p>
          <a:p>
            <a:pPr lvl="1"/>
            <a:r>
              <a:rPr lang="pl-PL" dirty="0" smtClean="0"/>
              <a:t>zawody z czasem 240 minut – 20.01.2011 r. – godz.9.00</a:t>
            </a:r>
          </a:p>
          <a:p>
            <a:pPr lvl="1"/>
            <a:endParaRPr lang="pl-PL" dirty="0"/>
          </a:p>
        </p:txBody>
      </p:sp>
      <p:pic>
        <p:nvPicPr>
          <p:cNvPr id="8" name="Obraz 7" descr="7d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4925" y="3492500"/>
            <a:ext cx="9144000" cy="2691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dirty="0" smtClean="0"/>
              <a:t>Kalendarium</a:t>
            </a:r>
          </a:p>
        </p:txBody>
      </p:sp>
      <p:sp>
        <p:nvSpPr>
          <p:cNvPr id="41987" name="Symbol zastępczy numeru slajd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A1EFD2-F461-45E9-A725-5643D8BF4BC7}" type="slidenum">
              <a:rPr lang="pl-PL" smtClean="0"/>
              <a:pPr/>
              <a:t>39</a:t>
            </a:fld>
            <a:endParaRPr lang="pl-PL" smtClean="0"/>
          </a:p>
        </p:txBody>
      </p:sp>
      <p:pic>
        <p:nvPicPr>
          <p:cNvPr id="41988" name="Obraz 7" descr="6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93863"/>
            <a:ext cx="914400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ipsa 8"/>
          <p:cNvSpPr/>
          <p:nvPr/>
        </p:nvSpPr>
        <p:spPr bwMode="auto">
          <a:xfrm>
            <a:off x="2257425" y="1952625"/>
            <a:ext cx="4710113" cy="39211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lipsa 9"/>
          <p:cNvSpPr/>
          <p:nvPr/>
        </p:nvSpPr>
        <p:spPr bwMode="auto">
          <a:xfrm>
            <a:off x="0" y="4197350"/>
            <a:ext cx="1566863" cy="27305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1" name="pole tekstowe 11"/>
          <p:cNvSpPr txBox="1">
            <a:spLocks noChangeArrowheads="1"/>
          </p:cNvSpPr>
          <p:nvPr/>
        </p:nvSpPr>
        <p:spPr bwMode="auto">
          <a:xfrm>
            <a:off x="188913" y="4935538"/>
            <a:ext cx="677862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l-PL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Sesja zimowa 2011</a:t>
            </a:r>
          </a:p>
          <a:p>
            <a:pPr algn="l"/>
            <a:r>
              <a:rPr lang="pl-PL" sz="2000" dirty="0"/>
              <a:t>termin składania harmonogramów – upływa 16.11.2010 r.</a:t>
            </a:r>
          </a:p>
          <a:p>
            <a:pPr algn="l"/>
            <a:r>
              <a:rPr lang="pl-PL" sz="2000" dirty="0"/>
              <a:t>Termin powoływania  ZN, ZE, ZNEP  -  18.12.2010 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Podtytuł 4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</p:spPr>
        <p:txBody>
          <a:bodyPr anchor="b"/>
          <a:lstStyle/>
          <a:p>
            <a:pPr eaLnBrk="1" hangingPunct="1">
              <a:spcBef>
                <a:spcPct val="0"/>
              </a:spcBef>
              <a:defRPr/>
            </a:pPr>
            <a:r>
              <a:rPr lang="pl-PL" sz="2400" dirty="0" smtClean="0"/>
              <a:t>dla absolwentów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pl-PL" sz="2400" dirty="0" smtClean="0"/>
              <a:t>zasadniczych szkół zawodowych i </a:t>
            </a:r>
            <a:r>
              <a:rPr lang="pl-PL" sz="2400" dirty="0" err="1" smtClean="0"/>
              <a:t>SPol</a:t>
            </a:r>
            <a:endParaRPr lang="pl-PL" sz="2400" dirty="0" smtClean="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/>
              <a:t>Wyniki egzaminu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Obraz 2" descr="5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300" y="1841500"/>
            <a:ext cx="8640763" cy="45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3922713"/>
            <a:ext cx="1173163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5450" y="3914775"/>
            <a:ext cx="1198563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22600" y="3922713"/>
            <a:ext cx="102235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ipsa 6"/>
          <p:cNvSpPr/>
          <p:nvPr/>
        </p:nvSpPr>
        <p:spPr bwMode="auto">
          <a:xfrm>
            <a:off x="4208463" y="3871913"/>
            <a:ext cx="1133475" cy="27305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861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5775" y="4578350"/>
            <a:ext cx="8351838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1a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39738" y="3914775"/>
            <a:ext cx="1190625" cy="190500"/>
          </a:xfrm>
          <a:prstGeom prst="rect">
            <a:avLst/>
          </a:prstGeom>
        </p:spPr>
      </p:pic>
      <p:pic>
        <p:nvPicPr>
          <p:cNvPr id="10" name="Obraz 9" descr="1b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695450" y="3914775"/>
            <a:ext cx="1209675" cy="209550"/>
          </a:xfrm>
          <a:prstGeom prst="rect">
            <a:avLst/>
          </a:prstGeom>
        </p:spPr>
      </p:pic>
      <p:pic>
        <p:nvPicPr>
          <p:cNvPr id="11" name="Obraz 10" descr="1c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022600" y="3922713"/>
            <a:ext cx="1038225" cy="171450"/>
          </a:xfrm>
          <a:prstGeom prst="rect">
            <a:avLst/>
          </a:prstGeom>
        </p:spPr>
      </p:pic>
      <p:sp>
        <p:nvSpPr>
          <p:cNvPr id="12" name="Prostokąt 11"/>
          <p:cNvSpPr/>
          <p:nvPr/>
        </p:nvSpPr>
        <p:spPr bwMode="auto">
          <a:xfrm>
            <a:off x="5972175" y="4635874"/>
            <a:ext cx="1933575" cy="3714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Składanie szczegółowego harmonogramu etapu praktycznego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Upoważnienia OE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0" y="1973263"/>
            <a:ext cx="9109075" cy="1641475"/>
          </a:xfrm>
        </p:spPr>
        <p:txBody>
          <a:bodyPr/>
          <a:lstStyle/>
          <a:p>
            <a:pPr marL="536575" indent="-361950">
              <a:buFontTx/>
              <a:buNone/>
              <a:defRPr/>
            </a:pPr>
            <a:r>
              <a:rPr lang="pl-PL" dirty="0" smtClean="0"/>
              <a:t>Termin składania wniosków  -  </a:t>
            </a:r>
            <a:r>
              <a:rPr lang="pl-PL" dirty="0" smtClean="0">
                <a:solidFill>
                  <a:srgbClr val="0070C0"/>
                </a:solidFill>
              </a:rPr>
              <a:t>15 listopada</a:t>
            </a:r>
          </a:p>
          <a:p>
            <a:pPr marL="536575" indent="-361950">
              <a:buFontTx/>
              <a:buNone/>
              <a:defRPr/>
            </a:pPr>
            <a:endParaRPr lang="pl-PL" dirty="0" smtClean="0"/>
          </a:p>
          <a:p>
            <a:pPr marL="536575" indent="-361950">
              <a:buFontTx/>
              <a:buNone/>
              <a:defRPr/>
            </a:pPr>
            <a:r>
              <a:rPr lang="pl-PL" dirty="0" smtClean="0"/>
              <a:t>Czas podjęcia decyzji o upoważnieniu – </a:t>
            </a:r>
            <a:r>
              <a:rPr lang="pl-PL" dirty="0" smtClean="0">
                <a:solidFill>
                  <a:srgbClr val="0070C0"/>
                </a:solidFill>
              </a:rPr>
              <a:t>luty 2011</a:t>
            </a:r>
            <a:endParaRPr lang="pl-PL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628775"/>
            <a:ext cx="8064500" cy="2592388"/>
          </a:xfrm>
        </p:spPr>
        <p:txBody>
          <a:bodyPr/>
          <a:lstStyle/>
          <a:p>
            <a:pPr eaLnBrk="1" hangingPunct="1">
              <a:defRPr/>
            </a:pPr>
            <a:r>
              <a:rPr lang="pl-PL" dirty="0" smtClean="0"/>
              <a:t>Iść całe życie </a:t>
            </a:r>
            <a:br>
              <a:rPr lang="pl-PL" dirty="0" smtClean="0"/>
            </a:br>
            <a:r>
              <a:rPr lang="pl-PL" dirty="0" smtClean="0"/>
              <a:t>konsekwentnie do celu </a:t>
            </a:r>
            <a:br>
              <a:rPr lang="pl-PL" dirty="0" smtClean="0"/>
            </a:br>
            <a:r>
              <a:rPr lang="pl-PL" dirty="0" smtClean="0"/>
              <a:t>można wtedy, </a:t>
            </a:r>
            <a:br>
              <a:rPr lang="pl-PL" dirty="0" smtClean="0"/>
            </a:br>
            <a:r>
              <a:rPr lang="pl-PL" dirty="0" smtClean="0"/>
              <a:t>gdy on się stale odsuwa.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95963" y="4005263"/>
            <a:ext cx="3024187" cy="576262"/>
          </a:xfrm>
        </p:spPr>
        <p:txBody>
          <a:bodyPr/>
          <a:lstStyle/>
          <a:p>
            <a:pPr eaLnBrk="1" hangingPunct="1">
              <a:lnSpc>
                <a:spcPct val="105000"/>
              </a:lnSpc>
              <a:defRPr/>
            </a:pPr>
            <a:r>
              <a:rPr lang="pl-PL" sz="2000" smtClean="0"/>
              <a:t>Stanisław Jerzy Lec</a:t>
            </a:r>
            <a:br>
              <a:rPr lang="pl-PL" sz="2000" smtClean="0"/>
            </a:br>
            <a:endParaRPr lang="pl-PL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250031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3200" dirty="0" smtClean="0"/>
              <a:t>Projekt</a:t>
            </a:r>
            <a:br>
              <a:rPr lang="pl-PL" sz="3200" dirty="0" smtClean="0"/>
            </a:br>
            <a:r>
              <a:rPr lang="pl-PL" sz="3200" dirty="0" smtClean="0"/>
              <a:t>Modernizacja egzaminów potwierdzających kwalifikacje zawodowe</a:t>
            </a:r>
            <a:endParaRPr lang="pl-PL" sz="3200" dirty="0"/>
          </a:p>
        </p:txBody>
      </p:sp>
      <p:sp>
        <p:nvSpPr>
          <p:cNvPr id="46083" name="Prostokąt 5"/>
          <p:cNvSpPr>
            <a:spLocks noChangeArrowheads="1"/>
          </p:cNvSpPr>
          <p:nvPr/>
        </p:nvSpPr>
        <p:spPr bwMode="auto">
          <a:xfrm>
            <a:off x="500063" y="3000375"/>
            <a:ext cx="8412162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Projekt systemowy realizowany w ramach Programu Operacyjnego KAPITAŁ LUDZKI,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Priorytet III Wysoka jakość oświaty, Działanie 3.2, </a:t>
            </a:r>
            <a:br>
              <a:rPr lang="pl-PL" sz="2400" dirty="0"/>
            </a:br>
            <a:r>
              <a:rPr lang="pl-PL" sz="2400" dirty="0"/>
              <a:t>Okres realizacji projektu: </a:t>
            </a:r>
            <a:r>
              <a:rPr lang="pl-PL" sz="2400" b="1" dirty="0"/>
              <a:t>od 1.01.2010 r. do 31.12.2013 r.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Beneficjent systemowy: Centralna Komisja Egzaminacyjna Partnerzy projektu: Okręgowe Komisje Egzaminacyjne</a:t>
            </a:r>
            <a:br>
              <a:rPr lang="pl-PL" sz="2400" dirty="0"/>
            </a:b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ytuł 1"/>
          <p:cNvSpPr>
            <a:spLocks noGrp="1"/>
          </p:cNvSpPr>
          <p:nvPr>
            <p:ph type="title"/>
          </p:nvPr>
        </p:nvSpPr>
        <p:spPr>
          <a:xfrm>
            <a:off x="254000" y="398462"/>
            <a:ext cx="8229600" cy="776288"/>
          </a:xfrm>
        </p:spPr>
        <p:txBody>
          <a:bodyPr/>
          <a:lstStyle/>
          <a:p>
            <a:pPr algn="l" eaLnBrk="1" hangingPunct="1"/>
            <a:r>
              <a:rPr lang="pl-PL" dirty="0" smtClean="0"/>
              <a:t>Cel ogólny projektu:</a:t>
            </a:r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>
          <a:xfrm>
            <a:off x="253999" y="1384300"/>
            <a:ext cx="8715375" cy="9652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pl-PL" sz="2800" dirty="0" smtClean="0">
                <a:solidFill>
                  <a:schemeClr val="tx1"/>
                </a:solidFill>
              </a:rPr>
              <a:t>dostosowanie systemu zewnętrznych egzaminów zawodowych do potrzeb rynku pracy</a:t>
            </a: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241300" y="2670176"/>
            <a:ext cx="822960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pl-PL" sz="36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Cele</a:t>
            </a:r>
            <a:r>
              <a:rPr lang="pl-PL" sz="3200" kern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36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szczegółowe projektu: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254000" y="3360739"/>
            <a:ext cx="8439150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pl-PL" sz="2400" kern="0" dirty="0">
                <a:latin typeface="+mn-lt"/>
              </a:rPr>
              <a:t>stworzenie jednolitego i powszechnego systemu potwierdzania kwalifikacji zawodowych</a:t>
            </a:r>
          </a:p>
          <a:p>
            <a:pPr marL="457200" indent="-457200"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pl-PL" sz="2400" kern="0" dirty="0">
                <a:latin typeface="+mn-lt"/>
              </a:rPr>
              <a:t>opracowanie technologii egzaminowania w zakresie szczegółowych kwalifikacji zawodowych, powtarzanego kilkakrotnie w procesie kształcenia zawodowego</a:t>
            </a:r>
          </a:p>
          <a:p>
            <a:pPr marL="457200" indent="-457200"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pl-PL" sz="2400" kern="0" dirty="0">
                <a:latin typeface="+mn-lt"/>
              </a:rPr>
              <a:t>rozbudowanie ośrodków egzaminacyjnych i zwiększenie liczby egzaminatorów</a:t>
            </a:r>
          </a:p>
          <a:p>
            <a:pPr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pl-PL" sz="24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Struktura działań w projekcie</a:t>
            </a:r>
          </a:p>
        </p:txBody>
      </p:sp>
      <p:sp>
        <p:nvSpPr>
          <p:cNvPr id="4" name="Elipsa 3"/>
          <p:cNvSpPr/>
          <p:nvPr/>
        </p:nvSpPr>
        <p:spPr>
          <a:xfrm>
            <a:off x="2119313" y="2873375"/>
            <a:ext cx="2733675" cy="120491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7030A0"/>
                </a:solidFill>
              </a:rPr>
              <a:t>Stworzenie zaplecza merytorycznego</a:t>
            </a:r>
          </a:p>
        </p:txBody>
      </p:sp>
      <p:sp>
        <p:nvSpPr>
          <p:cNvPr id="7" name="Elipsa 6"/>
          <p:cNvSpPr/>
          <p:nvPr/>
        </p:nvSpPr>
        <p:spPr>
          <a:xfrm>
            <a:off x="4310063" y="2886075"/>
            <a:ext cx="2619375" cy="12065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7030A0"/>
                </a:solidFill>
              </a:rPr>
              <a:t>Stworzenie zaplecza technicznego</a:t>
            </a:r>
          </a:p>
        </p:txBody>
      </p:sp>
      <p:sp>
        <p:nvSpPr>
          <p:cNvPr id="8" name="Elipsa 7"/>
          <p:cNvSpPr/>
          <p:nvPr/>
        </p:nvSpPr>
        <p:spPr>
          <a:xfrm>
            <a:off x="3162300" y="1900238"/>
            <a:ext cx="2819400" cy="1196975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7030A0"/>
                </a:solidFill>
              </a:rPr>
              <a:t>Stworzenie zaplecza informatycznego</a:t>
            </a:r>
          </a:p>
        </p:txBody>
      </p:sp>
      <p:sp>
        <p:nvSpPr>
          <p:cNvPr id="9" name="Elipsa 8"/>
          <p:cNvSpPr/>
          <p:nvPr/>
        </p:nvSpPr>
        <p:spPr>
          <a:xfrm>
            <a:off x="3214688" y="3863975"/>
            <a:ext cx="2733675" cy="1203325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C00000"/>
                </a:solidFill>
              </a:rPr>
              <a:t>Pilotaże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2863"/>
            <a:ext cx="8686800" cy="14811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l-PL" dirty="0" smtClean="0"/>
              <a:t>Pilotaż etapu pisemnego </a:t>
            </a:r>
            <a:br>
              <a:rPr lang="pl-PL" dirty="0" smtClean="0"/>
            </a:br>
            <a:r>
              <a:rPr lang="pl-PL" dirty="0" smtClean="0"/>
              <a:t>egzaminu on </a:t>
            </a:r>
            <a:r>
              <a:rPr lang="pl-PL" dirty="0" err="1" smtClean="0"/>
              <a:t>–lin</a:t>
            </a:r>
            <a:r>
              <a:rPr lang="pl-PL" dirty="0" smtClean="0"/>
              <a:t>e</a:t>
            </a:r>
            <a:endParaRPr lang="pl-PL" dirty="0"/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1643063" y="2332038"/>
            <a:ext cx="4038600" cy="45259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800" dirty="0">
              <a:latin typeface="+mn-lt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457200" y="1524000"/>
            <a:ext cx="8686800" cy="5908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Cel: </a:t>
            </a: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Przetestowanie zdolności komunikacji sieciowej pomiędzy: CKE – OKE – OE </a:t>
            </a:r>
          </a:p>
          <a:p>
            <a:pPr algn="l">
              <a:lnSpc>
                <a:spcPct val="150000"/>
              </a:lnSpc>
              <a:defRPr/>
            </a:pPr>
            <a:endParaRPr lang="pl-PL" sz="2800" dirty="0">
              <a:latin typeface="Arial" pitchFamily="34" charset="0"/>
            </a:endParaRP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Przeprowadzony został 9 listopada 2010 r.</a:t>
            </a: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Zawody: technik ekonomista</a:t>
            </a:r>
          </a:p>
          <a:p>
            <a:pPr marL="1436688"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kucharz małej gastronomii</a:t>
            </a: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Udział wzięło  ok. 2 500 uczniów z 74 szkół</a:t>
            </a:r>
          </a:p>
          <a:p>
            <a:pPr algn="l">
              <a:lnSpc>
                <a:spcPct val="150000"/>
              </a:lnSpc>
              <a:defRPr/>
            </a:pPr>
            <a:endParaRPr lang="pl-PL" sz="2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dirty="0" smtClean="0"/>
              <a:t>Tworzenie zespołów autorów</a:t>
            </a:r>
            <a:br>
              <a:rPr lang="pl-PL" dirty="0" smtClean="0"/>
            </a:br>
            <a:endParaRPr lang="pl-PL" dirty="0"/>
          </a:p>
        </p:txBody>
      </p:sp>
      <p:pic>
        <p:nvPicPr>
          <p:cNvPr id="48131" name="Obraz 4" descr="7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74750"/>
            <a:ext cx="9144000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Obraz 5" descr="7a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38350" y="4229100"/>
            <a:ext cx="71056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dirty="0" smtClean="0"/>
              <a:t>Inwentaryzacja wyposażenia </a:t>
            </a:r>
            <a:br>
              <a:rPr lang="pl-PL" dirty="0" smtClean="0"/>
            </a:br>
            <a:r>
              <a:rPr lang="pl-PL" dirty="0" smtClean="0"/>
              <a:t>w funkcjonujących OE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0" y="1174750"/>
            <a:ext cx="9109075" cy="532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Cel: </a:t>
            </a:r>
          </a:p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Zebranie informacji o wyposażeniu OE, które zostaną wykorzystane do:</a:t>
            </a:r>
          </a:p>
          <a:p>
            <a:pPr marL="1168400" algn="l">
              <a:buFont typeface="Arial" pitchFamily="34" charset="0"/>
              <a:buChar char="•"/>
              <a:defRPr/>
            </a:pPr>
            <a:r>
              <a:rPr lang="pl-PL" sz="2000" dirty="0">
                <a:latin typeface="Arial" pitchFamily="34" charset="0"/>
              </a:rPr>
              <a:t> określenia krajowej sieci OE</a:t>
            </a:r>
          </a:p>
          <a:p>
            <a:pPr marL="1168400" algn="l">
              <a:buFont typeface="Arial" pitchFamily="34" charset="0"/>
              <a:buChar char="•"/>
              <a:defRPr/>
            </a:pPr>
            <a:r>
              <a:rPr lang="pl-PL" sz="2000" dirty="0">
                <a:latin typeface="Arial" pitchFamily="34" charset="0"/>
              </a:rPr>
              <a:t> standardów wyposażenia OE</a:t>
            </a:r>
          </a:p>
          <a:p>
            <a:pPr marL="1168400" algn="l">
              <a:buFont typeface="Arial" pitchFamily="34" charset="0"/>
              <a:buChar char="•"/>
              <a:defRPr/>
            </a:pPr>
            <a:r>
              <a:rPr lang="pl-PL" sz="2000" dirty="0">
                <a:latin typeface="Arial" pitchFamily="34" charset="0"/>
              </a:rPr>
              <a:t> opracowywania zadań egzaminacyjnych</a:t>
            </a:r>
          </a:p>
          <a:p>
            <a:pPr algn="l">
              <a:defRPr/>
            </a:pPr>
            <a:endParaRPr lang="pl-PL" sz="2800" dirty="0">
              <a:latin typeface="Arial" pitchFamily="34" charset="0"/>
            </a:endParaRPr>
          </a:p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Termin do 15 grudnia 2010 r.</a:t>
            </a:r>
          </a:p>
          <a:p>
            <a:pPr algn="l">
              <a:defRPr/>
            </a:pPr>
            <a:endParaRPr lang="pl-PL" sz="2800" dirty="0">
              <a:latin typeface="Arial" pitchFamily="34" charset="0"/>
            </a:endParaRPr>
          </a:p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Aplikacja w </a:t>
            </a:r>
            <a:r>
              <a:rPr lang="pl-PL" sz="2800" dirty="0" err="1">
                <a:latin typeface="Arial" pitchFamily="34" charset="0"/>
              </a:rPr>
              <a:t>OBIEGu</a:t>
            </a:r>
            <a:r>
              <a:rPr lang="pl-PL" sz="2800" dirty="0">
                <a:latin typeface="Arial" pitchFamily="34" charset="0"/>
              </a:rPr>
              <a:t> , w zakładce </a:t>
            </a:r>
            <a:r>
              <a:rPr lang="pl-PL" sz="2800" i="1" dirty="0">
                <a:latin typeface="Arial" pitchFamily="34" charset="0"/>
              </a:rPr>
              <a:t>Materiały</a:t>
            </a:r>
          </a:p>
          <a:p>
            <a:pPr algn="l">
              <a:defRPr/>
            </a:pPr>
            <a:endParaRPr lang="pl-PL" sz="2800" i="1" dirty="0">
              <a:latin typeface="Arial" pitchFamily="34" charset="0"/>
            </a:endParaRPr>
          </a:p>
          <a:p>
            <a:pPr algn="l">
              <a:defRPr/>
            </a:pPr>
            <a:r>
              <a:rPr lang="pl-PL" sz="2800" i="1" dirty="0">
                <a:latin typeface="Arial" pitchFamily="34" charset="0"/>
              </a:rPr>
              <a:t>Informacja zwrotna – drogą mailową na adres: </a:t>
            </a:r>
            <a:r>
              <a:rPr lang="pl-PL" sz="2800" b="1" i="1" dirty="0" err="1">
                <a:latin typeface="Arial" pitchFamily="34" charset="0"/>
              </a:rPr>
              <a:t>projektzawodowy@oke.krakow.pl</a:t>
            </a:r>
            <a:endParaRPr lang="pl-PL" sz="2800" b="1" i="1" dirty="0">
              <a:latin typeface="Arial" pitchFamily="34" charset="0"/>
            </a:endParaRPr>
          </a:p>
        </p:txBody>
      </p:sp>
      <p:sp>
        <p:nvSpPr>
          <p:cNvPr id="4" name="Przycisk akcji: Do przodu lub Następny 3">
            <a:hlinkClick r:id="rId2" action="ppaction://hlinkfile" highlightClick="1"/>
          </p:cNvPr>
          <p:cNvSpPr/>
          <p:nvPr/>
        </p:nvSpPr>
        <p:spPr bwMode="auto">
          <a:xfrm>
            <a:off x="7353300" y="4584700"/>
            <a:ext cx="1155700" cy="635000"/>
          </a:xfrm>
          <a:prstGeom prst="actionButtonForwardNex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4560888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Dziękujemy za uwagę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ytuł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/>
              <a:t>Wyniki etapu pisemnego ZSZ</a:t>
            </a:r>
          </a:p>
        </p:txBody>
      </p:sp>
      <p:sp>
        <p:nvSpPr>
          <p:cNvPr id="189454" name="Text Box 1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lubelskie</a:t>
            </a:r>
          </a:p>
        </p:txBody>
      </p:sp>
      <p:pic>
        <p:nvPicPr>
          <p:cNvPr id="8196" name="Picture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8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9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2" grpId="0" animBg="1"/>
      <p:bldP spid="1894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ytuł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/>
              <a:t>Wyniki etapu praktycznego ZSZ</a:t>
            </a:r>
          </a:p>
        </p:txBody>
      </p:sp>
      <p:sp>
        <p:nvSpPr>
          <p:cNvPr id="190472" name="Text Box 8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lubelskie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 animBg="1"/>
      <p:bldP spid="1904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Wyniki ogólne egzaminu ZSZ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 rot="-5400000">
            <a:off x="-25780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lubelskie</a:t>
            </a: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Podtytuł 4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</p:spPr>
        <p:txBody>
          <a:bodyPr anchor="b"/>
          <a:lstStyle/>
          <a:p>
            <a:pPr algn="l" eaLnBrk="1" hangingPunct="1">
              <a:spcBef>
                <a:spcPct val="0"/>
              </a:spcBef>
              <a:defRPr/>
            </a:pPr>
            <a:r>
              <a:rPr lang="pl-PL" sz="2400" smtClean="0"/>
              <a:t>Egzamin dla absolwentów </a:t>
            </a:r>
          </a:p>
          <a:p>
            <a:pPr algn="l" eaLnBrk="1" hangingPunct="1">
              <a:spcBef>
                <a:spcPct val="0"/>
              </a:spcBef>
              <a:defRPr/>
            </a:pPr>
            <a:r>
              <a:rPr lang="pl-PL" sz="2400" smtClean="0"/>
              <a:t>zasadniczych szkół zawodowych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mtClean="0"/>
              <a:t>Porównanie wyników egzaminu</a:t>
            </a:r>
            <a:br>
              <a:rPr lang="pl-PL" smtClean="0"/>
            </a:br>
            <a:r>
              <a:rPr lang="pl-PL" smtClean="0"/>
              <a:t>w zawodach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525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smtClean="0"/>
              <a:t>Porównanie wyników dla zawodów o liczbie zdających &gt; 100 w woj. lubelskim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idx="4294967295"/>
          </p:nvPr>
        </p:nvSpPr>
        <p:spPr>
          <a:gradFill>
            <a:gsLst>
              <a:gs pos="0">
                <a:srgbClr val="2F2F18">
                  <a:alpha val="43999"/>
                </a:srgbClr>
              </a:gs>
              <a:gs pos="100000">
                <a:srgbClr val="666633">
                  <a:alpha val="20000"/>
                </a:srgbClr>
              </a:gs>
            </a:gsLst>
          </a:gradFill>
        </p:spPr>
        <p:txBody>
          <a:bodyPr/>
          <a:lstStyle/>
          <a:p>
            <a:endParaRPr lang="pl-PL" smtClean="0">
              <a:effectLst/>
            </a:endParaRPr>
          </a:p>
        </p:txBody>
      </p:sp>
      <p:sp>
        <p:nvSpPr>
          <p:cNvPr id="205829" name="Text Box 5"/>
          <p:cNvSpPr txBox="1">
            <a:spLocks noChangeArrowheads="1"/>
          </p:cNvSpPr>
          <p:nvPr/>
        </p:nvSpPr>
        <p:spPr bwMode="auto">
          <a:xfrm rot="-54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181800"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lubelskie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6" grpId="0" animBg="1"/>
      <p:bldP spid="12294" grpId="0" build="p" animBg="1"/>
      <p:bldP spid="205829" grpId="0" animBg="1"/>
    </p:bldLst>
  </p:timing>
</p:sld>
</file>

<file path=ppt/theme/theme1.xml><?xml version="1.0" encoding="utf-8"?>
<a:theme xmlns:a="http://schemas.openxmlformats.org/drawingml/2006/main" name="Projekt niestandardowy">
  <a:themeElements>
    <a:clrScheme name="Projekt niestandardow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niestandardow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Projekt niestandardow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3174</TotalTime>
  <Words>746</Words>
  <Application>Microsoft Office PowerPoint</Application>
  <PresentationFormat>Pokaz na ekranie (4:3)</PresentationFormat>
  <Paragraphs>197</Paragraphs>
  <Slides>49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49</vt:i4>
      </vt:variant>
    </vt:vector>
  </HeadingPairs>
  <TitlesOfParts>
    <vt:vector size="50" baseType="lpstr">
      <vt:lpstr>Projekt niestandardowy</vt:lpstr>
      <vt:lpstr>Jesienne konferencje OKE z dyrektorami szkół zawodowych</vt:lpstr>
      <vt:lpstr>Sesja letnia 2010 w liczbach</vt:lpstr>
      <vt:lpstr>Sesja letnia 2010 w liczbach</vt:lpstr>
      <vt:lpstr>Wyniki egzaminu</vt:lpstr>
      <vt:lpstr>Wyniki etapu pisemnego ZSZ</vt:lpstr>
      <vt:lpstr>Wyniki etapu praktycznego ZSZ</vt:lpstr>
      <vt:lpstr>Wyniki ogólne egzaminu ZSZ</vt:lpstr>
      <vt:lpstr>Porównanie wyników egzaminu w zawodach</vt:lpstr>
      <vt:lpstr>Porównanie wyników dla zawodów o liczbie zdających &gt; 100 w woj. lubelskim</vt:lpstr>
      <vt:lpstr>Kucharz małej gastronomii</vt:lpstr>
      <vt:lpstr>Mechanik pojazdów samochodowych</vt:lpstr>
      <vt:lpstr>Mechanik poj. samoch. - porównanie wyników  w szkołach o podobnej liczbie zdających</vt:lpstr>
      <vt:lpstr>Wyniki absolwentów (TiSPol),  techników,  techników uzupełniających  i szkół policealnych </vt:lpstr>
      <vt:lpstr>Wyniki etapu pisemnego TiSPol</vt:lpstr>
      <vt:lpstr>Wyniki etapu praktycznego TiSPol</vt:lpstr>
      <vt:lpstr>Wyniki ogólne egzaminu w TiSPol</vt:lpstr>
      <vt:lpstr>Zdawalność w zawodach - powyżej 1500 zdających w OKE w Krakowie</vt:lpstr>
      <vt:lpstr>Technik informatyk - porównanie wyników  w szkołach o podobnej liczbie zdających</vt:lpstr>
      <vt:lpstr>Technik elektronik - porównanie wyników  w szkołach o podobnej liczbie zdających</vt:lpstr>
      <vt:lpstr>Frekwencja na egzaminie </vt:lpstr>
      <vt:lpstr>Frekwencja – ZSZ porównanie województwa i OKE Kraków</vt:lpstr>
      <vt:lpstr>Frekwencja - w wybranych zawodach ZSZ</vt:lpstr>
      <vt:lpstr>Frekwencja –TiSPol  porównanie województwa i OKE Kraków</vt:lpstr>
      <vt:lpstr>Frekwencja - w wybranych zawodach TiSPol</vt:lpstr>
      <vt:lpstr>Frekwencja –według typów szkół</vt:lpstr>
      <vt:lpstr>Źródła informacji o wynikach</vt:lpstr>
      <vt:lpstr>Strona Internetowa OKE w Krakowie</vt:lpstr>
      <vt:lpstr> Przygotowanie do egzaminów w 2011 roku  Zmiany w systemie OBIEG</vt:lpstr>
      <vt:lpstr>Novum w systemie OBIEG</vt:lpstr>
      <vt:lpstr>Edycja sal</vt:lpstr>
      <vt:lpstr>Zgłaszanie zdających – do 10 stycznia  kolejność wprowadzania informacji</vt:lpstr>
      <vt:lpstr>Sprawdzenie zgodności danych</vt:lpstr>
      <vt:lpstr>Sprawdzenie zgodności danych</vt:lpstr>
      <vt:lpstr>Usuwanie zgłoszonych -  do 15.02. 2011 </vt:lpstr>
      <vt:lpstr>Usuwanie zgłoszonych -  do 15.02. 2011 </vt:lpstr>
      <vt:lpstr>Usuwanie zgłoszonych -  po 15.02. 2011 </vt:lpstr>
      <vt:lpstr>Terminy egzaminów zawodowych</vt:lpstr>
      <vt:lpstr>Terminy egzaminów zawodowych sesja zimowa 2011 r.</vt:lpstr>
      <vt:lpstr>Kalendarium</vt:lpstr>
      <vt:lpstr>Składanie szczegółowego harmonogramu etapu praktycznego</vt:lpstr>
      <vt:lpstr>Upoważnienia OE</vt:lpstr>
      <vt:lpstr>Iść całe życie  konsekwentnie do celu  można wtedy,  gdy on się stale odsuwa.</vt:lpstr>
      <vt:lpstr>Projekt Modernizacja egzaminów potwierdzających kwalifikacje zawodowe</vt:lpstr>
      <vt:lpstr>Cel ogólny projektu:</vt:lpstr>
      <vt:lpstr>Struktura działań w projekcie</vt:lpstr>
      <vt:lpstr>Pilotaż etapu pisemnego  egzaminu on –line</vt:lpstr>
      <vt:lpstr>Tworzenie zespołów autorów </vt:lpstr>
      <vt:lpstr>Inwentaryzacja wyposażenia  w funkcjonujących OE</vt:lpstr>
      <vt:lpstr>Dziękujemy za uwagę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subject/>
  <dc:creator>OKE</dc:creator>
  <cp:keywords/>
  <dc:description/>
  <cp:lastModifiedBy>OKE</cp:lastModifiedBy>
  <cp:revision>245</cp:revision>
  <dcterms:created xsi:type="dcterms:W3CDTF">2009-10-09T09:03:07Z</dcterms:created>
  <dcterms:modified xsi:type="dcterms:W3CDTF">2010-11-19T06:40:43Z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TC100690481045</vt:lpwstr>
  </property>
</Properties>
</file>