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3" r:id="rId1"/>
  </p:sldMasterIdLst>
  <p:notesMasterIdLst>
    <p:notesMasterId r:id="rId81"/>
  </p:notesMasterIdLst>
  <p:sldIdLst>
    <p:sldId id="307" r:id="rId2"/>
    <p:sldId id="309" r:id="rId3"/>
    <p:sldId id="310" r:id="rId4"/>
    <p:sldId id="311" r:id="rId5"/>
    <p:sldId id="312" r:id="rId6"/>
    <p:sldId id="313" r:id="rId7"/>
    <p:sldId id="376" r:id="rId8"/>
    <p:sldId id="377" r:id="rId9"/>
    <p:sldId id="378" r:id="rId10"/>
    <p:sldId id="379" r:id="rId11"/>
    <p:sldId id="380" r:id="rId12"/>
    <p:sldId id="314" r:id="rId13"/>
    <p:sldId id="315" r:id="rId14"/>
    <p:sldId id="385" r:id="rId15"/>
    <p:sldId id="387" r:id="rId16"/>
    <p:sldId id="317" r:id="rId17"/>
    <p:sldId id="318" r:id="rId18"/>
    <p:sldId id="319" r:id="rId19"/>
    <p:sldId id="320" r:id="rId20"/>
    <p:sldId id="321" r:id="rId21"/>
    <p:sldId id="322" r:id="rId22"/>
    <p:sldId id="323" r:id="rId23"/>
    <p:sldId id="384" r:id="rId24"/>
    <p:sldId id="375" r:id="rId25"/>
    <p:sldId id="324" r:id="rId26"/>
    <p:sldId id="325" r:id="rId27"/>
    <p:sldId id="326" r:id="rId28"/>
    <p:sldId id="328"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83"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86" r:id="rId59"/>
    <p:sldId id="359" r:id="rId60"/>
    <p:sldId id="360" r:id="rId61"/>
    <p:sldId id="381" r:id="rId62"/>
    <p:sldId id="382"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1124" r:id="rId77"/>
    <p:sldId id="1125" r:id="rId78"/>
    <p:sldId id="1126" r:id="rId79"/>
    <p:sldId id="1123"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3"/>
    <a:srgbClr val="AF503E"/>
    <a:srgbClr val="B0857E"/>
    <a:srgbClr val="A6B727"/>
    <a:srgbClr val="AB503D"/>
    <a:srgbClr val="AC4E3D"/>
    <a:srgbClr val="C9CBC5"/>
    <a:srgbClr val="F5F6F8"/>
    <a:srgbClr val="DBDBD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p:restoredTop sz="94694"/>
  </p:normalViewPr>
  <p:slideViewPr>
    <p:cSldViewPr snapToGrid="0">
      <p:cViewPr varScale="1">
        <p:scale>
          <a:sx n="107" d="100"/>
          <a:sy n="107" d="100"/>
        </p:scale>
        <p:origin x="1280" y="472"/>
      </p:cViewPr>
      <p:guideLst/>
    </p:cSldViewPr>
  </p:slideViewPr>
  <p:notesTextViewPr>
    <p:cViewPr>
      <p:scale>
        <a:sx n="1" d="1"/>
        <a:sy n="1" d="1"/>
      </p:scale>
      <p:origin x="0" y="0"/>
    </p:cViewPr>
  </p:notesTextViewPr>
  <p:sorterViewPr>
    <p:cViewPr>
      <p:scale>
        <a:sx n="100" d="100"/>
        <a:sy n="100" d="100"/>
      </p:scale>
      <p:origin x="0" y="-144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BA668-DCEE-CE4E-A439-F1111A322771}"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pl-PL"/>
        </a:p>
      </dgm:t>
    </dgm:pt>
    <dgm:pt modelId="{481EB982-D73A-274E-A434-7DB075B766B8}">
      <dgm:prSet phldrT="[Tekst]" custT="1"/>
      <dgm:spPr>
        <a:solidFill>
          <a:schemeClr val="bg1">
            <a:lumMod val="85000"/>
          </a:schemeClr>
        </a:solidFill>
      </dgm:spPr>
      <dgm:t>
        <a:bodyPr/>
        <a:lstStyle/>
        <a:p>
          <a:r>
            <a:rPr lang="pl-PL" sz="2000" b="1" dirty="0">
              <a:solidFill>
                <a:schemeClr val="tx1"/>
              </a:solidFill>
              <a:effectLst/>
              <a:latin typeface="Calibri" panose="020F0502020204030204" pitchFamily="34" charset="0"/>
              <a:cs typeface="Calibri" panose="020F0502020204030204" pitchFamily="34" charset="0"/>
            </a:rPr>
            <a:t>Przyczyny unieważnień w 2024 r.</a:t>
          </a:r>
        </a:p>
      </dgm:t>
    </dgm:pt>
    <dgm:pt modelId="{359F7851-EB62-BA42-A9BC-2DF57CDE7B47}" type="parTrans" cxnId="{FA5C104F-976F-914C-A145-176B990140DB}">
      <dgm:prSet/>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8B46F635-8C83-0642-A015-E1B561759F81}" type="sibTrans" cxnId="{FA5C104F-976F-914C-A145-176B990140DB}">
      <dgm:prSet/>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67B96950-C20A-5740-8F22-F2F813A745C9}">
      <dgm:prSet phldrT="[Tekst]" custT="1"/>
      <dgm:spPr>
        <a:solidFill>
          <a:schemeClr val="bg1"/>
        </a:solidFill>
        <a:ln w="28575">
          <a:solidFill>
            <a:srgbClr val="FF0000"/>
          </a:solidFill>
        </a:ln>
      </dgm:spPr>
      <dgm:t>
        <a:bodyPr/>
        <a:lstStyle/>
        <a:p>
          <a:r>
            <a:rPr lang="pl-P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Niesamodzielne </a:t>
          </a:r>
          <a:r>
            <a:rPr lang="pl-PL" sz="1800" dirty="0">
              <a:latin typeface="Calibri" panose="020F0502020204030204" pitchFamily="34" charset="0"/>
              <a:ea typeface="Calibri" panose="020F0502020204030204" pitchFamily="34" charset="0"/>
              <a:cs typeface="Calibri" panose="020F0502020204030204" pitchFamily="34" charset="0"/>
            </a:rPr>
            <a:t>rozwiązywanie zadań</a:t>
          </a:r>
          <a:endParaRPr lang="pl-P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dgm:t>
    </dgm:pt>
    <dgm:pt modelId="{3859AD72-C678-5A4F-91E4-99E603D66A2D}" type="parTrans" cxnId="{30A87D65-F711-5342-8DB7-E9B55BF4A695}">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325874C3-6B63-FA42-A1FB-78327E55B39E}" type="sibTrans" cxnId="{30A87D65-F711-5342-8DB7-E9B55BF4A695}">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0832BFDA-8742-2840-81B9-BCD1708D6B4E}">
      <dgm:prSet phldrT="[Tekst]" custT="1"/>
      <dgm:spPr>
        <a:solidFill>
          <a:schemeClr val="bg1">
            <a:lumMod val="85000"/>
          </a:schemeClr>
        </a:solidFill>
      </dgm:spPr>
      <dgm:t>
        <a:bodyPr/>
        <a:lstStyle/>
        <a:p>
          <a:r>
            <a:rPr lang="pl-PL" sz="2000" b="1" dirty="0">
              <a:solidFill>
                <a:schemeClr val="tx1"/>
              </a:solidFill>
              <a:effectLst/>
              <a:latin typeface="Calibri" panose="020F0502020204030204" pitchFamily="34" charset="0"/>
              <a:cs typeface="Calibri" panose="020F0502020204030204" pitchFamily="34" charset="0"/>
            </a:rPr>
            <a:t>Zapobieganie unieważnieniom w 2025 r.</a:t>
          </a:r>
          <a:endParaRPr lang="pl-PL" sz="2000" b="0" dirty="0">
            <a:solidFill>
              <a:schemeClr val="tx1"/>
            </a:solidFill>
            <a:effectLst/>
            <a:latin typeface="Calibri" panose="020F0502020204030204" pitchFamily="34" charset="0"/>
            <a:cs typeface="Calibri" panose="020F0502020204030204" pitchFamily="34" charset="0"/>
          </a:endParaRPr>
        </a:p>
      </dgm:t>
    </dgm:pt>
    <dgm:pt modelId="{0D3610C1-2915-E849-8051-F96A5810A2AA}" type="parTrans" cxnId="{067D064F-6597-E742-ABE6-2C8D394CBCC0}">
      <dgm:prSet/>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BC76E865-9B6A-A146-AF5F-2645AC04A15C}" type="sibTrans" cxnId="{067D064F-6597-E742-ABE6-2C8D394CBCC0}">
      <dgm:prSet/>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F922505D-7EDE-EC4F-A1A7-50C4CF545AE2}">
      <dgm:prSet phldrT="[Tekst]" custT="1"/>
      <dgm:spPr>
        <a:solidFill>
          <a:schemeClr val="bg1"/>
        </a:solidFill>
        <a:ln w="22225">
          <a:solidFill>
            <a:srgbClr val="92D050"/>
          </a:solidFill>
        </a:ln>
      </dgm:spPr>
      <dgm:t>
        <a:bodyPr/>
        <a:lstStyle/>
        <a:p>
          <a:r>
            <a:rPr lang="pl-PL" sz="1800" dirty="0">
              <a:solidFill>
                <a:schemeClr val="tx1"/>
              </a:solidFill>
              <a:effectLst/>
              <a:latin typeface="Calibri" panose="020F0502020204030204" pitchFamily="34" charset="0"/>
              <a:cs typeface="Calibri" panose="020F0502020204030204" pitchFamily="34" charset="0"/>
            </a:rPr>
            <a:t>Monitorowanie przebiegu egzaminu przez ZN</a:t>
          </a:r>
        </a:p>
      </dgm:t>
    </dgm:pt>
    <dgm:pt modelId="{4E103C21-6C9F-E842-9F93-5FB5A8B0872B}" type="parTrans" cxnId="{38F85B53-2E33-DC47-997B-8DACB20D25AC}">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B09C6689-BB48-E644-AAAF-AD06BEBE8F92}" type="sibTrans" cxnId="{38F85B53-2E33-DC47-997B-8DACB20D25AC}">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A3189473-20B3-43D3-BF8D-3F926DB5C263}">
      <dgm:prSet phldrT="[Tekst]" custT="1"/>
      <dgm:spPr>
        <a:solidFill>
          <a:schemeClr val="bg1"/>
        </a:solidFill>
        <a:ln w="28575">
          <a:solidFill>
            <a:srgbClr val="FF0000"/>
          </a:solidFill>
        </a:ln>
      </dgm:spPr>
      <dgm:t>
        <a:bodyPr/>
        <a:lstStyle/>
        <a:p>
          <a:r>
            <a:rPr lang="pl-PL" sz="1800" dirty="0">
              <a:solidFill>
                <a:schemeClr val="tx1"/>
              </a:solidFill>
              <a:effectLst/>
              <a:latin typeface="Calibri" panose="020F0502020204030204" pitchFamily="34" charset="0"/>
              <a:cs typeface="Calibri" panose="020F0502020204030204" pitchFamily="34" charset="0"/>
            </a:rPr>
            <a:t>Niewydłużenie czasu egzaminu osobie uprawnionej</a:t>
          </a:r>
          <a:endParaRPr lang="pl-PL" sz="1400" dirty="0">
            <a:solidFill>
              <a:schemeClr val="tx1"/>
            </a:solidFill>
            <a:effectLst/>
            <a:latin typeface="Calibri" panose="020F0502020204030204" pitchFamily="34" charset="0"/>
            <a:cs typeface="Calibri" panose="020F0502020204030204" pitchFamily="34" charset="0"/>
          </a:endParaRPr>
        </a:p>
      </dgm:t>
    </dgm:pt>
    <dgm:pt modelId="{94C50008-B225-4DE1-97EE-F8BABDAFE2A3}" type="parTrans" cxnId="{ED8ED920-8E9D-4030-974C-8259601C8F1E}">
      <dgm:prSet/>
      <dgm:spPr>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575F93DF-D352-4CE0-8270-052759141BAD}" type="sibTrans" cxnId="{ED8ED920-8E9D-4030-974C-8259601C8F1E}">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D2835BB7-7177-49D9-9407-07C87F55D6D2}">
      <dgm:prSet phldrT="[Tekst]" custT="1"/>
      <dgm:spPr>
        <a:solidFill>
          <a:schemeClr val="bg1"/>
        </a:solidFill>
        <a:ln w="22225">
          <a:solidFill>
            <a:srgbClr val="92D050"/>
          </a:solidFill>
        </a:ln>
      </dgm:spPr>
      <dgm:t>
        <a:bodyPr/>
        <a:lstStyle/>
        <a:p>
          <a:pPr eaLnBrk="1" latinLnBrk="0"/>
          <a:r>
            <a:rPr lang="pl-PL" sz="1800" dirty="0"/>
            <a:t>Sprawdzenie dostosowań przyznanych zdającym - aktualny Wykaz zdających</a:t>
          </a:r>
        </a:p>
      </dgm:t>
    </dgm:pt>
    <dgm:pt modelId="{7E5DC84C-725A-4CA9-9814-3264B15538FA}" type="parTrans" cxnId="{BA2F7B23-02F1-40E8-B168-2D5F03314BE3}">
      <dgm:prSet/>
      <dgm:spPr>
        <a:ln>
          <a:no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076C87A1-9240-4E24-BB76-335E6EED08CF}" type="sibTrans" cxnId="{BA2F7B23-02F1-40E8-B168-2D5F03314BE3}">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12F47766-C854-5E4A-9ED1-722F6A801A5A}">
      <dgm:prSet phldrT="[Tekst]" custT="1"/>
      <dgm:spPr>
        <a:solidFill>
          <a:schemeClr val="bg1"/>
        </a:solidFill>
        <a:ln w="22225">
          <a:solidFill>
            <a:srgbClr val="92D050"/>
          </a:solidFill>
        </a:ln>
      </dgm:spPr>
      <dgm:t>
        <a:bodyPr/>
        <a:lstStyle/>
        <a:p>
          <a:pPr eaLnBrk="1" latinLnBrk="0"/>
          <a:r>
            <a:rPr lang="pl-PL" sz="1800" dirty="0">
              <a:solidFill>
                <a:schemeClr val="tx1"/>
              </a:solidFill>
              <a:effectLst/>
              <a:latin typeface="Calibri" panose="020F0502020204030204" pitchFamily="34" charset="0"/>
              <a:cs typeface="Calibri" panose="020F0502020204030204" pitchFamily="34" charset="0"/>
            </a:rPr>
            <a:t>Zdeponowanie urządzeń poza salą egzaminacyjną</a:t>
          </a:r>
        </a:p>
      </dgm:t>
    </dgm:pt>
    <dgm:pt modelId="{C90D6B5C-EF3E-BF4C-B5C4-596E128746D1}" type="sibTrans" cxnId="{A30A90B4-C937-4D4D-8F49-098112144E60}">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F0338F32-8CFF-B248-A9F3-6164622332A1}" type="parTrans" cxnId="{A30A90B4-C937-4D4D-8F49-098112144E60}">
      <dgm:prSet/>
      <dgm:spPr>
        <a:ln>
          <a:no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3141AD04-08DD-E945-B2C2-7150D827065C}">
      <dgm:prSet phldrT="[Tekst]" custT="1"/>
      <dgm:spPr>
        <a:solidFill>
          <a:schemeClr val="bg1"/>
        </a:solidFill>
        <a:ln w="28575">
          <a:solidFill>
            <a:srgbClr val="FF0000"/>
          </a:solidFill>
        </a:ln>
      </dgm:spPr>
      <dgm:t>
        <a:bodyPr/>
        <a:lstStyle/>
        <a:p>
          <a:r>
            <a:rPr lang="pl-PL" sz="1800" dirty="0">
              <a:solidFill>
                <a:schemeClr val="tx1"/>
              </a:solidFill>
              <a:effectLst/>
              <a:latin typeface="Calibri" panose="020F0502020204030204" pitchFamily="34" charset="0"/>
              <a:cs typeface="Calibri" panose="020F0502020204030204" pitchFamily="34" charset="0"/>
            </a:rPr>
            <a:t>Wniesienie urządzeń telekomunikacyjnych</a:t>
          </a:r>
        </a:p>
      </dgm:t>
    </dgm:pt>
    <dgm:pt modelId="{47A9C958-9FEF-D743-BB14-9F27713631E8}" type="sibTrans" cxnId="{435F6EC1-36D0-6D4D-8C34-1EB4096315A0}">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79FB21EF-88A1-A343-8922-85D482A1A8F8}" type="parTrans" cxnId="{435F6EC1-36D0-6D4D-8C34-1EB4096315A0}">
      <dgm:prSet/>
      <dgm:spPr>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CE3AEEE3-CB25-40BB-AD59-DCC7A97760D7}">
      <dgm:prSet phldrT="[Tekst]" custT="1"/>
      <dgm:spPr>
        <a:solidFill>
          <a:schemeClr val="bg1"/>
        </a:solidFill>
        <a:ln w="28575">
          <a:solidFill>
            <a:srgbClr val="FF0000"/>
          </a:solidFill>
        </a:ln>
      </dgm:spPr>
      <dgm:t>
        <a:bodyPr/>
        <a:lstStyle/>
        <a:p>
          <a:pPr algn="ctr"/>
          <a:r>
            <a:rPr lang="pl-PL" sz="1800" dirty="0">
              <a:solidFill>
                <a:schemeClr val="tx1"/>
              </a:solidFill>
              <a:effectLst/>
              <a:latin typeface="Calibri" panose="020F0502020204030204" pitchFamily="34" charset="0"/>
              <a:cs typeface="Calibri" panose="020F0502020204030204" pitchFamily="34" charset="0"/>
            </a:rPr>
            <a:t>Niesłyszalne nagranie lub zła jakość dźwięku </a:t>
          </a:r>
          <a:br>
            <a:rPr lang="pl-PL" sz="1800" dirty="0">
              <a:solidFill>
                <a:schemeClr val="tx1"/>
              </a:solidFill>
              <a:effectLst/>
              <a:latin typeface="Calibri" panose="020F0502020204030204" pitchFamily="34" charset="0"/>
              <a:cs typeface="Calibri" panose="020F0502020204030204" pitchFamily="34" charset="0"/>
            </a:rPr>
          </a:br>
          <a:r>
            <a:rPr lang="pl-PL" sz="1800" dirty="0">
              <a:solidFill>
                <a:schemeClr val="tx1"/>
              </a:solidFill>
              <a:effectLst/>
              <a:latin typeface="Calibri" panose="020F0502020204030204" pitchFamily="34" charset="0"/>
              <a:cs typeface="Calibri" panose="020F0502020204030204" pitchFamily="34" charset="0"/>
            </a:rPr>
            <a:t>na egzaminie z języka obcego</a:t>
          </a:r>
        </a:p>
      </dgm:t>
    </dgm:pt>
    <dgm:pt modelId="{2C25DB38-B869-4EF1-B4EA-9D6382C6442B}" type="parTrans" cxnId="{E7D9A02F-D829-4A80-A092-CBB22ED01C67}">
      <dgm:prSet/>
      <dgm:spPr>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6FFFC12E-4269-4219-B9F2-257B89DBAA15}" type="sibTrans" cxnId="{E7D9A02F-D829-4A80-A092-CBB22ED01C67}">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806C827D-0695-4270-8EA4-A46EABCF4FC1}">
      <dgm:prSet phldrT="[Tekst]" custT="1"/>
      <dgm:spPr>
        <a:solidFill>
          <a:schemeClr val="bg1"/>
        </a:solidFill>
        <a:ln w="22225">
          <a:solidFill>
            <a:srgbClr val="92D050"/>
          </a:solidFill>
        </a:ln>
      </dgm:spPr>
      <dgm:t>
        <a:bodyPr/>
        <a:lstStyle/>
        <a:p>
          <a:pPr eaLnBrk="1" latinLnBrk="0"/>
          <a:r>
            <a:rPr lang="pl-PL" sz="1800" dirty="0">
              <a:solidFill>
                <a:schemeClr val="tx1"/>
              </a:solidFill>
              <a:effectLst/>
              <a:latin typeface="Calibri" panose="020F0502020204030204" pitchFamily="34" charset="0"/>
              <a:cs typeface="Calibri" panose="020F0502020204030204" pitchFamily="34" charset="0"/>
            </a:rPr>
            <a:t>Sprawdzenie sprzętu i nagłośnienia, monitorowanie przez ZN odtwarzania nagrania</a:t>
          </a:r>
        </a:p>
      </dgm:t>
    </dgm:pt>
    <dgm:pt modelId="{4B9510D1-5981-4A64-A1E8-E2A1309FD4CE}" type="parTrans" cxnId="{ECA9CD7F-701F-4A0B-96A4-5F1A7DAD96DF}">
      <dgm:prSet/>
      <dgm:spPr>
        <a:ln>
          <a:no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96288D4A-A082-4866-947A-F1714201863F}" type="sibTrans" cxnId="{ECA9CD7F-701F-4A0B-96A4-5F1A7DAD96DF}">
      <dgm:prSet/>
      <dgm:spPr>
        <a:solidFill>
          <a:schemeClr val="bg1"/>
        </a:solidFill>
        <a:ln>
          <a:solidFill>
            <a:schemeClr val="bg1"/>
          </a:solidFill>
        </a:ln>
      </dgm:spPr>
      <dgm:t>
        <a:bodyPr/>
        <a:lstStyle/>
        <a:p>
          <a:endParaRPr lang="pl-PL">
            <a:solidFill>
              <a:schemeClr val="tx1"/>
            </a:solidFill>
            <a:effectLst/>
            <a:latin typeface="Calibri" panose="020F0502020204030204" pitchFamily="34" charset="0"/>
            <a:cs typeface="Calibri" panose="020F0502020204030204" pitchFamily="34" charset="0"/>
          </a:endParaRPr>
        </a:p>
      </dgm:t>
    </dgm:pt>
    <dgm:pt modelId="{A61717DC-64CD-41F2-844E-E535241CFECF}" type="pres">
      <dgm:prSet presAssocID="{E88BA668-DCEE-CE4E-A439-F1111A322771}" presName="Name0" presStyleCnt="0">
        <dgm:presLayoutVars>
          <dgm:dir/>
          <dgm:animLvl val="lvl"/>
          <dgm:resizeHandles val="exact"/>
        </dgm:presLayoutVars>
      </dgm:prSet>
      <dgm:spPr/>
    </dgm:pt>
    <dgm:pt modelId="{1FF388AF-E77A-4BCC-8D90-A8662FA68C68}" type="pres">
      <dgm:prSet presAssocID="{481EB982-D73A-274E-A434-7DB075B766B8}" presName="vertFlow" presStyleCnt="0"/>
      <dgm:spPr/>
    </dgm:pt>
    <dgm:pt modelId="{D4F9C7AD-0448-44FE-A392-0E0B42AE71FF}" type="pres">
      <dgm:prSet presAssocID="{481EB982-D73A-274E-A434-7DB075B766B8}" presName="header" presStyleLbl="node1" presStyleIdx="0" presStyleCnt="2" custScaleX="150093" custLinFactY="-10561" custLinFactNeighborX="3413" custLinFactNeighborY="-100000"/>
      <dgm:spPr/>
    </dgm:pt>
    <dgm:pt modelId="{393F3BB7-CA52-4842-9235-D6BA0DAC4B8D}" type="pres">
      <dgm:prSet presAssocID="{3859AD72-C678-5A4F-91E4-99E603D66A2D}" presName="parTrans" presStyleLbl="sibTrans2D1" presStyleIdx="0" presStyleCnt="8"/>
      <dgm:spPr/>
    </dgm:pt>
    <dgm:pt modelId="{F07B05E6-A2A8-4FFA-91E6-2C5677255DD4}" type="pres">
      <dgm:prSet presAssocID="{67B96950-C20A-5740-8F22-F2F813A745C9}" presName="child" presStyleLbl="alignAccFollowNode1" presStyleIdx="0" presStyleCnt="8" custScaleX="150498" custScaleY="59848" custLinFactY="7921" custLinFactNeighborX="2724" custLinFactNeighborY="100000">
        <dgm:presLayoutVars>
          <dgm:chMax val="0"/>
          <dgm:bulletEnabled val="1"/>
        </dgm:presLayoutVars>
      </dgm:prSet>
      <dgm:spPr/>
    </dgm:pt>
    <dgm:pt modelId="{882C7604-1526-4BAB-A45A-827521201A57}" type="pres">
      <dgm:prSet presAssocID="{325874C3-6B63-FA42-A1FB-78327E55B39E}" presName="sibTrans" presStyleLbl="sibTrans2D1" presStyleIdx="1" presStyleCnt="8"/>
      <dgm:spPr/>
    </dgm:pt>
    <dgm:pt modelId="{9AB3A535-85A7-4128-ACF0-39F02FEFEEEE}" type="pres">
      <dgm:prSet presAssocID="{A3189473-20B3-43D3-BF8D-3F926DB5C263}" presName="child" presStyleLbl="alignAccFollowNode1" presStyleIdx="1" presStyleCnt="8" custScaleX="151517" custScaleY="74854" custLinFactNeighborX="3768" custLinFactNeighborY="81406">
        <dgm:presLayoutVars>
          <dgm:chMax val="0"/>
          <dgm:bulletEnabled val="1"/>
        </dgm:presLayoutVars>
      </dgm:prSet>
      <dgm:spPr/>
    </dgm:pt>
    <dgm:pt modelId="{D3B372EC-F353-4B3D-B048-41BDC9D64231}" type="pres">
      <dgm:prSet presAssocID="{575F93DF-D352-4CE0-8270-052759141BAD}" presName="sibTrans" presStyleLbl="sibTrans2D1" presStyleIdx="2" presStyleCnt="8"/>
      <dgm:spPr/>
    </dgm:pt>
    <dgm:pt modelId="{B5257F87-F184-445F-8123-F0F5A957C09C}" type="pres">
      <dgm:prSet presAssocID="{3141AD04-08DD-E945-B2C2-7150D827065C}" presName="child" presStyleLbl="alignAccFollowNode1" presStyleIdx="2" presStyleCnt="8" custScaleX="150364" custScaleY="59848" custLinFactNeighborX="3768" custLinFactNeighborY="54938">
        <dgm:presLayoutVars>
          <dgm:chMax val="0"/>
          <dgm:bulletEnabled val="1"/>
        </dgm:presLayoutVars>
      </dgm:prSet>
      <dgm:spPr/>
    </dgm:pt>
    <dgm:pt modelId="{C083423A-44B0-445E-8940-D138D6D1E6FA}" type="pres">
      <dgm:prSet presAssocID="{47A9C958-9FEF-D743-BB14-9F27713631E8}" presName="sibTrans" presStyleLbl="sibTrans2D1" presStyleIdx="3" presStyleCnt="8"/>
      <dgm:spPr/>
    </dgm:pt>
    <dgm:pt modelId="{961A1A4E-790C-4B57-B00C-6C03A3B95C31}" type="pres">
      <dgm:prSet presAssocID="{CE3AEEE3-CB25-40BB-AD59-DCC7A97760D7}" presName="child" presStyleLbl="alignAccFollowNode1" presStyleIdx="3" presStyleCnt="8" custScaleX="150936" custScaleY="78920" custLinFactNeighborX="4085" custLinFactNeighborY="45620">
        <dgm:presLayoutVars>
          <dgm:chMax val="0"/>
          <dgm:bulletEnabled val="1"/>
        </dgm:presLayoutVars>
      </dgm:prSet>
      <dgm:spPr/>
    </dgm:pt>
    <dgm:pt modelId="{5A7A420D-32B6-4846-9138-E199AA3006BD}" type="pres">
      <dgm:prSet presAssocID="{481EB982-D73A-274E-A434-7DB075B766B8}" presName="hSp" presStyleCnt="0"/>
      <dgm:spPr/>
    </dgm:pt>
    <dgm:pt modelId="{2479BEA1-C7C0-471B-AA60-9DE9F9D2F1F0}" type="pres">
      <dgm:prSet presAssocID="{0832BFDA-8742-2840-81B9-BCD1708D6B4E}" presName="vertFlow" presStyleCnt="0"/>
      <dgm:spPr/>
    </dgm:pt>
    <dgm:pt modelId="{AE2FC772-11BC-4A3F-8E86-9F421586B480}" type="pres">
      <dgm:prSet presAssocID="{0832BFDA-8742-2840-81B9-BCD1708D6B4E}" presName="header" presStyleLbl="node1" presStyleIdx="1" presStyleCnt="2" custScaleX="153830" custLinFactY="-9555" custLinFactNeighborX="-2912" custLinFactNeighborY="-100000"/>
      <dgm:spPr/>
    </dgm:pt>
    <dgm:pt modelId="{8CCA24A1-4415-44B2-981A-339EDB095683}" type="pres">
      <dgm:prSet presAssocID="{4E103C21-6C9F-E842-9F93-5FB5A8B0872B}" presName="parTrans" presStyleLbl="sibTrans2D1" presStyleIdx="4" presStyleCnt="8"/>
      <dgm:spPr/>
    </dgm:pt>
    <dgm:pt modelId="{CF39C629-703D-4E5C-B710-8836A3DA78BE}" type="pres">
      <dgm:prSet presAssocID="{F922505D-7EDE-EC4F-A1A7-50C4CF545AE2}" presName="child" presStyleLbl="alignAccFollowNode1" presStyleIdx="4" presStyleCnt="8" custScaleX="149984" custScaleY="57161" custLinFactY="9841" custLinFactNeighborX="-1916" custLinFactNeighborY="100000">
        <dgm:presLayoutVars>
          <dgm:chMax val="0"/>
          <dgm:bulletEnabled val="1"/>
        </dgm:presLayoutVars>
      </dgm:prSet>
      <dgm:spPr/>
    </dgm:pt>
    <dgm:pt modelId="{5B068E34-6E5A-4431-AD3F-35586D0200D1}" type="pres">
      <dgm:prSet presAssocID="{B09C6689-BB48-E644-AAAF-AD06BEBE8F92}" presName="sibTrans" presStyleLbl="sibTrans2D1" presStyleIdx="5" presStyleCnt="8"/>
      <dgm:spPr/>
    </dgm:pt>
    <dgm:pt modelId="{FD3B891C-A331-466B-AE9C-1678D722982C}" type="pres">
      <dgm:prSet presAssocID="{D2835BB7-7177-49D9-9407-07C87F55D6D2}" presName="child" presStyleLbl="alignAccFollowNode1" presStyleIdx="5" presStyleCnt="8" custScaleX="149810" custScaleY="78474" custLinFactNeighborX="-1916" custLinFactNeighborY="72665">
        <dgm:presLayoutVars>
          <dgm:chMax val="0"/>
          <dgm:bulletEnabled val="1"/>
        </dgm:presLayoutVars>
      </dgm:prSet>
      <dgm:spPr/>
    </dgm:pt>
    <dgm:pt modelId="{C824E3A3-E82E-4A14-8156-BA8964B5CD68}" type="pres">
      <dgm:prSet presAssocID="{076C87A1-9240-4E24-BB76-335E6EED08CF}" presName="sibTrans" presStyleLbl="sibTrans2D1" presStyleIdx="6" presStyleCnt="8"/>
      <dgm:spPr/>
    </dgm:pt>
    <dgm:pt modelId="{27473B9E-DBFC-4DF9-B9E3-9C50D985638A}" type="pres">
      <dgm:prSet presAssocID="{12F47766-C854-5E4A-9ED1-722F6A801A5A}" presName="child" presStyleLbl="alignAccFollowNode1" presStyleIdx="6" presStyleCnt="8" custScaleX="150131" custScaleY="57161" custLinFactNeighborX="-1076" custLinFactNeighborY="44071">
        <dgm:presLayoutVars>
          <dgm:chMax val="0"/>
          <dgm:bulletEnabled val="1"/>
        </dgm:presLayoutVars>
      </dgm:prSet>
      <dgm:spPr/>
    </dgm:pt>
    <dgm:pt modelId="{D1123FA0-92B1-4E4B-BC0F-D8E9DA642EA6}" type="pres">
      <dgm:prSet presAssocID="{C90D6B5C-EF3E-BF4C-B5C4-596E128746D1}" presName="sibTrans" presStyleLbl="sibTrans2D1" presStyleIdx="7" presStyleCnt="8"/>
      <dgm:spPr/>
    </dgm:pt>
    <dgm:pt modelId="{D4A3D2AF-86EF-4D8E-800E-B45076EA75CD}" type="pres">
      <dgm:prSet presAssocID="{806C827D-0695-4270-8EA4-A46EABCF4FC1}" presName="child" presStyleLbl="alignAccFollowNode1" presStyleIdx="7" presStyleCnt="8" custScaleX="149666" custScaleY="80822" custLinFactNeighborX="-1308" custLinFactNeighborY="44114">
        <dgm:presLayoutVars>
          <dgm:chMax val="0"/>
          <dgm:bulletEnabled val="1"/>
        </dgm:presLayoutVars>
      </dgm:prSet>
      <dgm:spPr/>
    </dgm:pt>
  </dgm:ptLst>
  <dgm:cxnLst>
    <dgm:cxn modelId="{71C87A04-EBD6-47E7-AF91-2B776D5D4123}" type="presOf" srcId="{B09C6689-BB48-E644-AAAF-AD06BEBE8F92}" destId="{5B068E34-6E5A-4431-AD3F-35586D0200D1}" srcOrd="0" destOrd="0" presId="urn:microsoft.com/office/officeart/2005/8/layout/lProcess1"/>
    <dgm:cxn modelId="{BB008E11-FCA4-4980-B54B-C6A3CF16173E}" type="presOf" srcId="{C90D6B5C-EF3E-BF4C-B5C4-596E128746D1}" destId="{D1123FA0-92B1-4E4B-BC0F-D8E9DA642EA6}" srcOrd="0" destOrd="0" presId="urn:microsoft.com/office/officeart/2005/8/layout/lProcess1"/>
    <dgm:cxn modelId="{ED8ED920-8E9D-4030-974C-8259601C8F1E}" srcId="{481EB982-D73A-274E-A434-7DB075B766B8}" destId="{A3189473-20B3-43D3-BF8D-3F926DB5C263}" srcOrd="1" destOrd="0" parTransId="{94C50008-B225-4DE1-97EE-F8BABDAFE2A3}" sibTransId="{575F93DF-D352-4CE0-8270-052759141BAD}"/>
    <dgm:cxn modelId="{BA2F7B23-02F1-40E8-B168-2D5F03314BE3}" srcId="{0832BFDA-8742-2840-81B9-BCD1708D6B4E}" destId="{D2835BB7-7177-49D9-9407-07C87F55D6D2}" srcOrd="1" destOrd="0" parTransId="{7E5DC84C-725A-4CA9-9814-3264B15538FA}" sibTransId="{076C87A1-9240-4E24-BB76-335E6EED08CF}"/>
    <dgm:cxn modelId="{3F4E9224-0746-4EFF-A230-0310495E14F0}" type="presOf" srcId="{CE3AEEE3-CB25-40BB-AD59-DCC7A97760D7}" destId="{961A1A4E-790C-4B57-B00C-6C03A3B95C31}" srcOrd="0" destOrd="0" presId="urn:microsoft.com/office/officeart/2005/8/layout/lProcess1"/>
    <dgm:cxn modelId="{E7D9A02F-D829-4A80-A092-CBB22ED01C67}" srcId="{481EB982-D73A-274E-A434-7DB075B766B8}" destId="{CE3AEEE3-CB25-40BB-AD59-DCC7A97760D7}" srcOrd="3" destOrd="0" parTransId="{2C25DB38-B869-4EF1-B4EA-9D6382C6442B}" sibTransId="{6FFFC12E-4269-4219-B9F2-257B89DBAA15}"/>
    <dgm:cxn modelId="{1F55BB35-7837-4874-93C3-CAC17068ACE6}" type="presOf" srcId="{F922505D-7EDE-EC4F-A1A7-50C4CF545AE2}" destId="{CF39C629-703D-4E5C-B710-8836A3DA78BE}" srcOrd="0" destOrd="0" presId="urn:microsoft.com/office/officeart/2005/8/layout/lProcess1"/>
    <dgm:cxn modelId="{7F45C43C-8007-4E94-9882-7049CE06B9A1}" type="presOf" srcId="{3141AD04-08DD-E945-B2C2-7150D827065C}" destId="{B5257F87-F184-445F-8123-F0F5A957C09C}" srcOrd="0" destOrd="0" presId="urn:microsoft.com/office/officeart/2005/8/layout/lProcess1"/>
    <dgm:cxn modelId="{CCD1C03F-B9C9-4D3D-8F11-050BEE722074}" type="presOf" srcId="{67B96950-C20A-5740-8F22-F2F813A745C9}" destId="{F07B05E6-A2A8-4FFA-91E6-2C5677255DD4}" srcOrd="0" destOrd="0" presId="urn:microsoft.com/office/officeart/2005/8/layout/lProcess1"/>
    <dgm:cxn modelId="{067D064F-6597-E742-ABE6-2C8D394CBCC0}" srcId="{E88BA668-DCEE-CE4E-A439-F1111A322771}" destId="{0832BFDA-8742-2840-81B9-BCD1708D6B4E}" srcOrd="1" destOrd="0" parTransId="{0D3610C1-2915-E849-8051-F96A5810A2AA}" sibTransId="{BC76E865-9B6A-A146-AF5F-2645AC04A15C}"/>
    <dgm:cxn modelId="{FA5C104F-976F-914C-A145-176B990140DB}" srcId="{E88BA668-DCEE-CE4E-A439-F1111A322771}" destId="{481EB982-D73A-274E-A434-7DB075B766B8}" srcOrd="0" destOrd="0" parTransId="{359F7851-EB62-BA42-A9BC-2DF57CDE7B47}" sibTransId="{8B46F635-8C83-0642-A015-E1B561759F81}"/>
    <dgm:cxn modelId="{38F85B53-2E33-DC47-997B-8DACB20D25AC}" srcId="{0832BFDA-8742-2840-81B9-BCD1708D6B4E}" destId="{F922505D-7EDE-EC4F-A1A7-50C4CF545AE2}" srcOrd="0" destOrd="0" parTransId="{4E103C21-6C9F-E842-9F93-5FB5A8B0872B}" sibTransId="{B09C6689-BB48-E644-AAAF-AD06BEBE8F92}"/>
    <dgm:cxn modelId="{5A8E9A61-81CB-4447-AECE-EC61E2DAEBDF}" type="presOf" srcId="{E88BA668-DCEE-CE4E-A439-F1111A322771}" destId="{A61717DC-64CD-41F2-844E-E535241CFECF}" srcOrd="0" destOrd="0" presId="urn:microsoft.com/office/officeart/2005/8/layout/lProcess1"/>
    <dgm:cxn modelId="{30A87D65-F711-5342-8DB7-E9B55BF4A695}" srcId="{481EB982-D73A-274E-A434-7DB075B766B8}" destId="{67B96950-C20A-5740-8F22-F2F813A745C9}" srcOrd="0" destOrd="0" parTransId="{3859AD72-C678-5A4F-91E4-99E603D66A2D}" sibTransId="{325874C3-6B63-FA42-A1FB-78327E55B39E}"/>
    <dgm:cxn modelId="{0B22856F-237C-459B-9D18-212D7FF2FD37}" type="presOf" srcId="{4E103C21-6C9F-E842-9F93-5FB5A8B0872B}" destId="{8CCA24A1-4415-44B2-981A-339EDB095683}" srcOrd="0" destOrd="0" presId="urn:microsoft.com/office/officeart/2005/8/layout/lProcess1"/>
    <dgm:cxn modelId="{82106378-B21F-4C0D-ADD0-B66A0EFBAE9F}" type="presOf" srcId="{D2835BB7-7177-49D9-9407-07C87F55D6D2}" destId="{FD3B891C-A331-466B-AE9C-1678D722982C}" srcOrd="0" destOrd="0" presId="urn:microsoft.com/office/officeart/2005/8/layout/lProcess1"/>
    <dgm:cxn modelId="{C248117E-B33C-4BCA-8109-F9BD552F6A84}" type="presOf" srcId="{806C827D-0695-4270-8EA4-A46EABCF4FC1}" destId="{D4A3D2AF-86EF-4D8E-800E-B45076EA75CD}" srcOrd="0" destOrd="0" presId="urn:microsoft.com/office/officeart/2005/8/layout/lProcess1"/>
    <dgm:cxn modelId="{ECA9CD7F-701F-4A0B-96A4-5F1A7DAD96DF}" srcId="{0832BFDA-8742-2840-81B9-BCD1708D6B4E}" destId="{806C827D-0695-4270-8EA4-A46EABCF4FC1}" srcOrd="3" destOrd="0" parTransId="{4B9510D1-5981-4A64-A1E8-E2A1309FD4CE}" sibTransId="{96288D4A-A082-4866-947A-F1714201863F}"/>
    <dgm:cxn modelId="{77D48D80-E807-4F57-9664-94694A9EF387}" type="presOf" srcId="{481EB982-D73A-274E-A434-7DB075B766B8}" destId="{D4F9C7AD-0448-44FE-A392-0E0B42AE71FF}" srcOrd="0" destOrd="0" presId="urn:microsoft.com/office/officeart/2005/8/layout/lProcess1"/>
    <dgm:cxn modelId="{AF828C9E-416C-4B91-93D5-5A703C25C74B}" type="presOf" srcId="{575F93DF-D352-4CE0-8270-052759141BAD}" destId="{D3B372EC-F353-4B3D-B048-41BDC9D64231}" srcOrd="0" destOrd="0" presId="urn:microsoft.com/office/officeart/2005/8/layout/lProcess1"/>
    <dgm:cxn modelId="{8A7A3FA1-9A46-4836-9654-AFBFF0DA32A8}" type="presOf" srcId="{A3189473-20B3-43D3-BF8D-3F926DB5C263}" destId="{9AB3A535-85A7-4128-ACF0-39F02FEFEEEE}" srcOrd="0" destOrd="0" presId="urn:microsoft.com/office/officeart/2005/8/layout/lProcess1"/>
    <dgm:cxn modelId="{06C5C4A1-9768-46CD-B767-C3A5AA88D57F}" type="presOf" srcId="{325874C3-6B63-FA42-A1FB-78327E55B39E}" destId="{882C7604-1526-4BAB-A45A-827521201A57}" srcOrd="0" destOrd="0" presId="urn:microsoft.com/office/officeart/2005/8/layout/lProcess1"/>
    <dgm:cxn modelId="{D03FF5A3-8CC5-4F77-891E-91116A5F7DED}" type="presOf" srcId="{47A9C958-9FEF-D743-BB14-9F27713631E8}" destId="{C083423A-44B0-445E-8940-D138D6D1E6FA}" srcOrd="0" destOrd="0" presId="urn:microsoft.com/office/officeart/2005/8/layout/lProcess1"/>
    <dgm:cxn modelId="{A30A90B4-C937-4D4D-8F49-098112144E60}" srcId="{0832BFDA-8742-2840-81B9-BCD1708D6B4E}" destId="{12F47766-C854-5E4A-9ED1-722F6A801A5A}" srcOrd="2" destOrd="0" parTransId="{F0338F32-8CFF-B248-A9F3-6164622332A1}" sibTransId="{C90D6B5C-EF3E-BF4C-B5C4-596E128746D1}"/>
    <dgm:cxn modelId="{DE7B74B7-5C5C-4457-9A7C-11C0841B5678}" type="presOf" srcId="{3859AD72-C678-5A4F-91E4-99E603D66A2D}" destId="{393F3BB7-CA52-4842-9235-D6BA0DAC4B8D}" srcOrd="0" destOrd="0" presId="urn:microsoft.com/office/officeart/2005/8/layout/lProcess1"/>
    <dgm:cxn modelId="{435F6EC1-36D0-6D4D-8C34-1EB4096315A0}" srcId="{481EB982-D73A-274E-A434-7DB075B766B8}" destId="{3141AD04-08DD-E945-B2C2-7150D827065C}" srcOrd="2" destOrd="0" parTransId="{79FB21EF-88A1-A343-8922-85D482A1A8F8}" sibTransId="{47A9C958-9FEF-D743-BB14-9F27713631E8}"/>
    <dgm:cxn modelId="{1EF90FDB-AE5A-446B-B565-276698BC7699}" type="presOf" srcId="{12F47766-C854-5E4A-9ED1-722F6A801A5A}" destId="{27473B9E-DBFC-4DF9-B9E3-9C50D985638A}" srcOrd="0" destOrd="0" presId="urn:microsoft.com/office/officeart/2005/8/layout/lProcess1"/>
    <dgm:cxn modelId="{9C923BEC-AA12-4CC5-AC74-F4B0456987AB}" type="presOf" srcId="{076C87A1-9240-4E24-BB76-335E6EED08CF}" destId="{C824E3A3-E82E-4A14-8156-BA8964B5CD68}" srcOrd="0" destOrd="0" presId="urn:microsoft.com/office/officeart/2005/8/layout/lProcess1"/>
    <dgm:cxn modelId="{5884B7F7-9142-486B-88FF-9EDA2FFCA9BC}" type="presOf" srcId="{0832BFDA-8742-2840-81B9-BCD1708D6B4E}" destId="{AE2FC772-11BC-4A3F-8E86-9F421586B480}" srcOrd="0" destOrd="0" presId="urn:microsoft.com/office/officeart/2005/8/layout/lProcess1"/>
    <dgm:cxn modelId="{46EEC3D8-A1DF-44C6-8BD4-0BB2A15DE7FE}" type="presParOf" srcId="{A61717DC-64CD-41F2-844E-E535241CFECF}" destId="{1FF388AF-E77A-4BCC-8D90-A8662FA68C68}" srcOrd="0" destOrd="0" presId="urn:microsoft.com/office/officeart/2005/8/layout/lProcess1"/>
    <dgm:cxn modelId="{EE3F1940-C36D-40E7-8710-DC0B2E1FEC8E}" type="presParOf" srcId="{1FF388AF-E77A-4BCC-8D90-A8662FA68C68}" destId="{D4F9C7AD-0448-44FE-A392-0E0B42AE71FF}" srcOrd="0" destOrd="0" presId="urn:microsoft.com/office/officeart/2005/8/layout/lProcess1"/>
    <dgm:cxn modelId="{07EF525D-50DD-4083-A6D7-549769E52037}" type="presParOf" srcId="{1FF388AF-E77A-4BCC-8D90-A8662FA68C68}" destId="{393F3BB7-CA52-4842-9235-D6BA0DAC4B8D}" srcOrd="1" destOrd="0" presId="urn:microsoft.com/office/officeart/2005/8/layout/lProcess1"/>
    <dgm:cxn modelId="{D9AD46B5-5F79-4E17-BC45-B3AC19D5BE59}" type="presParOf" srcId="{1FF388AF-E77A-4BCC-8D90-A8662FA68C68}" destId="{F07B05E6-A2A8-4FFA-91E6-2C5677255DD4}" srcOrd="2" destOrd="0" presId="urn:microsoft.com/office/officeart/2005/8/layout/lProcess1"/>
    <dgm:cxn modelId="{55D86592-A564-4950-9EC6-581623C274D1}" type="presParOf" srcId="{1FF388AF-E77A-4BCC-8D90-A8662FA68C68}" destId="{882C7604-1526-4BAB-A45A-827521201A57}" srcOrd="3" destOrd="0" presId="urn:microsoft.com/office/officeart/2005/8/layout/lProcess1"/>
    <dgm:cxn modelId="{636CC91B-4130-460A-B270-09474219145A}" type="presParOf" srcId="{1FF388AF-E77A-4BCC-8D90-A8662FA68C68}" destId="{9AB3A535-85A7-4128-ACF0-39F02FEFEEEE}" srcOrd="4" destOrd="0" presId="urn:microsoft.com/office/officeart/2005/8/layout/lProcess1"/>
    <dgm:cxn modelId="{A7B6ACDC-9280-4C55-AFEC-9807D04F7E12}" type="presParOf" srcId="{1FF388AF-E77A-4BCC-8D90-A8662FA68C68}" destId="{D3B372EC-F353-4B3D-B048-41BDC9D64231}" srcOrd="5" destOrd="0" presId="urn:microsoft.com/office/officeart/2005/8/layout/lProcess1"/>
    <dgm:cxn modelId="{28094249-9604-4178-BAEC-F19A233116EA}" type="presParOf" srcId="{1FF388AF-E77A-4BCC-8D90-A8662FA68C68}" destId="{B5257F87-F184-445F-8123-F0F5A957C09C}" srcOrd="6" destOrd="0" presId="urn:microsoft.com/office/officeart/2005/8/layout/lProcess1"/>
    <dgm:cxn modelId="{F6C4F997-4961-428E-A27A-FFD354E8BEB6}" type="presParOf" srcId="{1FF388AF-E77A-4BCC-8D90-A8662FA68C68}" destId="{C083423A-44B0-445E-8940-D138D6D1E6FA}" srcOrd="7" destOrd="0" presId="urn:microsoft.com/office/officeart/2005/8/layout/lProcess1"/>
    <dgm:cxn modelId="{22286FDC-6811-477D-8182-383D7B05114F}" type="presParOf" srcId="{1FF388AF-E77A-4BCC-8D90-A8662FA68C68}" destId="{961A1A4E-790C-4B57-B00C-6C03A3B95C31}" srcOrd="8" destOrd="0" presId="urn:microsoft.com/office/officeart/2005/8/layout/lProcess1"/>
    <dgm:cxn modelId="{8E9B3BDD-6109-4044-8EAC-94FFD95B0E88}" type="presParOf" srcId="{A61717DC-64CD-41F2-844E-E535241CFECF}" destId="{5A7A420D-32B6-4846-9138-E199AA3006BD}" srcOrd="1" destOrd="0" presId="urn:microsoft.com/office/officeart/2005/8/layout/lProcess1"/>
    <dgm:cxn modelId="{30430B21-C7D5-4A52-92EA-C4F2C53A0BA5}" type="presParOf" srcId="{A61717DC-64CD-41F2-844E-E535241CFECF}" destId="{2479BEA1-C7C0-471B-AA60-9DE9F9D2F1F0}" srcOrd="2" destOrd="0" presId="urn:microsoft.com/office/officeart/2005/8/layout/lProcess1"/>
    <dgm:cxn modelId="{41776FA1-00C6-450D-9FF9-633DE95A3835}" type="presParOf" srcId="{2479BEA1-C7C0-471B-AA60-9DE9F9D2F1F0}" destId="{AE2FC772-11BC-4A3F-8E86-9F421586B480}" srcOrd="0" destOrd="0" presId="urn:microsoft.com/office/officeart/2005/8/layout/lProcess1"/>
    <dgm:cxn modelId="{927DBECC-63B8-4E7F-B0DB-A5E14FB2A29D}" type="presParOf" srcId="{2479BEA1-C7C0-471B-AA60-9DE9F9D2F1F0}" destId="{8CCA24A1-4415-44B2-981A-339EDB095683}" srcOrd="1" destOrd="0" presId="urn:microsoft.com/office/officeart/2005/8/layout/lProcess1"/>
    <dgm:cxn modelId="{1028F1E1-74EC-4939-8C26-E7C22711B895}" type="presParOf" srcId="{2479BEA1-C7C0-471B-AA60-9DE9F9D2F1F0}" destId="{CF39C629-703D-4E5C-B710-8836A3DA78BE}" srcOrd="2" destOrd="0" presId="urn:microsoft.com/office/officeart/2005/8/layout/lProcess1"/>
    <dgm:cxn modelId="{A64DD2AA-E003-4845-AC5B-31A476150EF4}" type="presParOf" srcId="{2479BEA1-C7C0-471B-AA60-9DE9F9D2F1F0}" destId="{5B068E34-6E5A-4431-AD3F-35586D0200D1}" srcOrd="3" destOrd="0" presId="urn:microsoft.com/office/officeart/2005/8/layout/lProcess1"/>
    <dgm:cxn modelId="{8ED60355-C5D7-4FFF-9649-9E6E481DA3B9}" type="presParOf" srcId="{2479BEA1-C7C0-471B-AA60-9DE9F9D2F1F0}" destId="{FD3B891C-A331-466B-AE9C-1678D722982C}" srcOrd="4" destOrd="0" presId="urn:microsoft.com/office/officeart/2005/8/layout/lProcess1"/>
    <dgm:cxn modelId="{D88AD8D7-1949-4348-AC10-A454700AD115}" type="presParOf" srcId="{2479BEA1-C7C0-471B-AA60-9DE9F9D2F1F0}" destId="{C824E3A3-E82E-4A14-8156-BA8964B5CD68}" srcOrd="5" destOrd="0" presId="urn:microsoft.com/office/officeart/2005/8/layout/lProcess1"/>
    <dgm:cxn modelId="{8B95591F-9A29-4F1C-858D-2D7AF634CDF3}" type="presParOf" srcId="{2479BEA1-C7C0-471B-AA60-9DE9F9D2F1F0}" destId="{27473B9E-DBFC-4DF9-B9E3-9C50D985638A}" srcOrd="6" destOrd="0" presId="urn:microsoft.com/office/officeart/2005/8/layout/lProcess1"/>
    <dgm:cxn modelId="{4F13DA17-126F-438C-8AEC-7FABCA8FFDD4}" type="presParOf" srcId="{2479BEA1-C7C0-471B-AA60-9DE9F9D2F1F0}" destId="{D1123FA0-92B1-4E4B-BC0F-D8E9DA642EA6}" srcOrd="7" destOrd="0" presId="urn:microsoft.com/office/officeart/2005/8/layout/lProcess1"/>
    <dgm:cxn modelId="{57346CD7-EA9C-43ED-A979-FCB34467F358}" type="presParOf" srcId="{2479BEA1-C7C0-471B-AA60-9DE9F9D2F1F0}" destId="{D4A3D2AF-86EF-4D8E-800E-B45076EA75CD}" srcOrd="8" destOrd="0" presId="urn:microsoft.com/office/officeart/2005/8/layout/lProcess1"/>
  </dgm:cxnLst>
  <dgm:bg>
    <a:solidFill>
      <a:schemeClr val="bg1"/>
    </a:solidFill>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BA668-DCEE-CE4E-A439-F1111A322771}"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pl-PL"/>
        </a:p>
      </dgm:t>
    </dgm:pt>
    <dgm:pt modelId="{481EB982-D73A-274E-A434-7DB075B766B8}">
      <dgm:prSet phldrT="[Tekst]" custT="1"/>
      <dgm:spPr>
        <a:xfrm>
          <a:off x="253683" y="353191"/>
          <a:ext cx="4081898" cy="635642"/>
        </a:xfrm>
        <a:solidFill>
          <a:schemeClr val="accent1"/>
        </a:solidFill>
        <a:ln w="28575" cap="flat" cmpd="sng" algn="ctr">
          <a:solidFill>
            <a:sysClr val="window" lastClr="FFFFFF">
              <a:hueOff val="0"/>
              <a:satOff val="0"/>
              <a:lumOff val="0"/>
              <a:alphaOff val="0"/>
            </a:sysClr>
          </a:solidFill>
          <a:prstDash val="solid"/>
        </a:ln>
        <a:effectLst/>
      </dgm:spPr>
      <dgm:t>
        <a:bodyPr/>
        <a:lstStyle/>
        <a:p>
          <a:pPr>
            <a:lnSpc>
              <a:spcPct val="100000"/>
            </a:lnSpc>
            <a:spcAft>
              <a:spcPts val="0"/>
            </a:spcAft>
            <a:buNone/>
          </a:pPr>
          <a:r>
            <a:rPr lang="pl-PL" sz="2000" b="1" kern="1200" dirty="0">
              <a:solidFill>
                <a:sysClr val="windowText" lastClr="000000"/>
              </a:solidFill>
              <a:latin typeface="Calibri" panose="020F0502020204030204" pitchFamily="34" charset="0"/>
              <a:ea typeface="+mn-ea"/>
              <a:cs typeface="Calibri" panose="020F0502020204030204" pitchFamily="34" charset="0"/>
            </a:rPr>
            <a:t>SYTUACJA </a:t>
          </a:r>
        </a:p>
      </dgm:t>
    </dgm:pt>
    <dgm:pt modelId="{359F7851-EB62-BA42-A9BC-2DF57CDE7B47}" type="parTrans" cxnId="{FA5C104F-976F-914C-A145-176B990140DB}">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8B46F635-8C83-0642-A015-E1B561759F81}" type="sibTrans" cxnId="{FA5C104F-976F-914C-A145-176B990140DB}">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3141AD04-08DD-E945-B2C2-7150D827065C}">
      <dgm:prSet phldrT="[Tekst]" custT="1"/>
      <dgm:spPr>
        <a:xfrm>
          <a:off x="809765" y="3412006"/>
          <a:ext cx="3265518" cy="882713"/>
        </a:xfrm>
        <a:solidFill>
          <a:sysClr val="window" lastClr="FFFFFF"/>
        </a:solidFill>
        <a:ln w="22225" cap="flat" cmpd="sng" algn="ctr">
          <a:solidFill>
            <a:sysClr val="window" lastClr="FFFFFF">
              <a:lumMod val="50000"/>
            </a:sysClr>
          </a:solidFill>
          <a:prstDash val="solid"/>
        </a:ln>
        <a:effectLst/>
      </dgm:spPr>
      <dgm:t>
        <a:bodyPr/>
        <a:lstStyle/>
        <a:p>
          <a:pPr>
            <a:lnSpc>
              <a:spcPct val="100000"/>
            </a:lnSpc>
            <a:spcAft>
              <a:spcPts val="0"/>
            </a:spcAft>
            <a:buNone/>
          </a:pPr>
          <a:r>
            <a:rPr lang="pl-PL" sz="1800" b="1" dirty="0">
              <a:solidFill>
                <a:sysClr val="windowText" lastClr="000000"/>
              </a:solidFill>
              <a:effectLst/>
              <a:latin typeface="Calibri" panose="020F0502020204030204" pitchFamily="34" charset="0"/>
              <a:ea typeface="+mn-ea"/>
              <a:cs typeface="Calibri" panose="020F0502020204030204" pitchFamily="34" charset="0"/>
            </a:rPr>
            <a:t>Usterka płyty CD/nośnika z plikami mp3 </a:t>
          </a:r>
          <a:r>
            <a:rPr lang="pl-PL" sz="1800" dirty="0">
              <a:solidFill>
                <a:sysClr val="windowText" lastClr="000000"/>
              </a:solidFill>
              <a:effectLst/>
              <a:latin typeface="Calibri" panose="020F0502020204030204" pitchFamily="34" charset="0"/>
              <a:ea typeface="+mn-ea"/>
              <a:cs typeface="Calibri" panose="020F0502020204030204" pitchFamily="34" charset="0"/>
            </a:rPr>
            <a:t>podczas egzaminu z języka obcego</a:t>
          </a:r>
        </a:p>
      </dgm:t>
    </dgm:pt>
    <dgm:pt modelId="{79FB21EF-88A1-A343-8922-85D482A1A8F8}" type="parTrans" cxnId="{435F6EC1-36D0-6D4D-8C34-1EB4096315A0}">
      <dgm:prSet/>
      <dgm:spPr>
        <a:xfrm>
          <a:off x="661873" y="988833"/>
          <a:ext cx="147891" cy="2864530"/>
        </a:xfrm>
        <a:noFill/>
        <a:ln w="22225" cap="flat" cmpd="sng" algn="ctr">
          <a:solidFill>
            <a:sysClr val="window" lastClr="FFFFFF">
              <a:lumMod val="50000"/>
            </a:sysClr>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47A9C958-9FEF-D743-BB14-9F27713631E8}" type="sibTrans" cxnId="{435F6EC1-36D0-6D4D-8C34-1EB4096315A0}">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0832BFDA-8742-2840-81B9-BCD1708D6B4E}">
      <dgm:prSet phldrT="[Tekst]" custT="1"/>
      <dgm:spPr>
        <a:xfrm>
          <a:off x="4526663" y="342863"/>
          <a:ext cx="4081898" cy="635642"/>
        </a:xfrm>
        <a:solidFill>
          <a:schemeClr val="accent1"/>
        </a:solidFill>
        <a:ln w="28575" cap="flat" cmpd="sng" algn="ctr">
          <a:solidFill>
            <a:sysClr val="window" lastClr="FFFFFF">
              <a:hueOff val="0"/>
              <a:satOff val="0"/>
              <a:lumOff val="0"/>
              <a:alphaOff val="0"/>
            </a:sysClr>
          </a:solidFill>
          <a:prstDash val="solid"/>
        </a:ln>
        <a:effectLst/>
      </dgm:spPr>
      <dgm:t>
        <a:bodyPr/>
        <a:lstStyle/>
        <a:p>
          <a:pPr>
            <a:lnSpc>
              <a:spcPct val="100000"/>
            </a:lnSpc>
            <a:spcAft>
              <a:spcPts val="0"/>
            </a:spcAft>
            <a:buNone/>
          </a:pPr>
          <a:r>
            <a:rPr lang="pl-PL" sz="2000" b="1" kern="1200" dirty="0">
              <a:solidFill>
                <a:sysClr val="windowText" lastClr="000000"/>
              </a:solidFill>
              <a:latin typeface="Calibri" panose="020F0502020204030204" pitchFamily="34" charset="0"/>
              <a:ea typeface="+mn-ea"/>
              <a:cs typeface="Calibri" panose="020F0502020204030204" pitchFamily="34" charset="0"/>
            </a:rPr>
            <a:t>POSTĘPOWANIE</a:t>
          </a:r>
          <a:endParaRPr lang="pl-PL" sz="1600" b="1" kern="1200" dirty="0">
            <a:solidFill>
              <a:sysClr val="windowText" lastClr="000000"/>
            </a:solidFill>
            <a:latin typeface="Calibri" panose="020F0502020204030204" pitchFamily="34" charset="0"/>
            <a:ea typeface="+mn-ea"/>
            <a:cs typeface="Calibri" panose="020F0502020204030204" pitchFamily="34" charset="0"/>
          </a:endParaRPr>
        </a:p>
      </dgm:t>
    </dgm:pt>
    <dgm:pt modelId="{0D3610C1-2915-E849-8051-F96A5810A2AA}" type="parTrans" cxnId="{067D064F-6597-E742-ABE6-2C8D394CBCC0}">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BC76E865-9B6A-A146-AF5F-2645AC04A15C}" type="sibTrans" cxnId="{067D064F-6597-E742-ABE6-2C8D394CBCC0}">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12F47766-C854-5E4A-9ED1-722F6A801A5A}">
      <dgm:prSet phldrT="[Tekst]" custT="1"/>
      <dgm:spPr>
        <a:xfrm>
          <a:off x="5064350" y="3404618"/>
          <a:ext cx="3265518" cy="882713"/>
        </a:xfrm>
        <a:solidFill>
          <a:sysClr val="window" lastClr="FFFFFF"/>
        </a:solidFill>
        <a:ln w="22225" cap="flat" cmpd="sng" algn="ctr">
          <a:solidFill>
            <a:sysClr val="window" lastClr="FFFFFF">
              <a:lumMod val="50000"/>
            </a:sysClr>
          </a:solidFill>
          <a:prstDash val="solid"/>
        </a:ln>
        <a:effectLst/>
      </dgm:spPr>
      <dgm:t>
        <a:bodyPr/>
        <a:lstStyle/>
        <a:p>
          <a:pPr eaLnBrk="1" latinLnBrk="0">
            <a:spcAft>
              <a:spcPts val="0"/>
            </a:spcAft>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Wymiana </a:t>
          </a:r>
          <a:r>
            <a:rPr lang="pl-PL" sz="1800" b="1" dirty="0">
              <a:solidFill>
                <a:sysClr val="windowText" lastClr="000000"/>
              </a:solidFill>
              <a:effectLst/>
              <a:latin typeface="Calibri" panose="020F0502020204030204" pitchFamily="34" charset="0"/>
              <a:ea typeface="+mn-ea"/>
              <a:cs typeface="Calibri" panose="020F0502020204030204" pitchFamily="34" charset="0"/>
            </a:rPr>
            <a:t>płyty / sprzętu. </a:t>
          </a:r>
        </a:p>
        <a:p>
          <a:pPr eaLnBrk="1" latinLnBrk="0">
            <a:spcAft>
              <a:spcPts val="0"/>
            </a:spcAft>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Zmiana / wydłużenie czasu egzaminu</a:t>
          </a:r>
        </a:p>
      </dgm:t>
    </dgm:pt>
    <dgm:pt modelId="{F0338F32-8CFF-B248-A9F3-6164622332A1}" type="parTrans" cxnId="{A30A90B4-C937-4D4D-8F49-098112144E60}">
      <dgm:prSet/>
      <dgm:spPr>
        <a:xfrm>
          <a:off x="4934853" y="978506"/>
          <a:ext cx="129497" cy="2867469"/>
        </a:xfrm>
        <a:noFill/>
        <a:ln w="28575" cap="flat" cmpd="sng" algn="ctr">
          <a:solidFill>
            <a:sysClr val="window" lastClr="FFFFFF"/>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C90D6B5C-EF3E-BF4C-B5C4-596E128746D1}" type="sibTrans" cxnId="{A30A90B4-C937-4D4D-8F49-098112144E60}">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A3189473-20B3-43D3-BF8D-3F926DB5C263}">
      <dgm:prSet phldrT="[Tekst]" custT="1"/>
      <dgm:spPr>
        <a:xfrm>
          <a:off x="830116" y="2305772"/>
          <a:ext cx="3265518" cy="882713"/>
        </a:xfrm>
        <a:solidFill>
          <a:sysClr val="window" lastClr="FFFFFF"/>
        </a:solidFill>
        <a:ln w="22225" cap="flat" cmpd="sng" algn="ctr">
          <a:solidFill>
            <a:sysClr val="window" lastClr="FFFFFF">
              <a:lumMod val="50000"/>
            </a:sysClr>
          </a:solidFill>
          <a:prstDash val="solid"/>
        </a:ln>
        <a:effectLst/>
      </dgm:spPr>
      <dgm:t>
        <a:bodyPr/>
        <a:lstStyle/>
        <a:p>
          <a:pPr>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Stwierdzenie </a:t>
          </a:r>
          <a:r>
            <a:rPr lang="pl-PL" sz="1800" b="1" dirty="0">
              <a:solidFill>
                <a:sysClr val="windowText" lastClr="000000"/>
              </a:solidFill>
              <a:effectLst/>
              <a:latin typeface="Calibri" panose="020F0502020204030204" pitchFamily="34" charset="0"/>
              <a:ea typeface="+mn-ea"/>
              <a:cs typeface="Calibri" panose="020F0502020204030204" pitchFamily="34" charset="0"/>
            </a:rPr>
            <a:t>uszkodzenia arkusza</a:t>
          </a:r>
        </a:p>
      </dgm:t>
    </dgm:pt>
    <dgm:pt modelId="{94C50008-B225-4DE1-97EE-F8BABDAFE2A3}" type="parTrans" cxnId="{ED8ED920-8E9D-4030-974C-8259601C8F1E}">
      <dgm:prSet/>
      <dgm:spPr>
        <a:xfrm>
          <a:off x="661873" y="988833"/>
          <a:ext cx="168243" cy="1758295"/>
        </a:xfrm>
        <a:noFill/>
        <a:ln w="19050" cap="flat" cmpd="sng" algn="ctr">
          <a:solidFill>
            <a:sysClr val="window" lastClr="FFFFFF">
              <a:lumMod val="50000"/>
            </a:sysClr>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575F93DF-D352-4CE0-8270-052759141BAD}" type="sibTrans" cxnId="{ED8ED920-8E9D-4030-974C-8259601C8F1E}">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D2835BB7-7177-49D9-9407-07C87F55D6D2}">
      <dgm:prSet phldrT="[Tekst]" custT="1"/>
      <dgm:spPr>
        <a:xfrm>
          <a:off x="5059548" y="2298481"/>
          <a:ext cx="3265518" cy="882713"/>
        </a:xfrm>
        <a:solidFill>
          <a:sysClr val="window" lastClr="FFFFFF"/>
        </a:solidFill>
        <a:ln w="22225" cap="flat" cmpd="sng" algn="ctr">
          <a:solidFill>
            <a:sysClr val="window" lastClr="FFFFFF">
              <a:lumMod val="50000"/>
            </a:sysClr>
          </a:solidFill>
          <a:prstDash val="solid"/>
        </a:ln>
        <a:effectLst/>
      </dgm:spPr>
      <dgm:t>
        <a:bodyPr/>
        <a:lstStyle/>
        <a:p>
          <a:pPr eaLnBrk="1" latinLnBrk="0">
            <a:buNone/>
          </a:pPr>
          <a:endParaRPr lang="pl-PL" sz="1400" dirty="0">
            <a:solidFill>
              <a:sysClr val="windowText" lastClr="000000"/>
            </a:solidFill>
            <a:effectLst/>
            <a:latin typeface="Calibri" panose="020F0502020204030204" pitchFamily="34" charset="0"/>
            <a:ea typeface="+mn-ea"/>
            <a:cs typeface="Calibri" panose="020F0502020204030204" pitchFamily="34" charset="0"/>
          </a:endParaRPr>
        </a:p>
        <a:p>
          <a:pPr eaLnBrk="1" latinLnBrk="0">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Wykorzystanie arkusza </a:t>
          </a:r>
          <a:r>
            <a:rPr lang="pl-PL" sz="1800" b="1" dirty="0">
              <a:solidFill>
                <a:sysClr val="windowText" lastClr="000000"/>
              </a:solidFill>
              <a:effectLst/>
              <a:latin typeface="Calibri" panose="020F0502020204030204" pitchFamily="34" charset="0"/>
              <a:ea typeface="+mn-ea"/>
              <a:cs typeface="Calibri" panose="020F0502020204030204" pitchFamily="34" charset="0"/>
            </a:rPr>
            <a:t>rezerwowego</a:t>
          </a:r>
        </a:p>
        <a:p>
          <a:pPr>
            <a:buNone/>
          </a:pPr>
          <a:endParaRPr lang="pl-PL" sz="1400" dirty="0">
            <a:solidFill>
              <a:sysClr val="windowText" lastClr="000000"/>
            </a:solidFill>
            <a:latin typeface="Calibri" panose="020F0502020204030204" pitchFamily="34" charset="0"/>
            <a:ea typeface="+mn-ea"/>
            <a:cs typeface="Calibri" panose="020F0502020204030204" pitchFamily="34" charset="0"/>
          </a:endParaRPr>
        </a:p>
      </dgm:t>
    </dgm:pt>
    <dgm:pt modelId="{7E5DC84C-725A-4CA9-9814-3264B15538FA}" type="parTrans" cxnId="{BA2F7B23-02F1-40E8-B168-2D5F03314BE3}">
      <dgm:prSet/>
      <dgm:spPr>
        <a:xfrm>
          <a:off x="4934853" y="978506"/>
          <a:ext cx="124695" cy="1761331"/>
        </a:xfrm>
        <a:noFill/>
        <a:ln w="28575" cap="flat" cmpd="sng" algn="ctr">
          <a:solidFill>
            <a:sysClr val="window" lastClr="FFFFFF"/>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076C87A1-9240-4E24-BB76-335E6EED08CF}" type="sibTrans" cxnId="{BA2F7B23-02F1-40E8-B168-2D5F03314BE3}">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04F148E5-79DA-46E8-84E9-4FFC098CD296}">
      <dgm:prSet phldrT="[Tekst]" custT="1"/>
      <dgm:spPr>
        <a:xfrm>
          <a:off x="818083" y="1200711"/>
          <a:ext cx="3265518" cy="882713"/>
        </a:xfrm>
        <a:solidFill>
          <a:sysClr val="window" lastClr="FFFFFF"/>
        </a:solidFill>
        <a:ln w="22225" cap="flat" cmpd="sng" algn="ctr">
          <a:solidFill>
            <a:sysClr val="window" lastClr="FFFFFF">
              <a:lumMod val="50000"/>
            </a:sysClr>
          </a:solidFill>
          <a:prstDash val="solid"/>
        </a:ln>
        <a:effectLst/>
      </dgm:spPr>
      <dgm:t>
        <a:bodyPr/>
        <a:lstStyle/>
        <a:p>
          <a:pPr>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Zagrożenie, </a:t>
          </a:r>
          <a:r>
            <a:rPr lang="pl-PL" sz="1800" b="1" dirty="0">
              <a:solidFill>
                <a:sysClr val="windowText" lastClr="000000"/>
              </a:solidFill>
              <a:effectLst/>
              <a:latin typeface="Calibri" panose="020F0502020204030204" pitchFamily="34" charset="0"/>
              <a:ea typeface="+mn-ea"/>
              <a:cs typeface="Calibri" panose="020F0502020204030204" pitchFamily="34" charset="0"/>
            </a:rPr>
            <a:t>nagłe zakłócenie </a:t>
          </a:r>
          <a:r>
            <a:rPr lang="pl-PL" sz="1800" dirty="0">
              <a:solidFill>
                <a:sysClr val="windowText" lastClr="000000"/>
              </a:solidFill>
              <a:effectLst/>
              <a:latin typeface="Calibri" panose="020F0502020204030204" pitchFamily="34" charset="0"/>
              <a:ea typeface="+mn-ea"/>
              <a:cs typeface="Calibri" panose="020F0502020204030204" pitchFamily="34" charset="0"/>
            </a:rPr>
            <a:t>egzaminu</a:t>
          </a:r>
        </a:p>
      </dgm:t>
    </dgm:pt>
    <dgm:pt modelId="{7BA8B131-732A-4BBB-8A72-F1002B6F990F}" type="parTrans" cxnId="{2141C2A7-EBAE-4F4D-AE72-1884BB8C9A8A}">
      <dgm:prSet/>
      <dgm:spPr>
        <a:xfrm>
          <a:off x="661873" y="988833"/>
          <a:ext cx="156210" cy="653234"/>
        </a:xfrm>
        <a:noFill/>
        <a:ln w="19050" cap="flat" cmpd="sng" algn="ctr">
          <a:solidFill>
            <a:sysClr val="window" lastClr="FFFFFF">
              <a:lumMod val="50000"/>
            </a:sysClr>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7AC2E293-0FC0-4214-BA9B-88138D5A1E4F}" type="sibTrans" cxnId="{2141C2A7-EBAE-4F4D-AE72-1884BB8C9A8A}">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4DBCF697-19A4-4711-AAA0-3D2ED3D9AF2E}">
      <dgm:prSet phldrT="[Tekst]" custT="1"/>
      <dgm:spPr>
        <a:xfrm>
          <a:off x="5061525" y="1200711"/>
          <a:ext cx="3265518" cy="882713"/>
        </a:xfrm>
        <a:solidFill>
          <a:sysClr val="window" lastClr="FFFFFF"/>
        </a:solidFill>
        <a:ln w="22225" cap="flat" cmpd="sng" algn="ctr">
          <a:solidFill>
            <a:sysClr val="window" lastClr="FFFFFF">
              <a:lumMod val="50000"/>
            </a:sysClr>
          </a:solidFill>
          <a:prstDash val="solid"/>
        </a:ln>
        <a:effectLst/>
      </dgm:spPr>
      <dgm:t>
        <a:bodyPr/>
        <a:lstStyle/>
        <a:p>
          <a:pPr>
            <a:buNone/>
          </a:pPr>
          <a:r>
            <a:rPr lang="pl-PL" sz="1800" dirty="0">
              <a:solidFill>
                <a:sysClr val="windowText" lastClr="000000"/>
              </a:solidFill>
              <a:effectLst/>
              <a:latin typeface="Calibri" panose="020F0502020204030204" pitchFamily="34" charset="0"/>
              <a:ea typeface="+mn-ea"/>
              <a:cs typeface="Calibri" panose="020F0502020204030204" pitchFamily="34" charset="0"/>
            </a:rPr>
            <a:t>Powiadomienie dyrektora </a:t>
          </a:r>
          <a:r>
            <a:rPr lang="pl-PL" sz="1800" b="1" dirty="0">
              <a:solidFill>
                <a:sysClr val="windowText" lastClr="000000"/>
              </a:solidFill>
              <a:effectLst/>
              <a:latin typeface="Calibri" panose="020F0502020204030204" pitchFamily="34" charset="0"/>
              <a:ea typeface="+mn-ea"/>
              <a:cs typeface="Calibri" panose="020F0502020204030204" pitchFamily="34" charset="0"/>
            </a:rPr>
            <a:t>OKE – telefonicznie </a:t>
          </a:r>
        </a:p>
      </dgm:t>
    </dgm:pt>
    <dgm:pt modelId="{9FAF2A10-B3AD-4684-BBED-6ABBF7145984}" type="parTrans" cxnId="{21C21807-F862-4F19-AB3F-0D160EB18D35}">
      <dgm:prSet/>
      <dgm:spPr>
        <a:xfrm>
          <a:off x="4934853" y="978506"/>
          <a:ext cx="126672" cy="663562"/>
        </a:xfrm>
        <a:noFill/>
        <a:ln w="28575" cap="flat" cmpd="sng" algn="ctr">
          <a:solidFill>
            <a:sysClr val="window" lastClr="FFFFFF"/>
          </a:solidFill>
          <a:prstDash val="solid"/>
        </a:ln>
        <a:effectLst/>
      </dgm:spPr>
      <dgm:t>
        <a:bodyPr/>
        <a:lstStyle/>
        <a:p>
          <a:endParaRPr lang="pl-PL">
            <a:solidFill>
              <a:schemeClr val="tx1"/>
            </a:solidFill>
            <a:latin typeface="Calibri" panose="020F0502020204030204" pitchFamily="34" charset="0"/>
            <a:cs typeface="Calibri" panose="020F0502020204030204" pitchFamily="34" charset="0"/>
          </a:endParaRPr>
        </a:p>
      </dgm:t>
    </dgm:pt>
    <dgm:pt modelId="{BCAFEA67-F0B9-4B92-B9A0-7F8CD0498A52}" type="sibTrans" cxnId="{21C21807-F862-4F19-AB3F-0D160EB18D35}">
      <dgm:prSet/>
      <dgm:spPr/>
      <dgm:t>
        <a:bodyPr/>
        <a:lstStyle/>
        <a:p>
          <a:endParaRPr lang="pl-PL">
            <a:solidFill>
              <a:schemeClr val="tx1"/>
            </a:solidFill>
            <a:latin typeface="Calibri" panose="020F0502020204030204" pitchFamily="34" charset="0"/>
            <a:cs typeface="Calibri" panose="020F0502020204030204" pitchFamily="34" charset="0"/>
          </a:endParaRPr>
        </a:p>
      </dgm:t>
    </dgm:pt>
    <dgm:pt modelId="{9CBA6B2E-D363-ED49-80BF-4B403A7D87F4}" type="pres">
      <dgm:prSet presAssocID="{E88BA668-DCEE-CE4E-A439-F1111A322771}" presName="diagram" presStyleCnt="0">
        <dgm:presLayoutVars>
          <dgm:chPref val="1"/>
          <dgm:dir/>
          <dgm:animOne val="branch"/>
          <dgm:animLvl val="lvl"/>
          <dgm:resizeHandles/>
        </dgm:presLayoutVars>
      </dgm:prSet>
      <dgm:spPr/>
    </dgm:pt>
    <dgm:pt modelId="{683C5B28-D897-4142-8EA6-9604CEC1D991}" type="pres">
      <dgm:prSet presAssocID="{481EB982-D73A-274E-A434-7DB075B766B8}" presName="root" presStyleCnt="0"/>
      <dgm:spPr/>
    </dgm:pt>
    <dgm:pt modelId="{078DDF77-B627-EC43-803F-C2A905BE4A90}" type="pres">
      <dgm:prSet presAssocID="{481EB982-D73A-274E-A434-7DB075B766B8}" presName="rootComposite" presStyleCnt="0"/>
      <dgm:spPr/>
    </dgm:pt>
    <dgm:pt modelId="{CA30743F-C3B6-C944-9FF0-C5733E734C9B}" type="pres">
      <dgm:prSet presAssocID="{481EB982-D73A-274E-A434-7DB075B766B8}" presName="rootText" presStyleLbl="node1" presStyleIdx="0" presStyleCnt="2" custScaleX="231213" custScaleY="72010" custLinFactNeighborX="14273" custLinFactNeighborY="-3281"/>
      <dgm:spPr>
        <a:prstGeom prst="roundRect">
          <a:avLst>
            <a:gd name="adj" fmla="val 10000"/>
          </a:avLst>
        </a:prstGeom>
      </dgm:spPr>
    </dgm:pt>
    <dgm:pt modelId="{9D8FB174-79BA-E44B-8AFF-8934BF6F2FAA}" type="pres">
      <dgm:prSet presAssocID="{481EB982-D73A-274E-A434-7DB075B766B8}" presName="rootConnector" presStyleLbl="node1" presStyleIdx="0" presStyleCnt="2"/>
      <dgm:spPr/>
    </dgm:pt>
    <dgm:pt modelId="{C58D7BFD-0B15-4A4A-A7D5-3B4C48DF597A}" type="pres">
      <dgm:prSet presAssocID="{481EB982-D73A-274E-A434-7DB075B766B8}" presName="childShape" presStyleCnt="0"/>
      <dgm:spPr/>
    </dgm:pt>
    <dgm:pt modelId="{A667AE32-97E1-44CF-9C7B-664B5A20AEC6}" type="pres">
      <dgm:prSet presAssocID="{7BA8B131-732A-4BBB-8A72-F1002B6F990F}" presName="Name13" presStyleLbl="parChTrans1D2" presStyleIdx="0" presStyleCnt="6"/>
      <dgm:spPr>
        <a:custGeom>
          <a:avLst/>
          <a:gdLst/>
          <a:ahLst/>
          <a:cxnLst/>
          <a:rect l="0" t="0" r="0" b="0"/>
          <a:pathLst>
            <a:path>
              <a:moveTo>
                <a:pt x="0" y="0"/>
              </a:moveTo>
              <a:lnTo>
                <a:pt x="0" y="653234"/>
              </a:lnTo>
              <a:lnTo>
                <a:pt x="156210" y="653234"/>
              </a:lnTo>
            </a:path>
          </a:pathLst>
        </a:custGeom>
      </dgm:spPr>
    </dgm:pt>
    <dgm:pt modelId="{9E593FCF-0270-4FAE-98B2-0FAE4CBC0264}" type="pres">
      <dgm:prSet presAssocID="{04F148E5-79DA-46E8-84E9-4FFC098CD296}" presName="childText" presStyleLbl="bgAcc1" presStyleIdx="0" presStyleCnt="6" custScaleX="231213" custLinFactNeighborY="-4278">
        <dgm:presLayoutVars>
          <dgm:bulletEnabled val="1"/>
        </dgm:presLayoutVars>
      </dgm:prSet>
      <dgm:spPr>
        <a:prstGeom prst="roundRect">
          <a:avLst>
            <a:gd name="adj" fmla="val 10000"/>
          </a:avLst>
        </a:prstGeom>
      </dgm:spPr>
    </dgm:pt>
    <dgm:pt modelId="{4451BDA0-BEBE-4E21-9DC9-D6F7F71F5103}" type="pres">
      <dgm:prSet presAssocID="{94C50008-B225-4DE1-97EE-F8BABDAFE2A3}" presName="Name13" presStyleLbl="parChTrans1D2" presStyleIdx="1" presStyleCnt="6"/>
      <dgm:spPr>
        <a:custGeom>
          <a:avLst/>
          <a:gdLst/>
          <a:ahLst/>
          <a:cxnLst/>
          <a:rect l="0" t="0" r="0" b="0"/>
          <a:pathLst>
            <a:path>
              <a:moveTo>
                <a:pt x="0" y="0"/>
              </a:moveTo>
              <a:lnTo>
                <a:pt x="0" y="1758295"/>
              </a:lnTo>
              <a:lnTo>
                <a:pt x="168243" y="1758295"/>
              </a:lnTo>
            </a:path>
          </a:pathLst>
        </a:custGeom>
      </dgm:spPr>
    </dgm:pt>
    <dgm:pt modelId="{EC86382E-7D49-49F9-911F-A06A7142EDE1}" type="pres">
      <dgm:prSet presAssocID="{A3189473-20B3-43D3-BF8D-3F926DB5C263}" presName="childText" presStyleLbl="bgAcc1" presStyleIdx="1" presStyleCnt="6" custScaleX="231213" custLinFactNeighborX="852" custLinFactNeighborY="-4089">
        <dgm:presLayoutVars>
          <dgm:bulletEnabled val="1"/>
        </dgm:presLayoutVars>
      </dgm:prSet>
      <dgm:spPr>
        <a:prstGeom prst="roundRect">
          <a:avLst>
            <a:gd name="adj" fmla="val 10000"/>
          </a:avLst>
        </a:prstGeom>
      </dgm:spPr>
    </dgm:pt>
    <dgm:pt modelId="{DB4EED79-2C9A-3041-83E4-9D88E64ADC2B}" type="pres">
      <dgm:prSet presAssocID="{79FB21EF-88A1-A343-8922-85D482A1A8F8}" presName="Name13" presStyleLbl="parChTrans1D2" presStyleIdx="2" presStyleCnt="6"/>
      <dgm:spPr>
        <a:custGeom>
          <a:avLst/>
          <a:gdLst/>
          <a:ahLst/>
          <a:cxnLst/>
          <a:rect l="0" t="0" r="0" b="0"/>
          <a:pathLst>
            <a:path>
              <a:moveTo>
                <a:pt x="0" y="0"/>
              </a:moveTo>
              <a:lnTo>
                <a:pt x="0" y="2864530"/>
              </a:lnTo>
              <a:lnTo>
                <a:pt x="147891" y="2864530"/>
              </a:lnTo>
            </a:path>
          </a:pathLst>
        </a:custGeom>
      </dgm:spPr>
    </dgm:pt>
    <dgm:pt modelId="{293964DE-06B3-274F-84E7-CEB8E1EB74F7}" type="pres">
      <dgm:prSet presAssocID="{3141AD04-08DD-E945-B2C2-7150D827065C}" presName="childText" presStyleLbl="bgAcc1" presStyleIdx="2" presStyleCnt="6" custScaleX="231213" custLinFactNeighborX="-589" custLinFactNeighborY="-3767">
        <dgm:presLayoutVars>
          <dgm:bulletEnabled val="1"/>
        </dgm:presLayoutVars>
      </dgm:prSet>
      <dgm:spPr>
        <a:prstGeom prst="roundRect">
          <a:avLst>
            <a:gd name="adj" fmla="val 10000"/>
          </a:avLst>
        </a:prstGeom>
      </dgm:spPr>
    </dgm:pt>
    <dgm:pt modelId="{57D8C391-E6C1-9D48-999B-E2912FEAE79A}" type="pres">
      <dgm:prSet presAssocID="{0832BFDA-8742-2840-81B9-BCD1708D6B4E}" presName="root" presStyleCnt="0"/>
      <dgm:spPr/>
    </dgm:pt>
    <dgm:pt modelId="{5C677384-EE7B-714B-9828-DC569048EEF4}" type="pres">
      <dgm:prSet presAssocID="{0832BFDA-8742-2840-81B9-BCD1708D6B4E}" presName="rootComposite" presStyleCnt="0"/>
      <dgm:spPr/>
    </dgm:pt>
    <dgm:pt modelId="{EE31EA7A-5FC4-7B47-854A-002B00CFE988}" type="pres">
      <dgm:prSet presAssocID="{0832BFDA-8742-2840-81B9-BCD1708D6B4E}" presName="rootText" presStyleLbl="node1" presStyleIdx="1" presStyleCnt="2" custScaleX="231213" custScaleY="72010" custLinFactNeighborX="97" custLinFactNeighborY="-4451"/>
      <dgm:spPr>
        <a:prstGeom prst="roundRect">
          <a:avLst>
            <a:gd name="adj" fmla="val 10000"/>
          </a:avLst>
        </a:prstGeom>
      </dgm:spPr>
    </dgm:pt>
    <dgm:pt modelId="{0B08B90C-EE23-0B45-A43A-84BBA5CA681E}" type="pres">
      <dgm:prSet presAssocID="{0832BFDA-8742-2840-81B9-BCD1708D6B4E}" presName="rootConnector" presStyleLbl="node1" presStyleIdx="1" presStyleCnt="2"/>
      <dgm:spPr/>
    </dgm:pt>
    <dgm:pt modelId="{830A63B1-A3B9-EA45-9E2A-713CF9D6F27E}" type="pres">
      <dgm:prSet presAssocID="{0832BFDA-8742-2840-81B9-BCD1708D6B4E}" presName="childShape" presStyleCnt="0"/>
      <dgm:spPr/>
    </dgm:pt>
    <dgm:pt modelId="{DBA768B7-07AD-4DB6-8A6C-9C5A9731A1A0}" type="pres">
      <dgm:prSet presAssocID="{9FAF2A10-B3AD-4684-BBED-6ABBF7145984}" presName="Name13" presStyleLbl="parChTrans1D2" presStyleIdx="3" presStyleCnt="6"/>
      <dgm:spPr>
        <a:custGeom>
          <a:avLst/>
          <a:gdLst/>
          <a:ahLst/>
          <a:cxnLst/>
          <a:rect l="0" t="0" r="0" b="0"/>
          <a:pathLst>
            <a:path>
              <a:moveTo>
                <a:pt x="0" y="0"/>
              </a:moveTo>
              <a:lnTo>
                <a:pt x="0" y="663562"/>
              </a:lnTo>
              <a:lnTo>
                <a:pt x="126672" y="663562"/>
              </a:lnTo>
            </a:path>
          </a:pathLst>
        </a:custGeom>
      </dgm:spPr>
    </dgm:pt>
    <dgm:pt modelId="{2D3E9E8B-2D81-4152-B84A-7C42807DAB14}" type="pres">
      <dgm:prSet presAssocID="{4DBCF697-19A4-4711-AAA0-3D2ED3D9AF2E}" presName="childText" presStyleLbl="bgAcc1" presStyleIdx="3" presStyleCnt="6" custScaleX="231213" custLinFactNeighborX="-19812" custLinFactNeighborY="-4278">
        <dgm:presLayoutVars>
          <dgm:bulletEnabled val="1"/>
        </dgm:presLayoutVars>
      </dgm:prSet>
      <dgm:spPr>
        <a:prstGeom prst="roundRect">
          <a:avLst>
            <a:gd name="adj" fmla="val 10000"/>
          </a:avLst>
        </a:prstGeom>
      </dgm:spPr>
    </dgm:pt>
    <dgm:pt modelId="{F7098B46-27B6-43A2-A69D-EEFC81425143}" type="pres">
      <dgm:prSet presAssocID="{7E5DC84C-725A-4CA9-9814-3264B15538FA}" presName="Name13" presStyleLbl="parChTrans1D2" presStyleIdx="4" presStyleCnt="6"/>
      <dgm:spPr>
        <a:custGeom>
          <a:avLst/>
          <a:gdLst/>
          <a:ahLst/>
          <a:cxnLst/>
          <a:rect l="0" t="0" r="0" b="0"/>
          <a:pathLst>
            <a:path>
              <a:moveTo>
                <a:pt x="0" y="0"/>
              </a:moveTo>
              <a:lnTo>
                <a:pt x="0" y="1761331"/>
              </a:lnTo>
              <a:lnTo>
                <a:pt x="124695" y="1761331"/>
              </a:lnTo>
            </a:path>
          </a:pathLst>
        </a:custGeom>
      </dgm:spPr>
    </dgm:pt>
    <dgm:pt modelId="{FC3BB825-10B6-484E-A0A5-52914EC9E82A}" type="pres">
      <dgm:prSet presAssocID="{D2835BB7-7177-49D9-9407-07C87F55D6D2}" presName="childText" presStyleLbl="bgAcc1" presStyleIdx="4" presStyleCnt="6" custScaleX="231213" custLinFactNeighborX="-19952" custLinFactNeighborY="-4915">
        <dgm:presLayoutVars>
          <dgm:bulletEnabled val="1"/>
        </dgm:presLayoutVars>
      </dgm:prSet>
      <dgm:spPr>
        <a:prstGeom prst="roundRect">
          <a:avLst>
            <a:gd name="adj" fmla="val 10000"/>
          </a:avLst>
        </a:prstGeom>
      </dgm:spPr>
    </dgm:pt>
    <dgm:pt modelId="{FB47A21F-8100-AC4C-B224-F659FDE70883}" type="pres">
      <dgm:prSet presAssocID="{F0338F32-8CFF-B248-A9F3-6164622332A1}" presName="Name13" presStyleLbl="parChTrans1D2" presStyleIdx="5" presStyleCnt="6"/>
      <dgm:spPr>
        <a:custGeom>
          <a:avLst/>
          <a:gdLst/>
          <a:ahLst/>
          <a:cxnLst/>
          <a:rect l="0" t="0" r="0" b="0"/>
          <a:pathLst>
            <a:path>
              <a:moveTo>
                <a:pt x="0" y="0"/>
              </a:moveTo>
              <a:lnTo>
                <a:pt x="0" y="2867469"/>
              </a:lnTo>
              <a:lnTo>
                <a:pt x="129497" y="2867469"/>
              </a:lnTo>
            </a:path>
          </a:pathLst>
        </a:custGeom>
      </dgm:spPr>
    </dgm:pt>
    <dgm:pt modelId="{7E49EA1F-9B68-8E4D-890C-5CD899AD1026}" type="pres">
      <dgm:prSet presAssocID="{12F47766-C854-5E4A-9ED1-722F6A801A5A}" presName="childText" presStyleLbl="bgAcc1" presStyleIdx="5" presStyleCnt="6" custScaleX="231213" custLinFactNeighborX="-19612" custLinFactNeighborY="-4604">
        <dgm:presLayoutVars>
          <dgm:bulletEnabled val="1"/>
        </dgm:presLayoutVars>
      </dgm:prSet>
      <dgm:spPr>
        <a:prstGeom prst="roundRect">
          <a:avLst>
            <a:gd name="adj" fmla="val 10000"/>
          </a:avLst>
        </a:prstGeom>
      </dgm:spPr>
    </dgm:pt>
  </dgm:ptLst>
  <dgm:cxnLst>
    <dgm:cxn modelId="{D366BF03-5FA2-4DFA-A5D0-6F949722A779}" type="presOf" srcId="{94C50008-B225-4DE1-97EE-F8BABDAFE2A3}" destId="{4451BDA0-BEBE-4E21-9DC9-D6F7F71F5103}" srcOrd="0" destOrd="0" presId="urn:microsoft.com/office/officeart/2005/8/layout/hierarchy3"/>
    <dgm:cxn modelId="{21C21807-F862-4F19-AB3F-0D160EB18D35}" srcId="{0832BFDA-8742-2840-81B9-BCD1708D6B4E}" destId="{4DBCF697-19A4-4711-AAA0-3D2ED3D9AF2E}" srcOrd="0" destOrd="0" parTransId="{9FAF2A10-B3AD-4684-BBED-6ABBF7145984}" sibTransId="{BCAFEA67-F0B9-4B92-B9A0-7F8CD0498A52}"/>
    <dgm:cxn modelId="{C30CCA18-66A8-45B9-822C-B3C4773D7442}" type="presOf" srcId="{12F47766-C854-5E4A-9ED1-722F6A801A5A}" destId="{7E49EA1F-9B68-8E4D-890C-5CD899AD1026}" srcOrd="0" destOrd="0" presId="urn:microsoft.com/office/officeart/2005/8/layout/hierarchy3"/>
    <dgm:cxn modelId="{ED8ED920-8E9D-4030-974C-8259601C8F1E}" srcId="{481EB982-D73A-274E-A434-7DB075B766B8}" destId="{A3189473-20B3-43D3-BF8D-3F926DB5C263}" srcOrd="1" destOrd="0" parTransId="{94C50008-B225-4DE1-97EE-F8BABDAFE2A3}" sibTransId="{575F93DF-D352-4CE0-8270-052759141BAD}"/>
    <dgm:cxn modelId="{FC2E5023-5EC9-49CC-9F65-ECCAE19F6214}" type="presOf" srcId="{E88BA668-DCEE-CE4E-A439-F1111A322771}" destId="{9CBA6B2E-D363-ED49-80BF-4B403A7D87F4}" srcOrd="0" destOrd="0" presId="urn:microsoft.com/office/officeart/2005/8/layout/hierarchy3"/>
    <dgm:cxn modelId="{BA2F7B23-02F1-40E8-B168-2D5F03314BE3}" srcId="{0832BFDA-8742-2840-81B9-BCD1708D6B4E}" destId="{D2835BB7-7177-49D9-9407-07C87F55D6D2}" srcOrd="1" destOrd="0" parTransId="{7E5DC84C-725A-4CA9-9814-3264B15538FA}" sibTransId="{076C87A1-9240-4E24-BB76-335E6EED08CF}"/>
    <dgm:cxn modelId="{667F9D35-7F19-42B5-B383-32C21120DCA7}" type="presOf" srcId="{3141AD04-08DD-E945-B2C2-7150D827065C}" destId="{293964DE-06B3-274F-84E7-CEB8E1EB74F7}" srcOrd="0" destOrd="0" presId="urn:microsoft.com/office/officeart/2005/8/layout/hierarchy3"/>
    <dgm:cxn modelId="{5949F835-72CA-44ED-9685-65B75123EA80}" type="presOf" srcId="{0832BFDA-8742-2840-81B9-BCD1708D6B4E}" destId="{0B08B90C-EE23-0B45-A43A-84BBA5CA681E}" srcOrd="1" destOrd="0" presId="urn:microsoft.com/office/officeart/2005/8/layout/hierarchy3"/>
    <dgm:cxn modelId="{E0B3D73D-4B10-462F-965D-A9E1B79FDDA8}" type="presOf" srcId="{7BA8B131-732A-4BBB-8A72-F1002B6F990F}" destId="{A667AE32-97E1-44CF-9C7B-664B5A20AEC6}" srcOrd="0" destOrd="0" presId="urn:microsoft.com/office/officeart/2005/8/layout/hierarchy3"/>
    <dgm:cxn modelId="{43A4114D-B095-4A4D-BCC0-C3A7C0BEDC04}" type="presOf" srcId="{4DBCF697-19A4-4711-AAA0-3D2ED3D9AF2E}" destId="{2D3E9E8B-2D81-4152-B84A-7C42807DAB14}" srcOrd="0" destOrd="0" presId="urn:microsoft.com/office/officeart/2005/8/layout/hierarchy3"/>
    <dgm:cxn modelId="{067D064F-6597-E742-ABE6-2C8D394CBCC0}" srcId="{E88BA668-DCEE-CE4E-A439-F1111A322771}" destId="{0832BFDA-8742-2840-81B9-BCD1708D6B4E}" srcOrd="1" destOrd="0" parTransId="{0D3610C1-2915-E849-8051-F96A5810A2AA}" sibTransId="{BC76E865-9B6A-A146-AF5F-2645AC04A15C}"/>
    <dgm:cxn modelId="{FA5C104F-976F-914C-A145-176B990140DB}" srcId="{E88BA668-DCEE-CE4E-A439-F1111A322771}" destId="{481EB982-D73A-274E-A434-7DB075B766B8}" srcOrd="0" destOrd="0" parTransId="{359F7851-EB62-BA42-A9BC-2DF57CDE7B47}" sibTransId="{8B46F635-8C83-0642-A015-E1B561759F81}"/>
    <dgm:cxn modelId="{2636E564-82BF-4040-BB47-B3A07A44C63C}" type="presOf" srcId="{F0338F32-8CFF-B248-A9F3-6164622332A1}" destId="{FB47A21F-8100-AC4C-B224-F659FDE70883}" srcOrd="0" destOrd="0" presId="urn:microsoft.com/office/officeart/2005/8/layout/hierarchy3"/>
    <dgm:cxn modelId="{94AEFA67-8640-4A2C-88DF-E9E0D00005DC}" type="presOf" srcId="{7E5DC84C-725A-4CA9-9814-3264B15538FA}" destId="{F7098B46-27B6-43A2-A69D-EEFC81425143}" srcOrd="0" destOrd="0" presId="urn:microsoft.com/office/officeart/2005/8/layout/hierarchy3"/>
    <dgm:cxn modelId="{525DFA6A-3EF7-40F5-8E01-F640A2F73462}" type="presOf" srcId="{79FB21EF-88A1-A343-8922-85D482A1A8F8}" destId="{DB4EED79-2C9A-3041-83E4-9D88E64ADC2B}" srcOrd="0" destOrd="0" presId="urn:microsoft.com/office/officeart/2005/8/layout/hierarchy3"/>
    <dgm:cxn modelId="{099B4277-C107-4962-8D75-9DD8BAF14E8B}" type="presOf" srcId="{D2835BB7-7177-49D9-9407-07C87F55D6D2}" destId="{FC3BB825-10B6-484E-A0A5-52914EC9E82A}" srcOrd="0" destOrd="0" presId="urn:microsoft.com/office/officeart/2005/8/layout/hierarchy3"/>
    <dgm:cxn modelId="{6A4F4D7D-B7B4-4FF8-9FE5-1A9EB71E6BE2}" type="presOf" srcId="{481EB982-D73A-274E-A434-7DB075B766B8}" destId="{CA30743F-C3B6-C944-9FF0-C5733E734C9B}" srcOrd="0" destOrd="0" presId="urn:microsoft.com/office/officeart/2005/8/layout/hierarchy3"/>
    <dgm:cxn modelId="{04F62F9B-4B21-48D9-9662-3589F4B82D6C}" type="presOf" srcId="{481EB982-D73A-274E-A434-7DB075B766B8}" destId="{9D8FB174-79BA-E44B-8AFF-8934BF6F2FAA}" srcOrd="1" destOrd="0" presId="urn:microsoft.com/office/officeart/2005/8/layout/hierarchy3"/>
    <dgm:cxn modelId="{2141C2A7-EBAE-4F4D-AE72-1884BB8C9A8A}" srcId="{481EB982-D73A-274E-A434-7DB075B766B8}" destId="{04F148E5-79DA-46E8-84E9-4FFC098CD296}" srcOrd="0" destOrd="0" parTransId="{7BA8B131-732A-4BBB-8A72-F1002B6F990F}" sibTransId="{7AC2E293-0FC0-4214-BA9B-88138D5A1E4F}"/>
    <dgm:cxn modelId="{A30A90B4-C937-4D4D-8F49-098112144E60}" srcId="{0832BFDA-8742-2840-81B9-BCD1708D6B4E}" destId="{12F47766-C854-5E4A-9ED1-722F6A801A5A}" srcOrd="2" destOrd="0" parTransId="{F0338F32-8CFF-B248-A9F3-6164622332A1}" sibTransId="{C90D6B5C-EF3E-BF4C-B5C4-596E128746D1}"/>
    <dgm:cxn modelId="{435F6EC1-36D0-6D4D-8C34-1EB4096315A0}" srcId="{481EB982-D73A-274E-A434-7DB075B766B8}" destId="{3141AD04-08DD-E945-B2C2-7150D827065C}" srcOrd="2" destOrd="0" parTransId="{79FB21EF-88A1-A343-8922-85D482A1A8F8}" sibTransId="{47A9C958-9FEF-D743-BB14-9F27713631E8}"/>
    <dgm:cxn modelId="{2EE7A2DB-A1CA-47D3-BBF9-D413160B79C5}" type="presOf" srcId="{9FAF2A10-B3AD-4684-BBED-6ABBF7145984}" destId="{DBA768B7-07AD-4DB6-8A6C-9C5A9731A1A0}" srcOrd="0" destOrd="0" presId="urn:microsoft.com/office/officeart/2005/8/layout/hierarchy3"/>
    <dgm:cxn modelId="{5C6B25E4-5F6A-476B-86FB-0E24D77DBC39}" type="presOf" srcId="{04F148E5-79DA-46E8-84E9-4FFC098CD296}" destId="{9E593FCF-0270-4FAE-98B2-0FAE4CBC0264}" srcOrd="0" destOrd="0" presId="urn:microsoft.com/office/officeart/2005/8/layout/hierarchy3"/>
    <dgm:cxn modelId="{838F55EA-18EC-4B04-B2C7-7CC09E473DD3}" type="presOf" srcId="{A3189473-20B3-43D3-BF8D-3F926DB5C263}" destId="{EC86382E-7D49-49F9-911F-A06A7142EDE1}" srcOrd="0" destOrd="0" presId="urn:microsoft.com/office/officeart/2005/8/layout/hierarchy3"/>
    <dgm:cxn modelId="{C68891F2-AB64-438C-AD6F-D94818C09B1F}" type="presOf" srcId="{0832BFDA-8742-2840-81B9-BCD1708D6B4E}" destId="{EE31EA7A-5FC4-7B47-854A-002B00CFE988}" srcOrd="0" destOrd="0" presId="urn:microsoft.com/office/officeart/2005/8/layout/hierarchy3"/>
    <dgm:cxn modelId="{7CF8563E-750D-4D0C-B18E-CDE30C06A4E8}" type="presParOf" srcId="{9CBA6B2E-D363-ED49-80BF-4B403A7D87F4}" destId="{683C5B28-D897-4142-8EA6-9604CEC1D991}" srcOrd="0" destOrd="0" presId="urn:microsoft.com/office/officeart/2005/8/layout/hierarchy3"/>
    <dgm:cxn modelId="{6D2301BD-FD84-4C57-95ED-02183389DF8A}" type="presParOf" srcId="{683C5B28-D897-4142-8EA6-9604CEC1D991}" destId="{078DDF77-B627-EC43-803F-C2A905BE4A90}" srcOrd="0" destOrd="0" presId="urn:microsoft.com/office/officeart/2005/8/layout/hierarchy3"/>
    <dgm:cxn modelId="{D220396D-C302-4A87-8F77-67E00E9C80AD}" type="presParOf" srcId="{078DDF77-B627-EC43-803F-C2A905BE4A90}" destId="{CA30743F-C3B6-C944-9FF0-C5733E734C9B}" srcOrd="0" destOrd="0" presId="urn:microsoft.com/office/officeart/2005/8/layout/hierarchy3"/>
    <dgm:cxn modelId="{3210D6CA-8605-44B9-A706-1A4B73383BDF}" type="presParOf" srcId="{078DDF77-B627-EC43-803F-C2A905BE4A90}" destId="{9D8FB174-79BA-E44B-8AFF-8934BF6F2FAA}" srcOrd="1" destOrd="0" presId="urn:microsoft.com/office/officeart/2005/8/layout/hierarchy3"/>
    <dgm:cxn modelId="{C26B6106-F326-4F52-B72A-FD2E5523F85B}" type="presParOf" srcId="{683C5B28-D897-4142-8EA6-9604CEC1D991}" destId="{C58D7BFD-0B15-4A4A-A7D5-3B4C48DF597A}" srcOrd="1" destOrd="0" presId="urn:microsoft.com/office/officeart/2005/8/layout/hierarchy3"/>
    <dgm:cxn modelId="{33D2F5E9-37A6-4663-B63B-8AB8A69FE846}" type="presParOf" srcId="{C58D7BFD-0B15-4A4A-A7D5-3B4C48DF597A}" destId="{A667AE32-97E1-44CF-9C7B-664B5A20AEC6}" srcOrd="0" destOrd="0" presId="urn:microsoft.com/office/officeart/2005/8/layout/hierarchy3"/>
    <dgm:cxn modelId="{D88B6BFD-BCC0-4B72-A49F-797F40F6176D}" type="presParOf" srcId="{C58D7BFD-0B15-4A4A-A7D5-3B4C48DF597A}" destId="{9E593FCF-0270-4FAE-98B2-0FAE4CBC0264}" srcOrd="1" destOrd="0" presId="urn:microsoft.com/office/officeart/2005/8/layout/hierarchy3"/>
    <dgm:cxn modelId="{0798ED3D-03B1-4996-8CAA-A767C9FBC057}" type="presParOf" srcId="{C58D7BFD-0B15-4A4A-A7D5-3B4C48DF597A}" destId="{4451BDA0-BEBE-4E21-9DC9-D6F7F71F5103}" srcOrd="2" destOrd="0" presId="urn:microsoft.com/office/officeart/2005/8/layout/hierarchy3"/>
    <dgm:cxn modelId="{A383A633-234A-4920-B0FF-B28969B8C781}" type="presParOf" srcId="{C58D7BFD-0B15-4A4A-A7D5-3B4C48DF597A}" destId="{EC86382E-7D49-49F9-911F-A06A7142EDE1}" srcOrd="3" destOrd="0" presId="urn:microsoft.com/office/officeart/2005/8/layout/hierarchy3"/>
    <dgm:cxn modelId="{BF38EABC-8061-4806-A15F-8B1FD40D2DB5}" type="presParOf" srcId="{C58D7BFD-0B15-4A4A-A7D5-3B4C48DF597A}" destId="{DB4EED79-2C9A-3041-83E4-9D88E64ADC2B}" srcOrd="4" destOrd="0" presId="urn:microsoft.com/office/officeart/2005/8/layout/hierarchy3"/>
    <dgm:cxn modelId="{71E09A43-0537-4264-9310-F6FE1F0A3762}" type="presParOf" srcId="{C58D7BFD-0B15-4A4A-A7D5-3B4C48DF597A}" destId="{293964DE-06B3-274F-84E7-CEB8E1EB74F7}" srcOrd="5" destOrd="0" presId="urn:microsoft.com/office/officeart/2005/8/layout/hierarchy3"/>
    <dgm:cxn modelId="{7BE0B512-321A-4729-8155-7ACE399A2F5C}" type="presParOf" srcId="{9CBA6B2E-D363-ED49-80BF-4B403A7D87F4}" destId="{57D8C391-E6C1-9D48-999B-E2912FEAE79A}" srcOrd="1" destOrd="0" presId="urn:microsoft.com/office/officeart/2005/8/layout/hierarchy3"/>
    <dgm:cxn modelId="{2D080134-0BFF-43BC-BAC1-94421ED3C3EE}" type="presParOf" srcId="{57D8C391-E6C1-9D48-999B-E2912FEAE79A}" destId="{5C677384-EE7B-714B-9828-DC569048EEF4}" srcOrd="0" destOrd="0" presId="urn:microsoft.com/office/officeart/2005/8/layout/hierarchy3"/>
    <dgm:cxn modelId="{AB3E1A6C-3218-4E14-8F5F-81986B5D0EBE}" type="presParOf" srcId="{5C677384-EE7B-714B-9828-DC569048EEF4}" destId="{EE31EA7A-5FC4-7B47-854A-002B00CFE988}" srcOrd="0" destOrd="0" presId="urn:microsoft.com/office/officeart/2005/8/layout/hierarchy3"/>
    <dgm:cxn modelId="{D3475B4C-21C8-468D-A85B-F1612A05D454}" type="presParOf" srcId="{5C677384-EE7B-714B-9828-DC569048EEF4}" destId="{0B08B90C-EE23-0B45-A43A-84BBA5CA681E}" srcOrd="1" destOrd="0" presId="urn:microsoft.com/office/officeart/2005/8/layout/hierarchy3"/>
    <dgm:cxn modelId="{8BA3D3D2-C609-44AF-9581-0F7BDE3C2E07}" type="presParOf" srcId="{57D8C391-E6C1-9D48-999B-E2912FEAE79A}" destId="{830A63B1-A3B9-EA45-9E2A-713CF9D6F27E}" srcOrd="1" destOrd="0" presId="urn:microsoft.com/office/officeart/2005/8/layout/hierarchy3"/>
    <dgm:cxn modelId="{86F76D02-0A26-4597-B25D-76105FAE203A}" type="presParOf" srcId="{830A63B1-A3B9-EA45-9E2A-713CF9D6F27E}" destId="{DBA768B7-07AD-4DB6-8A6C-9C5A9731A1A0}" srcOrd="0" destOrd="0" presId="urn:microsoft.com/office/officeart/2005/8/layout/hierarchy3"/>
    <dgm:cxn modelId="{41FC6A11-63C5-4D01-988B-E0BA301A4E73}" type="presParOf" srcId="{830A63B1-A3B9-EA45-9E2A-713CF9D6F27E}" destId="{2D3E9E8B-2D81-4152-B84A-7C42807DAB14}" srcOrd="1" destOrd="0" presId="urn:microsoft.com/office/officeart/2005/8/layout/hierarchy3"/>
    <dgm:cxn modelId="{F5B8441B-35F6-45A5-9DD8-1655F9F61380}" type="presParOf" srcId="{830A63B1-A3B9-EA45-9E2A-713CF9D6F27E}" destId="{F7098B46-27B6-43A2-A69D-EEFC81425143}" srcOrd="2" destOrd="0" presId="urn:microsoft.com/office/officeart/2005/8/layout/hierarchy3"/>
    <dgm:cxn modelId="{DAE39FDE-B84B-49F9-A896-170EA48DB885}" type="presParOf" srcId="{830A63B1-A3B9-EA45-9E2A-713CF9D6F27E}" destId="{FC3BB825-10B6-484E-A0A5-52914EC9E82A}" srcOrd="3" destOrd="0" presId="urn:microsoft.com/office/officeart/2005/8/layout/hierarchy3"/>
    <dgm:cxn modelId="{BA25EC46-BB9B-4297-86B9-4075A5083CDF}" type="presParOf" srcId="{830A63B1-A3B9-EA45-9E2A-713CF9D6F27E}" destId="{FB47A21F-8100-AC4C-B224-F659FDE70883}" srcOrd="4" destOrd="0" presId="urn:microsoft.com/office/officeart/2005/8/layout/hierarchy3"/>
    <dgm:cxn modelId="{6BE9968D-B19A-4803-91D4-5DB9504A74D2}" type="presParOf" srcId="{830A63B1-A3B9-EA45-9E2A-713CF9D6F27E}" destId="{7E49EA1F-9B68-8E4D-890C-5CD899AD1026}" srcOrd="5" destOrd="0" presId="urn:microsoft.com/office/officeart/2005/8/layout/hierarchy3"/>
  </dgm:cxnLst>
  <dgm:bg>
    <a:solidFill>
      <a:schemeClr val="bg1"/>
    </a:solidFill>
    <a:effect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9C7AD-0448-44FE-A392-0E0B42AE71FF}">
      <dsp:nvSpPr>
        <dsp:cNvPr id="0" name=""/>
        <dsp:cNvSpPr/>
      </dsp:nvSpPr>
      <dsp:spPr>
        <a:xfrm>
          <a:off x="142242" y="167820"/>
          <a:ext cx="5000310" cy="832868"/>
        </a:xfrm>
        <a:prstGeom prst="roundRect">
          <a:avLst>
            <a:gd name="adj" fmla="val 10000"/>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tx1"/>
              </a:solidFill>
              <a:effectLst/>
              <a:latin typeface="Calibri" panose="020F0502020204030204" pitchFamily="34" charset="0"/>
              <a:cs typeface="Calibri" panose="020F0502020204030204" pitchFamily="34" charset="0"/>
            </a:rPr>
            <a:t>Przyczyny unieważnień w 2024 r.</a:t>
          </a:r>
        </a:p>
      </dsp:txBody>
      <dsp:txXfrm>
        <a:off x="166636" y="192214"/>
        <a:ext cx="4951522" cy="784080"/>
      </dsp:txXfrm>
    </dsp:sp>
    <dsp:sp modelId="{393F3BB7-CA52-4842-9235-D6BA0DAC4B8D}">
      <dsp:nvSpPr>
        <dsp:cNvPr id="0" name=""/>
        <dsp:cNvSpPr/>
      </dsp:nvSpPr>
      <dsp:spPr>
        <a:xfrm rot="5446576">
          <a:off x="2372653" y="1442034"/>
          <a:ext cx="514268"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F07B05E6-A2A8-4FFA-91E6-2C5677255DD4}">
      <dsp:nvSpPr>
        <dsp:cNvPr id="0" name=""/>
        <dsp:cNvSpPr/>
      </dsp:nvSpPr>
      <dsp:spPr>
        <a:xfrm>
          <a:off x="112542" y="2029132"/>
          <a:ext cx="5013802" cy="498455"/>
        </a:xfrm>
        <a:prstGeom prst="roundRect">
          <a:avLst>
            <a:gd name="adj" fmla="val 10000"/>
          </a:avLst>
        </a:prstGeom>
        <a:solidFill>
          <a:schemeClr val="bg1"/>
        </a:solidFill>
        <a:ln w="2857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Niesamodzielne </a:t>
          </a:r>
          <a:r>
            <a:rPr lang="pl-PL" sz="1800" kern="1200" dirty="0">
              <a:latin typeface="Calibri" panose="020F0502020204030204" pitchFamily="34" charset="0"/>
              <a:ea typeface="Calibri" panose="020F0502020204030204" pitchFamily="34" charset="0"/>
              <a:cs typeface="Calibri" panose="020F0502020204030204" pitchFamily="34" charset="0"/>
            </a:rPr>
            <a:t>rozwiązywanie zadań</a:t>
          </a:r>
          <a:endParaRPr lang="pl-PL" sz="18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dsp:txBody>
      <dsp:txXfrm>
        <a:off x="127141" y="2043731"/>
        <a:ext cx="4984604" cy="469257"/>
      </dsp:txXfrm>
    </dsp:sp>
    <dsp:sp modelId="{882C7604-1526-4BAB-A45A-827521201A57}">
      <dsp:nvSpPr>
        <dsp:cNvPr id="0" name=""/>
        <dsp:cNvSpPr/>
      </dsp:nvSpPr>
      <dsp:spPr>
        <a:xfrm rot="5236841">
          <a:off x="2622464" y="2540376"/>
          <a:ext cx="25771"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9AB3A535-85A7-4128-ACF0-39F02FEFEEEE}">
      <dsp:nvSpPr>
        <dsp:cNvPr id="0" name=""/>
        <dsp:cNvSpPr/>
      </dsp:nvSpPr>
      <dsp:spPr>
        <a:xfrm>
          <a:off x="130349" y="2698917"/>
          <a:ext cx="5047750" cy="623435"/>
        </a:xfrm>
        <a:prstGeom prst="roundRect">
          <a:avLst>
            <a:gd name="adj" fmla="val 10000"/>
          </a:avLst>
        </a:prstGeom>
        <a:solidFill>
          <a:schemeClr val="bg1"/>
        </a:solidFill>
        <a:ln w="2857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Niewydłużenie czasu egzaminu osobie uprawnionej</a:t>
          </a:r>
          <a:endParaRPr lang="pl-PL" sz="1400" kern="1200" dirty="0">
            <a:solidFill>
              <a:schemeClr val="tx1"/>
            </a:solidFill>
            <a:effectLst/>
            <a:latin typeface="Calibri" panose="020F0502020204030204" pitchFamily="34" charset="0"/>
            <a:cs typeface="Calibri" panose="020F0502020204030204" pitchFamily="34" charset="0"/>
          </a:endParaRPr>
        </a:p>
      </dsp:txBody>
      <dsp:txXfrm>
        <a:off x="148609" y="2717177"/>
        <a:ext cx="5011230" cy="586915"/>
      </dsp:txXfrm>
    </dsp:sp>
    <dsp:sp modelId="{D3B372EC-F353-4B3D-B048-41BDC9D64231}">
      <dsp:nvSpPr>
        <dsp:cNvPr id="0" name=""/>
        <dsp:cNvSpPr/>
      </dsp:nvSpPr>
      <dsp:spPr>
        <a:xfrm rot="5400000">
          <a:off x="2619926" y="3356651"/>
          <a:ext cx="68596"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B5257F87-F184-445F-8123-F0F5A957C09C}">
      <dsp:nvSpPr>
        <dsp:cNvPr id="0" name=""/>
        <dsp:cNvSpPr/>
      </dsp:nvSpPr>
      <dsp:spPr>
        <a:xfrm>
          <a:off x="149555" y="3536701"/>
          <a:ext cx="5009338" cy="498455"/>
        </a:xfrm>
        <a:prstGeom prst="roundRect">
          <a:avLst>
            <a:gd name="adj" fmla="val 10000"/>
          </a:avLst>
        </a:prstGeom>
        <a:solidFill>
          <a:schemeClr val="bg1"/>
        </a:solidFill>
        <a:ln w="2857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Wniesienie urządzeń telekomunikacyjnych</a:t>
          </a:r>
        </a:p>
      </dsp:txBody>
      <dsp:txXfrm>
        <a:off x="164154" y="3551300"/>
        <a:ext cx="4980140" cy="469257"/>
      </dsp:txXfrm>
    </dsp:sp>
    <dsp:sp modelId="{C083423A-44B0-445E-8940-D138D6D1E6FA}">
      <dsp:nvSpPr>
        <dsp:cNvPr id="0" name=""/>
        <dsp:cNvSpPr/>
      </dsp:nvSpPr>
      <dsp:spPr>
        <a:xfrm rot="5356896">
          <a:off x="2599701" y="4094451"/>
          <a:ext cx="118610"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961A1A4E-790C-4B57-B00C-6C03A3B95C31}">
      <dsp:nvSpPr>
        <dsp:cNvPr id="0" name=""/>
        <dsp:cNvSpPr/>
      </dsp:nvSpPr>
      <dsp:spPr>
        <a:xfrm>
          <a:off x="150587" y="4299498"/>
          <a:ext cx="5028394" cy="657299"/>
        </a:xfrm>
        <a:prstGeom prst="roundRect">
          <a:avLst>
            <a:gd name="adj" fmla="val 10000"/>
          </a:avLst>
        </a:prstGeom>
        <a:solidFill>
          <a:schemeClr val="bg1"/>
        </a:solidFill>
        <a:ln w="2857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Niesłyszalne nagranie lub zła jakość dźwięku </a:t>
          </a:r>
          <a:br>
            <a:rPr lang="pl-PL" sz="1800" kern="1200" dirty="0">
              <a:solidFill>
                <a:schemeClr val="tx1"/>
              </a:solidFill>
              <a:effectLst/>
              <a:latin typeface="Calibri" panose="020F0502020204030204" pitchFamily="34" charset="0"/>
              <a:cs typeface="Calibri" panose="020F0502020204030204" pitchFamily="34" charset="0"/>
            </a:rPr>
          </a:br>
          <a:r>
            <a:rPr lang="pl-PL" sz="1800" kern="1200" dirty="0">
              <a:solidFill>
                <a:schemeClr val="tx1"/>
              </a:solidFill>
              <a:effectLst/>
              <a:latin typeface="Calibri" panose="020F0502020204030204" pitchFamily="34" charset="0"/>
              <a:cs typeface="Calibri" panose="020F0502020204030204" pitchFamily="34" charset="0"/>
            </a:rPr>
            <a:t>na egzaminie z języka obcego</a:t>
          </a:r>
        </a:p>
      </dsp:txBody>
      <dsp:txXfrm>
        <a:off x="169839" y="4318750"/>
        <a:ext cx="4989890" cy="618795"/>
      </dsp:txXfrm>
    </dsp:sp>
    <dsp:sp modelId="{AE2FC772-11BC-4A3F-8E86-9F421586B480}">
      <dsp:nvSpPr>
        <dsp:cNvPr id="0" name=""/>
        <dsp:cNvSpPr/>
      </dsp:nvSpPr>
      <dsp:spPr>
        <a:xfrm>
          <a:off x="5421963" y="176199"/>
          <a:ext cx="5124807" cy="832868"/>
        </a:xfrm>
        <a:prstGeom prst="roundRect">
          <a:avLst>
            <a:gd name="adj" fmla="val 10000"/>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tx1"/>
              </a:solidFill>
              <a:effectLst/>
              <a:latin typeface="Calibri" panose="020F0502020204030204" pitchFamily="34" charset="0"/>
              <a:cs typeface="Calibri" panose="020F0502020204030204" pitchFamily="34" charset="0"/>
            </a:rPr>
            <a:t>Zapobieganie unieważnieniom w 2025 r.</a:t>
          </a:r>
          <a:endParaRPr lang="pl-PL" sz="2000" b="0" kern="1200" dirty="0">
            <a:solidFill>
              <a:schemeClr val="tx1"/>
            </a:solidFill>
            <a:effectLst/>
            <a:latin typeface="Calibri" panose="020F0502020204030204" pitchFamily="34" charset="0"/>
            <a:cs typeface="Calibri" panose="020F0502020204030204" pitchFamily="34" charset="0"/>
          </a:endParaRPr>
        </a:p>
      </dsp:txBody>
      <dsp:txXfrm>
        <a:off x="5446357" y="200593"/>
        <a:ext cx="5076019" cy="784080"/>
      </dsp:txXfrm>
    </dsp:sp>
    <dsp:sp modelId="{8CCA24A1-4415-44B2-981A-339EDB095683}">
      <dsp:nvSpPr>
        <dsp:cNvPr id="0" name=""/>
        <dsp:cNvSpPr/>
      </dsp:nvSpPr>
      <dsp:spPr>
        <a:xfrm rot="5332533">
          <a:off x="7743645" y="1454219"/>
          <a:ext cx="518127"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CF39C629-703D-4E5C-B710-8836A3DA78BE}">
      <dsp:nvSpPr>
        <dsp:cNvPr id="0" name=""/>
        <dsp:cNvSpPr/>
      </dsp:nvSpPr>
      <dsp:spPr>
        <a:xfrm>
          <a:off x="5519209" y="2045123"/>
          <a:ext cx="4996679" cy="476076"/>
        </a:xfrm>
        <a:prstGeom prst="roundRect">
          <a:avLst>
            <a:gd name="adj" fmla="val 10000"/>
          </a:avLst>
        </a:prstGeom>
        <a:solidFill>
          <a:schemeClr val="bg1"/>
        </a:solidFill>
        <a:ln w="22225"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Monitorowanie przebiegu egzaminu przez ZN</a:t>
          </a:r>
        </a:p>
      </dsp:txBody>
      <dsp:txXfrm>
        <a:off x="5533153" y="2059067"/>
        <a:ext cx="4968791" cy="448188"/>
      </dsp:txXfrm>
    </dsp:sp>
    <dsp:sp modelId="{5B068E34-6E5A-4431-AD3F-35586D0200D1}">
      <dsp:nvSpPr>
        <dsp:cNvPr id="0" name=""/>
        <dsp:cNvSpPr/>
      </dsp:nvSpPr>
      <dsp:spPr>
        <a:xfrm rot="5400000">
          <a:off x="8017549" y="2513252"/>
          <a:ext cx="0"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FD3B891C-A331-466B-AE9C-1678D722982C}">
      <dsp:nvSpPr>
        <dsp:cNvPr id="0" name=""/>
        <dsp:cNvSpPr/>
      </dsp:nvSpPr>
      <dsp:spPr>
        <a:xfrm>
          <a:off x="5522107" y="2651058"/>
          <a:ext cx="4990882" cy="653585"/>
        </a:xfrm>
        <a:prstGeom prst="roundRect">
          <a:avLst>
            <a:gd name="adj" fmla="val 10000"/>
          </a:avLst>
        </a:prstGeom>
        <a:solidFill>
          <a:schemeClr val="bg1"/>
        </a:solidFill>
        <a:ln w="22225"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eaLnBrk="1" latinLnBrk="0">
            <a:lnSpc>
              <a:spcPct val="90000"/>
            </a:lnSpc>
            <a:spcBef>
              <a:spcPct val="0"/>
            </a:spcBef>
            <a:spcAft>
              <a:spcPct val="35000"/>
            </a:spcAft>
            <a:buNone/>
          </a:pPr>
          <a:r>
            <a:rPr lang="pl-PL" sz="1800" kern="1200" dirty="0"/>
            <a:t>Sprawdzenie dostosowań przyznanych zdającym - aktualny Wykaz zdających</a:t>
          </a:r>
        </a:p>
      </dsp:txBody>
      <dsp:txXfrm>
        <a:off x="5541250" y="2670201"/>
        <a:ext cx="4952596" cy="615299"/>
      </dsp:txXfrm>
    </dsp:sp>
    <dsp:sp modelId="{C824E3A3-E82E-4A14-8156-BA8964B5CD68}">
      <dsp:nvSpPr>
        <dsp:cNvPr id="0" name=""/>
        <dsp:cNvSpPr/>
      </dsp:nvSpPr>
      <dsp:spPr>
        <a:xfrm rot="5275597">
          <a:off x="8001879" y="3335843"/>
          <a:ext cx="62535"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27473B9E-DBFC-4DF9-B9E3-9C50D985638A}">
      <dsp:nvSpPr>
        <dsp:cNvPr id="0" name=""/>
        <dsp:cNvSpPr/>
      </dsp:nvSpPr>
      <dsp:spPr>
        <a:xfrm>
          <a:off x="5544745" y="3512794"/>
          <a:ext cx="5001576" cy="476076"/>
        </a:xfrm>
        <a:prstGeom prst="roundRect">
          <a:avLst>
            <a:gd name="adj" fmla="val 10000"/>
          </a:avLst>
        </a:prstGeom>
        <a:solidFill>
          <a:schemeClr val="bg1"/>
        </a:solidFill>
        <a:ln w="22225"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eaLnBrk="1" latinLnBrk="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Zdeponowanie urządzeń poza salą egzaminacyjną</a:t>
          </a:r>
        </a:p>
      </dsp:txBody>
      <dsp:txXfrm>
        <a:off x="5558689" y="3526738"/>
        <a:ext cx="4973688" cy="448188"/>
      </dsp:txXfrm>
    </dsp:sp>
    <dsp:sp modelId="{D1123FA0-92B1-4E4B-BC0F-D8E9DA642EA6}">
      <dsp:nvSpPr>
        <dsp:cNvPr id="0" name=""/>
        <dsp:cNvSpPr/>
      </dsp:nvSpPr>
      <dsp:spPr>
        <a:xfrm rot="5430673">
          <a:off x="7969163" y="4061809"/>
          <a:ext cx="145888" cy="145752"/>
        </a:xfrm>
        <a:prstGeom prst="rightArrow">
          <a:avLst>
            <a:gd name="adj1" fmla="val 667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D4A3D2AF-86EF-4D8E-800E-B45076EA75CD}">
      <dsp:nvSpPr>
        <dsp:cNvPr id="0" name=""/>
        <dsp:cNvSpPr/>
      </dsp:nvSpPr>
      <dsp:spPr>
        <a:xfrm>
          <a:off x="5544761" y="4280500"/>
          <a:ext cx="4986085" cy="673141"/>
        </a:xfrm>
        <a:prstGeom prst="roundRect">
          <a:avLst>
            <a:gd name="adj" fmla="val 10000"/>
          </a:avLst>
        </a:prstGeom>
        <a:solidFill>
          <a:schemeClr val="bg1"/>
        </a:solidFill>
        <a:ln w="22225"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eaLnBrk="1" latinLnBrk="0">
            <a:lnSpc>
              <a:spcPct val="90000"/>
            </a:lnSpc>
            <a:spcBef>
              <a:spcPct val="0"/>
            </a:spcBef>
            <a:spcAft>
              <a:spcPct val="35000"/>
            </a:spcAft>
            <a:buNone/>
          </a:pPr>
          <a:r>
            <a:rPr lang="pl-PL" sz="1800" kern="1200" dirty="0">
              <a:solidFill>
                <a:schemeClr val="tx1"/>
              </a:solidFill>
              <a:effectLst/>
              <a:latin typeface="Calibri" panose="020F0502020204030204" pitchFamily="34" charset="0"/>
              <a:cs typeface="Calibri" panose="020F0502020204030204" pitchFamily="34" charset="0"/>
            </a:rPr>
            <a:t>Sprawdzenie sprzętu i nagłośnienia, monitorowanie przez ZN odtwarzania nagrania</a:t>
          </a:r>
        </a:p>
      </dsp:txBody>
      <dsp:txXfrm>
        <a:off x="5564477" y="4300216"/>
        <a:ext cx="4946653" cy="633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0743F-C3B6-C944-9FF0-C5733E734C9B}">
      <dsp:nvSpPr>
        <dsp:cNvPr id="0" name=""/>
        <dsp:cNvSpPr/>
      </dsp:nvSpPr>
      <dsp:spPr>
        <a:xfrm>
          <a:off x="286854" y="91430"/>
          <a:ext cx="4615640" cy="718757"/>
        </a:xfrm>
        <a:prstGeom prst="roundRect">
          <a:avLst>
            <a:gd name="adj" fmla="val 10000"/>
          </a:avLst>
        </a:prstGeom>
        <a:solidFill>
          <a:schemeClr val="accent1"/>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100000"/>
            </a:lnSpc>
            <a:spcBef>
              <a:spcPct val="0"/>
            </a:spcBef>
            <a:spcAft>
              <a:spcPts val="0"/>
            </a:spcAft>
            <a:buNone/>
          </a:pPr>
          <a:r>
            <a:rPr lang="pl-PL" sz="2000" b="1" kern="1200" dirty="0">
              <a:solidFill>
                <a:sysClr val="windowText" lastClr="000000"/>
              </a:solidFill>
              <a:latin typeface="Calibri" panose="020F0502020204030204" pitchFamily="34" charset="0"/>
              <a:ea typeface="+mn-ea"/>
              <a:cs typeface="Calibri" panose="020F0502020204030204" pitchFamily="34" charset="0"/>
            </a:rPr>
            <a:t>SYTUACJA </a:t>
          </a:r>
        </a:p>
      </dsp:txBody>
      <dsp:txXfrm>
        <a:off x="307906" y="112482"/>
        <a:ext cx="4573536" cy="676653"/>
      </dsp:txXfrm>
    </dsp:sp>
    <dsp:sp modelId="{A667AE32-97E1-44CF-9C7B-664B5A20AEC6}">
      <dsp:nvSpPr>
        <dsp:cNvPr id="0" name=""/>
        <dsp:cNvSpPr/>
      </dsp:nvSpPr>
      <dsp:spPr>
        <a:xfrm>
          <a:off x="748418" y="810187"/>
          <a:ext cx="176636" cy="738650"/>
        </a:xfrm>
        <a:custGeom>
          <a:avLst/>
          <a:gdLst/>
          <a:ahLst/>
          <a:cxnLst/>
          <a:rect l="0" t="0" r="0" b="0"/>
          <a:pathLst>
            <a:path>
              <a:moveTo>
                <a:pt x="0" y="0"/>
              </a:moveTo>
              <a:lnTo>
                <a:pt x="0" y="653234"/>
              </a:lnTo>
              <a:lnTo>
                <a:pt x="156210" y="653234"/>
              </a:lnTo>
            </a:path>
          </a:pathLst>
        </a:custGeom>
        <a:noFill/>
        <a:ln w="19050" cap="flat" cmpd="sng" algn="ctr">
          <a:solidFill>
            <a:sysClr val="window" lastClr="FFFFFF">
              <a:lumMod val="50000"/>
            </a:sysClr>
          </a:solidFill>
          <a:prstDash val="solid"/>
        </a:ln>
        <a:effectLst/>
      </dsp:spPr>
      <dsp:style>
        <a:lnRef idx="2">
          <a:scrgbClr r="0" g="0" b="0"/>
        </a:lnRef>
        <a:fillRef idx="0">
          <a:scrgbClr r="0" g="0" b="0"/>
        </a:fillRef>
        <a:effectRef idx="0">
          <a:scrgbClr r="0" g="0" b="0"/>
        </a:effectRef>
        <a:fontRef idx="minor"/>
      </dsp:style>
    </dsp:sp>
    <dsp:sp modelId="{9E593FCF-0270-4FAE-98B2-0FAE4CBC0264}">
      <dsp:nvSpPr>
        <dsp:cNvPr id="0" name=""/>
        <dsp:cNvSpPr/>
      </dsp:nvSpPr>
      <dsp:spPr>
        <a:xfrm>
          <a:off x="925054" y="1049770"/>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Zagrożenie, </a:t>
          </a: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nagłe zakłócenie </a:t>
          </a:r>
          <a:r>
            <a:rPr lang="pl-PL" sz="1800" kern="1200" dirty="0">
              <a:solidFill>
                <a:sysClr val="windowText" lastClr="000000"/>
              </a:solidFill>
              <a:effectLst/>
              <a:latin typeface="Calibri" panose="020F0502020204030204" pitchFamily="34" charset="0"/>
              <a:ea typeface="+mn-ea"/>
              <a:cs typeface="Calibri" panose="020F0502020204030204" pitchFamily="34" charset="0"/>
            </a:rPr>
            <a:t>egzaminu</a:t>
          </a:r>
        </a:p>
      </dsp:txBody>
      <dsp:txXfrm>
        <a:off x="954288" y="1079004"/>
        <a:ext cx="3634044" cy="939668"/>
      </dsp:txXfrm>
    </dsp:sp>
    <dsp:sp modelId="{4451BDA0-BEBE-4E21-9DC9-D6F7F71F5103}">
      <dsp:nvSpPr>
        <dsp:cNvPr id="0" name=""/>
        <dsp:cNvSpPr/>
      </dsp:nvSpPr>
      <dsp:spPr>
        <a:xfrm>
          <a:off x="748418" y="810187"/>
          <a:ext cx="190242" cy="1988207"/>
        </a:xfrm>
        <a:custGeom>
          <a:avLst/>
          <a:gdLst/>
          <a:ahLst/>
          <a:cxnLst/>
          <a:rect l="0" t="0" r="0" b="0"/>
          <a:pathLst>
            <a:path>
              <a:moveTo>
                <a:pt x="0" y="0"/>
              </a:moveTo>
              <a:lnTo>
                <a:pt x="0" y="1758295"/>
              </a:lnTo>
              <a:lnTo>
                <a:pt x="168243" y="1758295"/>
              </a:lnTo>
            </a:path>
          </a:pathLst>
        </a:custGeom>
        <a:noFill/>
        <a:ln w="19050" cap="flat" cmpd="sng" algn="ctr">
          <a:solidFill>
            <a:sysClr val="window" lastClr="FFFFFF">
              <a:lumMod val="50000"/>
            </a:sysClr>
          </a:solidFill>
          <a:prstDash val="solid"/>
        </a:ln>
        <a:effectLst/>
      </dsp:spPr>
      <dsp:style>
        <a:lnRef idx="2">
          <a:scrgbClr r="0" g="0" b="0"/>
        </a:lnRef>
        <a:fillRef idx="0">
          <a:scrgbClr r="0" g="0" b="0"/>
        </a:fillRef>
        <a:effectRef idx="0">
          <a:scrgbClr r="0" g="0" b="0"/>
        </a:effectRef>
        <a:fontRef idx="minor"/>
      </dsp:style>
    </dsp:sp>
    <dsp:sp modelId="{EC86382E-7D49-49F9-911F-A06A7142EDE1}">
      <dsp:nvSpPr>
        <dsp:cNvPr id="0" name=""/>
        <dsp:cNvSpPr/>
      </dsp:nvSpPr>
      <dsp:spPr>
        <a:xfrm>
          <a:off x="938661" y="2299327"/>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Stwierdzenie </a:t>
          </a: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uszkodzenia arkusza</a:t>
          </a:r>
        </a:p>
      </dsp:txBody>
      <dsp:txXfrm>
        <a:off x="967895" y="2328561"/>
        <a:ext cx="3634044" cy="939668"/>
      </dsp:txXfrm>
    </dsp:sp>
    <dsp:sp modelId="{DB4EED79-2C9A-3041-83E4-9D88E64ADC2B}">
      <dsp:nvSpPr>
        <dsp:cNvPr id="0" name=""/>
        <dsp:cNvSpPr/>
      </dsp:nvSpPr>
      <dsp:spPr>
        <a:xfrm>
          <a:off x="748418" y="810187"/>
          <a:ext cx="167229" cy="3239091"/>
        </a:xfrm>
        <a:custGeom>
          <a:avLst/>
          <a:gdLst/>
          <a:ahLst/>
          <a:cxnLst/>
          <a:rect l="0" t="0" r="0" b="0"/>
          <a:pathLst>
            <a:path>
              <a:moveTo>
                <a:pt x="0" y="0"/>
              </a:moveTo>
              <a:lnTo>
                <a:pt x="0" y="2864530"/>
              </a:lnTo>
              <a:lnTo>
                <a:pt x="147891" y="2864530"/>
              </a:lnTo>
            </a:path>
          </a:pathLst>
        </a:custGeom>
        <a:noFill/>
        <a:ln w="22225" cap="flat" cmpd="sng" algn="ctr">
          <a:solidFill>
            <a:sysClr val="window" lastClr="FFFFFF">
              <a:lumMod val="50000"/>
            </a:sysClr>
          </a:solidFill>
          <a:prstDash val="solid"/>
        </a:ln>
        <a:effectLst/>
      </dsp:spPr>
      <dsp:style>
        <a:lnRef idx="2">
          <a:scrgbClr r="0" g="0" b="0"/>
        </a:lnRef>
        <a:fillRef idx="0">
          <a:scrgbClr r="0" g="0" b="0"/>
        </a:fillRef>
        <a:effectRef idx="0">
          <a:scrgbClr r="0" g="0" b="0"/>
        </a:effectRef>
        <a:fontRef idx="minor"/>
      </dsp:style>
    </dsp:sp>
    <dsp:sp modelId="{293964DE-06B3-274F-84E7-CEB8E1EB74F7}">
      <dsp:nvSpPr>
        <dsp:cNvPr id="0" name=""/>
        <dsp:cNvSpPr/>
      </dsp:nvSpPr>
      <dsp:spPr>
        <a:xfrm>
          <a:off x="915648" y="3550211"/>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ts val="0"/>
            </a:spcAft>
            <a:buNone/>
          </a:pP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Usterka płyty CD/nośnika z plikami mp3 </a:t>
          </a:r>
          <a:r>
            <a:rPr lang="pl-PL" sz="1800" kern="1200" dirty="0">
              <a:solidFill>
                <a:sysClr val="windowText" lastClr="000000"/>
              </a:solidFill>
              <a:effectLst/>
              <a:latin typeface="Calibri" panose="020F0502020204030204" pitchFamily="34" charset="0"/>
              <a:ea typeface="+mn-ea"/>
              <a:cs typeface="Calibri" panose="020F0502020204030204" pitchFamily="34" charset="0"/>
            </a:rPr>
            <a:t>podczas egzaminu z języka obcego</a:t>
          </a:r>
        </a:p>
      </dsp:txBody>
      <dsp:txXfrm>
        <a:off x="944882" y="3579445"/>
        <a:ext cx="3634044" cy="939668"/>
      </dsp:txXfrm>
    </dsp:sp>
    <dsp:sp modelId="{EE31EA7A-5FC4-7B47-854A-002B00CFE988}">
      <dsp:nvSpPr>
        <dsp:cNvPr id="0" name=""/>
        <dsp:cNvSpPr/>
      </dsp:nvSpPr>
      <dsp:spPr>
        <a:xfrm>
          <a:off x="5118562" y="79751"/>
          <a:ext cx="4615640" cy="718757"/>
        </a:xfrm>
        <a:prstGeom prst="roundRect">
          <a:avLst>
            <a:gd name="adj" fmla="val 10000"/>
          </a:avLst>
        </a:prstGeom>
        <a:solidFill>
          <a:schemeClr val="accent1"/>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100000"/>
            </a:lnSpc>
            <a:spcBef>
              <a:spcPct val="0"/>
            </a:spcBef>
            <a:spcAft>
              <a:spcPts val="0"/>
            </a:spcAft>
            <a:buNone/>
          </a:pPr>
          <a:r>
            <a:rPr lang="pl-PL" sz="2000" b="1" kern="1200" dirty="0">
              <a:solidFill>
                <a:sysClr val="windowText" lastClr="000000"/>
              </a:solidFill>
              <a:latin typeface="Calibri" panose="020F0502020204030204" pitchFamily="34" charset="0"/>
              <a:ea typeface="+mn-ea"/>
              <a:cs typeface="Calibri" panose="020F0502020204030204" pitchFamily="34" charset="0"/>
            </a:rPr>
            <a:t>POSTĘPOWANIE</a:t>
          </a:r>
          <a:endParaRPr lang="pl-PL" sz="1600" b="1" kern="1200" dirty="0">
            <a:solidFill>
              <a:sysClr val="windowText" lastClr="000000"/>
            </a:solidFill>
            <a:latin typeface="Calibri" panose="020F0502020204030204" pitchFamily="34" charset="0"/>
            <a:ea typeface="+mn-ea"/>
            <a:cs typeface="Calibri" panose="020F0502020204030204" pitchFamily="34" charset="0"/>
          </a:endParaRPr>
        </a:p>
      </dsp:txBody>
      <dsp:txXfrm>
        <a:off x="5139614" y="100803"/>
        <a:ext cx="4573536" cy="676653"/>
      </dsp:txXfrm>
    </dsp:sp>
    <dsp:sp modelId="{DBA768B7-07AD-4DB6-8A6C-9C5A9731A1A0}">
      <dsp:nvSpPr>
        <dsp:cNvPr id="0" name=""/>
        <dsp:cNvSpPr/>
      </dsp:nvSpPr>
      <dsp:spPr>
        <a:xfrm>
          <a:off x="5580126" y="798509"/>
          <a:ext cx="143236" cy="750328"/>
        </a:xfrm>
        <a:custGeom>
          <a:avLst/>
          <a:gdLst/>
          <a:ahLst/>
          <a:cxnLst/>
          <a:rect l="0" t="0" r="0" b="0"/>
          <a:pathLst>
            <a:path>
              <a:moveTo>
                <a:pt x="0" y="0"/>
              </a:moveTo>
              <a:lnTo>
                <a:pt x="0" y="663562"/>
              </a:lnTo>
              <a:lnTo>
                <a:pt x="126672" y="663562"/>
              </a:lnTo>
            </a:path>
          </a:pathLst>
        </a:custGeom>
        <a:noFill/>
        <a:ln w="28575" cap="flat" cmpd="sng" algn="ctr">
          <a:solidFill>
            <a:sysClr val="window" lastClr="FFFFFF"/>
          </a:solidFill>
          <a:prstDash val="solid"/>
        </a:ln>
        <a:effectLst/>
      </dsp:spPr>
      <dsp:style>
        <a:lnRef idx="2">
          <a:scrgbClr r="0" g="0" b="0"/>
        </a:lnRef>
        <a:fillRef idx="0">
          <a:scrgbClr r="0" g="0" b="0"/>
        </a:fillRef>
        <a:effectRef idx="0">
          <a:scrgbClr r="0" g="0" b="0"/>
        </a:effectRef>
        <a:fontRef idx="minor"/>
      </dsp:style>
    </dsp:sp>
    <dsp:sp modelId="{2D3E9E8B-2D81-4152-B84A-7C42807DAB14}">
      <dsp:nvSpPr>
        <dsp:cNvPr id="0" name=""/>
        <dsp:cNvSpPr/>
      </dsp:nvSpPr>
      <dsp:spPr>
        <a:xfrm>
          <a:off x="5723362" y="1049770"/>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Powiadomienie dyrektora </a:t>
          </a: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OKE – telefonicznie </a:t>
          </a:r>
        </a:p>
      </dsp:txBody>
      <dsp:txXfrm>
        <a:off x="5752596" y="1079004"/>
        <a:ext cx="3634044" cy="939668"/>
      </dsp:txXfrm>
    </dsp:sp>
    <dsp:sp modelId="{F7098B46-27B6-43A2-A69D-EEFC81425143}">
      <dsp:nvSpPr>
        <dsp:cNvPr id="0" name=""/>
        <dsp:cNvSpPr/>
      </dsp:nvSpPr>
      <dsp:spPr>
        <a:xfrm>
          <a:off x="5580126" y="798509"/>
          <a:ext cx="141000" cy="1991640"/>
        </a:xfrm>
        <a:custGeom>
          <a:avLst/>
          <a:gdLst/>
          <a:ahLst/>
          <a:cxnLst/>
          <a:rect l="0" t="0" r="0" b="0"/>
          <a:pathLst>
            <a:path>
              <a:moveTo>
                <a:pt x="0" y="0"/>
              </a:moveTo>
              <a:lnTo>
                <a:pt x="0" y="1761331"/>
              </a:lnTo>
              <a:lnTo>
                <a:pt x="124695" y="1761331"/>
              </a:lnTo>
            </a:path>
          </a:pathLst>
        </a:custGeom>
        <a:noFill/>
        <a:ln w="28575" cap="flat" cmpd="sng" algn="ctr">
          <a:solidFill>
            <a:sysClr val="window" lastClr="FFFFFF"/>
          </a:solidFill>
          <a:prstDash val="solid"/>
        </a:ln>
        <a:effectLst/>
      </dsp:spPr>
      <dsp:style>
        <a:lnRef idx="2">
          <a:scrgbClr r="0" g="0" b="0"/>
        </a:lnRef>
        <a:fillRef idx="0">
          <a:scrgbClr r="0" g="0" b="0"/>
        </a:fillRef>
        <a:effectRef idx="0">
          <a:scrgbClr r="0" g="0" b="0"/>
        </a:effectRef>
        <a:fontRef idx="minor"/>
      </dsp:style>
    </dsp:sp>
    <dsp:sp modelId="{FC3BB825-10B6-484E-A0A5-52914EC9E82A}">
      <dsp:nvSpPr>
        <dsp:cNvPr id="0" name=""/>
        <dsp:cNvSpPr/>
      </dsp:nvSpPr>
      <dsp:spPr>
        <a:xfrm>
          <a:off x="5721126" y="2291082"/>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eaLnBrk="1" latinLnBrk="0">
            <a:lnSpc>
              <a:spcPct val="90000"/>
            </a:lnSpc>
            <a:spcBef>
              <a:spcPct val="0"/>
            </a:spcBef>
            <a:spcAft>
              <a:spcPct val="35000"/>
            </a:spcAft>
            <a:buNone/>
          </a:pPr>
          <a:endParaRPr lang="pl-PL" sz="1400" kern="1200" dirty="0">
            <a:solidFill>
              <a:sysClr val="windowText" lastClr="000000"/>
            </a:solidFill>
            <a:effectLst/>
            <a:latin typeface="Calibri" panose="020F0502020204030204" pitchFamily="34" charset="0"/>
            <a:ea typeface="+mn-ea"/>
            <a:cs typeface="Calibri" panose="020F0502020204030204" pitchFamily="34" charset="0"/>
          </a:endParaRPr>
        </a:p>
        <a:p>
          <a:pPr marL="0" lvl="0" indent="0" algn="ctr" defTabSz="622300" eaLnBrk="1" latinLnBrk="0">
            <a:lnSpc>
              <a:spcPct val="90000"/>
            </a:lnSpc>
            <a:spcBef>
              <a:spcPct val="0"/>
            </a:spcBef>
            <a:spcAft>
              <a:spcPct val="3500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Wykorzystanie arkusza </a:t>
          </a: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rezerwowego</a:t>
          </a:r>
        </a:p>
        <a:p>
          <a:pPr marL="0" lvl="0" indent="0" algn="ctr" defTabSz="622300">
            <a:lnSpc>
              <a:spcPct val="90000"/>
            </a:lnSpc>
            <a:spcBef>
              <a:spcPct val="0"/>
            </a:spcBef>
            <a:spcAft>
              <a:spcPct val="35000"/>
            </a:spcAft>
            <a:buNone/>
          </a:pPr>
          <a:endParaRPr lang="pl-PL" sz="1400" kern="1200" dirty="0">
            <a:solidFill>
              <a:sysClr val="windowText" lastClr="000000"/>
            </a:solidFill>
            <a:latin typeface="Calibri" panose="020F0502020204030204" pitchFamily="34" charset="0"/>
            <a:ea typeface="+mn-ea"/>
            <a:cs typeface="Calibri" panose="020F0502020204030204" pitchFamily="34" charset="0"/>
          </a:endParaRPr>
        </a:p>
      </dsp:txBody>
      <dsp:txXfrm>
        <a:off x="5750360" y="2320316"/>
        <a:ext cx="3634044" cy="939668"/>
      </dsp:txXfrm>
    </dsp:sp>
    <dsp:sp modelId="{FB47A21F-8100-AC4C-B224-F659FDE70883}">
      <dsp:nvSpPr>
        <dsp:cNvPr id="0" name=""/>
        <dsp:cNvSpPr/>
      </dsp:nvSpPr>
      <dsp:spPr>
        <a:xfrm>
          <a:off x="5580126" y="798509"/>
          <a:ext cx="146430" cy="3242415"/>
        </a:xfrm>
        <a:custGeom>
          <a:avLst/>
          <a:gdLst/>
          <a:ahLst/>
          <a:cxnLst/>
          <a:rect l="0" t="0" r="0" b="0"/>
          <a:pathLst>
            <a:path>
              <a:moveTo>
                <a:pt x="0" y="0"/>
              </a:moveTo>
              <a:lnTo>
                <a:pt x="0" y="2867469"/>
              </a:lnTo>
              <a:lnTo>
                <a:pt x="129497" y="2867469"/>
              </a:lnTo>
            </a:path>
          </a:pathLst>
        </a:custGeom>
        <a:noFill/>
        <a:ln w="28575" cap="flat" cmpd="sng" algn="ctr">
          <a:solidFill>
            <a:sysClr val="window" lastClr="FFFFFF"/>
          </a:solidFill>
          <a:prstDash val="solid"/>
        </a:ln>
        <a:effectLst/>
      </dsp:spPr>
      <dsp:style>
        <a:lnRef idx="2">
          <a:scrgbClr r="0" g="0" b="0"/>
        </a:lnRef>
        <a:fillRef idx="0">
          <a:scrgbClr r="0" g="0" b="0"/>
        </a:fillRef>
        <a:effectRef idx="0">
          <a:scrgbClr r="0" g="0" b="0"/>
        </a:effectRef>
        <a:fontRef idx="minor"/>
      </dsp:style>
    </dsp:sp>
    <dsp:sp modelId="{7E49EA1F-9B68-8E4D-890C-5CD899AD1026}">
      <dsp:nvSpPr>
        <dsp:cNvPr id="0" name=""/>
        <dsp:cNvSpPr/>
      </dsp:nvSpPr>
      <dsp:spPr>
        <a:xfrm>
          <a:off x="5726556" y="3541856"/>
          <a:ext cx="3692512" cy="998136"/>
        </a:xfrm>
        <a:prstGeom prst="roundRect">
          <a:avLst>
            <a:gd name="adj" fmla="val 10000"/>
          </a:avLst>
        </a:prstGeom>
        <a:solidFill>
          <a:sysClr val="window" lastClr="FFFFFF"/>
        </a:solidFill>
        <a:ln w="22225"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eaLnBrk="1" latinLnBrk="0">
            <a:lnSpc>
              <a:spcPct val="90000"/>
            </a:lnSpc>
            <a:spcBef>
              <a:spcPct val="0"/>
            </a:spcBef>
            <a:spcAft>
              <a:spcPts val="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Wymiana </a:t>
          </a:r>
          <a:r>
            <a:rPr lang="pl-PL" sz="1800" b="1" kern="1200" dirty="0">
              <a:solidFill>
                <a:sysClr val="windowText" lastClr="000000"/>
              </a:solidFill>
              <a:effectLst/>
              <a:latin typeface="Calibri" panose="020F0502020204030204" pitchFamily="34" charset="0"/>
              <a:ea typeface="+mn-ea"/>
              <a:cs typeface="Calibri" panose="020F0502020204030204" pitchFamily="34" charset="0"/>
            </a:rPr>
            <a:t>płyty / sprzętu. </a:t>
          </a:r>
        </a:p>
        <a:p>
          <a:pPr marL="0" lvl="0" indent="0" algn="ctr" defTabSz="800100" eaLnBrk="1" latinLnBrk="0">
            <a:lnSpc>
              <a:spcPct val="90000"/>
            </a:lnSpc>
            <a:spcBef>
              <a:spcPct val="0"/>
            </a:spcBef>
            <a:spcAft>
              <a:spcPts val="0"/>
            </a:spcAft>
            <a:buNone/>
          </a:pPr>
          <a:r>
            <a:rPr lang="pl-PL" sz="1800" kern="1200" dirty="0">
              <a:solidFill>
                <a:sysClr val="windowText" lastClr="000000"/>
              </a:solidFill>
              <a:effectLst/>
              <a:latin typeface="Calibri" panose="020F0502020204030204" pitchFamily="34" charset="0"/>
              <a:ea typeface="+mn-ea"/>
              <a:cs typeface="Calibri" panose="020F0502020204030204" pitchFamily="34" charset="0"/>
            </a:rPr>
            <a:t>Zmiana / wydłużenie czasu egzaminu</a:t>
          </a:r>
        </a:p>
      </dsp:txBody>
      <dsp:txXfrm>
        <a:off x="5755790" y="3571090"/>
        <a:ext cx="3634044" cy="93966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C7D33-AF91-4D14-8D79-B80D9481977E}" type="datetimeFigureOut">
              <a:rPr lang="pl-PL" smtClean="0"/>
              <a:t>14.04.2025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332F-A517-4C23-ABEB-B2B41C2DF330}" type="slidenum">
              <a:rPr lang="pl-PL" smtClean="0"/>
              <a:t>‹#›</a:t>
            </a:fld>
            <a:endParaRPr lang="pl-PL"/>
          </a:p>
        </p:txBody>
      </p:sp>
    </p:spTree>
    <p:extLst>
      <p:ext uri="{BB962C8B-B14F-4D97-AF65-F5344CB8AC3E}">
        <p14:creationId xmlns:p14="http://schemas.microsoft.com/office/powerpoint/2010/main" val="2102448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4</a:t>
            </a:fld>
            <a:endParaRPr lang="pl-PL"/>
          </a:p>
        </p:txBody>
      </p:sp>
    </p:spTree>
    <p:extLst>
      <p:ext uri="{BB962C8B-B14F-4D97-AF65-F5344CB8AC3E}">
        <p14:creationId xmlns:p14="http://schemas.microsoft.com/office/powerpoint/2010/main" val="335024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a:t>Powiedzieć jak sprawdzić zamówienie takich materiałów jak płyta CD z wydłużonymi przerwami oraz Komplet arkuszy dla zdającego i nauczyciela wspomagającego</a:t>
            </a:r>
          </a:p>
          <a:p>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30</a:t>
            </a:fld>
            <a:endParaRPr lang="pl-PL"/>
          </a:p>
        </p:txBody>
      </p:sp>
    </p:spTree>
    <p:extLst>
      <p:ext uri="{BB962C8B-B14F-4D97-AF65-F5344CB8AC3E}">
        <p14:creationId xmlns:p14="http://schemas.microsoft.com/office/powerpoint/2010/main" val="195348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Aktualizacje</a:t>
            </a:r>
          </a:p>
        </p:txBody>
      </p:sp>
      <p:sp>
        <p:nvSpPr>
          <p:cNvPr id="4" name="Symbol zastępczy numeru slajdu 3"/>
          <p:cNvSpPr>
            <a:spLocks noGrp="1"/>
          </p:cNvSpPr>
          <p:nvPr>
            <p:ph type="sldNum" sz="quarter" idx="5"/>
          </p:nvPr>
        </p:nvSpPr>
        <p:spPr/>
        <p:txBody>
          <a:bodyPr/>
          <a:lstStyle/>
          <a:p>
            <a:fld id="{C6974CEF-A33A-4AB1-92C4-AE5E70A0FA18}" type="slidenum">
              <a:rPr lang="pl-PL" smtClean="0"/>
              <a:t>32</a:t>
            </a:fld>
            <a:endParaRPr lang="pl-PL"/>
          </a:p>
        </p:txBody>
      </p:sp>
    </p:spTree>
    <p:extLst>
      <p:ext uri="{BB962C8B-B14F-4D97-AF65-F5344CB8AC3E}">
        <p14:creationId xmlns:p14="http://schemas.microsoft.com/office/powerpoint/2010/main" val="253791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39</a:t>
            </a:fld>
            <a:endParaRPr lang="pl-PL"/>
          </a:p>
        </p:txBody>
      </p:sp>
    </p:spTree>
    <p:extLst>
      <p:ext uri="{BB962C8B-B14F-4D97-AF65-F5344CB8AC3E}">
        <p14:creationId xmlns:p14="http://schemas.microsoft.com/office/powerpoint/2010/main" val="287833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6974CEF-A33A-4AB1-92C4-AE5E70A0FA18}" type="slidenum">
              <a:rPr lang="pl-PL" smtClean="0"/>
              <a:t>47</a:t>
            </a:fld>
            <a:endParaRPr lang="pl-PL"/>
          </a:p>
        </p:txBody>
      </p:sp>
    </p:spTree>
    <p:extLst>
      <p:ext uri="{BB962C8B-B14F-4D97-AF65-F5344CB8AC3E}">
        <p14:creationId xmlns:p14="http://schemas.microsoft.com/office/powerpoint/2010/main" val="288702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5</a:t>
            </a:fld>
            <a:endParaRPr lang="pl-PL"/>
          </a:p>
        </p:txBody>
      </p:sp>
    </p:spTree>
    <p:extLst>
      <p:ext uri="{BB962C8B-B14F-4D97-AF65-F5344CB8AC3E}">
        <p14:creationId xmlns:p14="http://schemas.microsoft.com/office/powerpoint/2010/main" val="55656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7E4332F-A517-4C23-ABEB-B2B41C2DF330}" type="slidenum">
              <a:rPr lang="pl-PL" smtClean="0"/>
              <a:t>8</a:t>
            </a:fld>
            <a:endParaRPr lang="pl-PL"/>
          </a:p>
        </p:txBody>
      </p:sp>
    </p:spTree>
    <p:extLst>
      <p:ext uri="{BB962C8B-B14F-4D97-AF65-F5344CB8AC3E}">
        <p14:creationId xmlns:p14="http://schemas.microsoft.com/office/powerpoint/2010/main" val="317043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7E4332F-A517-4C23-ABEB-B2B41C2DF330}" type="slidenum">
              <a:rPr lang="pl-PL" smtClean="0"/>
              <a:t>9</a:t>
            </a:fld>
            <a:endParaRPr lang="pl-PL"/>
          </a:p>
        </p:txBody>
      </p:sp>
    </p:spTree>
    <p:extLst>
      <p:ext uri="{BB962C8B-B14F-4D97-AF65-F5344CB8AC3E}">
        <p14:creationId xmlns:p14="http://schemas.microsoft.com/office/powerpoint/2010/main" val="242309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7E4332F-A517-4C23-ABEB-B2B41C2DF330}" type="slidenum">
              <a:rPr lang="pl-PL" smtClean="0"/>
              <a:t>10</a:t>
            </a:fld>
            <a:endParaRPr lang="pl-PL"/>
          </a:p>
        </p:txBody>
      </p:sp>
    </p:spTree>
    <p:extLst>
      <p:ext uri="{BB962C8B-B14F-4D97-AF65-F5344CB8AC3E}">
        <p14:creationId xmlns:p14="http://schemas.microsoft.com/office/powerpoint/2010/main" val="147273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17</a:t>
            </a:fld>
            <a:endParaRPr lang="pl-PL"/>
          </a:p>
        </p:txBody>
      </p:sp>
    </p:spTree>
    <p:extLst>
      <p:ext uri="{BB962C8B-B14F-4D97-AF65-F5344CB8AC3E}">
        <p14:creationId xmlns:p14="http://schemas.microsoft.com/office/powerpoint/2010/main" val="30029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Wyjątek stanowi nauczyciel wspomagający w pisaniu lub czytaniu na egzaminie z j. obcego</a:t>
            </a:r>
            <a:r>
              <a:rPr lang="pl-PL" baseline="0" dirty="0"/>
              <a:t>. Może to być nauczyciel danego języka.</a:t>
            </a:r>
            <a:endParaRPr lang="pl-PL" dirty="0"/>
          </a:p>
        </p:txBody>
      </p:sp>
      <p:sp>
        <p:nvSpPr>
          <p:cNvPr id="4" name="Symbol zastępczy numeru slajdu 3"/>
          <p:cNvSpPr>
            <a:spLocks noGrp="1"/>
          </p:cNvSpPr>
          <p:nvPr>
            <p:ph type="sldNum" sz="quarter" idx="10"/>
          </p:nvPr>
        </p:nvSpPr>
        <p:spPr/>
        <p:txBody>
          <a:bodyPr/>
          <a:lstStyle/>
          <a:p>
            <a:fld id="{C6974CEF-A33A-4AB1-92C4-AE5E70A0FA18}" type="slidenum">
              <a:rPr lang="pl-PL" smtClean="0"/>
              <a:t>20</a:t>
            </a:fld>
            <a:endParaRPr lang="pl-PL"/>
          </a:p>
        </p:txBody>
      </p:sp>
    </p:spTree>
    <p:extLst>
      <p:ext uri="{BB962C8B-B14F-4D97-AF65-F5344CB8AC3E}">
        <p14:creationId xmlns:p14="http://schemas.microsoft.com/office/powerpoint/2010/main" val="205788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Zadania i załącznik 5a</a:t>
            </a:r>
          </a:p>
        </p:txBody>
      </p:sp>
      <p:sp>
        <p:nvSpPr>
          <p:cNvPr id="4" name="Symbol zastępczy numeru slajdu 3"/>
          <p:cNvSpPr>
            <a:spLocks noGrp="1"/>
          </p:cNvSpPr>
          <p:nvPr>
            <p:ph type="sldNum" sz="quarter" idx="10"/>
          </p:nvPr>
        </p:nvSpPr>
        <p:spPr/>
        <p:txBody>
          <a:bodyPr/>
          <a:lstStyle/>
          <a:p>
            <a:fld id="{C6974CEF-A33A-4AB1-92C4-AE5E70A0FA18}" type="slidenum">
              <a:rPr lang="pl-PL" smtClean="0"/>
              <a:t>21</a:t>
            </a:fld>
            <a:endParaRPr lang="pl-PL"/>
          </a:p>
        </p:txBody>
      </p:sp>
    </p:spTree>
    <p:extLst>
      <p:ext uri="{BB962C8B-B14F-4D97-AF65-F5344CB8AC3E}">
        <p14:creationId xmlns:p14="http://schemas.microsoft.com/office/powerpoint/2010/main" val="191016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6974CEF-A33A-4AB1-92C4-AE5E70A0FA18}" type="slidenum">
              <a:rPr lang="pl-PL" smtClean="0"/>
              <a:t>28</a:t>
            </a:fld>
            <a:endParaRPr lang="pl-PL"/>
          </a:p>
        </p:txBody>
      </p:sp>
    </p:spTree>
    <p:extLst>
      <p:ext uri="{BB962C8B-B14F-4D97-AF65-F5344CB8AC3E}">
        <p14:creationId xmlns:p14="http://schemas.microsoft.com/office/powerpoint/2010/main" val="236285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94196" y="4446991"/>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0E98273-0627-4111-BBD9-0E093B4B74C8}" type="datetimeFigureOut">
              <a:rPr lang="pl-PL" smtClean="0"/>
              <a:t>14.04.2025</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ACEFB5-CC68-48C4-AC3B-669015D38149}" type="slidenum">
              <a:rPr lang="pl-PL" smtClean="0"/>
              <a:t>‹#›</a:t>
            </a:fld>
            <a:endParaRPr lang="pl-PL"/>
          </a:p>
        </p:txBody>
      </p:sp>
      <p:pic>
        <p:nvPicPr>
          <p:cNvPr id="11" name="Obraz 10"/>
          <p:cNvPicPr/>
          <p:nvPr userDrawn="1"/>
        </p:nvPicPr>
        <p:blipFill>
          <a:blip r:embed="rId2">
            <a:duotone>
              <a:schemeClr val="accent6">
                <a:shade val="45000"/>
                <a:satMod val="135000"/>
              </a:schemeClr>
              <a:prstClr val="white"/>
            </a:duotone>
            <a:lum contrast="72000"/>
            <a:extLst>
              <a:ext uri="{28A0092B-C50C-407E-A947-70E740481C1C}">
                <a14:useLocalDpi xmlns:a14="http://schemas.microsoft.com/office/drawing/2010/main" val="0"/>
              </a:ext>
            </a:extLst>
          </a:blip>
          <a:stretch>
            <a:fillRect/>
          </a:stretch>
        </p:blipFill>
        <p:spPr>
          <a:xfrm>
            <a:off x="502848" y="5063067"/>
            <a:ext cx="4551752" cy="1165400"/>
          </a:xfrm>
          <a:prstGeom prst="rect">
            <a:avLst/>
          </a:prstGeom>
          <a:noFill/>
        </p:spPr>
      </p:pic>
    </p:spTree>
    <p:extLst>
      <p:ext uri="{BB962C8B-B14F-4D97-AF65-F5344CB8AC3E}">
        <p14:creationId xmlns:p14="http://schemas.microsoft.com/office/powerpoint/2010/main" val="2234089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0E98273-0627-4111-BBD9-0E093B4B74C8}" type="datetimeFigureOut">
              <a:rPr lang="pl-PL" smtClean="0"/>
              <a:t>14.04.2025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2488836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0E98273-0627-4111-BBD9-0E093B4B74C8}" type="datetimeFigureOut">
              <a:rPr lang="pl-PL" smtClean="0"/>
              <a:t>14.04.2025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241875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345831" y="245601"/>
            <a:ext cx="9875520" cy="1356360"/>
          </a:xfrm>
        </p:spPr>
        <p:txBody>
          <a:bodyPr/>
          <a:lstStyle>
            <a:lvl1pPr>
              <a:defRPr>
                <a:solidFill>
                  <a:schemeClr val="accent1">
                    <a:lumMod val="75000"/>
                  </a:schemeClr>
                </a:solidFill>
              </a:defRPr>
            </a:lvl1pPr>
          </a:lstStyle>
          <a:p>
            <a:r>
              <a:rPr lang="pl-PL"/>
              <a:t>Kliknij, aby edytować styl</a:t>
            </a:r>
            <a:endParaRPr lang="en-US" dirty="0"/>
          </a:p>
        </p:txBody>
      </p:sp>
      <p:sp>
        <p:nvSpPr>
          <p:cNvPr id="3" name="Content Placeholder 2"/>
          <p:cNvSpPr>
            <a:spLocks noGrp="1"/>
          </p:cNvSpPr>
          <p:nvPr>
            <p:ph idx="1"/>
          </p:nvPr>
        </p:nvSpPr>
        <p:spPr/>
        <p:txBody>
          <a:bodyPr>
            <a:normAutofit/>
          </a:bodyPr>
          <a:lstStyle>
            <a:lvl1pPr>
              <a:defRPr sz="2000">
                <a:solidFill>
                  <a:schemeClr val="accent5">
                    <a:lumMod val="50000"/>
                  </a:schemeClr>
                </a:solidFill>
              </a:defRPr>
            </a:lvl1pPr>
            <a:lvl2pPr>
              <a:defRPr sz="2000">
                <a:solidFill>
                  <a:schemeClr val="accent5">
                    <a:lumMod val="50000"/>
                  </a:schemeClr>
                </a:solidFill>
              </a:defRPr>
            </a:lvl2pPr>
            <a:lvl3pPr>
              <a:defRPr sz="20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0E98273-0627-4111-BBD9-0E093B4B74C8}" type="datetimeFigureOut">
              <a:rPr lang="pl-PL" smtClean="0"/>
              <a:t>14.04.2025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10074597" y="6187440"/>
            <a:ext cx="1706217" cy="365125"/>
          </a:xfrm>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354205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0E98273-0627-4111-BBD9-0E093B4B74C8}" type="datetimeFigureOut">
              <a:rPr lang="pl-PL" smtClean="0"/>
              <a:t>14.04.2025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1ACEFB5-CC68-48C4-AC3B-669015D38149}" type="slidenum">
              <a:rPr lang="pl-PL" smtClean="0"/>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0E98273-0627-4111-BBD9-0E093B4B74C8}" type="datetimeFigureOut">
              <a:rPr lang="pl-PL" smtClean="0"/>
              <a:t>14.04.2025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357027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0E98273-0627-4111-BBD9-0E093B4B74C8}" type="datetimeFigureOut">
              <a:rPr lang="pl-PL" smtClean="0"/>
              <a:t>14.04.2025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124904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0E98273-0627-4111-BBD9-0E093B4B74C8}" type="datetimeFigureOut">
              <a:rPr lang="pl-PL" smtClean="0"/>
              <a:t>14.04.2025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14377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98273-0627-4111-BBD9-0E093B4B74C8}" type="datetimeFigureOut">
              <a:rPr lang="pl-PL" smtClean="0"/>
              <a:t>14.04.2025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211738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0E98273-0627-4111-BBD9-0E093B4B74C8}" type="datetimeFigureOut">
              <a:rPr lang="pl-PL" smtClean="0"/>
              <a:t>14.04.2025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252259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0E98273-0627-4111-BBD9-0E093B4B74C8}" type="datetimeFigureOut">
              <a:rPr lang="pl-PL" smtClean="0"/>
              <a:t>14.04.2025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1ACEFB5-CC68-48C4-AC3B-669015D38149}" type="slidenum">
              <a:rPr lang="pl-PL" smtClean="0"/>
              <a:t>‹#›</a:t>
            </a:fld>
            <a:endParaRPr lang="pl-PL"/>
          </a:p>
        </p:txBody>
      </p:sp>
    </p:spTree>
    <p:extLst>
      <p:ext uri="{BB962C8B-B14F-4D97-AF65-F5344CB8AC3E}">
        <p14:creationId xmlns:p14="http://schemas.microsoft.com/office/powerpoint/2010/main" val="245344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0E98273-0627-4111-BBD9-0E093B4B74C8}" type="datetimeFigureOut">
              <a:rPr lang="pl-PL" smtClean="0"/>
              <a:t>14.04.2025</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10162762" y="6188268"/>
            <a:ext cx="1706217" cy="365125"/>
          </a:xfrm>
          <a:prstGeom prst="rect">
            <a:avLst/>
          </a:prstGeom>
        </p:spPr>
        <p:txBody>
          <a:bodyPr vert="horz" lIns="91440" tIns="45720" rIns="91440" bIns="45720" rtlCol="0" anchor="ctr"/>
          <a:lstStyle>
            <a:lvl1pPr algn="r">
              <a:defRPr sz="1200">
                <a:solidFill>
                  <a:schemeClr val="accent1"/>
                </a:solidFill>
              </a:defRPr>
            </a:lvl1pPr>
          </a:lstStyle>
          <a:p>
            <a:fld id="{A1ACEFB5-CC68-48C4-AC3B-669015D38149}" type="slidenum">
              <a:rPr lang="pl-PL" smtClean="0"/>
              <a:t>‹#›</a:t>
            </a:fld>
            <a:endParaRPr lang="pl-PL"/>
          </a:p>
        </p:txBody>
      </p:sp>
    </p:spTree>
    <p:extLst>
      <p:ext uri="{BB962C8B-B14F-4D97-AF65-F5344CB8AC3E}">
        <p14:creationId xmlns:p14="http://schemas.microsoft.com/office/powerpoint/2010/main" val="53685936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7FE34D-8706-4F1B-B652-01D229A74789}"/>
              </a:ext>
            </a:extLst>
          </p:cNvPr>
          <p:cNvSpPr>
            <a:spLocks noGrp="1"/>
          </p:cNvSpPr>
          <p:nvPr>
            <p:ph type="ctrTitle"/>
          </p:nvPr>
        </p:nvSpPr>
        <p:spPr>
          <a:xfrm>
            <a:off x="1068787" y="782788"/>
            <a:ext cx="9966960" cy="2926080"/>
          </a:xfrm>
        </p:spPr>
        <p:txBody>
          <a:bodyPr>
            <a:noAutofit/>
          </a:bodyPr>
          <a:lstStyle/>
          <a:p>
            <a:r>
              <a:rPr lang="pl-PL" sz="4800" b="1" dirty="0">
                <a:solidFill>
                  <a:srgbClr val="455F51"/>
                </a:solidFill>
              </a:rPr>
              <a:t>Organizacja</a:t>
            </a:r>
            <a:br>
              <a:rPr lang="pl-PL" sz="4800" b="1" dirty="0">
                <a:solidFill>
                  <a:srgbClr val="455F51"/>
                </a:solidFill>
              </a:rPr>
            </a:br>
            <a:r>
              <a:rPr lang="pl-PL" sz="4800" b="1" dirty="0">
                <a:solidFill>
                  <a:srgbClr val="455F51"/>
                </a:solidFill>
              </a:rPr>
              <a:t>i przeprowadzenie egzaminu ósmoklasisty w 2025 roku</a:t>
            </a:r>
            <a:endParaRPr lang="pl-PL" sz="4800" dirty="0">
              <a:solidFill>
                <a:srgbClr val="455F51"/>
              </a:solidFill>
            </a:endParaRPr>
          </a:p>
        </p:txBody>
      </p:sp>
      <p:sp>
        <p:nvSpPr>
          <p:cNvPr id="3" name="Podtytuł 2">
            <a:extLst>
              <a:ext uri="{FF2B5EF4-FFF2-40B4-BE49-F238E27FC236}">
                <a16:creationId xmlns:a16="http://schemas.microsoft.com/office/drawing/2014/main" id="{A3A03041-D539-403D-9E3B-B02677DC288E}"/>
              </a:ext>
            </a:extLst>
          </p:cNvPr>
          <p:cNvSpPr>
            <a:spLocks noGrp="1"/>
          </p:cNvSpPr>
          <p:nvPr>
            <p:ph type="subTitle" idx="1"/>
          </p:nvPr>
        </p:nvSpPr>
        <p:spPr>
          <a:xfrm>
            <a:off x="1917760" y="4195558"/>
            <a:ext cx="8767860" cy="1388165"/>
          </a:xfrm>
        </p:spPr>
        <p:txBody>
          <a:bodyPr/>
          <a:lstStyle/>
          <a:p>
            <a:r>
              <a:rPr lang="pl-PL" dirty="0"/>
              <a:t>Konferencje z dyrektorami szkół - PZE i zastępcami PZE</a:t>
            </a:r>
          </a:p>
        </p:txBody>
      </p:sp>
    </p:spTree>
    <p:extLst>
      <p:ext uri="{BB962C8B-B14F-4D97-AF65-F5344CB8AC3E}">
        <p14:creationId xmlns:p14="http://schemas.microsoft.com/office/powerpoint/2010/main" val="55586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4651" y="178113"/>
            <a:ext cx="11063886" cy="1633870"/>
          </a:xfrm>
        </p:spPr>
        <p:txBody>
          <a:bodyPr>
            <a:noAutofit/>
          </a:bodyPr>
          <a:lstStyle/>
          <a:p>
            <a:r>
              <a:rPr lang="pl-PL" dirty="0"/>
              <a:t>Sposób oznaczenia dostosowań na naklejce dla zdającego</a:t>
            </a:r>
            <a:br>
              <a:rPr lang="pl-PL" dirty="0"/>
            </a:br>
            <a:br>
              <a:rPr lang="pl-PL" sz="2400" dirty="0"/>
            </a:br>
            <a:r>
              <a:rPr lang="pl-PL" sz="2400" i="1" dirty="0">
                <a:cs typeface="Calibri" panose="020F0502020204030204" pitchFamily="34" charset="0"/>
              </a:rPr>
              <a:t>Informacja o sposobie… sekcja 4. s. 35</a:t>
            </a:r>
            <a:endParaRPr lang="pl-PL"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10</a:t>
            </a:fld>
            <a:endParaRPr lang="pl-PL"/>
          </a:p>
        </p:txBody>
      </p:sp>
      <p:sp>
        <p:nvSpPr>
          <p:cNvPr id="3" name="Prostokąt 2"/>
          <p:cNvSpPr/>
          <p:nvPr/>
        </p:nvSpPr>
        <p:spPr>
          <a:xfrm>
            <a:off x="497942" y="1845687"/>
            <a:ext cx="8881448" cy="4524315"/>
          </a:xfrm>
          <a:prstGeom prst="rect">
            <a:avLst/>
          </a:prstGeom>
          <a:ln>
            <a:solidFill>
              <a:schemeClr val="accent1"/>
            </a:solidFill>
          </a:ln>
        </p:spPr>
        <p:txBody>
          <a:bodyPr wrap="square">
            <a:spAutoFit/>
          </a:bodyPr>
          <a:lstStyle/>
          <a:p>
            <a:pPr marL="342900" indent="-342900">
              <a:buFont typeface="+mj-lt"/>
              <a:buAutoNum type="arabicPeriod" startAt="9"/>
            </a:pPr>
            <a:r>
              <a:rPr lang="pl-PL" dirty="0">
                <a:solidFill>
                  <a:srgbClr val="000000"/>
                </a:solidFill>
                <a:latin typeface="Arial" panose="020B0604020202020204" pitchFamily="34" charset="0"/>
              </a:rPr>
              <a:t>W przypadku uczniów, którym rada pedagogiczna przyznała dostosowania warunków przeprowadzania egzaminu z danego przedmiotu polegające</a:t>
            </a:r>
            <a:br>
              <a:rPr lang="pl-PL" dirty="0">
                <a:solidFill>
                  <a:srgbClr val="000000"/>
                </a:solidFill>
                <a:latin typeface="Arial" panose="020B0604020202020204" pitchFamily="34" charset="0"/>
              </a:rPr>
            </a:br>
            <a:r>
              <a:rPr lang="pl-PL" dirty="0">
                <a:solidFill>
                  <a:srgbClr val="000000"/>
                </a:solidFill>
                <a:latin typeface="Arial" panose="020B0604020202020204" pitchFamily="34" charset="0"/>
              </a:rPr>
              <a:t>na nieprzenoszeniu odpowiedzi na kartę odpowiedzi lub zastosowaniu szczegółowych zasad oceniania rozwiązań zadań otwartych, uwzględniających specyficzne trudności w uczeniu się, na naklejce znajdą się oznaczenia, odpowiednio: „N” (czyli „nieprzenoszenie”) i/lub „DZO” (czyli „dostosowane zasady oceniania”). Przed rozdaniem naklejek uczniom dyrektor szkoły lub osoba przez niego upoważniona powinni sprawdzić, czy wszyscy uczniowie, którym przyznano takie dostosowania, mają tę informację na swoich naklejkach. </a:t>
            </a:r>
          </a:p>
          <a:p>
            <a:r>
              <a:rPr lang="pl-PL" dirty="0">
                <a:solidFill>
                  <a:srgbClr val="000000"/>
                </a:solidFill>
                <a:latin typeface="Arial" panose="020B0604020202020204" pitchFamily="34" charset="0"/>
              </a:rPr>
              <a:t>     W przypadku: </a:t>
            </a:r>
          </a:p>
          <a:p>
            <a:pPr lvl="1"/>
            <a:r>
              <a:rPr lang="pl-PL" dirty="0">
                <a:solidFill>
                  <a:srgbClr val="000000"/>
                </a:solidFill>
                <a:latin typeface="Arial" panose="020B0604020202020204" pitchFamily="34" charset="0"/>
              </a:rPr>
              <a:t>1) braku naklejki dla zdającego </a:t>
            </a:r>
          </a:p>
          <a:p>
            <a:pPr lvl="1"/>
            <a:r>
              <a:rPr lang="pl-PL" dirty="0">
                <a:solidFill>
                  <a:srgbClr val="000000"/>
                </a:solidFill>
                <a:latin typeface="Arial" panose="020B0604020202020204" pitchFamily="34" charset="0"/>
              </a:rPr>
              <a:t>2) braku na naklejce wydrukowanej informacji o dostosowaniach („N” i/lub „</a:t>
            </a:r>
            <a:r>
              <a:rPr lang="pl-PL" dirty="0" err="1">
                <a:solidFill>
                  <a:srgbClr val="000000"/>
                </a:solidFill>
                <a:latin typeface="Arial" panose="020B0604020202020204" pitchFamily="34" charset="0"/>
              </a:rPr>
              <a:t>DZO</a:t>
            </a:r>
            <a:r>
              <a:rPr lang="pl-PL" dirty="0">
                <a:solidFill>
                  <a:srgbClr val="000000"/>
                </a:solidFill>
                <a:latin typeface="Arial" panose="020B0604020202020204" pitchFamily="34" charset="0"/>
              </a:rPr>
              <a:t>”)</a:t>
            </a:r>
          </a:p>
          <a:p>
            <a:pPr lvl="1"/>
            <a:r>
              <a:rPr lang="pl-PL" dirty="0">
                <a:solidFill>
                  <a:srgbClr val="000000"/>
                </a:solidFill>
                <a:latin typeface="Arial" panose="020B0604020202020204" pitchFamily="34" charset="0"/>
              </a:rPr>
              <a:t> </a:t>
            </a:r>
          </a:p>
          <a:p>
            <a:r>
              <a:rPr lang="pl-PL" dirty="0">
                <a:solidFill>
                  <a:srgbClr val="000000"/>
                </a:solidFill>
                <a:latin typeface="Arial" panose="020B0604020202020204" pitchFamily="34" charset="0"/>
              </a:rPr>
              <a:t>– </a:t>
            </a:r>
            <a:r>
              <a:rPr lang="pl-PL" u="sng" dirty="0">
                <a:solidFill>
                  <a:srgbClr val="000000"/>
                </a:solidFill>
                <a:latin typeface="Arial" panose="020B0604020202020204" pitchFamily="34" charset="0"/>
              </a:rPr>
              <a:t>informacje o odpowiednich dostosowaniach na pierwszej stronie arkusza </a:t>
            </a:r>
            <a:br>
              <a:rPr lang="pl-PL" u="sng" dirty="0">
                <a:solidFill>
                  <a:srgbClr val="000000"/>
                </a:solidFill>
                <a:latin typeface="Arial" panose="020B0604020202020204" pitchFamily="34" charset="0"/>
              </a:rPr>
            </a:br>
            <a:r>
              <a:rPr lang="pl-PL" u="sng" dirty="0">
                <a:solidFill>
                  <a:srgbClr val="000000"/>
                </a:solidFill>
                <a:latin typeface="Arial" panose="020B0604020202020204" pitchFamily="34" charset="0"/>
              </a:rPr>
              <a:t>i karcie odpowiedzi wprowadzają członkowie zespołu nadzorującego,</a:t>
            </a:r>
            <a:br>
              <a:rPr lang="pl-PL" u="sng" dirty="0">
                <a:solidFill>
                  <a:srgbClr val="000000"/>
                </a:solidFill>
                <a:latin typeface="Arial" panose="020B0604020202020204" pitchFamily="34" charset="0"/>
              </a:rPr>
            </a:br>
            <a:r>
              <a:rPr lang="pl-PL" b="1" u="sng" dirty="0">
                <a:solidFill>
                  <a:srgbClr val="000000"/>
                </a:solidFill>
                <a:latin typeface="Arial" panose="020B0604020202020204" pitchFamily="34" charset="0"/>
              </a:rPr>
              <a:t>zgodnie z instrukcją danej okręgowej komisji egzaminacyjnej</a:t>
            </a:r>
            <a:r>
              <a:rPr lang="pl-PL" dirty="0">
                <a:solidFill>
                  <a:srgbClr val="000000"/>
                </a:solidFill>
                <a:latin typeface="Arial" panose="020B0604020202020204" pitchFamily="34" charset="0"/>
              </a:rPr>
              <a:t>. 	</a:t>
            </a:r>
          </a:p>
        </p:txBody>
      </p:sp>
      <p:pic>
        <p:nvPicPr>
          <p:cNvPr id="7" name="Obraz 6">
            <a:extLst>
              <a:ext uri="{FF2B5EF4-FFF2-40B4-BE49-F238E27FC236}">
                <a16:creationId xmlns:a16="http://schemas.microsoft.com/office/drawing/2014/main" id="{D6FDCB5B-776F-4E8F-B826-39BFAFB95954}"/>
              </a:ext>
            </a:extLst>
          </p:cNvPr>
          <p:cNvPicPr>
            <a:picLocks noChangeAspect="1"/>
          </p:cNvPicPr>
          <p:nvPr/>
        </p:nvPicPr>
        <p:blipFill>
          <a:blip r:embed="rId3"/>
          <a:stretch>
            <a:fillRect/>
          </a:stretch>
        </p:blipFill>
        <p:spPr>
          <a:xfrm>
            <a:off x="8573631" y="903334"/>
            <a:ext cx="3289931" cy="1533394"/>
          </a:xfrm>
          <a:prstGeom prst="rect">
            <a:avLst/>
          </a:prstGeom>
        </p:spPr>
      </p:pic>
    </p:spTree>
    <p:extLst>
      <p:ext uri="{BB962C8B-B14F-4D97-AF65-F5344CB8AC3E}">
        <p14:creationId xmlns:p14="http://schemas.microsoft.com/office/powerpoint/2010/main" val="105902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8720" y="305434"/>
            <a:ext cx="10892624" cy="1692037"/>
          </a:xfrm>
        </p:spPr>
        <p:txBody>
          <a:bodyPr>
            <a:normAutofit fontScale="90000"/>
          </a:bodyPr>
          <a:lstStyle/>
          <a:p>
            <a:r>
              <a:rPr lang="pl-PL" sz="4000" dirty="0"/>
              <a:t>Przedmioty objęte e-ocenianiem –</a:t>
            </a:r>
            <a:br>
              <a:rPr lang="pl-PL" sz="4000" dirty="0"/>
            </a:br>
            <a:r>
              <a:rPr lang="pl-PL" sz="4000" dirty="0"/>
              <a:t>język rosyjski i język niemiecki</a:t>
            </a:r>
            <a:br>
              <a:rPr lang="pl-PL" dirty="0"/>
            </a:br>
            <a:br>
              <a:rPr lang="pl-PL" sz="2200" dirty="0"/>
            </a:br>
            <a:r>
              <a:rPr lang="pl-PL" sz="2700" i="1" dirty="0">
                <a:cs typeface="Calibri" panose="020F0502020204030204" pitchFamily="34" charset="0"/>
              </a:rPr>
              <a:t>Informacja o sposobie… sekcja 1. s. 6</a:t>
            </a:r>
            <a:endParaRPr lang="pl-PL"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11</a:t>
            </a:fld>
            <a:endParaRPr lang="pl-PL" dirty="0"/>
          </a:p>
        </p:txBody>
      </p:sp>
      <p:sp>
        <p:nvSpPr>
          <p:cNvPr id="5" name="Prostokąt 4">
            <a:extLst>
              <a:ext uri="{FF2B5EF4-FFF2-40B4-BE49-F238E27FC236}">
                <a16:creationId xmlns:a16="http://schemas.microsoft.com/office/drawing/2014/main" id="{39A13846-5B6B-40DA-89C8-6FF7B8C63189}"/>
              </a:ext>
            </a:extLst>
          </p:cNvPr>
          <p:cNvSpPr/>
          <p:nvPr/>
        </p:nvSpPr>
        <p:spPr>
          <a:xfrm>
            <a:off x="528320" y="2300188"/>
            <a:ext cx="11167831" cy="3785652"/>
          </a:xfrm>
          <a:prstGeom prst="rect">
            <a:avLst/>
          </a:prstGeom>
          <a:ln>
            <a:solidFill>
              <a:schemeClr val="accent1"/>
            </a:solidFill>
          </a:ln>
        </p:spPr>
        <p:txBody>
          <a:bodyPr wrap="square">
            <a:spAutoFit/>
          </a:bodyPr>
          <a:lstStyle/>
          <a:p>
            <a:r>
              <a:rPr lang="pl-PL" sz="2200" dirty="0">
                <a:latin typeface="Arial" panose="020B0604020202020204" pitchFamily="34" charset="0"/>
                <a:cs typeface="Arial" panose="020B0604020202020204" pitchFamily="34" charset="0"/>
              </a:rPr>
              <a:t>Arkusz egzaminacyjny (standardowy, tj. w formie „100”) zawiera w przypadku matematyki oraz języka niemieckiego i rosyjskiego: </a:t>
            </a:r>
            <a:br>
              <a:rPr lang="pl-PL" sz="2200" dirty="0">
                <a:latin typeface="Arial" panose="020B0604020202020204" pitchFamily="34" charset="0"/>
                <a:cs typeface="Arial" panose="020B0604020202020204" pitchFamily="34" charset="0"/>
              </a:rPr>
            </a:br>
            <a:endParaRPr lang="pl-PL" sz="2200" dirty="0">
              <a:latin typeface="Arial" panose="020B0604020202020204" pitchFamily="34" charset="0"/>
              <a:cs typeface="Arial" panose="020B0604020202020204" pitchFamily="34" charset="0"/>
            </a:endParaRPr>
          </a:p>
          <a:p>
            <a:pPr marL="285750" indent="-285750">
              <a:buClr>
                <a:schemeClr val="accent1">
                  <a:lumMod val="75000"/>
                </a:schemeClr>
              </a:buClr>
              <a:buFont typeface="Arial" panose="020B0604020202020204" pitchFamily="34" charset="0"/>
              <a:buChar char="•"/>
            </a:pPr>
            <a:r>
              <a:rPr lang="pl-PL" sz="2200" dirty="0">
                <a:latin typeface="Arial" panose="020B0604020202020204" pitchFamily="34" charset="0"/>
                <a:cs typeface="Arial" panose="020B0604020202020204" pitchFamily="34" charset="0"/>
              </a:rPr>
              <a:t>zeszyt zadań egzaminacyjnych</a:t>
            </a:r>
          </a:p>
          <a:p>
            <a:pPr marL="285750" indent="-285750">
              <a:spcBef>
                <a:spcPts val="1200"/>
              </a:spcBef>
              <a:buClr>
                <a:schemeClr val="accent1">
                  <a:lumMod val="75000"/>
                </a:schemeClr>
              </a:buClr>
              <a:buFont typeface="Arial" panose="020B0604020202020204" pitchFamily="34" charset="0"/>
              <a:buChar char="•"/>
            </a:pPr>
            <a:r>
              <a:rPr lang="pl-PL" sz="2200" dirty="0">
                <a:latin typeface="Arial" panose="020B0604020202020204" pitchFamily="34" charset="0"/>
                <a:cs typeface="Arial" panose="020B0604020202020204" pitchFamily="34" charset="0"/>
              </a:rPr>
              <a:t>kartę odpowiedzi dołączoną do ostatniej strony zeszytu zadań egzaminacyjnych,</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na której zdający zaznacza odpowiedzi do zadań zamkniętych (poza zdającymi zwolnionymi z tego obowiązku) </a:t>
            </a:r>
          </a:p>
          <a:p>
            <a:pPr marL="285750" indent="-285750">
              <a:spcBef>
                <a:spcPts val="1200"/>
              </a:spcBef>
              <a:buClr>
                <a:schemeClr val="accent1">
                  <a:lumMod val="75000"/>
                </a:schemeClr>
              </a:buClr>
              <a:buFont typeface="Arial" panose="020B0604020202020204" pitchFamily="34" charset="0"/>
              <a:buChar char="•"/>
            </a:pPr>
            <a:r>
              <a:rPr lang="pl-PL" sz="2200" dirty="0">
                <a:latin typeface="Arial" panose="020B0604020202020204" pitchFamily="34" charset="0"/>
                <a:cs typeface="Arial" panose="020B0604020202020204" pitchFamily="34" charset="0"/>
              </a:rPr>
              <a:t>kartę rozwiązań zadań otwartych (z odrębną numeracją stron) wszytą lub włożoną</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do środka zeszytu zadań egzaminacyjnych, na której każdy zdający zapisuje rozwiązania zadań otwartych.</a:t>
            </a:r>
          </a:p>
        </p:txBody>
      </p:sp>
    </p:spTree>
    <p:extLst>
      <p:ext uri="{BB962C8B-B14F-4D97-AF65-F5344CB8AC3E}">
        <p14:creationId xmlns:p14="http://schemas.microsoft.com/office/powerpoint/2010/main" val="1561373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7519" y="305435"/>
            <a:ext cx="11016139" cy="2387888"/>
          </a:xfrm>
        </p:spPr>
        <p:txBody>
          <a:bodyPr>
            <a:normAutofit/>
          </a:bodyPr>
          <a:lstStyle/>
          <a:p>
            <a:r>
              <a:rPr lang="pl-PL" sz="4000" dirty="0"/>
              <a:t>Przedmioty objęte e-ocenianiem –</a:t>
            </a:r>
            <a:br>
              <a:rPr lang="pl-PL" sz="4000" dirty="0"/>
            </a:br>
            <a:r>
              <a:rPr lang="pl-PL" sz="4000" dirty="0"/>
              <a:t>język rosyjski i język niemiecki</a:t>
            </a:r>
            <a:br>
              <a:rPr lang="pl-PL" sz="4000" dirty="0"/>
            </a:br>
            <a:br>
              <a:rPr lang="pl-PL" sz="2700" dirty="0"/>
            </a:br>
            <a:r>
              <a:rPr lang="pl-PL" sz="2700" i="1" dirty="0">
                <a:cs typeface="Calibri" panose="020F0502020204030204" pitchFamily="34" charset="0"/>
              </a:rPr>
              <a:t>Informacja o sposobie… </a:t>
            </a:r>
            <a:br>
              <a:rPr lang="pl-PL" sz="2700" i="1" dirty="0">
                <a:cs typeface="Calibri" panose="020F0502020204030204" pitchFamily="34" charset="0"/>
              </a:rPr>
            </a:br>
            <a:r>
              <a:rPr lang="pl-PL" sz="2700" i="1" dirty="0">
                <a:cs typeface="Calibri" panose="020F0502020204030204" pitchFamily="34" charset="0"/>
              </a:rPr>
              <a:t>sekcja 1. s. 7</a:t>
            </a:r>
            <a:endParaRPr lang="pl-PL"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12</a:t>
            </a:fld>
            <a:endParaRPr lang="pl-PL"/>
          </a:p>
        </p:txBody>
      </p:sp>
      <p:pic>
        <p:nvPicPr>
          <p:cNvPr id="6" name="Obraz 5"/>
          <p:cNvPicPr>
            <a:picLocks noChangeAspect="1"/>
          </p:cNvPicPr>
          <p:nvPr/>
        </p:nvPicPr>
        <p:blipFill>
          <a:blip r:embed="rId2"/>
          <a:stretch>
            <a:fillRect/>
          </a:stretch>
        </p:blipFill>
        <p:spPr>
          <a:xfrm>
            <a:off x="3830320" y="1809557"/>
            <a:ext cx="8079119" cy="4743008"/>
          </a:xfrm>
          <a:prstGeom prst="rect">
            <a:avLst/>
          </a:prstGeom>
          <a:ln>
            <a:solidFill>
              <a:schemeClr val="accent1"/>
            </a:solidFill>
          </a:ln>
        </p:spPr>
      </p:pic>
    </p:spTree>
    <p:extLst>
      <p:ext uri="{BB962C8B-B14F-4D97-AF65-F5344CB8AC3E}">
        <p14:creationId xmlns:p14="http://schemas.microsoft.com/office/powerpoint/2010/main" val="384774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220926" y="1751509"/>
            <a:ext cx="9966960" cy="2926080"/>
          </a:xfrm>
        </p:spPr>
        <p:txBody>
          <a:bodyPr/>
          <a:lstStyle/>
          <a:p>
            <a:r>
              <a:rPr lang="pl-PL" dirty="0"/>
              <a:t>Przygotowanie</a:t>
            </a:r>
            <a:br>
              <a:rPr lang="pl-PL" dirty="0"/>
            </a:br>
            <a:r>
              <a:rPr lang="pl-PL" dirty="0"/>
              <a:t>egzaminu ósmoklasisty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13</a:t>
            </a:fld>
            <a:endParaRPr lang="pl-PL"/>
          </a:p>
        </p:txBody>
      </p:sp>
    </p:spTree>
    <p:extLst>
      <p:ext uri="{BB962C8B-B14F-4D97-AF65-F5344CB8AC3E}">
        <p14:creationId xmlns:p14="http://schemas.microsoft.com/office/powerpoint/2010/main" val="279346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14</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313854" y="236518"/>
            <a:ext cx="11016393" cy="1015663"/>
          </a:xfrm>
          <a:prstGeom prst="rect">
            <a:avLst/>
          </a:prstGeom>
          <a:noFill/>
          <a:ln w="38100">
            <a:solidFill>
              <a:schemeClr val="accent1"/>
            </a:solidFill>
          </a:ln>
        </p:spPr>
        <p:txBody>
          <a:bodyPr wrap="square" rtlCol="0" anchor="ctr">
            <a:spAutoFit/>
          </a:bodyPr>
          <a:lstStyle/>
          <a:p>
            <a:pPr defTabSz="514350">
              <a:defRPr/>
            </a:pPr>
            <a:r>
              <a:rPr lang="pl-PL" sz="3600" dirty="0">
                <a:solidFill>
                  <a:schemeClr val="accent1">
                    <a:lumMod val="75000"/>
                  </a:schemeClr>
                </a:solidFill>
                <a:latin typeface="+mj-lt"/>
              </a:rPr>
              <a:t>Zadania przewodniczącego zespołu egzaminacyjnego (PZE) </a:t>
            </a:r>
            <a:r>
              <a:rPr lang="pl-PL" sz="2400" i="1" dirty="0">
                <a:solidFill>
                  <a:schemeClr val="accent1">
                    <a:lumMod val="75000"/>
                  </a:schemeClr>
                </a:solidFill>
                <a:latin typeface="+mj-lt"/>
                <a:cs typeface="Calibri" panose="020F0502020204030204" pitchFamily="34" charset="0"/>
              </a:rPr>
              <a:t>Informacja o sposobie… sekcja 9. s. 65</a:t>
            </a:r>
            <a:endParaRPr lang="pl-PL" sz="2800" i="1" kern="0" dirty="0">
              <a:solidFill>
                <a:schemeClr val="accent1">
                  <a:lumMod val="75000"/>
                </a:schemeClr>
              </a:solidFill>
              <a:latin typeface="+mj-lt"/>
              <a:cs typeface="Calibri" panose="020F0502020204030204" pitchFamily="34" charset="0"/>
            </a:endParaRPr>
          </a:p>
        </p:txBody>
      </p:sp>
      <p:sp>
        <p:nvSpPr>
          <p:cNvPr id="6" name="Prostokąt 5"/>
          <p:cNvSpPr/>
          <p:nvPr/>
        </p:nvSpPr>
        <p:spPr>
          <a:xfrm>
            <a:off x="665263" y="1383174"/>
            <a:ext cx="10664984" cy="4739759"/>
          </a:xfrm>
          <a:prstGeom prst="rect">
            <a:avLst/>
          </a:prstGeom>
          <a:ln>
            <a:solidFill>
              <a:schemeClr val="accent1"/>
            </a:solidFill>
          </a:ln>
        </p:spPr>
        <p:txBody>
          <a:bodyPr wrap="square">
            <a:spAutoFit/>
          </a:bodyPr>
          <a:lstStyle/>
          <a:p>
            <a:pPr algn="just"/>
            <a:r>
              <a:rPr lang="pl-PL" sz="1300" dirty="0">
                <a:latin typeface="Arial" panose="020B0604020202020204" pitchFamily="34" charset="0"/>
                <a:cs typeface="Arial" panose="020B0604020202020204" pitchFamily="34" charset="0"/>
              </a:rPr>
              <a:t>9.1. </a:t>
            </a:r>
            <a:r>
              <a:rPr lang="pl-PL" sz="1600" b="1" dirty="0">
                <a:latin typeface="Arial" panose="020B0604020202020204" pitchFamily="34" charset="0"/>
                <a:cs typeface="Arial" panose="020B0604020202020204" pitchFamily="34" charset="0"/>
              </a:rPr>
              <a:t>ZADANIA PRZEWODNICZĄCEGO (ZASTĘPCY PRZEWODNICZĄCEGO) ZESPOŁU EGZAMINACYJNEGO</a:t>
            </a:r>
          </a:p>
          <a:p>
            <a:pPr algn="just"/>
            <a:endParaRPr lang="pl-PL" sz="1600" b="1" dirty="0">
              <a:latin typeface="Arial" panose="020B0604020202020204" pitchFamily="34" charset="0"/>
              <a:cs typeface="Arial" panose="020B0604020202020204" pitchFamily="34" charset="0"/>
            </a:endParaRPr>
          </a:p>
          <a:p>
            <a:pPr algn="just"/>
            <a:r>
              <a:rPr lang="pl-PL" sz="1300" dirty="0">
                <a:latin typeface="Arial" panose="020B0604020202020204" pitchFamily="34" charset="0"/>
                <a:cs typeface="Arial" panose="020B0604020202020204" pitchFamily="34" charset="0"/>
              </a:rPr>
              <a:t>1</a:t>
            </a:r>
            <a:r>
              <a:rPr lang="pl-PL" dirty="0">
                <a:latin typeface="Arial" panose="020B0604020202020204" pitchFamily="34" charset="0"/>
                <a:cs typeface="Arial" panose="020B0604020202020204" pitchFamily="34" charset="0"/>
              </a:rPr>
              <a:t>. Przewodniczący zespołu egzaminacyjnego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organizuje i nadzoruje przebieg egzaminu </a:t>
            </a:r>
            <a:r>
              <a:rPr lang="pl-PL" dirty="0">
                <a:latin typeface="Arial" panose="020B0604020202020204" pitchFamily="34" charset="0"/>
                <a:cs typeface="Arial" panose="020B0604020202020204" pitchFamily="34" charset="0"/>
              </a:rPr>
              <a:t>ósmoklasisty w danej szkole.</a:t>
            </a:r>
          </a:p>
          <a:p>
            <a:r>
              <a:rPr lang="pl-PL" dirty="0">
                <a:latin typeface="Arial" panose="020B0604020202020204" pitchFamily="34" charset="0"/>
                <a:cs typeface="Arial" panose="020B0604020202020204" pitchFamily="34" charset="0"/>
              </a:rPr>
              <a:t>2. PZE </a:t>
            </a:r>
            <a:r>
              <a:rPr lang="pl-PL" b="1" dirty="0">
                <a:latin typeface="Arial" panose="020B0604020202020204" pitchFamily="34" charset="0"/>
                <a:cs typeface="Arial" panose="020B0604020202020204" pitchFamily="34" charset="0"/>
              </a:rPr>
              <a:t>zapoznaje się </a:t>
            </a:r>
            <a:r>
              <a:rPr lang="pl-PL" dirty="0">
                <a:latin typeface="Arial" panose="020B0604020202020204" pitchFamily="34" charset="0"/>
                <a:cs typeface="Arial" panose="020B0604020202020204" pitchFamily="34" charset="0"/>
              </a:rPr>
              <a:t>z </a:t>
            </a:r>
            <a:r>
              <a:rPr lang="pl-PL" i="1" u="sng" dirty="0">
                <a:latin typeface="Arial" panose="020B0604020202020204" pitchFamily="34" charset="0"/>
                <a:cs typeface="Arial" panose="020B0604020202020204" pitchFamily="34" charset="0"/>
              </a:rPr>
              <a:t>Informacją o sposobie organizacji i przeprowadzania egzaminu ósmoklasisty</a:t>
            </a:r>
            <a:r>
              <a:rPr lang="pl-PL" u="sng"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obowiązującą w danym roku szkolnym, w tym z wzorami formularzy załączników do tej Informacji, oraz instrukcjami pracy w              .</a:t>
            </a:r>
          </a:p>
          <a:p>
            <a:pPr algn="just"/>
            <a:r>
              <a:rPr lang="pl-PL" dirty="0">
                <a:latin typeface="Arial" panose="020B0604020202020204" pitchFamily="34" charset="0"/>
                <a:cs typeface="Arial" panose="020B0604020202020204" pitchFamily="34" charset="0"/>
              </a:rPr>
              <a:t>3. PZE lub jego zastępca </a:t>
            </a:r>
            <a:r>
              <a:rPr lang="pl-PL" b="1" dirty="0">
                <a:latin typeface="Arial" panose="020B0604020202020204" pitchFamily="34" charset="0"/>
                <a:cs typeface="Arial" panose="020B0604020202020204" pitchFamily="34" charset="0"/>
              </a:rPr>
              <a:t>biorą udział w szkoleniu</a:t>
            </a:r>
            <a:r>
              <a:rPr lang="pl-PL" dirty="0">
                <a:latin typeface="Arial" panose="020B0604020202020204" pitchFamily="34" charset="0"/>
                <a:cs typeface="Arial" panose="020B0604020202020204" pitchFamily="34" charset="0"/>
              </a:rPr>
              <a:t> w zakresie organizacji egzaminu ósmoklasisty</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danym roku, organizowane przez okręgową komisję egzaminacyjną, oraz </a:t>
            </a:r>
            <a:r>
              <a:rPr lang="pl-PL" b="1" dirty="0">
                <a:latin typeface="Arial" panose="020B0604020202020204" pitchFamily="34" charset="0"/>
                <a:cs typeface="Arial" panose="020B0604020202020204" pitchFamily="34" charset="0"/>
              </a:rPr>
              <a:t>przeprowadzają w tym zakresie szkolenie </a:t>
            </a:r>
            <a:r>
              <a:rPr lang="pl-PL" dirty="0">
                <a:latin typeface="Arial" panose="020B0604020202020204" pitchFamily="34" charset="0"/>
                <a:cs typeface="Arial" panose="020B0604020202020204" pitchFamily="34" charset="0"/>
              </a:rPr>
              <a:t>dla nauczycieli zatrudnionych w danej szkole wchodzących w skład zespołów nadzorujących.</a:t>
            </a:r>
          </a:p>
          <a:p>
            <a:pPr algn="just"/>
            <a:r>
              <a:rPr lang="pl-PL" dirty="0">
                <a:latin typeface="Arial" panose="020B0604020202020204" pitchFamily="34" charset="0"/>
                <a:cs typeface="Arial" panose="020B0604020202020204" pitchFamily="34" charset="0"/>
              </a:rPr>
              <a:t>4.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kieruje pracą zespołu egzaminacyjnego </a:t>
            </a:r>
            <a:r>
              <a:rPr lang="pl-PL" dirty="0">
                <a:latin typeface="Arial" panose="020B0604020202020204" pitchFamily="34" charset="0"/>
                <a:cs typeface="Arial" panose="020B0604020202020204" pitchFamily="34" charset="0"/>
              </a:rPr>
              <a:t>i zapewnia prawidłowy przebieg egzaminu ósmoklasisty oraz bezpieczeństwo i higienę pracy podczas egzaminu.</a:t>
            </a:r>
          </a:p>
          <a:p>
            <a:pPr algn="just"/>
            <a:r>
              <a:rPr lang="pl-PL" dirty="0">
                <a:latin typeface="Arial" panose="020B0604020202020204" pitchFamily="34" charset="0"/>
                <a:cs typeface="Arial" panose="020B0604020202020204" pitchFamily="34" charset="0"/>
              </a:rPr>
              <a:t>5.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informuje uczniów o egzaminie </a:t>
            </a:r>
            <a:r>
              <a:rPr lang="pl-PL" dirty="0">
                <a:latin typeface="Arial" panose="020B0604020202020204" pitchFamily="34" charset="0"/>
                <a:cs typeface="Arial" panose="020B0604020202020204" pitchFamily="34" charset="0"/>
              </a:rPr>
              <a:t>ósmoklasisty, w tym przekazuje uczniom indywidualne hasła do systemu informatycznego (</a:t>
            </a:r>
            <a:r>
              <a:rPr lang="pl-PL" dirty="0" err="1">
                <a:latin typeface="Arial" panose="020B0604020202020204" pitchFamily="34" charset="0"/>
                <a:cs typeface="Arial" panose="020B0604020202020204" pitchFamily="34" charset="0"/>
              </a:rPr>
              <a:t>ZIU</a:t>
            </a:r>
            <a:r>
              <a:rPr lang="pl-PL" dirty="0">
                <a:latin typeface="Arial" panose="020B0604020202020204" pitchFamily="34" charset="0"/>
                <a:cs typeface="Arial" panose="020B0604020202020204" pitchFamily="34" charset="0"/>
              </a:rPr>
              <a:t>-SIOEO), w którym zdający mogą sprawdzić swoje wyniki.</a:t>
            </a:r>
          </a:p>
          <a:p>
            <a:pPr algn="just"/>
            <a:r>
              <a:rPr lang="pl-PL" dirty="0">
                <a:latin typeface="Arial" panose="020B0604020202020204" pitchFamily="34" charset="0"/>
                <a:cs typeface="Arial" panose="020B0604020202020204" pitchFamily="34" charset="0"/>
              </a:rPr>
              <a:t>6. PZE </a:t>
            </a:r>
            <a:r>
              <a:rPr lang="pl-PL" b="1" dirty="0">
                <a:latin typeface="Arial" panose="020B0604020202020204" pitchFamily="34" charset="0"/>
                <a:cs typeface="Arial" panose="020B0604020202020204" pitchFamily="34" charset="0"/>
              </a:rPr>
              <a:t>przekazują</a:t>
            </a:r>
            <a:r>
              <a:rPr lang="pl-PL" dirty="0">
                <a:latin typeface="Arial" panose="020B0604020202020204" pitchFamily="34" charset="0"/>
                <a:cs typeface="Arial" panose="020B0604020202020204" pitchFamily="34" charset="0"/>
              </a:rPr>
              <a:t> do okręgowej komisji egzaminacyjnej </a:t>
            </a:r>
            <a:r>
              <a:rPr lang="pl-PL" b="1" dirty="0">
                <a:latin typeface="Arial" panose="020B0604020202020204" pitchFamily="34" charset="0"/>
                <a:cs typeface="Arial" panose="020B0604020202020204" pitchFamily="34" charset="0"/>
              </a:rPr>
              <a:t>informacje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niezbędne do przeprowadzenia egzaminu </a:t>
            </a:r>
            <a:r>
              <a:rPr lang="pl-PL" dirty="0">
                <a:latin typeface="Arial" panose="020B0604020202020204" pitchFamily="34" charset="0"/>
                <a:cs typeface="Arial" panose="020B0604020202020204" pitchFamily="34" charset="0"/>
              </a:rPr>
              <a:t>ósmoklasisty</a:t>
            </a:r>
            <a:r>
              <a:rPr lang="pl-PL" sz="1300" dirty="0">
                <a:latin typeface="Arial" panose="020B0604020202020204" pitchFamily="34" charset="0"/>
                <a:cs typeface="Arial" panose="020B0604020202020204" pitchFamily="34" charset="0"/>
              </a:rPr>
              <a:t>.</a:t>
            </a:r>
          </a:p>
        </p:txBody>
      </p:sp>
      <p:pic>
        <p:nvPicPr>
          <p:cNvPr id="7" name="Obraz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40" y="3059166"/>
            <a:ext cx="739870" cy="232674"/>
          </a:xfrm>
          <a:prstGeom prst="rect">
            <a:avLst/>
          </a:prstGeom>
          <a:noFill/>
        </p:spPr>
      </p:pic>
    </p:spTree>
    <p:extLst>
      <p:ext uri="{BB962C8B-B14F-4D97-AF65-F5344CB8AC3E}">
        <p14:creationId xmlns:p14="http://schemas.microsoft.com/office/powerpoint/2010/main" val="2551295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15</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313854" y="236518"/>
            <a:ext cx="11016393" cy="1015663"/>
          </a:xfrm>
          <a:prstGeom prst="rect">
            <a:avLst/>
          </a:prstGeom>
          <a:noFill/>
          <a:ln w="38100">
            <a:solidFill>
              <a:schemeClr val="accent1"/>
            </a:solidFill>
          </a:ln>
        </p:spPr>
        <p:txBody>
          <a:bodyPr wrap="square" rtlCol="0" anchor="ctr">
            <a:spAutoFit/>
          </a:bodyPr>
          <a:lstStyle/>
          <a:p>
            <a:pPr defTabSz="514350">
              <a:defRPr/>
            </a:pPr>
            <a:r>
              <a:rPr lang="pl-PL" sz="3600" dirty="0">
                <a:solidFill>
                  <a:schemeClr val="accent1">
                    <a:lumMod val="75000"/>
                  </a:schemeClr>
                </a:solidFill>
                <a:latin typeface="+mj-lt"/>
              </a:rPr>
              <a:t>Zadania przewodniczącego zespołu egzaminacyjnego (PZE) </a:t>
            </a:r>
            <a:r>
              <a:rPr lang="pl-PL" sz="2400" i="1" dirty="0">
                <a:solidFill>
                  <a:schemeClr val="accent1">
                    <a:lumMod val="75000"/>
                  </a:schemeClr>
                </a:solidFill>
                <a:latin typeface="+mj-lt"/>
                <a:cs typeface="Calibri" panose="020F0502020204030204" pitchFamily="34" charset="0"/>
              </a:rPr>
              <a:t>Informacja o sposobie… sekcja 9. s. 65</a:t>
            </a:r>
            <a:endParaRPr lang="pl-PL" sz="2800" i="1" kern="0" dirty="0">
              <a:solidFill>
                <a:schemeClr val="accent1">
                  <a:lumMod val="75000"/>
                </a:schemeClr>
              </a:solidFill>
              <a:latin typeface="+mj-lt"/>
              <a:cs typeface="Calibri" panose="020F0502020204030204" pitchFamily="34" charset="0"/>
            </a:endParaRPr>
          </a:p>
        </p:txBody>
      </p:sp>
      <p:sp>
        <p:nvSpPr>
          <p:cNvPr id="6" name="Prostokąt 5"/>
          <p:cNvSpPr/>
          <p:nvPr/>
        </p:nvSpPr>
        <p:spPr>
          <a:xfrm>
            <a:off x="665263" y="1383174"/>
            <a:ext cx="10664984" cy="4770537"/>
          </a:xfrm>
          <a:prstGeom prst="rect">
            <a:avLst/>
          </a:prstGeom>
          <a:ln>
            <a:solidFill>
              <a:schemeClr val="accent1"/>
            </a:solidFill>
          </a:ln>
        </p:spPr>
        <p:txBody>
          <a:bodyPr wrap="square">
            <a:spAutoFit/>
          </a:bodyPr>
          <a:lstStyle/>
          <a:p>
            <a:pPr algn="just"/>
            <a:endParaRPr lang="pl-PL" sz="1600" b="1" dirty="0">
              <a:latin typeface="Arial" panose="020B0604020202020204" pitchFamily="34" charset="0"/>
              <a:cs typeface="Arial" panose="020B0604020202020204" pitchFamily="34" charset="0"/>
            </a:endParaRPr>
          </a:p>
          <a:p>
            <a:pPr algn="just"/>
            <a:r>
              <a:rPr lang="pl-PL" sz="1300" dirty="0">
                <a:latin typeface="Arial" panose="020B0604020202020204" pitchFamily="34" charset="0"/>
                <a:cs typeface="Arial" panose="020B0604020202020204" pitchFamily="34" charset="0"/>
              </a:rPr>
              <a:t>7.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nadzoruje przygotowanie sal egzaminacyjnych </a:t>
            </a:r>
            <a:r>
              <a:rPr lang="pl-PL" dirty="0">
                <a:latin typeface="Arial" panose="020B0604020202020204" pitchFamily="34" charset="0"/>
                <a:cs typeface="Arial" panose="020B0604020202020204" pitchFamily="34" charset="0"/>
              </a:rPr>
              <a:t>oraz zapewnia warunki do samodzielnej pracy uczniów podczas egzaminu ósmoklasisty.</a:t>
            </a:r>
          </a:p>
          <a:p>
            <a:pPr algn="just"/>
            <a:r>
              <a:rPr lang="pl-PL" dirty="0">
                <a:latin typeface="Arial" panose="020B0604020202020204" pitchFamily="34" charset="0"/>
                <a:cs typeface="Arial" panose="020B0604020202020204" pitchFamily="34" charset="0"/>
              </a:rPr>
              <a:t>8. PZE </a:t>
            </a:r>
            <a:r>
              <a:rPr lang="pl-PL" b="1" dirty="0">
                <a:latin typeface="Arial" panose="020B0604020202020204" pitchFamily="34" charset="0"/>
                <a:cs typeface="Arial" panose="020B0604020202020204" pitchFamily="34" charset="0"/>
              </a:rPr>
              <a:t>unieważnia egzamin ósmoklasisty</a:t>
            </a:r>
            <a:r>
              <a:rPr lang="pl-PL" dirty="0">
                <a:latin typeface="Arial" panose="020B0604020202020204" pitchFamily="34" charset="0"/>
                <a:cs typeface="Arial" panose="020B0604020202020204" pitchFamily="34" charset="0"/>
              </a:rPr>
              <a:t> z danego przedmiotu </a:t>
            </a:r>
            <a:r>
              <a:rPr lang="pl-PL" b="1" dirty="0">
                <a:latin typeface="Arial" panose="020B0604020202020204" pitchFamily="34" charset="0"/>
                <a:cs typeface="Arial" panose="020B0604020202020204" pitchFamily="34" charset="0"/>
              </a:rPr>
              <a:t>w przypadkach </a:t>
            </a:r>
            <a:r>
              <a:rPr lang="pl-PL" dirty="0">
                <a:latin typeface="Arial" panose="020B0604020202020204" pitchFamily="34" charset="0"/>
                <a:cs typeface="Arial" panose="020B0604020202020204" pitchFamily="34" charset="0"/>
              </a:rPr>
              <a:t>określonych</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	w pkt 5.4.1.</a:t>
            </a:r>
          </a:p>
          <a:p>
            <a:pPr algn="just"/>
            <a:r>
              <a:rPr lang="pl-PL" dirty="0">
                <a:latin typeface="Arial" panose="020B0604020202020204" pitchFamily="34" charset="0"/>
                <a:cs typeface="Arial" panose="020B0604020202020204" pitchFamily="34" charset="0"/>
              </a:rPr>
              <a:t>9.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uczestniczy w procedurze unieważniania</a:t>
            </a:r>
            <a:r>
              <a:rPr lang="pl-PL" dirty="0">
                <a:latin typeface="Arial" panose="020B0604020202020204" pitchFamily="34" charset="0"/>
                <a:cs typeface="Arial" panose="020B0604020202020204" pitchFamily="34" charset="0"/>
              </a:rPr>
              <a:t> danemu uczniowi egzaminu ósmoklasisty z danego przedmiotu, zgodnie z zasadami określonymi w sekcji 7., w szczególności:</a:t>
            </a:r>
          </a:p>
          <a:p>
            <a:pPr lvl="1" algn="just"/>
            <a:r>
              <a:rPr lang="pl-PL" dirty="0">
                <a:latin typeface="Arial" panose="020B0604020202020204" pitchFamily="34" charset="0"/>
                <a:cs typeface="Arial" panose="020B0604020202020204" pitchFamily="34" charset="0"/>
              </a:rPr>
              <a:t>1) przekazuje uczniowi lub jego rodzicom informację o zamiarze unieważnienia oraz informację</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o unieważnieniu temu uczniowi egzaminu z danego przedmiotu przez dyrektora OKE (pkt 7.2.2.)</a:t>
            </a:r>
          </a:p>
          <a:p>
            <a:pPr lvl="1" algn="just"/>
            <a:r>
              <a:rPr lang="pl-PL" dirty="0">
                <a:latin typeface="Arial" panose="020B0604020202020204" pitchFamily="34" charset="0"/>
                <a:cs typeface="Arial" panose="020B0604020202020204" pitchFamily="34" charset="0"/>
              </a:rPr>
              <a:t>2) informuje dyrektora OKE o braku możliwości przekazania danemu uczniowi lub jego rodzicom pisemnej informacji o zamiarze unieważnienia egzaminu z danego przedmiotu (pkt 7.2.10.).</a:t>
            </a:r>
          </a:p>
          <a:p>
            <a:pPr algn="just"/>
            <a:r>
              <a:rPr lang="pl-PL" dirty="0">
                <a:latin typeface="Arial" panose="020B0604020202020204" pitchFamily="34" charset="0"/>
                <a:cs typeface="Arial" panose="020B0604020202020204" pitchFamily="34" charset="0"/>
              </a:rPr>
              <a:t>10.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nadzoruje prawidłowe zabezpieczenie dokumentacji </a:t>
            </a:r>
            <a:r>
              <a:rPr lang="pl-PL" dirty="0">
                <a:latin typeface="Arial" panose="020B0604020202020204" pitchFamily="34" charset="0"/>
                <a:cs typeface="Arial" panose="020B0604020202020204" pitchFamily="34" charset="0"/>
              </a:rPr>
              <a:t>dotyczącej przygotowania i przebiegu egzaminu ósmoklasisty, w tym zabezpiecza przed nieuprawnionym ujawnieniem materiały egzaminacyjne niezbędne do przeprowadzenia egzaminu od momentu odbioru materiałów egzaminacyjnych od dystrybutora do momentu ich przekazania dyrektorowi okręgowej komisji egzaminacyjnej.</a:t>
            </a:r>
          </a:p>
          <a:p>
            <a:pPr algn="just"/>
            <a:r>
              <a:rPr lang="pl-PL" dirty="0">
                <a:latin typeface="Arial" panose="020B0604020202020204" pitchFamily="34" charset="0"/>
                <a:cs typeface="Arial" panose="020B0604020202020204" pitchFamily="34" charset="0"/>
              </a:rPr>
              <a:t>11. Szczegółowe zadania </a:t>
            </a:r>
            <a:r>
              <a:rPr lang="pl-PL" dirty="0" err="1">
                <a:latin typeface="Arial" panose="020B0604020202020204" pitchFamily="34" charset="0"/>
                <a:cs typeface="Arial" panose="020B0604020202020204" pitchFamily="34" charset="0"/>
              </a:rPr>
              <a:t>PZE</a:t>
            </a:r>
            <a:r>
              <a:rPr lang="pl-PL" dirty="0">
                <a:latin typeface="Arial" panose="020B0604020202020204" pitchFamily="34" charset="0"/>
                <a:cs typeface="Arial" panose="020B0604020202020204" pitchFamily="34" charset="0"/>
              </a:rPr>
              <a:t> są określone w poszczególnych sekcjach niniejszej </a:t>
            </a:r>
            <a:r>
              <a:rPr lang="pl-PL" i="1" dirty="0">
                <a:latin typeface="Arial" panose="020B0604020202020204" pitchFamily="34" charset="0"/>
                <a:cs typeface="Arial" panose="020B0604020202020204" pitchFamily="34" charset="0"/>
              </a:rPr>
              <a:t>Informacji</a:t>
            </a:r>
            <a:r>
              <a:rPr lang="pl-PL"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3580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16</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289819" y="316475"/>
            <a:ext cx="11606434" cy="954107"/>
          </a:xfrm>
          <a:prstGeom prst="rect">
            <a:avLst/>
          </a:prstGeom>
          <a:noFill/>
          <a:ln w="38100">
            <a:solidFill>
              <a:schemeClr val="accent1"/>
            </a:solidFill>
          </a:ln>
        </p:spPr>
        <p:txBody>
          <a:bodyPr wrap="square" rtlCol="0" anchor="ctr">
            <a:spAutoFit/>
          </a:bodyPr>
          <a:lstStyle/>
          <a:p>
            <a:pPr defTabSz="514350">
              <a:defRPr/>
            </a:pPr>
            <a:r>
              <a:rPr lang="pl-PL" sz="2800" dirty="0">
                <a:latin typeface="+mj-lt"/>
              </a:rPr>
              <a:t>Harmonogram zadań przewodniczącego zespołu egzaminacyjnego (PZE) </a:t>
            </a:r>
          </a:p>
          <a:p>
            <a:pPr defTabSz="514350">
              <a:defRPr/>
            </a:pPr>
            <a:r>
              <a:rPr lang="pl-PL" sz="2800" i="1" dirty="0">
                <a:latin typeface="+mj-lt"/>
                <a:cs typeface="Calibri" panose="020F0502020204030204" pitchFamily="34" charset="0"/>
              </a:rPr>
              <a:t>Informacja o sposobie… sekcja 9. s. 66-67</a:t>
            </a:r>
            <a:endParaRPr lang="pl-PL" sz="2800" i="1" kern="0" dirty="0">
              <a:latin typeface="+mj-lt"/>
              <a:cs typeface="Calibri" panose="020F0502020204030204" pitchFamily="34" charset="0"/>
            </a:endParaRPr>
          </a:p>
        </p:txBody>
      </p:sp>
      <p:pic>
        <p:nvPicPr>
          <p:cNvPr id="3" name="Obraz 2"/>
          <p:cNvPicPr>
            <a:picLocks noChangeAspect="1"/>
          </p:cNvPicPr>
          <p:nvPr/>
        </p:nvPicPr>
        <p:blipFill>
          <a:blip r:embed="rId2"/>
          <a:stretch>
            <a:fillRect/>
          </a:stretch>
        </p:blipFill>
        <p:spPr>
          <a:xfrm>
            <a:off x="869133" y="1359316"/>
            <a:ext cx="4705325" cy="5399096"/>
          </a:xfrm>
          <a:prstGeom prst="rect">
            <a:avLst/>
          </a:prstGeom>
        </p:spPr>
      </p:pic>
      <p:pic>
        <p:nvPicPr>
          <p:cNvPr id="6" name="Obraz 5"/>
          <p:cNvPicPr>
            <a:picLocks noChangeAspect="1"/>
          </p:cNvPicPr>
          <p:nvPr/>
        </p:nvPicPr>
        <p:blipFill>
          <a:blip r:embed="rId3"/>
          <a:stretch>
            <a:fillRect/>
          </a:stretch>
        </p:blipFill>
        <p:spPr>
          <a:xfrm>
            <a:off x="6617543" y="794930"/>
            <a:ext cx="5163271" cy="5963482"/>
          </a:xfrm>
          <a:prstGeom prst="rect">
            <a:avLst/>
          </a:prstGeom>
        </p:spPr>
      </p:pic>
    </p:spTree>
    <p:extLst>
      <p:ext uri="{BB962C8B-B14F-4D97-AF65-F5344CB8AC3E}">
        <p14:creationId xmlns:p14="http://schemas.microsoft.com/office/powerpoint/2010/main" val="165065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5773" y="171437"/>
            <a:ext cx="9349693" cy="1280890"/>
          </a:xfrm>
        </p:spPr>
        <p:txBody>
          <a:bodyPr>
            <a:normAutofit/>
          </a:bodyPr>
          <a:lstStyle/>
          <a:p>
            <a:r>
              <a:rPr lang="pl-PL" dirty="0"/>
              <a:t>Powołanie zespołów nadzorujących (ZN)</a:t>
            </a:r>
          </a:p>
        </p:txBody>
      </p:sp>
      <p:sp>
        <p:nvSpPr>
          <p:cNvPr id="3" name="Symbol zastępczy zawartości 2"/>
          <p:cNvSpPr>
            <a:spLocks noGrp="1"/>
          </p:cNvSpPr>
          <p:nvPr>
            <p:ph idx="1"/>
          </p:nvPr>
        </p:nvSpPr>
        <p:spPr>
          <a:xfrm>
            <a:off x="2448560" y="3040404"/>
            <a:ext cx="9220751" cy="3143736"/>
          </a:xfrm>
        </p:spPr>
        <p:txBody>
          <a:bodyPr>
            <a:noAutofit/>
          </a:bodyPr>
          <a:lstStyle/>
          <a:p>
            <a:pPr marL="45720" indent="0">
              <a:buNone/>
            </a:pPr>
            <a:r>
              <a:rPr lang="pl-PL" sz="2400" dirty="0"/>
              <a:t>W skład zespołu nadzorującego wchodzi co najmniej </a:t>
            </a:r>
            <a:r>
              <a:rPr lang="pl-PL" sz="2400" b="1" dirty="0">
                <a:solidFill>
                  <a:schemeClr val="accent1">
                    <a:lumMod val="50000"/>
                  </a:schemeClr>
                </a:solidFill>
              </a:rPr>
              <a:t>dwóch nauczycieli</a:t>
            </a:r>
            <a:r>
              <a:rPr lang="pl-PL" sz="2400" dirty="0"/>
              <a:t>, </a:t>
            </a:r>
            <a:br>
              <a:rPr lang="pl-PL" sz="2400" dirty="0"/>
            </a:br>
            <a:r>
              <a:rPr lang="pl-PL" sz="2400" dirty="0"/>
              <a:t>z tym że co najmniej jeden nauczyciel jest zatrudniony w: </a:t>
            </a:r>
          </a:p>
          <a:p>
            <a:pPr lvl="1"/>
            <a:r>
              <a:rPr lang="pl-PL" sz="2400" dirty="0"/>
              <a:t>szkole, w której jest przeprowadzany egzamin; nauczyciel ten pełni funkcję przewodniczącego zespołu,</a:t>
            </a:r>
          </a:p>
          <a:p>
            <a:pPr lvl="1"/>
            <a:r>
              <a:rPr lang="pl-PL" sz="2400" dirty="0"/>
              <a:t>innej szkole lub w placówce.</a:t>
            </a:r>
          </a:p>
          <a:p>
            <a:pPr marL="45720" indent="0">
              <a:buNone/>
            </a:pPr>
            <a:r>
              <a:rPr lang="pl-PL" sz="2400" dirty="0"/>
              <a:t>Jeżeli w sali egzaminacyjnej jest </a:t>
            </a:r>
            <a:r>
              <a:rPr lang="pl-PL" sz="2400" b="1" dirty="0">
                <a:solidFill>
                  <a:schemeClr val="accent1">
                    <a:lumMod val="50000"/>
                  </a:schemeClr>
                </a:solidFill>
              </a:rPr>
              <a:t>więcej niż 30 zdających</a:t>
            </a:r>
            <a:r>
              <a:rPr lang="pl-PL" sz="2400" dirty="0"/>
              <a:t>, liczbę członków zespołu nadzorującego zwiększa się </a:t>
            </a:r>
            <a:r>
              <a:rPr lang="pl-PL" sz="2400" b="1" dirty="0">
                <a:solidFill>
                  <a:schemeClr val="accent1">
                    <a:lumMod val="50000"/>
                  </a:schemeClr>
                </a:solidFill>
              </a:rPr>
              <a:t>o jednego nauczyciela </a:t>
            </a:r>
            <a:r>
              <a:rPr lang="pl-PL" sz="2400" dirty="0"/>
              <a:t>na każdych kolejnych 25 zdających. </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17</a:t>
            </a:fld>
            <a:endParaRPr lang="pl-PL"/>
          </a:p>
        </p:txBody>
      </p:sp>
      <p:sp>
        <p:nvSpPr>
          <p:cNvPr id="8" name="pole tekstowe 7">
            <a:extLst>
              <a:ext uri="{FF2B5EF4-FFF2-40B4-BE49-F238E27FC236}">
                <a16:creationId xmlns:a16="http://schemas.microsoft.com/office/drawing/2014/main" id="{39EB139B-43B3-4537-B922-5602D74C6EF5}"/>
              </a:ext>
            </a:extLst>
          </p:cNvPr>
          <p:cNvSpPr txBox="1"/>
          <p:nvPr/>
        </p:nvSpPr>
        <p:spPr>
          <a:xfrm>
            <a:off x="2866357" y="1874222"/>
            <a:ext cx="7751880" cy="646331"/>
          </a:xfrm>
          <a:prstGeom prst="rect">
            <a:avLst/>
          </a:prstGeom>
          <a:noFill/>
          <a:ln w="38100">
            <a:solidFill>
              <a:schemeClr val="accent1"/>
            </a:solidFill>
          </a:ln>
        </p:spPr>
        <p:txBody>
          <a:bodyPr wrap="square" rtlCol="0" anchor="ctr">
            <a:spAutoFit/>
          </a:bodyPr>
          <a:lstStyle/>
          <a:p>
            <a:pPr defTabSz="514350">
              <a:defRPr/>
            </a:pPr>
            <a:r>
              <a:rPr lang="pl-PL" kern="0" dirty="0">
                <a:solidFill>
                  <a:prstClr val="black"/>
                </a:solidFill>
                <a:latin typeface="Century Gothic" panose="020B0502020202020204" pitchFamily="34" charset="0"/>
                <a:cs typeface="Calibri" panose="020F0502020204030204" pitchFamily="34" charset="0"/>
              </a:rPr>
              <a:t>PZE powołuje zespoły nadzorujące (ZN) oraz wyznacza ich przewodniczących (PZN) </a:t>
            </a:r>
            <a:r>
              <a:rPr lang="pl-PL" i="1" dirty="0">
                <a:latin typeface="Century Gothic" panose="020B0502020202020204" pitchFamily="34" charset="0"/>
                <a:cs typeface="Calibri" panose="020F0502020204030204" pitchFamily="34" charset="0"/>
              </a:rPr>
              <a:t>Informacja o sposobie… sekcja 3. s. 24-26</a:t>
            </a:r>
            <a:endParaRPr lang="pl-PL" i="1" kern="0" dirty="0">
              <a:latin typeface="Century Gothic" panose="020B0502020202020204" pitchFamily="34" charset="0"/>
              <a:cs typeface="Calibri" panose="020F0502020204030204" pitchFamily="34" charset="0"/>
            </a:endParaRPr>
          </a:p>
        </p:txBody>
      </p:sp>
      <p:sp>
        <p:nvSpPr>
          <p:cNvPr id="7" name="Schemat blokowy: dokument 6">
            <a:extLst>
              <a:ext uri="{FF2B5EF4-FFF2-40B4-BE49-F238E27FC236}">
                <a16:creationId xmlns:a16="http://schemas.microsoft.com/office/drawing/2014/main" id="{4540298B-F6E4-41ED-BB8E-6FA52383AA60}"/>
              </a:ext>
            </a:extLst>
          </p:cNvPr>
          <p:cNvSpPr/>
          <p:nvPr/>
        </p:nvSpPr>
        <p:spPr>
          <a:xfrm>
            <a:off x="1441342" y="1801091"/>
            <a:ext cx="1292249" cy="81741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b="1" dirty="0">
                <a:latin typeface="Calibri" panose="020F0502020204030204" pitchFamily="34" charset="0"/>
                <a:cs typeface="Calibri" panose="020F0502020204030204" pitchFamily="34" charset="0"/>
              </a:rPr>
              <a:t>Do</a:t>
            </a:r>
            <a:br>
              <a:rPr lang="pl-PL" b="1" dirty="0">
                <a:latin typeface="Calibri" panose="020F0502020204030204" pitchFamily="34" charset="0"/>
                <a:cs typeface="Calibri" panose="020F0502020204030204" pitchFamily="34" charset="0"/>
              </a:rPr>
            </a:br>
            <a:r>
              <a:rPr lang="pl-PL" b="1" dirty="0">
                <a:latin typeface="Calibri" panose="020F0502020204030204" pitchFamily="34" charset="0"/>
                <a:cs typeface="Calibri" panose="020F0502020204030204" pitchFamily="34" charset="0"/>
              </a:rPr>
              <a:t>14 kwietnia</a:t>
            </a:r>
          </a:p>
        </p:txBody>
      </p:sp>
    </p:spTree>
    <p:extLst>
      <p:ext uri="{BB962C8B-B14F-4D97-AF65-F5344CB8AC3E}">
        <p14:creationId xmlns:p14="http://schemas.microsoft.com/office/powerpoint/2010/main" val="340107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638C49-DB62-46E1-8BDE-4D440B2CDA12}"/>
              </a:ext>
            </a:extLst>
          </p:cNvPr>
          <p:cNvSpPr>
            <a:spLocks noGrp="1"/>
          </p:cNvSpPr>
          <p:nvPr>
            <p:ph type="title"/>
          </p:nvPr>
        </p:nvSpPr>
        <p:spPr>
          <a:xfrm>
            <a:off x="545472" y="175033"/>
            <a:ext cx="9875520" cy="1356360"/>
          </a:xfrm>
        </p:spPr>
        <p:txBody>
          <a:bodyPr/>
          <a:lstStyle/>
          <a:p>
            <a:r>
              <a:rPr lang="pl-PL" dirty="0"/>
              <a:t>Skład zespołu nadzorującego</a:t>
            </a:r>
          </a:p>
        </p:txBody>
      </p:sp>
      <p:sp>
        <p:nvSpPr>
          <p:cNvPr id="3" name="Symbol zastępczy zawartości 2">
            <a:extLst>
              <a:ext uri="{FF2B5EF4-FFF2-40B4-BE49-F238E27FC236}">
                <a16:creationId xmlns:a16="http://schemas.microsoft.com/office/drawing/2014/main" id="{6266961D-180D-4042-809A-153613DAED5F}"/>
              </a:ext>
            </a:extLst>
          </p:cNvPr>
          <p:cNvSpPr>
            <a:spLocks noGrp="1"/>
          </p:cNvSpPr>
          <p:nvPr>
            <p:ph idx="1"/>
          </p:nvPr>
        </p:nvSpPr>
        <p:spPr/>
        <p:txBody>
          <a:bodyPr>
            <a:normAutofit/>
          </a:bodyPr>
          <a:lstStyle/>
          <a:p>
            <a:pPr marL="45720" indent="0" algn="just">
              <a:buNone/>
            </a:pPr>
            <a:r>
              <a:rPr lang="pl-PL" sz="2400" dirty="0"/>
              <a:t>Nauczyciel zatrudniony w innej szkole lub w placówce zostaje powołany </a:t>
            </a:r>
            <a:br>
              <a:rPr lang="pl-PL" sz="2400" dirty="0"/>
            </a:br>
            <a:r>
              <a:rPr lang="pl-PL" sz="2400" dirty="0"/>
              <a:t>w skład zespołu nadzorującego w porozumieniu z dyrektorem szkoły lub placówki, w której jest zatrudniony.</a:t>
            </a:r>
          </a:p>
          <a:p>
            <a:pPr marL="45720" indent="0" algn="just">
              <a:buNone/>
            </a:pPr>
            <a:r>
              <a:rPr lang="pl-PL" sz="2400" dirty="0"/>
              <a:t>W skład zespołu nadzorującego zamiast jednej z osób, o których mowa wyżej, może wchodzić nauczyciel wspomagający lub specjalista z zakresu danego rodzaju niepełnosprawności, niedostosowania społecznego lub zagrożenia niedostosowaniem społecznym w przypadku i pod warunkami określonymi</a:t>
            </a:r>
            <a:br>
              <a:rPr lang="pl-PL" sz="2400" dirty="0"/>
            </a:br>
            <a:r>
              <a:rPr lang="pl-PL" sz="2400" dirty="0"/>
              <a:t>w komunikacie o dostosowaniach.</a:t>
            </a:r>
          </a:p>
          <a:p>
            <a:pPr marL="45720" indent="0" algn="just">
              <a:buNone/>
            </a:pPr>
            <a:endParaRPr lang="pl-PL" sz="2400" dirty="0"/>
          </a:p>
        </p:txBody>
      </p:sp>
      <p:sp>
        <p:nvSpPr>
          <p:cNvPr id="4" name="Symbol zastępczy numeru slajdu 3">
            <a:extLst>
              <a:ext uri="{FF2B5EF4-FFF2-40B4-BE49-F238E27FC236}">
                <a16:creationId xmlns:a16="http://schemas.microsoft.com/office/drawing/2014/main" id="{D83B27D9-4780-4CE9-9D19-DD3B803A6F98}"/>
              </a:ext>
            </a:extLst>
          </p:cNvPr>
          <p:cNvSpPr>
            <a:spLocks noGrp="1"/>
          </p:cNvSpPr>
          <p:nvPr>
            <p:ph type="sldNum" sz="quarter" idx="12"/>
          </p:nvPr>
        </p:nvSpPr>
        <p:spPr/>
        <p:txBody>
          <a:bodyPr/>
          <a:lstStyle/>
          <a:p>
            <a:fld id="{B3870188-C63B-466F-B678-76B5FFC194F9}" type="slidenum">
              <a:rPr lang="pl-PL" smtClean="0"/>
              <a:t>18</a:t>
            </a:fld>
            <a:endParaRPr lang="pl-PL"/>
          </a:p>
        </p:txBody>
      </p:sp>
    </p:spTree>
    <p:extLst>
      <p:ext uri="{BB962C8B-B14F-4D97-AF65-F5344CB8AC3E}">
        <p14:creationId xmlns:p14="http://schemas.microsoft.com/office/powerpoint/2010/main" val="178851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211485-D0B5-4DDE-9323-27D7E673C06E}"/>
              </a:ext>
            </a:extLst>
          </p:cNvPr>
          <p:cNvSpPr>
            <a:spLocks noGrp="1"/>
          </p:cNvSpPr>
          <p:nvPr>
            <p:ph type="title"/>
          </p:nvPr>
        </p:nvSpPr>
        <p:spPr>
          <a:xfrm>
            <a:off x="310080" y="177832"/>
            <a:ext cx="11144857" cy="1356360"/>
          </a:xfrm>
        </p:spPr>
        <p:txBody>
          <a:bodyPr>
            <a:normAutofit/>
          </a:bodyPr>
          <a:lstStyle/>
          <a:p>
            <a:r>
              <a:rPr lang="pl-PL" dirty="0"/>
              <a:t>W skład zespołu nadzorującego mogą wchodzić również:</a:t>
            </a:r>
          </a:p>
        </p:txBody>
      </p:sp>
      <p:sp>
        <p:nvSpPr>
          <p:cNvPr id="3" name="Symbol zastępczy zawartości 2">
            <a:extLst>
              <a:ext uri="{FF2B5EF4-FFF2-40B4-BE49-F238E27FC236}">
                <a16:creationId xmlns:a16="http://schemas.microsoft.com/office/drawing/2014/main" id="{0E7FF961-4856-4EBF-B521-C7AFD13EE16F}"/>
              </a:ext>
            </a:extLst>
          </p:cNvPr>
          <p:cNvSpPr>
            <a:spLocks noGrp="1"/>
          </p:cNvSpPr>
          <p:nvPr>
            <p:ph idx="1"/>
          </p:nvPr>
        </p:nvSpPr>
        <p:spPr>
          <a:xfrm>
            <a:off x="1271324" y="2245501"/>
            <a:ext cx="9872871" cy="2641349"/>
          </a:xfrm>
        </p:spPr>
        <p:txBody>
          <a:bodyPr>
            <a:normAutofit lnSpcReduction="10000"/>
          </a:bodyPr>
          <a:lstStyle/>
          <a:p>
            <a:pPr algn="just"/>
            <a:r>
              <a:rPr lang="pl-PL" sz="2400" dirty="0"/>
              <a:t>inni nauczyciele, w tym osoby posiadające kwalifikacje wymagane</a:t>
            </a:r>
            <a:br>
              <a:rPr lang="pl-PL" sz="2400" dirty="0"/>
            </a:br>
            <a:r>
              <a:rPr lang="pl-PL" sz="2400" dirty="0"/>
              <a:t>do zajmowania stanowiska nauczyciela, niezatrudnione w szkole lub placówce</a:t>
            </a:r>
          </a:p>
          <a:p>
            <a:pPr algn="just"/>
            <a:r>
              <a:rPr lang="pl-PL" sz="2400" dirty="0"/>
              <a:t>przedstawiciele organu sprawującego nadzór pedagogiczny, organu prowadzącego, placówki doskonalenia nauczycieli lub poradni psychologiczno-pedagogicznej, w tym poradni specjalistycznej, nieposiadający kwalifikacji wymaganych do zajmowania stanowiska nauczyciela.</a:t>
            </a:r>
          </a:p>
        </p:txBody>
      </p:sp>
      <p:sp>
        <p:nvSpPr>
          <p:cNvPr id="4" name="Symbol zastępczy numeru slajdu 3">
            <a:extLst>
              <a:ext uri="{FF2B5EF4-FFF2-40B4-BE49-F238E27FC236}">
                <a16:creationId xmlns:a16="http://schemas.microsoft.com/office/drawing/2014/main" id="{DC0A94A9-514C-473D-884F-30BE8EDD9688}"/>
              </a:ext>
            </a:extLst>
          </p:cNvPr>
          <p:cNvSpPr>
            <a:spLocks noGrp="1"/>
          </p:cNvSpPr>
          <p:nvPr>
            <p:ph type="sldNum" sz="quarter" idx="12"/>
          </p:nvPr>
        </p:nvSpPr>
        <p:spPr/>
        <p:txBody>
          <a:bodyPr/>
          <a:lstStyle/>
          <a:p>
            <a:fld id="{B3870188-C63B-466F-B678-76B5FFC194F9}" type="slidenum">
              <a:rPr lang="pl-PL" smtClean="0"/>
              <a:t>19</a:t>
            </a:fld>
            <a:endParaRPr lang="pl-PL"/>
          </a:p>
        </p:txBody>
      </p:sp>
    </p:spTree>
    <p:extLst>
      <p:ext uri="{BB962C8B-B14F-4D97-AF65-F5344CB8AC3E}">
        <p14:creationId xmlns:p14="http://schemas.microsoft.com/office/powerpoint/2010/main" val="231129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Podstawy prawne </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2</a:t>
            </a:fld>
            <a:endParaRPr lang="pl-PL"/>
          </a:p>
        </p:txBody>
      </p:sp>
    </p:spTree>
    <p:extLst>
      <p:ext uri="{BB962C8B-B14F-4D97-AF65-F5344CB8AC3E}">
        <p14:creationId xmlns:p14="http://schemas.microsoft.com/office/powerpoint/2010/main" val="29402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DDFD6A-4111-4BC2-A851-44489376ABC3}"/>
              </a:ext>
            </a:extLst>
          </p:cNvPr>
          <p:cNvSpPr>
            <a:spLocks noGrp="1"/>
          </p:cNvSpPr>
          <p:nvPr>
            <p:ph type="title"/>
          </p:nvPr>
        </p:nvSpPr>
        <p:spPr>
          <a:xfrm>
            <a:off x="319135" y="220301"/>
            <a:ext cx="9875520" cy="1356360"/>
          </a:xfrm>
        </p:spPr>
        <p:txBody>
          <a:bodyPr>
            <a:normAutofit/>
          </a:bodyPr>
          <a:lstStyle/>
          <a:p>
            <a:r>
              <a:rPr lang="pl-PL" dirty="0"/>
              <a:t>W skład zespołu nadzorującego nie może wchodzić:</a:t>
            </a:r>
          </a:p>
        </p:txBody>
      </p:sp>
      <p:sp>
        <p:nvSpPr>
          <p:cNvPr id="3" name="Symbol zastępczy zawartości 2">
            <a:extLst>
              <a:ext uri="{FF2B5EF4-FFF2-40B4-BE49-F238E27FC236}">
                <a16:creationId xmlns:a16="http://schemas.microsoft.com/office/drawing/2014/main" id="{606E1B76-22AD-40E8-89ED-9E04048D01B1}"/>
              </a:ext>
            </a:extLst>
          </p:cNvPr>
          <p:cNvSpPr>
            <a:spLocks noGrp="1"/>
          </p:cNvSpPr>
          <p:nvPr>
            <p:ph idx="1"/>
          </p:nvPr>
        </p:nvSpPr>
        <p:spPr>
          <a:xfrm>
            <a:off x="1488618" y="2571299"/>
            <a:ext cx="9439087" cy="1869546"/>
          </a:xfrm>
        </p:spPr>
        <p:txBody>
          <a:bodyPr>
            <a:normAutofit/>
          </a:bodyPr>
          <a:lstStyle/>
          <a:p>
            <a:pPr algn="just"/>
            <a:r>
              <a:rPr lang="pl-PL" sz="2400" dirty="0"/>
              <a:t>w przypadku egzaminu z języka polskiego – nauczyciel języka polskiego, </a:t>
            </a:r>
          </a:p>
          <a:p>
            <a:pPr algn="just"/>
            <a:r>
              <a:rPr lang="pl-PL" sz="2400" dirty="0"/>
              <a:t>w przypadku egzaminu z matematyki – nauczyciel matematyki,</a:t>
            </a:r>
          </a:p>
          <a:p>
            <a:pPr algn="just"/>
            <a:r>
              <a:rPr lang="pl-PL" sz="2400" dirty="0"/>
              <a:t>w przypadku egzaminu z języka obcego nowożytnego – nauczyciel języka, z którego zakresu jest przeprowadzany egzamin w danej sali.</a:t>
            </a:r>
          </a:p>
        </p:txBody>
      </p:sp>
      <p:sp>
        <p:nvSpPr>
          <p:cNvPr id="4" name="Symbol zastępczy numeru slajdu 3">
            <a:extLst>
              <a:ext uri="{FF2B5EF4-FFF2-40B4-BE49-F238E27FC236}">
                <a16:creationId xmlns:a16="http://schemas.microsoft.com/office/drawing/2014/main" id="{937BBB95-CD14-418B-9416-BE1B8B5E685F}"/>
              </a:ext>
            </a:extLst>
          </p:cNvPr>
          <p:cNvSpPr>
            <a:spLocks noGrp="1"/>
          </p:cNvSpPr>
          <p:nvPr>
            <p:ph type="sldNum" sz="quarter" idx="12"/>
          </p:nvPr>
        </p:nvSpPr>
        <p:spPr/>
        <p:txBody>
          <a:bodyPr/>
          <a:lstStyle/>
          <a:p>
            <a:fld id="{B3870188-C63B-466F-B678-76B5FFC194F9}" type="slidenum">
              <a:rPr lang="pl-PL" smtClean="0"/>
              <a:t>20</a:t>
            </a:fld>
            <a:endParaRPr lang="pl-PL"/>
          </a:p>
        </p:txBody>
      </p:sp>
    </p:spTree>
    <p:extLst>
      <p:ext uri="{BB962C8B-B14F-4D97-AF65-F5344CB8AC3E}">
        <p14:creationId xmlns:p14="http://schemas.microsoft.com/office/powerpoint/2010/main" val="251258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3345" y="73994"/>
            <a:ext cx="9349693" cy="1280890"/>
          </a:xfrm>
        </p:spPr>
        <p:txBody>
          <a:bodyPr>
            <a:normAutofit/>
          </a:bodyPr>
          <a:lstStyle/>
          <a:p>
            <a:r>
              <a:rPr lang="pl-PL" dirty="0"/>
              <a:t>Szkolenie zespołów nadzorujących</a:t>
            </a:r>
          </a:p>
        </p:txBody>
      </p:sp>
      <p:sp>
        <p:nvSpPr>
          <p:cNvPr id="3" name="Symbol zastępczy zawartości 2"/>
          <p:cNvSpPr>
            <a:spLocks noGrp="1"/>
          </p:cNvSpPr>
          <p:nvPr>
            <p:ph idx="1"/>
          </p:nvPr>
        </p:nvSpPr>
        <p:spPr>
          <a:xfrm>
            <a:off x="1611517" y="2795337"/>
            <a:ext cx="10037474" cy="3552049"/>
          </a:xfrm>
        </p:spPr>
        <p:txBody>
          <a:bodyPr>
            <a:noAutofit/>
          </a:bodyPr>
          <a:lstStyle/>
          <a:p>
            <a:pPr marL="45720" indent="0" algn="just">
              <a:buNone/>
            </a:pPr>
            <a:r>
              <a:rPr lang="pl-PL" sz="2400" b="1" dirty="0"/>
              <a:t>Szkolenie z organizacji egzaminu ósmoklasisty </a:t>
            </a:r>
            <a:r>
              <a:rPr lang="pl-PL" sz="2400" dirty="0"/>
              <a:t>w szczególności powinno obejmować tematy:</a:t>
            </a:r>
          </a:p>
          <a:p>
            <a:pPr lvl="1" algn="just"/>
            <a:r>
              <a:rPr lang="pl-PL" sz="2400" dirty="0"/>
              <a:t>zadania członków zespołów nadzorujących</a:t>
            </a:r>
          </a:p>
          <a:p>
            <a:pPr lvl="1" algn="just"/>
            <a:r>
              <a:rPr lang="pl-PL" sz="2400" dirty="0"/>
              <a:t>przygotowanie i przeprowadzenie egzaminu </a:t>
            </a:r>
          </a:p>
          <a:p>
            <a:pPr lvl="1" algn="just"/>
            <a:r>
              <a:rPr lang="pl-PL" sz="2400" dirty="0"/>
              <a:t>dokumentacja egzaminacyjna i sposób pakowania</a:t>
            </a:r>
          </a:p>
          <a:p>
            <a:pPr marL="45720" indent="0" algn="just">
              <a:buNone/>
            </a:pPr>
            <a:r>
              <a:rPr lang="pl-PL" sz="2400" b="1" dirty="0"/>
              <a:t>Powołanie i potwierdzenie szkolenia </a:t>
            </a:r>
            <a:r>
              <a:rPr lang="pl-PL" sz="2400" dirty="0"/>
              <a:t>zespołu egzaminacyjnego oraz </a:t>
            </a:r>
            <a:r>
              <a:rPr lang="pl-PL" sz="2400" b="1" dirty="0"/>
              <a:t>oświadczenie</a:t>
            </a:r>
            <a:r>
              <a:rPr lang="pl-PL" sz="2400" dirty="0"/>
              <a:t> w sprawie znajomości przepisów związanych z zabezpieczeniem materiałów egzaminacyjnych przed nieuprawnionym ujawnieniem  powinny być zarejestrowane w </a:t>
            </a:r>
            <a:r>
              <a:rPr lang="pl-PL" sz="2400" b="1" kern="0" dirty="0">
                <a:solidFill>
                  <a:srgbClr val="00B0F0"/>
                </a:solidFill>
                <a:latin typeface="+mj-lt"/>
                <a:cs typeface="Calibri" panose="020F0502020204030204" pitchFamily="34" charset="0"/>
              </a:rPr>
              <a:t>załączniku 5a</a:t>
            </a:r>
            <a:r>
              <a:rPr lang="pl-PL" sz="2400" kern="0" dirty="0">
                <a:solidFill>
                  <a:srgbClr val="00B0F0"/>
                </a:solidFill>
                <a:latin typeface="Calibri" panose="020F0502020204030204" pitchFamily="34" charset="0"/>
                <a:cs typeface="Calibri" panose="020F0502020204030204" pitchFamily="34" charset="0"/>
              </a:rPr>
              <a:t>.</a:t>
            </a:r>
            <a:endParaRPr lang="en-US" sz="2400" kern="0" dirty="0">
              <a:solidFill>
                <a:srgbClr val="00B0F0"/>
              </a:solidFill>
              <a:latin typeface="Calibri" panose="020F0502020204030204" pitchFamily="34" charset="0"/>
              <a:cs typeface="Calibri" panose="020F0502020204030204" pitchFamily="34" charset="0"/>
            </a:endParaRPr>
          </a:p>
          <a:p>
            <a:pPr algn="just"/>
            <a:endParaRPr lang="pl-PL" sz="2400" dirty="0"/>
          </a:p>
          <a:p>
            <a:pPr lvl="1" algn="just"/>
            <a:endParaRPr lang="pl-PL" sz="2400" dirty="0"/>
          </a:p>
          <a:p>
            <a:pPr marL="0" indent="0" algn="just">
              <a:spcBef>
                <a:spcPts val="0"/>
              </a:spcBef>
              <a:buNone/>
            </a:pPr>
            <a:endParaRPr lang="pl-PL" sz="2400" dirty="0">
              <a:latin typeface="Century Gothic" panose="020B0502020202020204" pitchFamily="34" charset="0"/>
              <a:cs typeface="Calibri" panose="020F0502020204030204" pitchFamily="34" charset="0"/>
            </a:endParaRPr>
          </a:p>
        </p:txBody>
      </p:sp>
      <p:sp>
        <p:nvSpPr>
          <p:cNvPr id="4" name="Symbol zastępczy numeru slajdu 3"/>
          <p:cNvSpPr>
            <a:spLocks noGrp="1"/>
          </p:cNvSpPr>
          <p:nvPr>
            <p:ph type="sldNum" sz="quarter" idx="12"/>
          </p:nvPr>
        </p:nvSpPr>
        <p:spPr/>
        <p:txBody>
          <a:bodyPr/>
          <a:lstStyle/>
          <a:p>
            <a:fld id="{B3870188-C63B-466F-B678-76B5FFC194F9}" type="slidenum">
              <a:rPr lang="pl-PL" smtClean="0"/>
              <a:t>21</a:t>
            </a:fld>
            <a:endParaRPr lang="pl-PL"/>
          </a:p>
        </p:txBody>
      </p:sp>
      <p:sp>
        <p:nvSpPr>
          <p:cNvPr id="8" name="pole tekstowe 7">
            <a:extLst>
              <a:ext uri="{FF2B5EF4-FFF2-40B4-BE49-F238E27FC236}">
                <a16:creationId xmlns:a16="http://schemas.microsoft.com/office/drawing/2014/main" id="{39EB139B-43B3-4537-B922-5602D74C6EF5}"/>
              </a:ext>
            </a:extLst>
          </p:cNvPr>
          <p:cNvSpPr txBox="1"/>
          <p:nvPr/>
        </p:nvSpPr>
        <p:spPr>
          <a:xfrm>
            <a:off x="1787621" y="1659612"/>
            <a:ext cx="9993193" cy="830997"/>
          </a:xfrm>
          <a:prstGeom prst="rect">
            <a:avLst/>
          </a:prstGeom>
          <a:noFill/>
          <a:ln w="38100">
            <a:solidFill>
              <a:schemeClr val="accent1"/>
            </a:solidFill>
          </a:ln>
        </p:spPr>
        <p:txBody>
          <a:bodyPr wrap="square" rtlCol="0" anchor="ctr">
            <a:spAutoFit/>
          </a:bodyPr>
          <a:lstStyle/>
          <a:p>
            <a:pPr defTabSz="514350">
              <a:defRPr/>
            </a:pPr>
            <a:r>
              <a:rPr lang="pl-PL" sz="2400" kern="0" dirty="0">
                <a:solidFill>
                  <a:prstClr val="black"/>
                </a:solidFill>
                <a:latin typeface="Century Gothic" panose="020B0502020202020204" pitchFamily="34" charset="0"/>
                <a:cs typeface="Calibri" panose="020F0502020204030204" pitchFamily="34" charset="0"/>
              </a:rPr>
              <a:t>PZE lub jego zastępca powinni przeprowadzić szkolenie w zakresie organizacji egzaminu </a:t>
            </a:r>
            <a:r>
              <a:rPr lang="pl-PL" sz="2400" i="1" dirty="0">
                <a:latin typeface="Century Gothic" panose="020B0502020202020204" pitchFamily="34" charset="0"/>
                <a:cs typeface="Calibri" panose="020F0502020204030204" pitchFamily="34" charset="0"/>
              </a:rPr>
              <a:t>Informacja o sposobie… sekcja 3. s. 26</a:t>
            </a:r>
            <a:endParaRPr lang="pl-PL" sz="2400" i="1" kern="0" dirty="0">
              <a:latin typeface="Century Gothic" panose="020B0502020202020204" pitchFamily="34" charset="0"/>
              <a:cs typeface="Calibri" panose="020F0502020204030204" pitchFamily="34" charset="0"/>
            </a:endParaRPr>
          </a:p>
        </p:txBody>
      </p:sp>
      <p:sp>
        <p:nvSpPr>
          <p:cNvPr id="5" name="Schemat blokowy: dokument 4"/>
          <p:cNvSpPr/>
          <p:nvPr/>
        </p:nvSpPr>
        <p:spPr>
          <a:xfrm>
            <a:off x="361295" y="1659612"/>
            <a:ext cx="1340270" cy="94306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b="1" dirty="0">
                <a:latin typeface="Calibri" panose="020F0502020204030204" pitchFamily="34" charset="0"/>
                <a:cs typeface="Calibri" panose="020F0502020204030204" pitchFamily="34" charset="0"/>
              </a:rPr>
              <a:t>Do</a:t>
            </a:r>
            <a:r>
              <a:rPr lang="pl-PL" b="1" dirty="0"/>
              <a:t> </a:t>
            </a:r>
            <a:r>
              <a:rPr lang="pl-PL" b="1" dirty="0">
                <a:latin typeface="Calibri" panose="020F0502020204030204" pitchFamily="34" charset="0"/>
                <a:cs typeface="Calibri" panose="020F0502020204030204" pitchFamily="34" charset="0"/>
              </a:rPr>
              <a:t>9 maja</a:t>
            </a:r>
          </a:p>
        </p:txBody>
      </p:sp>
    </p:spTree>
    <p:extLst>
      <p:ext uri="{BB962C8B-B14F-4D97-AF65-F5344CB8AC3E}">
        <p14:creationId xmlns:p14="http://schemas.microsoft.com/office/powerpoint/2010/main" val="3081488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22</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314415" y="322398"/>
            <a:ext cx="11466399" cy="954107"/>
          </a:xfrm>
          <a:prstGeom prst="rect">
            <a:avLst/>
          </a:prstGeom>
          <a:noFill/>
          <a:ln w="38100">
            <a:solidFill>
              <a:schemeClr val="accent1"/>
            </a:solidFill>
          </a:ln>
        </p:spPr>
        <p:txBody>
          <a:bodyPr wrap="square" rtlCol="0" anchor="ctr">
            <a:spAutoFit/>
          </a:bodyPr>
          <a:lstStyle/>
          <a:p>
            <a:pPr defTabSz="514350">
              <a:defRPr/>
            </a:pPr>
            <a:r>
              <a:rPr lang="pl-PL" sz="2800" dirty="0"/>
              <a:t>Zadania członków zespołu nadzorującego </a:t>
            </a:r>
            <a:r>
              <a:rPr lang="pl-PL" sz="2800" i="1" dirty="0">
                <a:latin typeface="Century Gothic" panose="020B0502020202020204" pitchFamily="34" charset="0"/>
                <a:cs typeface="Calibri" panose="020F0502020204030204" pitchFamily="34" charset="0"/>
              </a:rPr>
              <a:t>Informacja o sposobie… sekcja 9. s. 65-69</a:t>
            </a:r>
            <a:endParaRPr lang="pl-PL" sz="2800" i="1" kern="0" dirty="0">
              <a:latin typeface="Century Gothic" panose="020B050202020202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956AD80C-8D46-4512-820C-FB6E1B449646}"/>
              </a:ext>
            </a:extLst>
          </p:cNvPr>
          <p:cNvPicPr>
            <a:picLocks noChangeAspect="1"/>
          </p:cNvPicPr>
          <p:nvPr/>
        </p:nvPicPr>
        <p:blipFill rotWithShape="1">
          <a:blip r:embed="rId2"/>
          <a:srcRect l="22666" t="29037" r="37742" b="64444"/>
          <a:stretch/>
        </p:blipFill>
        <p:spPr>
          <a:xfrm>
            <a:off x="3743461" y="867894"/>
            <a:ext cx="5328428" cy="493480"/>
          </a:xfrm>
          <a:prstGeom prst="rect">
            <a:avLst/>
          </a:prstGeom>
          <a:ln w="57150">
            <a:solidFill>
              <a:schemeClr val="accent1"/>
            </a:solidFill>
          </a:ln>
          <a:effectLst>
            <a:innerShdw blurRad="63500" dist="50800" dir="13500000">
              <a:prstClr val="black">
                <a:alpha val="50000"/>
              </a:prstClr>
            </a:innerShdw>
          </a:effectLst>
        </p:spPr>
      </p:pic>
      <p:sp>
        <p:nvSpPr>
          <p:cNvPr id="11" name="Prostokąt 10"/>
          <p:cNvSpPr/>
          <p:nvPr/>
        </p:nvSpPr>
        <p:spPr>
          <a:xfrm>
            <a:off x="407406" y="1446242"/>
            <a:ext cx="11525061" cy="5262979"/>
          </a:xfrm>
          <a:prstGeom prst="rect">
            <a:avLst/>
          </a:prstGeom>
          <a:ln>
            <a:solidFill>
              <a:schemeClr val="accent1"/>
            </a:solidFill>
          </a:ln>
        </p:spPr>
        <p:txBody>
          <a:bodyPr wrap="square">
            <a:spAutoFit/>
          </a:bodyPr>
          <a:lstStyle/>
          <a:p>
            <a:r>
              <a:rPr lang="pl-PL" sz="1400" dirty="0"/>
              <a:t>1. Przewodniczący zespołu nadzorującego (</a:t>
            </a:r>
            <a:r>
              <a:rPr lang="pl-PL" sz="1400" dirty="0" err="1"/>
              <a:t>PZN</a:t>
            </a:r>
            <a:r>
              <a:rPr lang="pl-PL" sz="1400" dirty="0"/>
              <a:t>) </a:t>
            </a:r>
            <a:r>
              <a:rPr lang="pl-PL" sz="1400" b="1" dirty="0"/>
              <a:t>kieruje pracą tego zespołu </a:t>
            </a:r>
            <a:r>
              <a:rPr lang="pl-PL" sz="1400" dirty="0"/>
              <a:t>i zapewnia prawidłowy przebieg egzaminu ósmoklasisty w danej sali egzaminacyjnej.</a:t>
            </a:r>
          </a:p>
          <a:p>
            <a:r>
              <a:rPr lang="pl-PL" sz="1400" dirty="0"/>
              <a:t>2. </a:t>
            </a:r>
            <a:r>
              <a:rPr lang="pl-PL" sz="1400" dirty="0" err="1"/>
              <a:t>PZN</a:t>
            </a:r>
            <a:r>
              <a:rPr lang="pl-PL" sz="1400" dirty="0"/>
              <a:t> ma obowiązek </a:t>
            </a:r>
            <a:r>
              <a:rPr lang="pl-PL" sz="1400" b="1" dirty="0"/>
              <a:t>zapoznać się z zasadami organizowania i przeprowadzania egzaminu ósmoklasisty</a:t>
            </a:r>
            <a:r>
              <a:rPr lang="pl-PL" sz="1400" dirty="0"/>
              <a:t> oraz przestrzegać tych zasad. </a:t>
            </a:r>
            <a:r>
              <a:rPr lang="pl-PL" sz="1400" dirty="0" err="1"/>
              <a:t>PZN</a:t>
            </a:r>
            <a:r>
              <a:rPr lang="pl-PL" sz="1400" dirty="0"/>
              <a:t> zapoznaje się również z przepisami związanymi z zabezpieczeniem materiałów przed nieuprawnionym ujawnieniem.</a:t>
            </a:r>
          </a:p>
          <a:p>
            <a:r>
              <a:rPr lang="pl-PL" sz="1400" dirty="0"/>
              <a:t>3. </a:t>
            </a:r>
            <a:r>
              <a:rPr lang="pl-PL" sz="1400" dirty="0" err="1"/>
              <a:t>PZN</a:t>
            </a:r>
            <a:r>
              <a:rPr lang="pl-PL" sz="1400" dirty="0"/>
              <a:t> w szczególności:</a:t>
            </a:r>
          </a:p>
          <a:p>
            <a:pPr lvl="1"/>
            <a:r>
              <a:rPr lang="pl-PL" sz="1400" dirty="0"/>
              <a:t>1) </a:t>
            </a:r>
            <a:r>
              <a:rPr lang="pl-PL" sz="1400" b="1" dirty="0"/>
              <a:t>sprawdza stan techniczny </a:t>
            </a:r>
            <a:r>
              <a:rPr lang="pl-PL" sz="1400" dirty="0"/>
              <a:t>urządzeń niezbędnych do przeprowadzenia egzaminu ósmoklasisty z języka obcego nowożytnego (pkt 3.6.3.)</a:t>
            </a:r>
          </a:p>
          <a:p>
            <a:pPr lvl="1"/>
            <a:r>
              <a:rPr lang="pl-PL" sz="1400" dirty="0"/>
              <a:t>2) </a:t>
            </a:r>
            <a:r>
              <a:rPr lang="pl-PL" sz="1400" b="1" dirty="0"/>
              <a:t>odpowiada za przygotowanie danej sali </a:t>
            </a:r>
            <a:r>
              <a:rPr lang="pl-PL" sz="1400" dirty="0"/>
              <a:t>egzaminacyjnej do egzaminu z danego przedmiotu (pkt 3.6.2., 4.1.3.)</a:t>
            </a:r>
          </a:p>
          <a:p>
            <a:pPr lvl="1"/>
            <a:r>
              <a:rPr lang="pl-PL" sz="1400" dirty="0"/>
              <a:t>3) </a:t>
            </a:r>
            <a:r>
              <a:rPr lang="pl-PL" sz="1400" b="1" dirty="0"/>
              <a:t>wyznacza</a:t>
            </a:r>
            <a:r>
              <a:rPr lang="pl-PL" sz="1400" dirty="0"/>
              <a:t> poszczególnym </a:t>
            </a:r>
            <a:r>
              <a:rPr lang="pl-PL" sz="1400" b="1" dirty="0"/>
              <a:t>członkom zespołu nadzorującego zadania</a:t>
            </a:r>
            <a:r>
              <a:rPr lang="pl-PL" sz="1400" dirty="0"/>
              <a:t> w zakresie zapewnienia uczniom niezbędnej pomocy i opieki (pkt 4.1.4.)</a:t>
            </a:r>
          </a:p>
          <a:p>
            <a:pPr lvl="1"/>
            <a:r>
              <a:rPr lang="pl-PL" sz="1400" dirty="0"/>
              <a:t>4) </a:t>
            </a:r>
            <a:r>
              <a:rPr lang="pl-PL" sz="1400" b="1" dirty="0"/>
              <a:t>odbiera od </a:t>
            </a:r>
            <a:r>
              <a:rPr lang="pl-PL" sz="1400" b="1" dirty="0" err="1"/>
              <a:t>PZE</a:t>
            </a:r>
            <a:r>
              <a:rPr lang="pl-PL" sz="1400" b="1" dirty="0"/>
              <a:t> informacje o uczniach mających zaświadczenia lekarskie </a:t>
            </a:r>
            <a:r>
              <a:rPr lang="pl-PL" sz="1400" dirty="0"/>
              <a:t>o konieczności przyjmowania leków lub zjedzenia posiłku w trakcie egzaminu i przestrzega wykonania tych zaleceń</a:t>
            </a:r>
          </a:p>
          <a:p>
            <a:pPr lvl="1"/>
            <a:r>
              <a:rPr lang="pl-PL" sz="1400" dirty="0"/>
              <a:t>5) </a:t>
            </a:r>
            <a:r>
              <a:rPr lang="pl-PL" sz="1400" b="1" dirty="0"/>
              <a:t>odbiera od </a:t>
            </a:r>
            <a:r>
              <a:rPr lang="pl-PL" sz="1400" b="1" dirty="0" err="1"/>
              <a:t>PZE</a:t>
            </a:r>
            <a:r>
              <a:rPr lang="pl-PL" sz="1400" b="1" dirty="0"/>
              <a:t> informacje o uczniach uprawnionych do dostosowania </a:t>
            </a:r>
            <a:r>
              <a:rPr lang="pl-PL" sz="1400" dirty="0"/>
              <a:t>warunków i form egzaminu ósmoklasisty, piszących egzamin w danej sali, i o warunkach, jakie powinny zostać im zapewnione, a przed egzaminem sprawdza, czy warunki te zostały zapewnione</a:t>
            </a:r>
          </a:p>
          <a:p>
            <a:pPr lvl="1"/>
            <a:r>
              <a:rPr lang="pl-PL" sz="1400" dirty="0"/>
              <a:t>6) </a:t>
            </a:r>
            <a:r>
              <a:rPr lang="pl-PL" sz="1400" b="1" dirty="0"/>
              <a:t>odbiera od </a:t>
            </a:r>
            <a:r>
              <a:rPr lang="pl-PL" sz="1400" b="1" dirty="0" err="1"/>
              <a:t>PZE</a:t>
            </a:r>
            <a:r>
              <a:rPr lang="pl-PL" sz="1400" b="1" dirty="0"/>
              <a:t> materiały egzaminacyjne </a:t>
            </a:r>
            <a:r>
              <a:rPr lang="pl-PL" sz="1400" dirty="0"/>
              <a:t>(pkt 4.3.3.), weryfikuje ich poprawność, przenosi je do sali egzaminacyjnej oraz zapewnia ich ochronę przed nieuprawnionym ujawnieniem</a:t>
            </a:r>
          </a:p>
          <a:p>
            <a:pPr lvl="1"/>
            <a:r>
              <a:rPr lang="pl-PL" sz="1400" dirty="0"/>
              <a:t>7) </a:t>
            </a:r>
            <a:r>
              <a:rPr lang="pl-PL" sz="1400" b="1" dirty="0"/>
              <a:t>przypomina zdającym </a:t>
            </a:r>
            <a:r>
              <a:rPr lang="pl-PL" sz="1400" dirty="0"/>
              <a:t>oraz innym osobom uprawnionym do obecności na sali egzaminacyjnej </a:t>
            </a:r>
            <a:r>
              <a:rPr lang="pl-PL" sz="1400" b="1" dirty="0"/>
              <a:t>o zakazie wnoszenia materiałów i przyborów niewymienionych w komunikacie o przyborach oraz urządzeń telekomunikacyjnych</a:t>
            </a:r>
            <a:r>
              <a:rPr lang="pl-PL" sz="1400" dirty="0"/>
              <a:t>, </a:t>
            </a:r>
            <a:r>
              <a:rPr lang="pl-PL" sz="1400" u="sng" dirty="0"/>
              <a:t>z wyjątkiem urządzenia telekomunikacyjnego wyposażonego w aplikację mobilną służącą do monitorowania stanu zdrowia ucznia </a:t>
            </a:r>
            <a:r>
              <a:rPr lang="pl-PL" sz="1400" dirty="0"/>
              <a:t>(pkt 4.4.1., 4.4.2., 4.4.3.)</a:t>
            </a:r>
          </a:p>
          <a:p>
            <a:pPr lvl="1"/>
            <a:r>
              <a:rPr lang="pl-PL" sz="1400" dirty="0"/>
              <a:t>8) </a:t>
            </a:r>
            <a:r>
              <a:rPr lang="pl-PL" sz="1400" b="1" dirty="0"/>
              <a:t>przeprowadza egzamin </a:t>
            </a:r>
            <a:r>
              <a:rPr lang="pl-PL" sz="1400" dirty="0"/>
              <a:t>ósmoklasisty z danego przedmiotu </a:t>
            </a:r>
            <a:r>
              <a:rPr lang="pl-PL" sz="1400" b="1" dirty="0"/>
              <a:t>w danej sali </a:t>
            </a:r>
            <a:r>
              <a:rPr lang="pl-PL" sz="1400" dirty="0"/>
              <a:t>egzaminacyjnej (pkt 4.4., 4.5., 5.1.)</a:t>
            </a:r>
          </a:p>
          <a:p>
            <a:pPr lvl="1"/>
            <a:r>
              <a:rPr lang="pl-PL" sz="1400" dirty="0"/>
              <a:t>9) </a:t>
            </a:r>
            <a:r>
              <a:rPr lang="pl-PL" sz="1400" b="1" dirty="0"/>
              <a:t>uzupełnia wykaz uczniów w danej sali egzaminacyjnej </a:t>
            </a:r>
            <a:r>
              <a:rPr lang="pl-PL" sz="1400" dirty="0"/>
              <a:t>oraz protokół przebiegu egzaminu ósmoklasisty z danego przedmiotu w danej sali (pkt 6.1.3.)</a:t>
            </a:r>
          </a:p>
          <a:p>
            <a:pPr lvl="1"/>
            <a:r>
              <a:rPr lang="pl-PL" sz="1400" dirty="0"/>
              <a:t>10) </a:t>
            </a:r>
            <a:r>
              <a:rPr lang="pl-PL" sz="1400" b="1" dirty="0"/>
              <a:t>przekazuje </a:t>
            </a:r>
            <a:r>
              <a:rPr lang="pl-PL" sz="1400" b="1" dirty="0" err="1"/>
              <a:t>PZE</a:t>
            </a:r>
            <a:r>
              <a:rPr lang="pl-PL" sz="1400" b="1" dirty="0"/>
              <a:t> materiały egzaminacyjne oraz dokumentację po zakończeniu egzaminu </a:t>
            </a:r>
            <a:r>
              <a:rPr lang="pl-PL" sz="1400" dirty="0"/>
              <a:t>ósmoklasisty z danego przedmiotu (pkt 6.1.4., 6.1.5.).</a:t>
            </a:r>
          </a:p>
          <a:p>
            <a:r>
              <a:rPr lang="pl-PL" sz="1400" dirty="0"/>
              <a:t>4</a:t>
            </a:r>
            <a:r>
              <a:rPr lang="pl-PL" sz="1400" b="1" dirty="0"/>
              <a:t>. </a:t>
            </a:r>
            <a:r>
              <a:rPr lang="pl-PL" sz="1400" b="1" dirty="0" err="1"/>
              <a:t>PZN</a:t>
            </a:r>
            <a:r>
              <a:rPr lang="pl-PL" sz="1400" b="1" dirty="0"/>
              <a:t> nie opuszcza sali egzaminacyjnej w czasie trwania egzaminu</a:t>
            </a:r>
            <a:r>
              <a:rPr lang="pl-PL" sz="1400" dirty="0"/>
              <a:t> ósmoklasisty. W sytuacjach szczególnych, gdy musi opuścić salę, swoje obowiązki powierza członkowi zespołu nadzorującego. Fakt ten odnotowuje się w protokole przebiegu egzaminu z danego przedmiotu w danej sali.</a:t>
            </a:r>
          </a:p>
          <a:p>
            <a:r>
              <a:rPr lang="pl-PL" sz="1400" dirty="0"/>
              <a:t>5. Jeżeli </a:t>
            </a:r>
            <a:r>
              <a:rPr lang="pl-PL" sz="1400" b="1" dirty="0"/>
              <a:t>egzamin ósmoklasist</a:t>
            </a:r>
            <a:r>
              <a:rPr lang="pl-PL" sz="1400" dirty="0"/>
              <a:t>y z danego przedmiotu jest przeprowadzany np. </a:t>
            </a:r>
            <a:r>
              <a:rPr lang="pl-PL" sz="1400" b="1" dirty="0"/>
              <a:t>w domu ucznia </a:t>
            </a:r>
            <a:r>
              <a:rPr lang="pl-PL" sz="1400" dirty="0"/>
              <a:t>(pkt 3.1.7.), </a:t>
            </a:r>
            <a:r>
              <a:rPr lang="pl-PL" sz="1400" dirty="0" err="1"/>
              <a:t>PZN</a:t>
            </a:r>
            <a:r>
              <a:rPr lang="pl-PL" sz="1400" dirty="0"/>
              <a:t> ma obowiązek </a:t>
            </a:r>
            <a:r>
              <a:rPr lang="pl-PL" sz="1400" b="1" dirty="0"/>
              <a:t>upewnić się </a:t>
            </a:r>
            <a:r>
              <a:rPr lang="pl-PL" sz="1400" dirty="0"/>
              <a:t>przed egzaminem, że warunki, wyposażenie i oprzyrządowanie są dostosowane do potrzeb zdającego, który przystępuje do egzaminu.</a:t>
            </a:r>
          </a:p>
        </p:txBody>
      </p:sp>
    </p:spTree>
    <p:extLst>
      <p:ext uri="{BB962C8B-B14F-4D97-AF65-F5344CB8AC3E}">
        <p14:creationId xmlns:p14="http://schemas.microsoft.com/office/powerpoint/2010/main" val="2004117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23</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314415" y="322398"/>
            <a:ext cx="11466399" cy="954107"/>
          </a:xfrm>
          <a:prstGeom prst="rect">
            <a:avLst/>
          </a:prstGeom>
          <a:noFill/>
          <a:ln w="38100">
            <a:solidFill>
              <a:schemeClr val="accent1"/>
            </a:solidFill>
          </a:ln>
        </p:spPr>
        <p:txBody>
          <a:bodyPr wrap="square" rtlCol="0" anchor="ctr">
            <a:spAutoFit/>
          </a:bodyPr>
          <a:lstStyle/>
          <a:p>
            <a:pPr defTabSz="514350">
              <a:defRPr/>
            </a:pPr>
            <a:r>
              <a:rPr lang="pl-PL" sz="2800" dirty="0"/>
              <a:t>Zadania członków zespołu nadzorującego </a:t>
            </a:r>
            <a:r>
              <a:rPr lang="pl-PL" sz="2800" i="1" dirty="0">
                <a:latin typeface="Century Gothic" panose="020B0502020202020204" pitchFamily="34" charset="0"/>
                <a:cs typeface="Calibri" panose="020F0502020204030204" pitchFamily="34" charset="0"/>
              </a:rPr>
              <a:t>Informacja o sposobie… sekcja 9. s. 65-69</a:t>
            </a:r>
            <a:endParaRPr lang="pl-PL" sz="2800" i="1" kern="0" dirty="0">
              <a:latin typeface="Century Gothic" panose="020B050202020202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956AD80C-8D46-4512-820C-FB6E1B449646}"/>
              </a:ext>
            </a:extLst>
          </p:cNvPr>
          <p:cNvPicPr>
            <a:picLocks noChangeAspect="1"/>
          </p:cNvPicPr>
          <p:nvPr/>
        </p:nvPicPr>
        <p:blipFill rotWithShape="1">
          <a:blip r:embed="rId2"/>
          <a:srcRect l="22666" t="29037" r="37742" b="64444"/>
          <a:stretch/>
        </p:blipFill>
        <p:spPr>
          <a:xfrm>
            <a:off x="3743461" y="867894"/>
            <a:ext cx="5328428" cy="493480"/>
          </a:xfrm>
          <a:prstGeom prst="rect">
            <a:avLst/>
          </a:prstGeom>
          <a:ln w="57150">
            <a:solidFill>
              <a:schemeClr val="accent1"/>
            </a:solidFill>
          </a:ln>
          <a:effectLst>
            <a:innerShdw blurRad="63500" dist="50800" dir="13500000">
              <a:prstClr val="black">
                <a:alpha val="50000"/>
              </a:prstClr>
            </a:innerShdw>
          </a:effectLst>
        </p:spPr>
      </p:pic>
      <p:sp>
        <p:nvSpPr>
          <p:cNvPr id="11" name="Prostokąt 10"/>
          <p:cNvSpPr/>
          <p:nvPr/>
        </p:nvSpPr>
        <p:spPr>
          <a:xfrm>
            <a:off x="411186" y="1481357"/>
            <a:ext cx="11369628" cy="5016758"/>
          </a:xfrm>
          <a:prstGeom prst="rect">
            <a:avLst/>
          </a:prstGeom>
          <a:ln>
            <a:solidFill>
              <a:schemeClr val="accent1"/>
            </a:solidFill>
          </a:ln>
        </p:spPr>
        <p:txBody>
          <a:bodyPr wrap="square">
            <a:spAutoFit/>
          </a:bodyPr>
          <a:lstStyle/>
          <a:p>
            <a:pPr marL="342900" indent="-342900" algn="just">
              <a:buAutoNum type="arabicPeriod"/>
            </a:pPr>
            <a:r>
              <a:rPr lang="pl-PL" sz="1600" b="1" dirty="0" err="1"/>
              <a:t>PZN</a:t>
            </a:r>
            <a:r>
              <a:rPr lang="pl-PL" sz="1600" dirty="0"/>
              <a:t> </a:t>
            </a:r>
            <a:r>
              <a:rPr lang="pl-PL" sz="1600" b="1" dirty="0"/>
              <a:t>kieruje pracą tego zespołu </a:t>
            </a:r>
          </a:p>
          <a:p>
            <a:pPr marL="342900" indent="-342900" algn="just">
              <a:buAutoNum type="arabicPeriod"/>
            </a:pPr>
            <a:r>
              <a:rPr lang="pl-PL" sz="1600" b="1" dirty="0" err="1"/>
              <a:t>PZN</a:t>
            </a:r>
            <a:r>
              <a:rPr lang="pl-PL" sz="1600" dirty="0"/>
              <a:t> </a:t>
            </a:r>
            <a:r>
              <a:rPr lang="pl-PL" sz="1600" b="1" dirty="0"/>
              <a:t>zapoznaje się z zasadami organizowania i przeprowadzania egzaminu ósmoklasisty</a:t>
            </a:r>
            <a:r>
              <a:rPr lang="pl-PL" sz="1600" dirty="0"/>
              <a:t> oraz z przepisami związanymi </a:t>
            </a:r>
            <a:br>
              <a:rPr lang="pl-PL" sz="1600" dirty="0"/>
            </a:br>
            <a:r>
              <a:rPr lang="pl-PL" sz="1600" dirty="0"/>
              <a:t>z zabezpieczeniem materiałów przed nieuprawnionym ujawnieniem.</a:t>
            </a:r>
          </a:p>
          <a:p>
            <a:pPr algn="just"/>
            <a:r>
              <a:rPr lang="pl-PL" sz="1600" b="1" dirty="0"/>
              <a:t>3</a:t>
            </a:r>
            <a:r>
              <a:rPr lang="pl-PL" sz="1600" dirty="0"/>
              <a:t>.    </a:t>
            </a:r>
            <a:r>
              <a:rPr lang="pl-PL" sz="1600" b="1" dirty="0" err="1"/>
              <a:t>PZN</a:t>
            </a:r>
            <a:r>
              <a:rPr lang="pl-PL" sz="1600" dirty="0"/>
              <a:t> w szczególności:</a:t>
            </a:r>
          </a:p>
          <a:p>
            <a:pPr lvl="1" algn="just"/>
            <a:r>
              <a:rPr lang="pl-PL" sz="1600" dirty="0"/>
              <a:t>1) </a:t>
            </a:r>
            <a:r>
              <a:rPr lang="pl-PL" sz="1600" b="1" dirty="0"/>
              <a:t>sprawdza stan techniczny </a:t>
            </a:r>
            <a:r>
              <a:rPr lang="pl-PL" sz="1600" dirty="0"/>
              <a:t>urządzeń </a:t>
            </a:r>
          </a:p>
          <a:p>
            <a:pPr lvl="1" algn="just"/>
            <a:r>
              <a:rPr lang="pl-PL" sz="1600" dirty="0"/>
              <a:t>2) </a:t>
            </a:r>
            <a:r>
              <a:rPr lang="pl-PL" sz="1600" b="1" dirty="0"/>
              <a:t>odpowiada za przygotowanie danej sali </a:t>
            </a:r>
            <a:r>
              <a:rPr lang="pl-PL" sz="1600" dirty="0"/>
              <a:t>egzaminacyjnej do egzaminu </a:t>
            </a:r>
          </a:p>
          <a:p>
            <a:pPr lvl="1" algn="just"/>
            <a:r>
              <a:rPr lang="pl-PL" sz="1600" dirty="0"/>
              <a:t>3) </a:t>
            </a:r>
            <a:r>
              <a:rPr lang="pl-PL" sz="1600" b="1" dirty="0"/>
              <a:t>wyznacza</a:t>
            </a:r>
            <a:r>
              <a:rPr lang="pl-PL" sz="1600" dirty="0"/>
              <a:t> poszczególnym </a:t>
            </a:r>
            <a:r>
              <a:rPr lang="pl-PL" sz="1600" b="1" dirty="0"/>
              <a:t>członkom zespołu nadzorującego zadania</a:t>
            </a:r>
            <a:r>
              <a:rPr lang="pl-PL" sz="1600" dirty="0"/>
              <a:t> </a:t>
            </a:r>
          </a:p>
          <a:p>
            <a:pPr lvl="1" algn="just"/>
            <a:r>
              <a:rPr lang="pl-PL" sz="1600" dirty="0"/>
              <a:t>4) </a:t>
            </a:r>
            <a:r>
              <a:rPr lang="pl-PL" sz="1600" b="1" dirty="0"/>
              <a:t>odbiera od </a:t>
            </a:r>
            <a:r>
              <a:rPr lang="pl-PL" sz="1600" b="1" dirty="0" err="1"/>
              <a:t>PZE</a:t>
            </a:r>
            <a:r>
              <a:rPr lang="pl-PL" sz="1600" b="1" dirty="0"/>
              <a:t> informacje o uczniach mających zaświadczenia lekarskie </a:t>
            </a:r>
          </a:p>
          <a:p>
            <a:pPr lvl="1" algn="just"/>
            <a:r>
              <a:rPr lang="pl-PL" sz="1600" dirty="0"/>
              <a:t>5) </a:t>
            </a:r>
            <a:r>
              <a:rPr lang="pl-PL" sz="1600" b="1" dirty="0"/>
              <a:t>odbiera od </a:t>
            </a:r>
            <a:r>
              <a:rPr lang="pl-PL" sz="1600" b="1" dirty="0" err="1"/>
              <a:t>PZE</a:t>
            </a:r>
            <a:r>
              <a:rPr lang="pl-PL" sz="1600" b="1" dirty="0"/>
              <a:t> informacje o uczniach uprawnionych do dostosowania </a:t>
            </a:r>
          </a:p>
          <a:p>
            <a:pPr lvl="1" algn="just"/>
            <a:r>
              <a:rPr lang="pl-PL" sz="1600" dirty="0"/>
              <a:t>6) </a:t>
            </a:r>
            <a:r>
              <a:rPr lang="pl-PL" sz="1600" b="1" dirty="0"/>
              <a:t>odbiera od </a:t>
            </a:r>
            <a:r>
              <a:rPr lang="pl-PL" sz="1600" b="1" dirty="0" err="1"/>
              <a:t>PZE</a:t>
            </a:r>
            <a:r>
              <a:rPr lang="pl-PL" sz="1600" b="1" dirty="0"/>
              <a:t> materiały egzaminacyjne </a:t>
            </a:r>
          </a:p>
          <a:p>
            <a:pPr lvl="1" algn="just"/>
            <a:r>
              <a:rPr lang="pl-PL" sz="1600" dirty="0"/>
              <a:t>7) </a:t>
            </a:r>
            <a:r>
              <a:rPr lang="pl-PL" sz="1600" b="1" dirty="0"/>
              <a:t>przypomina zdającym </a:t>
            </a:r>
            <a:r>
              <a:rPr lang="pl-PL" sz="1600" dirty="0"/>
              <a:t>oraz innym osobom </a:t>
            </a:r>
            <a:r>
              <a:rPr lang="pl-PL" sz="1600" b="1" dirty="0"/>
              <a:t>o zakazie wnoszenia materiałów i przyborów niewymienionych w komunikacie o przyborach oraz urządzeń telekomunikacyjnych</a:t>
            </a:r>
            <a:r>
              <a:rPr lang="pl-PL" sz="1600" dirty="0"/>
              <a:t>, </a:t>
            </a:r>
            <a:r>
              <a:rPr lang="pl-PL" sz="1600" u="sng" dirty="0"/>
              <a:t>z wyjątkiem urządzenia telekomunikacyjnego wyposażonego w aplikację mobilną służącą do monitorowania stanu zdrowia ucznia </a:t>
            </a:r>
          </a:p>
          <a:p>
            <a:pPr lvl="1" algn="just"/>
            <a:r>
              <a:rPr lang="pl-PL" sz="1600" dirty="0"/>
              <a:t>8) </a:t>
            </a:r>
            <a:r>
              <a:rPr lang="pl-PL" sz="1600" b="1" dirty="0"/>
              <a:t>przeprowadza egzamin </a:t>
            </a:r>
            <a:r>
              <a:rPr lang="pl-PL" sz="1600" dirty="0"/>
              <a:t>ósmoklasisty z danego przedmiotu </a:t>
            </a:r>
            <a:r>
              <a:rPr lang="pl-PL" sz="1600" b="1" dirty="0"/>
              <a:t>w danej sali </a:t>
            </a:r>
            <a:r>
              <a:rPr lang="pl-PL" sz="1600" dirty="0"/>
              <a:t>egzaminacyjnej </a:t>
            </a:r>
          </a:p>
          <a:p>
            <a:pPr lvl="1" algn="just"/>
            <a:r>
              <a:rPr lang="pl-PL" sz="1600" dirty="0"/>
              <a:t>9) </a:t>
            </a:r>
            <a:r>
              <a:rPr lang="pl-PL" sz="1600" b="1" dirty="0"/>
              <a:t>uzupełnia wykaz uczniów w danej sali egzaminacyjnej </a:t>
            </a:r>
            <a:r>
              <a:rPr lang="pl-PL" sz="1600" dirty="0"/>
              <a:t>oraz </a:t>
            </a:r>
            <a:r>
              <a:rPr lang="pl-PL" sz="1600" b="1" dirty="0"/>
              <a:t>protokół przebiegu </a:t>
            </a:r>
            <a:r>
              <a:rPr lang="pl-PL" sz="1600" dirty="0"/>
              <a:t>egzaminu ósmoklasisty z danego przedmiotu w danej sali </a:t>
            </a:r>
          </a:p>
          <a:p>
            <a:pPr lvl="1" algn="just"/>
            <a:r>
              <a:rPr lang="pl-PL" sz="1600" dirty="0"/>
              <a:t>10) </a:t>
            </a:r>
            <a:r>
              <a:rPr lang="pl-PL" sz="1600" b="1" dirty="0"/>
              <a:t>przekazuje </a:t>
            </a:r>
            <a:r>
              <a:rPr lang="pl-PL" sz="1600" b="1" dirty="0" err="1"/>
              <a:t>PZE</a:t>
            </a:r>
            <a:r>
              <a:rPr lang="pl-PL" sz="1600" b="1" dirty="0"/>
              <a:t> materiały egzaminacyjne oraz dokumentację po zakończeniu egzaminu </a:t>
            </a:r>
            <a:r>
              <a:rPr lang="pl-PL" sz="1600" dirty="0"/>
              <a:t>ósmoklasisty z danego przedmiotu </a:t>
            </a:r>
          </a:p>
          <a:p>
            <a:pPr algn="just"/>
            <a:r>
              <a:rPr lang="pl-PL" sz="1600" b="1" dirty="0"/>
              <a:t>4.    </a:t>
            </a:r>
            <a:r>
              <a:rPr lang="pl-PL" sz="1600" b="1" dirty="0" err="1"/>
              <a:t>PZN</a:t>
            </a:r>
            <a:r>
              <a:rPr lang="pl-PL" sz="1600" b="1" dirty="0"/>
              <a:t> nie opuszcza sali egzaminacyjnej w czasie trwania egzaminu</a:t>
            </a:r>
            <a:r>
              <a:rPr lang="pl-PL" sz="1600" dirty="0"/>
              <a:t> ósmoklasisty. </a:t>
            </a:r>
          </a:p>
          <a:p>
            <a:pPr algn="just"/>
            <a:r>
              <a:rPr lang="pl-PL" sz="1600" b="1" dirty="0"/>
              <a:t>5.  </a:t>
            </a:r>
            <a:r>
              <a:rPr lang="pl-PL" sz="1600" dirty="0"/>
              <a:t>Jeżeli </a:t>
            </a:r>
            <a:r>
              <a:rPr lang="pl-PL" sz="1600" b="1" dirty="0"/>
              <a:t>egzamin ósmoklasist</a:t>
            </a:r>
            <a:r>
              <a:rPr lang="pl-PL" sz="1600" dirty="0"/>
              <a:t>y odbywa się </a:t>
            </a:r>
            <a:r>
              <a:rPr lang="pl-PL" sz="1600" b="1" dirty="0"/>
              <a:t>w domu ucznia </a:t>
            </a:r>
            <a:r>
              <a:rPr lang="pl-PL" sz="1600" dirty="0"/>
              <a:t>(pkt 3.1.7.), </a:t>
            </a:r>
            <a:r>
              <a:rPr lang="pl-PL" sz="1600" b="1" dirty="0"/>
              <a:t>PZN</a:t>
            </a:r>
            <a:r>
              <a:rPr lang="pl-PL" sz="1600" dirty="0"/>
              <a:t> </a:t>
            </a:r>
            <a:r>
              <a:rPr lang="pl-PL" sz="1600" b="1" dirty="0"/>
              <a:t>upewnia się </a:t>
            </a:r>
            <a:r>
              <a:rPr lang="pl-PL" sz="1600" dirty="0"/>
              <a:t>przed egzaminem, że </a:t>
            </a:r>
            <a:r>
              <a:rPr lang="pl-PL" sz="1600" b="1" dirty="0"/>
              <a:t>warunki, wyposażenie </a:t>
            </a:r>
            <a:br>
              <a:rPr lang="pl-PL" sz="1600" b="1" dirty="0"/>
            </a:br>
            <a:r>
              <a:rPr lang="pl-PL" sz="1600" b="1" dirty="0"/>
              <a:t>        </a:t>
            </a:r>
            <a:r>
              <a:rPr lang="pl-PL" sz="1600" dirty="0"/>
              <a:t>i oprzyrządowanie </a:t>
            </a:r>
            <a:r>
              <a:rPr lang="pl-PL" sz="1600" b="1" dirty="0"/>
              <a:t>są dostosowane do potrzeb zdającego</a:t>
            </a:r>
            <a:r>
              <a:rPr lang="pl-PL" sz="1600" dirty="0"/>
              <a:t>, który przystępuje do egzaminu.</a:t>
            </a:r>
          </a:p>
        </p:txBody>
      </p:sp>
    </p:spTree>
    <p:extLst>
      <p:ext uri="{BB962C8B-B14F-4D97-AF65-F5344CB8AC3E}">
        <p14:creationId xmlns:p14="http://schemas.microsoft.com/office/powerpoint/2010/main" val="7508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24</a:t>
            </a:fld>
            <a:endParaRPr lang="pl-PL"/>
          </a:p>
        </p:txBody>
      </p:sp>
      <p:sp>
        <p:nvSpPr>
          <p:cNvPr id="5" name="pole tekstowe 4">
            <a:extLst>
              <a:ext uri="{FF2B5EF4-FFF2-40B4-BE49-F238E27FC236}">
                <a16:creationId xmlns:a16="http://schemas.microsoft.com/office/drawing/2014/main" id="{39EB139B-43B3-4537-B922-5602D74C6EF5}"/>
              </a:ext>
            </a:extLst>
          </p:cNvPr>
          <p:cNvSpPr txBox="1"/>
          <p:nvPr/>
        </p:nvSpPr>
        <p:spPr>
          <a:xfrm>
            <a:off x="314415" y="322398"/>
            <a:ext cx="11466399" cy="954107"/>
          </a:xfrm>
          <a:prstGeom prst="rect">
            <a:avLst/>
          </a:prstGeom>
          <a:noFill/>
          <a:ln w="38100">
            <a:solidFill>
              <a:schemeClr val="accent1"/>
            </a:solidFill>
          </a:ln>
        </p:spPr>
        <p:txBody>
          <a:bodyPr wrap="square" rtlCol="0" anchor="ctr">
            <a:spAutoFit/>
          </a:bodyPr>
          <a:lstStyle/>
          <a:p>
            <a:pPr defTabSz="514350">
              <a:defRPr/>
            </a:pPr>
            <a:r>
              <a:rPr lang="pl-PL" sz="2800" dirty="0"/>
              <a:t>Zadania członków zespołu nadzorującego </a:t>
            </a:r>
            <a:r>
              <a:rPr lang="pl-PL" sz="2800" i="1" dirty="0">
                <a:latin typeface="Century Gothic" panose="020B0502020202020204" pitchFamily="34" charset="0"/>
                <a:cs typeface="Calibri" panose="020F0502020204030204" pitchFamily="34" charset="0"/>
              </a:rPr>
              <a:t>Informacja o sposobie… sekcja 9. s. 65-67</a:t>
            </a:r>
            <a:endParaRPr lang="pl-PL" sz="2800" i="1" kern="0" dirty="0">
              <a:latin typeface="Century Gothic" panose="020B0502020202020204" pitchFamily="34" charset="0"/>
              <a:cs typeface="Calibri" panose="020F0502020204030204" pitchFamily="34" charset="0"/>
            </a:endParaRPr>
          </a:p>
        </p:txBody>
      </p:sp>
      <p:pic>
        <p:nvPicPr>
          <p:cNvPr id="11" name="Obraz 10">
            <a:extLst>
              <a:ext uri="{FF2B5EF4-FFF2-40B4-BE49-F238E27FC236}">
                <a16:creationId xmlns:a16="http://schemas.microsoft.com/office/drawing/2014/main" id="{5DE51906-F936-46F2-B44B-3C7B74C41D70}"/>
              </a:ext>
            </a:extLst>
          </p:cNvPr>
          <p:cNvPicPr>
            <a:picLocks noChangeAspect="1"/>
          </p:cNvPicPr>
          <p:nvPr/>
        </p:nvPicPr>
        <p:blipFill rotWithShape="1">
          <a:blip r:embed="rId2"/>
          <a:srcRect l="26333" t="18666" r="44758" b="75341"/>
          <a:stretch/>
        </p:blipFill>
        <p:spPr>
          <a:xfrm>
            <a:off x="4345114" y="928858"/>
            <a:ext cx="4841289" cy="583071"/>
          </a:xfrm>
          <a:prstGeom prst="rect">
            <a:avLst/>
          </a:prstGeom>
          <a:ln w="57150">
            <a:solidFill>
              <a:schemeClr val="accent1"/>
            </a:solidFill>
          </a:ln>
          <a:effectLst>
            <a:innerShdw blurRad="63500" dist="50800" dir="13500000">
              <a:prstClr val="black">
                <a:alpha val="50000"/>
              </a:prstClr>
            </a:innerShdw>
          </a:effectLst>
        </p:spPr>
      </p:pic>
      <p:sp>
        <p:nvSpPr>
          <p:cNvPr id="2" name="Prostokąt 1"/>
          <p:cNvSpPr/>
          <p:nvPr/>
        </p:nvSpPr>
        <p:spPr>
          <a:xfrm>
            <a:off x="764917" y="1437389"/>
            <a:ext cx="10796358" cy="5109091"/>
          </a:xfrm>
          <a:prstGeom prst="rect">
            <a:avLst/>
          </a:prstGeom>
          <a:ln>
            <a:solidFill>
              <a:schemeClr val="accent1"/>
            </a:solidFill>
          </a:ln>
        </p:spPr>
        <p:txBody>
          <a:bodyPr wrap="square">
            <a:spAutoFit/>
          </a:bodyPr>
          <a:lstStyle/>
          <a:p>
            <a:pPr algn="just"/>
            <a:endParaRPr lang="pl-PL" sz="2000" dirty="0">
              <a:latin typeface="Arial" panose="020B0604020202020204" pitchFamily="34" charset="0"/>
              <a:cs typeface="Arial" panose="020B0604020202020204" pitchFamily="34" charset="0"/>
            </a:endParaRPr>
          </a:p>
          <a:p>
            <a:pPr algn="just"/>
            <a:r>
              <a:rPr lang="pl-PL" dirty="0">
                <a:solidFill>
                  <a:srgbClr val="000000"/>
                </a:solidFill>
                <a:latin typeface="Arial" panose="020B0604020202020204" pitchFamily="34" charset="0"/>
                <a:cs typeface="Arial" panose="020B0604020202020204" pitchFamily="34" charset="0"/>
              </a:rPr>
              <a:t>1. Zadaniem zespołu nadzorującego jest w szczególności </a:t>
            </a:r>
            <a:r>
              <a:rPr lang="pl-PL" b="1" dirty="0">
                <a:solidFill>
                  <a:srgbClr val="000000"/>
                </a:solidFill>
                <a:latin typeface="Arial" panose="020B0604020202020204" pitchFamily="34" charset="0"/>
                <a:cs typeface="Arial" panose="020B0604020202020204" pitchFamily="34" charset="0"/>
              </a:rPr>
              <a:t>zapewnienie samodzielnej pracy u</a:t>
            </a:r>
            <a:r>
              <a:rPr lang="pl-PL" dirty="0">
                <a:solidFill>
                  <a:srgbClr val="000000"/>
                </a:solidFill>
                <a:latin typeface="Arial" panose="020B0604020202020204" pitchFamily="34" charset="0"/>
                <a:cs typeface="Arial" panose="020B0604020202020204" pitchFamily="34" charset="0"/>
              </a:rPr>
              <a:t>czniów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     w czasie trwania egzaminu ósmoklasisty w danej sali egzaminacyjnej. </a:t>
            </a:r>
          </a:p>
          <a:p>
            <a:pPr algn="just"/>
            <a:r>
              <a:rPr lang="pl-PL" dirty="0">
                <a:solidFill>
                  <a:srgbClr val="000000"/>
                </a:solidFill>
                <a:latin typeface="Arial" panose="020B0604020202020204" pitchFamily="34" charset="0"/>
                <a:cs typeface="Arial" panose="020B0604020202020204" pitchFamily="34" charset="0"/>
              </a:rPr>
              <a:t>2.  Członkowie zespołu nadzorującego przebieg egzaminu ósmoklasisty z danego przedmiotu w danej          </a:t>
            </a:r>
          </a:p>
          <a:p>
            <a:pPr algn="just"/>
            <a:r>
              <a:rPr lang="pl-PL" dirty="0">
                <a:solidFill>
                  <a:srgbClr val="000000"/>
                </a:solidFill>
                <a:latin typeface="Arial" panose="020B0604020202020204" pitchFamily="34" charset="0"/>
                <a:cs typeface="Arial" panose="020B0604020202020204" pitchFamily="34" charset="0"/>
              </a:rPr>
              <a:t>      sali współpracują z </a:t>
            </a:r>
            <a:r>
              <a:rPr lang="pl-PL" dirty="0" err="1">
                <a:solidFill>
                  <a:srgbClr val="000000"/>
                </a:solidFill>
                <a:latin typeface="Arial" panose="020B0604020202020204" pitchFamily="34" charset="0"/>
                <a:cs typeface="Arial" panose="020B0604020202020204" pitchFamily="34" charset="0"/>
              </a:rPr>
              <a:t>PZN</a:t>
            </a:r>
            <a:r>
              <a:rPr lang="pl-PL" dirty="0">
                <a:solidFill>
                  <a:srgbClr val="000000"/>
                </a:solidFill>
                <a:latin typeface="Arial" panose="020B0604020202020204" pitchFamily="34" charset="0"/>
                <a:cs typeface="Arial" panose="020B0604020202020204" pitchFamily="34" charset="0"/>
              </a:rPr>
              <a:t>, a w szczególności: </a:t>
            </a:r>
          </a:p>
          <a:p>
            <a:pPr lvl="1" algn="just"/>
            <a:r>
              <a:rPr lang="pl-PL" dirty="0">
                <a:solidFill>
                  <a:srgbClr val="000000"/>
                </a:solidFill>
                <a:latin typeface="Arial" panose="020B0604020202020204" pitchFamily="34" charset="0"/>
                <a:cs typeface="Arial" panose="020B0604020202020204" pitchFamily="34" charset="0"/>
              </a:rPr>
              <a:t>1) </a:t>
            </a:r>
            <a:r>
              <a:rPr lang="pl-PL" b="1" dirty="0">
                <a:solidFill>
                  <a:srgbClr val="000000"/>
                </a:solidFill>
                <a:latin typeface="Arial" panose="020B0604020202020204" pitchFamily="34" charset="0"/>
                <a:cs typeface="Arial" panose="020B0604020202020204" pitchFamily="34" charset="0"/>
              </a:rPr>
              <a:t>przygotowują odpowiednio salę </a:t>
            </a:r>
            <a:r>
              <a:rPr lang="pl-PL" dirty="0">
                <a:solidFill>
                  <a:srgbClr val="000000"/>
                </a:solidFill>
                <a:latin typeface="Arial" panose="020B0604020202020204" pitchFamily="34" charset="0"/>
                <a:cs typeface="Arial" panose="020B0604020202020204" pitchFamily="34" charset="0"/>
              </a:rPr>
              <a:t>do egzaminu (pkt 3.6.2., 4.1.3.) </a:t>
            </a:r>
          </a:p>
          <a:p>
            <a:pPr lvl="1" algn="just"/>
            <a:r>
              <a:rPr lang="pl-PL" dirty="0">
                <a:solidFill>
                  <a:srgbClr val="000000"/>
                </a:solidFill>
                <a:latin typeface="Arial" panose="020B0604020202020204" pitchFamily="34" charset="0"/>
                <a:cs typeface="Arial" panose="020B0604020202020204" pitchFamily="34" charset="0"/>
              </a:rPr>
              <a:t>2) </a:t>
            </a:r>
            <a:r>
              <a:rPr lang="pl-PL" b="1" dirty="0">
                <a:solidFill>
                  <a:srgbClr val="000000"/>
                </a:solidFill>
                <a:latin typeface="Arial" panose="020B0604020202020204" pitchFamily="34" charset="0"/>
                <a:cs typeface="Arial" panose="020B0604020202020204" pitchFamily="34" charset="0"/>
              </a:rPr>
              <a:t>odpowiadają za prawidłowy przebieg </a:t>
            </a:r>
            <a:r>
              <a:rPr lang="pl-PL" dirty="0">
                <a:solidFill>
                  <a:srgbClr val="000000"/>
                </a:solidFill>
                <a:latin typeface="Arial" panose="020B0604020202020204" pitchFamily="34" charset="0"/>
                <a:cs typeface="Arial" panose="020B0604020202020204" pitchFamily="34" charset="0"/>
              </a:rPr>
              <a:t>pracy uczniów, w tym w szczególności: </a:t>
            </a:r>
          </a:p>
          <a:p>
            <a:pPr lvl="2" algn="just"/>
            <a:r>
              <a:rPr lang="pl-PL" dirty="0">
                <a:solidFill>
                  <a:srgbClr val="000000"/>
                </a:solidFill>
                <a:latin typeface="Arial" panose="020B0604020202020204" pitchFamily="34" charset="0"/>
                <a:cs typeface="Arial" panose="020B0604020202020204" pitchFamily="34" charset="0"/>
              </a:rPr>
              <a:t>a) </a:t>
            </a:r>
            <a:r>
              <a:rPr lang="pl-PL" u="sng" dirty="0">
                <a:solidFill>
                  <a:srgbClr val="000000"/>
                </a:solidFill>
                <a:latin typeface="Arial" panose="020B0604020202020204" pitchFamily="34" charset="0"/>
                <a:cs typeface="Arial" panose="020B0604020202020204" pitchFamily="34" charset="0"/>
              </a:rPr>
              <a:t>odpowiadają za przekazanie zdającym arkuszy egzaminacyjnych we właściwych formach </a:t>
            </a:r>
          </a:p>
          <a:p>
            <a:pPr lvl="2" algn="just"/>
            <a:r>
              <a:rPr lang="pl-PL" dirty="0">
                <a:solidFill>
                  <a:srgbClr val="000000"/>
                </a:solidFill>
                <a:latin typeface="Arial" panose="020B0604020202020204" pitchFamily="34" charset="0"/>
                <a:cs typeface="Arial" panose="020B0604020202020204" pitchFamily="34" charset="0"/>
              </a:rPr>
              <a:t>b) </a:t>
            </a:r>
            <a:r>
              <a:rPr lang="pl-PL" u="sng" dirty="0">
                <a:solidFill>
                  <a:srgbClr val="000000"/>
                </a:solidFill>
                <a:latin typeface="Arial" panose="020B0604020202020204" pitchFamily="34" charset="0"/>
                <a:cs typeface="Arial" panose="020B0604020202020204" pitchFamily="34" charset="0"/>
              </a:rPr>
              <a:t>odpowiadają za sprawdzenie i prawidłowe wpisanie przez każdego ucznia kodu, numeru PESEL</a:t>
            </a:r>
            <a:r>
              <a:rPr lang="pl-PL" dirty="0">
                <a:solidFill>
                  <a:srgbClr val="000000"/>
                </a:solidFill>
                <a:latin typeface="Arial" panose="020B0604020202020204" pitchFamily="34" charset="0"/>
                <a:cs typeface="Arial" panose="020B0604020202020204" pitchFamily="34" charset="0"/>
              </a:rPr>
              <a:t>, a w przypadku braku numeru PESEL – rodzaju, serii i numeru dokumentu potwierdzającego tożsamość, i umieszczenie naklejek przygotowanych przez OKE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w wyznaczonych miejscach arkusza egzaminacyjnego </a:t>
            </a:r>
          </a:p>
          <a:p>
            <a:pPr lvl="2" algn="just"/>
            <a:r>
              <a:rPr lang="pl-PL" dirty="0">
                <a:solidFill>
                  <a:srgbClr val="000000"/>
                </a:solidFill>
                <a:latin typeface="Arial" panose="020B0604020202020204" pitchFamily="34" charset="0"/>
                <a:cs typeface="Arial" panose="020B0604020202020204" pitchFamily="34" charset="0"/>
              </a:rPr>
              <a:t>c) odpowiadają za to, by </a:t>
            </a:r>
            <a:r>
              <a:rPr lang="pl-PL" u="sng" dirty="0">
                <a:solidFill>
                  <a:srgbClr val="000000"/>
                </a:solidFill>
                <a:latin typeface="Arial" panose="020B0604020202020204" pitchFamily="34" charset="0"/>
                <a:cs typeface="Arial" panose="020B0604020202020204" pitchFamily="34" charset="0"/>
              </a:rPr>
              <a:t>zdający pracowali samodzielnie i nie zakłócali pracy </a:t>
            </a:r>
            <a:r>
              <a:rPr lang="pl-PL" dirty="0">
                <a:solidFill>
                  <a:srgbClr val="000000"/>
                </a:solidFill>
                <a:latin typeface="Arial" panose="020B0604020202020204" pitchFamily="34" charset="0"/>
                <a:cs typeface="Arial" panose="020B0604020202020204" pitchFamily="34" charset="0"/>
              </a:rPr>
              <a:t>innym uczniom </a:t>
            </a:r>
          </a:p>
          <a:p>
            <a:pPr algn="just"/>
            <a:r>
              <a:rPr lang="pl-PL" dirty="0">
                <a:latin typeface="Arial" panose="020B0604020202020204" pitchFamily="34" charset="0"/>
                <a:cs typeface="Arial" panose="020B0604020202020204" pitchFamily="34" charset="0"/>
              </a:rPr>
              <a:t>		d) </a:t>
            </a:r>
            <a:r>
              <a:rPr lang="pl-PL" u="sng" dirty="0">
                <a:latin typeface="Arial" panose="020B0604020202020204" pitchFamily="34" charset="0"/>
                <a:cs typeface="Arial" panose="020B0604020202020204" pitchFamily="34" charset="0"/>
              </a:rPr>
              <a:t>zgłaszają </a:t>
            </a:r>
            <a:r>
              <a:rPr lang="pl-PL" u="sng" dirty="0" err="1">
                <a:latin typeface="Arial" panose="020B0604020202020204" pitchFamily="34" charset="0"/>
                <a:cs typeface="Arial" panose="020B0604020202020204" pitchFamily="34" charset="0"/>
              </a:rPr>
              <a:t>PZE</a:t>
            </a:r>
            <a:r>
              <a:rPr lang="pl-PL" u="sng" dirty="0">
                <a:latin typeface="Arial" panose="020B0604020202020204" pitchFamily="34" charset="0"/>
                <a:cs typeface="Arial" panose="020B0604020202020204" pitchFamily="34" charset="0"/>
              </a:rPr>
              <a:t> przypadki nieprawidłowości </a:t>
            </a:r>
            <a:r>
              <a:rPr lang="pl-PL" dirty="0">
                <a:latin typeface="Arial" panose="020B0604020202020204" pitchFamily="34" charset="0"/>
                <a:cs typeface="Arial" panose="020B0604020202020204" pitchFamily="34" charset="0"/>
              </a:rPr>
              <a:t>w przebiegu egzaminu, w tym niesamodzielności 		zdających </a:t>
            </a:r>
          </a:p>
          <a:p>
            <a:pPr algn="just"/>
            <a:r>
              <a:rPr lang="pl-PL" dirty="0">
                <a:latin typeface="Arial" panose="020B0604020202020204" pitchFamily="34" charset="0"/>
                <a:cs typeface="Arial" panose="020B0604020202020204" pitchFamily="34" charset="0"/>
              </a:rPr>
              <a:t>		e) </a:t>
            </a:r>
            <a:r>
              <a:rPr lang="pl-PL" u="sng" dirty="0">
                <a:latin typeface="Arial" panose="020B0604020202020204" pitchFamily="34" charset="0"/>
                <a:cs typeface="Arial" panose="020B0604020202020204" pitchFamily="34" charset="0"/>
              </a:rPr>
              <a:t>dopilnowują</a:t>
            </a:r>
            <a:r>
              <a:rPr lang="pl-PL" dirty="0">
                <a:latin typeface="Arial" panose="020B0604020202020204" pitchFamily="34" charset="0"/>
                <a:cs typeface="Arial" panose="020B0604020202020204" pitchFamily="34" charset="0"/>
              </a:rPr>
              <a:t>,</a:t>
            </a:r>
            <a:r>
              <a:rPr lang="pl-PL" u="sng" dirty="0">
                <a:latin typeface="Arial" panose="020B0604020202020204" pitchFamily="34" charset="0"/>
                <a:cs typeface="Arial" panose="020B0604020202020204" pitchFamily="34" charset="0"/>
              </a:rPr>
              <a:t> aby </a:t>
            </a:r>
            <a:r>
              <a:rPr lang="pl-PL" dirty="0">
                <a:latin typeface="Arial" panose="020B0604020202020204" pitchFamily="34" charset="0"/>
                <a:cs typeface="Arial" panose="020B0604020202020204" pitchFamily="34" charset="0"/>
              </a:rPr>
              <a:t>w czasie przeznaczonym na pracę z arkuszem egzaminacyjnym </a:t>
            </a:r>
            <a:r>
              <a:rPr lang="pl-PL" u="sng" dirty="0">
                <a:latin typeface="Arial" panose="020B0604020202020204" pitchFamily="34" charset="0"/>
                <a:cs typeface="Arial" panose="020B0604020202020204" pitchFamily="34" charset="0"/>
              </a:rPr>
              <a:t>uczniowie</a:t>
            </a:r>
            <a:r>
              <a:rPr lang="pl-PL" dirty="0">
                <a:latin typeface="Arial" panose="020B0604020202020204" pitchFamily="34" charset="0"/>
                <a:cs typeface="Arial" panose="020B0604020202020204" pitchFamily="34" charset="0"/>
              </a:rPr>
              <a:t>, 		którzy mają obowiązek przenoszenia odpowiedzi do zadań zamkniętych na kartę odpowiedzi, 			</a:t>
            </a:r>
            <a:r>
              <a:rPr lang="pl-PL" u="sng" dirty="0">
                <a:latin typeface="Arial" panose="020B0604020202020204" pitchFamily="34" charset="0"/>
                <a:cs typeface="Arial" panose="020B0604020202020204" pitchFamily="34" charset="0"/>
              </a:rPr>
              <a:t>przenieśli odpowiedzi na kartę i sprawdzili poprawność przeniesienia tych odpowiedzi</a:t>
            </a:r>
            <a:r>
              <a:rPr lang="pl-PL" dirty="0">
                <a:latin typeface="Arial" panose="020B0604020202020204" pitchFamily="34" charset="0"/>
                <a:cs typeface="Arial" panose="020B0604020202020204" pitchFamily="34" charset="0"/>
              </a:rPr>
              <a:t>. </a:t>
            </a:r>
            <a:endParaRPr lang="pl-PL"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14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85367D-8D5E-451B-A869-4EA7BB08717D}"/>
              </a:ext>
            </a:extLst>
          </p:cNvPr>
          <p:cNvSpPr>
            <a:spLocks noGrp="1"/>
          </p:cNvSpPr>
          <p:nvPr>
            <p:ph type="title"/>
          </p:nvPr>
        </p:nvSpPr>
        <p:spPr>
          <a:xfrm>
            <a:off x="246707" y="0"/>
            <a:ext cx="11758187" cy="1356360"/>
          </a:xfrm>
        </p:spPr>
        <p:txBody>
          <a:bodyPr>
            <a:normAutofit/>
          </a:bodyPr>
          <a:lstStyle/>
          <a:p>
            <a:r>
              <a:rPr lang="pl-PL" dirty="0"/>
              <a:t>Pobranie i uzupełnienie dokumentacji egzaminacyjnej w SIOEO</a:t>
            </a:r>
          </a:p>
        </p:txBody>
      </p:sp>
      <p:sp>
        <p:nvSpPr>
          <p:cNvPr id="4" name="Symbol zastępczy numeru slajdu 3">
            <a:extLst>
              <a:ext uri="{FF2B5EF4-FFF2-40B4-BE49-F238E27FC236}">
                <a16:creationId xmlns:a16="http://schemas.microsoft.com/office/drawing/2014/main" id="{65B9C506-5E2E-4DCD-A278-2253B321C413}"/>
              </a:ext>
            </a:extLst>
          </p:cNvPr>
          <p:cNvSpPr>
            <a:spLocks noGrp="1"/>
          </p:cNvSpPr>
          <p:nvPr>
            <p:ph type="sldNum" sz="quarter" idx="12"/>
          </p:nvPr>
        </p:nvSpPr>
        <p:spPr/>
        <p:txBody>
          <a:bodyPr/>
          <a:lstStyle/>
          <a:p>
            <a:fld id="{B3870188-C63B-466F-B678-76B5FFC194F9}" type="slidenum">
              <a:rPr lang="pl-PL" smtClean="0"/>
              <a:t>25</a:t>
            </a:fld>
            <a:endParaRPr lang="pl-PL"/>
          </a:p>
        </p:txBody>
      </p:sp>
      <p:pic>
        <p:nvPicPr>
          <p:cNvPr id="5" name="Symbol zastępczy zawartości 4">
            <a:extLst>
              <a:ext uri="{FF2B5EF4-FFF2-40B4-BE49-F238E27FC236}">
                <a16:creationId xmlns:a16="http://schemas.microsoft.com/office/drawing/2014/main" id="{F50A2900-9D81-4D74-99C2-FAC7C2AAEDEB}"/>
              </a:ext>
            </a:extLst>
          </p:cNvPr>
          <p:cNvPicPr>
            <a:picLocks noGrp="1" noChangeAspect="1"/>
          </p:cNvPicPr>
          <p:nvPr>
            <p:ph idx="1"/>
          </p:nvPr>
        </p:nvPicPr>
        <p:blipFill rotWithShape="1">
          <a:blip r:embed="rId2"/>
          <a:srcRect t="43117" r="902"/>
          <a:stretch/>
        </p:blipFill>
        <p:spPr>
          <a:xfrm>
            <a:off x="2104040" y="1869302"/>
            <a:ext cx="2246815" cy="1127124"/>
          </a:xfrm>
          <a:prstGeom prst="rect">
            <a:avLst/>
          </a:prstGeom>
        </p:spPr>
      </p:pic>
      <p:pic>
        <p:nvPicPr>
          <p:cNvPr id="6" name="Obraz 5">
            <a:extLst>
              <a:ext uri="{FF2B5EF4-FFF2-40B4-BE49-F238E27FC236}">
                <a16:creationId xmlns:a16="http://schemas.microsoft.com/office/drawing/2014/main" id="{50D1CD6B-7577-4C92-A8B3-913ED006FBCD}"/>
              </a:ext>
            </a:extLst>
          </p:cNvPr>
          <p:cNvPicPr>
            <a:picLocks noChangeAspect="1"/>
          </p:cNvPicPr>
          <p:nvPr/>
        </p:nvPicPr>
        <p:blipFill>
          <a:blip r:embed="rId3"/>
          <a:stretch>
            <a:fillRect/>
          </a:stretch>
        </p:blipFill>
        <p:spPr>
          <a:xfrm>
            <a:off x="2178576" y="3443713"/>
            <a:ext cx="2172279" cy="1039723"/>
          </a:xfrm>
          <a:prstGeom prst="rect">
            <a:avLst/>
          </a:prstGeom>
        </p:spPr>
      </p:pic>
      <p:pic>
        <p:nvPicPr>
          <p:cNvPr id="7" name="Obraz 6">
            <a:extLst>
              <a:ext uri="{FF2B5EF4-FFF2-40B4-BE49-F238E27FC236}">
                <a16:creationId xmlns:a16="http://schemas.microsoft.com/office/drawing/2014/main" id="{AB77D5DF-1491-44A8-8B2C-3E49F067861D}"/>
              </a:ext>
            </a:extLst>
          </p:cNvPr>
          <p:cNvPicPr>
            <a:picLocks noChangeAspect="1"/>
          </p:cNvPicPr>
          <p:nvPr/>
        </p:nvPicPr>
        <p:blipFill>
          <a:blip r:embed="rId4"/>
          <a:stretch>
            <a:fillRect/>
          </a:stretch>
        </p:blipFill>
        <p:spPr>
          <a:xfrm>
            <a:off x="2219732" y="4665056"/>
            <a:ext cx="2089966" cy="1431849"/>
          </a:xfrm>
          <a:prstGeom prst="rect">
            <a:avLst/>
          </a:prstGeom>
        </p:spPr>
      </p:pic>
      <p:sp>
        <p:nvSpPr>
          <p:cNvPr id="8" name="Symbol zastępczy zawartości 2">
            <a:extLst>
              <a:ext uri="{FF2B5EF4-FFF2-40B4-BE49-F238E27FC236}">
                <a16:creationId xmlns:a16="http://schemas.microsoft.com/office/drawing/2014/main" id="{0A470AB3-AA74-448C-8836-3AA3C995B7C3}"/>
              </a:ext>
            </a:extLst>
          </p:cNvPr>
          <p:cNvSpPr txBox="1">
            <a:spLocks/>
          </p:cNvSpPr>
          <p:nvPr/>
        </p:nvSpPr>
        <p:spPr>
          <a:xfrm>
            <a:off x="4480411" y="1869024"/>
            <a:ext cx="7222704"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pl-PL" dirty="0">
                <a:latin typeface="+mj-lt"/>
                <a:ea typeface="Calibri" panose="020F0502020204030204" pitchFamily="34" charset="0"/>
                <a:cs typeface="Calibri" panose="020F0502020204030204" pitchFamily="34" charset="0"/>
              </a:rPr>
              <a:t>Listy kontrolne</a:t>
            </a:r>
          </a:p>
          <a:p>
            <a:r>
              <a:rPr lang="pl-PL" dirty="0">
                <a:latin typeface="+mj-lt"/>
                <a:ea typeface="Calibri" panose="020F0502020204030204" pitchFamily="34" charset="0"/>
                <a:cs typeface="Calibri" panose="020F0502020204030204" pitchFamily="34" charset="0"/>
              </a:rPr>
              <a:t>Instrukcje pakowania materiałów po egzaminie</a:t>
            </a:r>
          </a:p>
          <a:p>
            <a:r>
              <a:rPr lang="pl-PL" dirty="0">
                <a:latin typeface="+mj-lt"/>
                <a:ea typeface="Calibri" panose="020F0502020204030204" pitchFamily="34" charset="0"/>
                <a:cs typeface="Calibri" panose="020F0502020204030204" pitchFamily="34" charset="0"/>
              </a:rPr>
              <a:t>Instrukcja kompletowania materiałów po egzaminie dla PZE</a:t>
            </a:r>
          </a:p>
          <a:p>
            <a:endParaRPr lang="pl-PL" dirty="0">
              <a:latin typeface="+mj-lt"/>
              <a:ea typeface="Calibri" panose="020F0502020204030204" pitchFamily="34" charset="0"/>
              <a:cs typeface="Calibri" panose="020F0502020204030204" pitchFamily="34" charset="0"/>
            </a:endParaRPr>
          </a:p>
          <a:p>
            <a:pPr marL="0" indent="0">
              <a:buNone/>
            </a:pPr>
            <a:endParaRPr lang="pl-PL" dirty="0">
              <a:latin typeface="+mj-lt"/>
              <a:ea typeface="Calibri" panose="020F0502020204030204" pitchFamily="34" charset="0"/>
              <a:cs typeface="Calibri" panose="020F0502020204030204" pitchFamily="34" charset="0"/>
            </a:endParaRPr>
          </a:p>
          <a:p>
            <a:pPr>
              <a:spcBef>
                <a:spcPts val="0"/>
              </a:spcBef>
            </a:pPr>
            <a:r>
              <a:rPr lang="pl-PL" dirty="0">
                <a:latin typeface="+mj-lt"/>
                <a:ea typeface="Calibri" panose="020F0502020204030204" pitchFamily="34" charset="0"/>
                <a:cs typeface="Calibri" panose="020F0502020204030204" pitchFamily="34" charset="0"/>
              </a:rPr>
              <a:t>Listy zdających w sali</a:t>
            </a:r>
          </a:p>
          <a:p>
            <a:r>
              <a:rPr lang="pl-PL" dirty="0">
                <a:latin typeface="+mj-lt"/>
                <a:ea typeface="Calibri" panose="020F0502020204030204" pitchFamily="34" charset="0"/>
                <a:cs typeface="Calibri" panose="020F0502020204030204" pitchFamily="34" charset="0"/>
              </a:rPr>
              <a:t>Wykazy zdających w sali</a:t>
            </a:r>
          </a:p>
          <a:p>
            <a:endParaRPr lang="pl-PL" dirty="0">
              <a:latin typeface="+mj-lt"/>
              <a:ea typeface="Calibri" panose="020F0502020204030204" pitchFamily="34" charset="0"/>
              <a:cs typeface="Calibri" panose="020F0502020204030204" pitchFamily="34" charset="0"/>
            </a:endParaRPr>
          </a:p>
          <a:p>
            <a:endParaRPr lang="pl-PL" dirty="0">
              <a:latin typeface="+mj-lt"/>
              <a:ea typeface="Calibri" panose="020F0502020204030204" pitchFamily="34" charset="0"/>
              <a:cs typeface="Calibri" panose="020F0502020204030204" pitchFamily="34" charset="0"/>
            </a:endParaRPr>
          </a:p>
          <a:p>
            <a:pPr>
              <a:spcBef>
                <a:spcPts val="0"/>
              </a:spcBef>
            </a:pPr>
            <a:r>
              <a:rPr lang="pl-PL" dirty="0">
                <a:latin typeface="+mj-lt"/>
                <a:ea typeface="Calibri" panose="020F0502020204030204" pitchFamily="34" charset="0"/>
                <a:cs typeface="Calibri" panose="020F0502020204030204" pitchFamily="34" charset="0"/>
              </a:rPr>
              <a:t>Protokoły zbiorcze</a:t>
            </a:r>
          </a:p>
        </p:txBody>
      </p:sp>
      <p:pic>
        <p:nvPicPr>
          <p:cNvPr id="3" name="Obraz 2"/>
          <p:cNvPicPr>
            <a:picLocks noChangeAspect="1"/>
          </p:cNvPicPr>
          <p:nvPr/>
        </p:nvPicPr>
        <p:blipFill>
          <a:blip r:embed="rId5"/>
          <a:stretch>
            <a:fillRect/>
          </a:stretch>
        </p:blipFill>
        <p:spPr>
          <a:xfrm>
            <a:off x="9587346" y="1264555"/>
            <a:ext cx="2181225" cy="1228725"/>
          </a:xfrm>
          <a:prstGeom prst="rect">
            <a:avLst/>
          </a:prstGeom>
        </p:spPr>
      </p:pic>
    </p:spTree>
    <p:extLst>
      <p:ext uri="{BB962C8B-B14F-4D97-AF65-F5344CB8AC3E}">
        <p14:creationId xmlns:p14="http://schemas.microsoft.com/office/powerpoint/2010/main" val="286525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655F2D-5B1D-4676-A746-5DE6394CA4F3}"/>
              </a:ext>
            </a:extLst>
          </p:cNvPr>
          <p:cNvSpPr>
            <a:spLocks noGrp="1"/>
          </p:cNvSpPr>
          <p:nvPr>
            <p:ph type="title"/>
          </p:nvPr>
        </p:nvSpPr>
        <p:spPr>
          <a:xfrm>
            <a:off x="373455" y="67200"/>
            <a:ext cx="9875520" cy="1356360"/>
          </a:xfrm>
        </p:spPr>
        <p:txBody>
          <a:bodyPr/>
          <a:lstStyle/>
          <a:p>
            <a:r>
              <a:rPr lang="pl-PL" dirty="0">
                <a:solidFill>
                  <a:schemeClr val="accent5">
                    <a:lumMod val="50000"/>
                  </a:schemeClr>
                </a:solidFill>
              </a:rPr>
              <a:t>Listy kontrolne</a:t>
            </a:r>
          </a:p>
        </p:txBody>
      </p:sp>
      <p:sp>
        <p:nvSpPr>
          <p:cNvPr id="5" name="Symbol zastępczy numeru slajdu 4">
            <a:extLst>
              <a:ext uri="{FF2B5EF4-FFF2-40B4-BE49-F238E27FC236}">
                <a16:creationId xmlns:a16="http://schemas.microsoft.com/office/drawing/2014/main" id="{2D6ABFE2-98F8-43E3-89A2-D66C5291B0E9}"/>
              </a:ext>
            </a:extLst>
          </p:cNvPr>
          <p:cNvSpPr>
            <a:spLocks noGrp="1"/>
          </p:cNvSpPr>
          <p:nvPr>
            <p:ph type="sldNum" sz="quarter" idx="12"/>
          </p:nvPr>
        </p:nvSpPr>
        <p:spPr/>
        <p:txBody>
          <a:bodyPr/>
          <a:lstStyle/>
          <a:p>
            <a:fld id="{B3870188-C63B-466F-B678-76B5FFC194F9}" type="slidenum">
              <a:rPr lang="pl-PL" smtClean="0"/>
              <a:t>26</a:t>
            </a:fld>
            <a:endParaRPr lang="pl-PL"/>
          </a:p>
        </p:txBody>
      </p:sp>
      <p:pic>
        <p:nvPicPr>
          <p:cNvPr id="8" name="Symbol zastępczy zawartości 7">
            <a:extLst>
              <a:ext uri="{FF2B5EF4-FFF2-40B4-BE49-F238E27FC236}">
                <a16:creationId xmlns:a16="http://schemas.microsoft.com/office/drawing/2014/main" id="{68A40D52-DA9C-4B3A-AC16-F7F0FF80553B}"/>
              </a:ext>
            </a:extLst>
          </p:cNvPr>
          <p:cNvPicPr>
            <a:picLocks noGrp="1" noChangeAspect="1"/>
          </p:cNvPicPr>
          <p:nvPr>
            <p:ph sz="half" idx="1"/>
          </p:nvPr>
        </p:nvPicPr>
        <p:blipFill>
          <a:blip r:embed="rId2"/>
          <a:stretch>
            <a:fillRect/>
          </a:stretch>
        </p:blipFill>
        <p:spPr>
          <a:xfrm>
            <a:off x="1296921" y="1112741"/>
            <a:ext cx="4487343" cy="5258089"/>
          </a:xfrm>
          <a:prstGeom prst="rect">
            <a:avLst/>
          </a:prstGeom>
        </p:spPr>
      </p:pic>
      <p:pic>
        <p:nvPicPr>
          <p:cNvPr id="9" name="Obraz 8">
            <a:extLst>
              <a:ext uri="{FF2B5EF4-FFF2-40B4-BE49-F238E27FC236}">
                <a16:creationId xmlns:a16="http://schemas.microsoft.com/office/drawing/2014/main" id="{B2E4DF36-2946-49C2-9A9C-C236B7392AC5}"/>
              </a:ext>
            </a:extLst>
          </p:cNvPr>
          <p:cNvPicPr>
            <a:picLocks noChangeAspect="1"/>
          </p:cNvPicPr>
          <p:nvPr/>
        </p:nvPicPr>
        <p:blipFill>
          <a:blip r:embed="rId3"/>
          <a:stretch>
            <a:fillRect/>
          </a:stretch>
        </p:blipFill>
        <p:spPr>
          <a:xfrm>
            <a:off x="6751778" y="603084"/>
            <a:ext cx="4143301" cy="5767746"/>
          </a:xfrm>
          <a:prstGeom prst="rect">
            <a:avLst/>
          </a:prstGeom>
        </p:spPr>
      </p:pic>
    </p:spTree>
    <p:extLst>
      <p:ext uri="{BB962C8B-B14F-4D97-AF65-F5344CB8AC3E}">
        <p14:creationId xmlns:p14="http://schemas.microsoft.com/office/powerpoint/2010/main" val="355366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887556-1C2A-4DCA-A9C4-52615A651120}"/>
              </a:ext>
            </a:extLst>
          </p:cNvPr>
          <p:cNvSpPr>
            <a:spLocks noGrp="1"/>
          </p:cNvSpPr>
          <p:nvPr>
            <p:ph type="title"/>
          </p:nvPr>
        </p:nvSpPr>
        <p:spPr>
          <a:xfrm>
            <a:off x="382509" y="106679"/>
            <a:ext cx="9875520" cy="1356360"/>
          </a:xfrm>
        </p:spPr>
        <p:txBody>
          <a:bodyPr/>
          <a:lstStyle/>
          <a:p>
            <a:r>
              <a:rPr lang="pl-PL" dirty="0">
                <a:solidFill>
                  <a:schemeClr val="accent5">
                    <a:lumMod val="50000"/>
                  </a:schemeClr>
                </a:solidFill>
              </a:rPr>
              <a:t>Instrukcja pakowania materiałów</a:t>
            </a:r>
          </a:p>
        </p:txBody>
      </p:sp>
      <p:sp>
        <p:nvSpPr>
          <p:cNvPr id="5" name="Symbol zastępczy numeru slajdu 4">
            <a:extLst>
              <a:ext uri="{FF2B5EF4-FFF2-40B4-BE49-F238E27FC236}">
                <a16:creationId xmlns:a16="http://schemas.microsoft.com/office/drawing/2014/main" id="{374D6D3F-1D74-49D9-96DB-6D92D1C53D98}"/>
              </a:ext>
            </a:extLst>
          </p:cNvPr>
          <p:cNvSpPr>
            <a:spLocks noGrp="1"/>
          </p:cNvSpPr>
          <p:nvPr>
            <p:ph type="sldNum" sz="quarter" idx="12"/>
          </p:nvPr>
        </p:nvSpPr>
        <p:spPr/>
        <p:txBody>
          <a:bodyPr/>
          <a:lstStyle/>
          <a:p>
            <a:fld id="{B3870188-C63B-466F-B678-76B5FFC194F9}" type="slidenum">
              <a:rPr lang="pl-PL" smtClean="0"/>
              <a:t>27</a:t>
            </a:fld>
            <a:endParaRPr lang="pl-PL"/>
          </a:p>
        </p:txBody>
      </p:sp>
      <p:pic>
        <p:nvPicPr>
          <p:cNvPr id="8" name="Symbol zastępczy zawartości 7">
            <a:extLst>
              <a:ext uri="{FF2B5EF4-FFF2-40B4-BE49-F238E27FC236}">
                <a16:creationId xmlns:a16="http://schemas.microsoft.com/office/drawing/2014/main" id="{AFFD5606-D329-456C-B2FC-5FBA44413A3B}"/>
              </a:ext>
            </a:extLst>
          </p:cNvPr>
          <p:cNvPicPr>
            <a:picLocks noGrp="1" noChangeAspect="1"/>
          </p:cNvPicPr>
          <p:nvPr>
            <p:ph sz="half" idx="2"/>
          </p:nvPr>
        </p:nvPicPr>
        <p:blipFill>
          <a:blip r:embed="rId2"/>
          <a:stretch>
            <a:fillRect/>
          </a:stretch>
        </p:blipFill>
        <p:spPr>
          <a:xfrm>
            <a:off x="6379023" y="1854247"/>
            <a:ext cx="5248204" cy="3942813"/>
          </a:xfrm>
          <a:prstGeom prst="rect">
            <a:avLst/>
          </a:prstGeom>
          <a:ln>
            <a:solidFill>
              <a:schemeClr val="accent1"/>
            </a:solidFill>
          </a:ln>
        </p:spPr>
      </p:pic>
      <p:pic>
        <p:nvPicPr>
          <p:cNvPr id="12" name="Obraz 11">
            <a:extLst>
              <a:ext uri="{FF2B5EF4-FFF2-40B4-BE49-F238E27FC236}">
                <a16:creationId xmlns:a16="http://schemas.microsoft.com/office/drawing/2014/main" id="{9C6A6358-5402-40DB-A859-743B68742769}"/>
              </a:ext>
            </a:extLst>
          </p:cNvPr>
          <p:cNvPicPr>
            <a:picLocks noChangeAspect="1"/>
          </p:cNvPicPr>
          <p:nvPr/>
        </p:nvPicPr>
        <p:blipFill>
          <a:blip r:embed="rId3"/>
          <a:stretch>
            <a:fillRect/>
          </a:stretch>
        </p:blipFill>
        <p:spPr>
          <a:xfrm>
            <a:off x="564773" y="4025867"/>
            <a:ext cx="5455360" cy="2241929"/>
          </a:xfrm>
          <a:prstGeom prst="rect">
            <a:avLst/>
          </a:prstGeom>
          <a:ln>
            <a:solidFill>
              <a:schemeClr val="accent1"/>
            </a:solidFill>
          </a:ln>
        </p:spPr>
      </p:pic>
      <p:pic>
        <p:nvPicPr>
          <p:cNvPr id="1026" name="Obraz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74" y="1620605"/>
            <a:ext cx="5455360" cy="220965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220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5DC133-3A2E-4954-979D-CE5016E87AE1}"/>
              </a:ext>
            </a:extLst>
          </p:cNvPr>
          <p:cNvSpPr>
            <a:spLocks noGrp="1"/>
          </p:cNvSpPr>
          <p:nvPr>
            <p:ph type="title"/>
          </p:nvPr>
        </p:nvSpPr>
        <p:spPr>
          <a:xfrm>
            <a:off x="287242" y="120583"/>
            <a:ext cx="9875520" cy="1356360"/>
          </a:xfrm>
        </p:spPr>
        <p:txBody>
          <a:bodyPr/>
          <a:lstStyle/>
          <a:p>
            <a:r>
              <a:rPr lang="pl-PL" dirty="0">
                <a:solidFill>
                  <a:schemeClr val="accent5">
                    <a:lumMod val="50000"/>
                  </a:schemeClr>
                </a:solidFill>
              </a:rPr>
              <a:t>Instrukcje kompletowania materiałów</a:t>
            </a:r>
          </a:p>
        </p:txBody>
      </p:sp>
      <p:sp>
        <p:nvSpPr>
          <p:cNvPr id="5" name="Symbol zastępczy numeru slajdu 4">
            <a:extLst>
              <a:ext uri="{FF2B5EF4-FFF2-40B4-BE49-F238E27FC236}">
                <a16:creationId xmlns:a16="http://schemas.microsoft.com/office/drawing/2014/main" id="{B5F112B9-7C51-4C3A-B111-DFF573633620}"/>
              </a:ext>
            </a:extLst>
          </p:cNvPr>
          <p:cNvSpPr>
            <a:spLocks noGrp="1"/>
          </p:cNvSpPr>
          <p:nvPr>
            <p:ph type="sldNum" sz="quarter" idx="12"/>
          </p:nvPr>
        </p:nvSpPr>
        <p:spPr/>
        <p:txBody>
          <a:bodyPr/>
          <a:lstStyle/>
          <a:p>
            <a:fld id="{B3870188-C63B-466F-B678-76B5FFC194F9}" type="slidenum">
              <a:rPr lang="pl-PL" smtClean="0"/>
              <a:t>28</a:t>
            </a:fld>
            <a:endParaRPr lang="pl-PL"/>
          </a:p>
        </p:txBody>
      </p:sp>
      <p:pic>
        <p:nvPicPr>
          <p:cNvPr id="3" name="Obraz 2">
            <a:extLst>
              <a:ext uri="{FF2B5EF4-FFF2-40B4-BE49-F238E27FC236}">
                <a16:creationId xmlns:a16="http://schemas.microsoft.com/office/drawing/2014/main" id="{D98F027F-6F9E-4CBF-B416-0D569D48585C}"/>
              </a:ext>
            </a:extLst>
          </p:cNvPr>
          <p:cNvPicPr>
            <a:picLocks noChangeAspect="1"/>
          </p:cNvPicPr>
          <p:nvPr/>
        </p:nvPicPr>
        <p:blipFill>
          <a:blip r:embed="rId3"/>
          <a:stretch>
            <a:fillRect/>
          </a:stretch>
        </p:blipFill>
        <p:spPr>
          <a:xfrm>
            <a:off x="5676953" y="1587543"/>
            <a:ext cx="5563376" cy="3934374"/>
          </a:xfrm>
          <a:prstGeom prst="rect">
            <a:avLst/>
          </a:prstGeom>
        </p:spPr>
      </p:pic>
      <p:pic>
        <p:nvPicPr>
          <p:cNvPr id="4" name="Obraz 3">
            <a:extLst>
              <a:ext uri="{FF2B5EF4-FFF2-40B4-BE49-F238E27FC236}">
                <a16:creationId xmlns:a16="http://schemas.microsoft.com/office/drawing/2014/main" id="{47BCDB28-698D-4A60-A59B-EC77E40C3881}"/>
              </a:ext>
            </a:extLst>
          </p:cNvPr>
          <p:cNvPicPr>
            <a:picLocks noChangeAspect="1"/>
          </p:cNvPicPr>
          <p:nvPr/>
        </p:nvPicPr>
        <p:blipFill>
          <a:blip r:embed="rId4"/>
          <a:stretch>
            <a:fillRect/>
          </a:stretch>
        </p:blipFill>
        <p:spPr>
          <a:xfrm>
            <a:off x="1317634" y="1120139"/>
            <a:ext cx="4008746" cy="5367567"/>
          </a:xfrm>
          <a:prstGeom prst="rect">
            <a:avLst/>
          </a:prstGeom>
        </p:spPr>
      </p:pic>
    </p:spTree>
    <p:extLst>
      <p:ext uri="{BB962C8B-B14F-4D97-AF65-F5344CB8AC3E}">
        <p14:creationId xmlns:p14="http://schemas.microsoft.com/office/powerpoint/2010/main" val="3419397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0553" y="117134"/>
            <a:ext cx="9899816" cy="1293233"/>
          </a:xfrm>
        </p:spPr>
        <p:txBody>
          <a:bodyPr>
            <a:normAutofit fontScale="90000"/>
          </a:bodyPr>
          <a:lstStyle/>
          <a:p>
            <a:r>
              <a:rPr lang="pl-PL" sz="4000" dirty="0">
                <a:solidFill>
                  <a:schemeClr val="accent5">
                    <a:lumMod val="50000"/>
                  </a:schemeClr>
                </a:solidFill>
                <a:ea typeface="Calibri" panose="020F0502020204030204" pitchFamily="34" charset="0"/>
                <a:cs typeface="Calibri" panose="020F0502020204030204" pitchFamily="34" charset="0"/>
              </a:rPr>
              <a:t>Przyczyny unieważnienia egzaminu i zapobieganie im</a:t>
            </a:r>
            <a:br>
              <a:rPr lang="pl-PL" dirty="0">
                <a:solidFill>
                  <a:schemeClr val="accent5">
                    <a:lumMod val="50000"/>
                  </a:schemeClr>
                </a:solidFill>
              </a:rPr>
            </a:br>
            <a:endParaRPr lang="pl-PL" sz="2400" dirty="0">
              <a:solidFill>
                <a:schemeClr val="accent5">
                  <a:lumMod val="50000"/>
                </a:schemeClr>
              </a:solidFill>
            </a:endParaRPr>
          </a:p>
        </p:txBody>
      </p:sp>
      <p:sp>
        <p:nvSpPr>
          <p:cNvPr id="9" name="Symbol zastępczy numeru slajdu 8"/>
          <p:cNvSpPr>
            <a:spLocks noGrp="1"/>
          </p:cNvSpPr>
          <p:nvPr>
            <p:ph type="sldNum" sz="quarter" idx="12"/>
          </p:nvPr>
        </p:nvSpPr>
        <p:spPr/>
        <p:txBody>
          <a:bodyPr/>
          <a:lstStyle/>
          <a:p>
            <a:fld id="{B3870188-C63B-466F-B678-76B5FFC194F9}" type="slidenum">
              <a:rPr lang="pl-PL" smtClean="0"/>
              <a:t>29</a:t>
            </a:fld>
            <a:endParaRPr lang="pl-PL"/>
          </a:p>
        </p:txBody>
      </p:sp>
      <p:grpSp>
        <p:nvGrpSpPr>
          <p:cNvPr id="3" name="Grupa 2"/>
          <p:cNvGrpSpPr/>
          <p:nvPr/>
        </p:nvGrpSpPr>
        <p:grpSpPr>
          <a:xfrm>
            <a:off x="917014" y="997671"/>
            <a:ext cx="10648603" cy="5372331"/>
            <a:chOff x="2197291" y="1342794"/>
            <a:chExt cx="8911687" cy="5372331"/>
          </a:xfrm>
        </p:grpSpPr>
        <p:graphicFrame>
          <p:nvGraphicFramePr>
            <p:cNvPr id="10" name="Diagram 9">
              <a:extLst>
                <a:ext uri="{FF2B5EF4-FFF2-40B4-BE49-F238E27FC236}">
                  <a16:creationId xmlns:a16="http://schemas.microsoft.com/office/drawing/2014/main" id="{564A91C8-CBE4-4E0F-9E1D-60BEE0E303B0}"/>
                </a:ext>
              </a:extLst>
            </p:cNvPr>
            <p:cNvGraphicFramePr>
              <a:graphicFrameLocks/>
            </p:cNvGraphicFramePr>
            <p:nvPr>
              <p:extLst>
                <p:ext uri="{D42A27DB-BD31-4B8C-83A1-F6EECF244321}">
                  <p14:modId xmlns:p14="http://schemas.microsoft.com/office/powerpoint/2010/main" val="2148371987"/>
                </p:ext>
              </p:extLst>
            </p:nvPr>
          </p:nvGraphicFramePr>
          <p:xfrm>
            <a:off x="2197291" y="1342794"/>
            <a:ext cx="8911687" cy="5372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Prostokąt: zaokrąglone rogi 10">
              <a:extLst>
                <a:ext uri="{FF2B5EF4-FFF2-40B4-BE49-F238E27FC236}">
                  <a16:creationId xmlns:a16="http://schemas.microsoft.com/office/drawing/2014/main" id="{467FAF3D-AA23-4096-B04E-2D8DC9B3C917}"/>
                </a:ext>
              </a:extLst>
            </p:cNvPr>
            <p:cNvSpPr/>
            <p:nvPr/>
          </p:nvSpPr>
          <p:spPr>
            <a:xfrm>
              <a:off x="2316332" y="2773629"/>
              <a:ext cx="4207614" cy="42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2" name="pole tekstowe 11">
              <a:extLst>
                <a:ext uri="{FF2B5EF4-FFF2-40B4-BE49-F238E27FC236}">
                  <a16:creationId xmlns:a16="http://schemas.microsoft.com/office/drawing/2014/main" id="{F6686A2C-A222-49F8-ADA5-5E09B9D07A8B}"/>
                </a:ext>
              </a:extLst>
            </p:cNvPr>
            <p:cNvSpPr txBox="1"/>
            <p:nvPr/>
          </p:nvSpPr>
          <p:spPr>
            <a:xfrm>
              <a:off x="2417105" y="2801363"/>
              <a:ext cx="3899068" cy="369332"/>
            </a:xfrm>
            <a:prstGeom prst="rect">
              <a:avLst/>
            </a:prstGeom>
            <a:noFill/>
          </p:spPr>
          <p:txBody>
            <a:bodyPr wrap="square" rtlCol="0">
              <a:spAutoFit/>
            </a:bodyPr>
            <a:lstStyle/>
            <a:p>
              <a:pPr algn="ctr"/>
              <a:r>
                <a:rPr lang="pl-PL" dirty="0">
                  <a:latin typeface="Calibri" panose="020F0502020204030204" pitchFamily="34" charset="0"/>
                  <a:ea typeface="Calibri" panose="020F0502020204030204" pitchFamily="34" charset="0"/>
                  <a:cs typeface="Calibri" panose="020F0502020204030204" pitchFamily="34" charset="0"/>
                </a:rPr>
                <a:t>Przekazanie niewłaściwego arkusza </a:t>
              </a:r>
            </a:p>
          </p:txBody>
        </p:sp>
        <p:sp>
          <p:nvSpPr>
            <p:cNvPr id="13" name="Prostokąt: zaokrąglone rogi 12">
              <a:extLst>
                <a:ext uri="{FF2B5EF4-FFF2-40B4-BE49-F238E27FC236}">
                  <a16:creationId xmlns:a16="http://schemas.microsoft.com/office/drawing/2014/main" id="{1C47ACE8-9251-4882-AAD0-2057DA6C6BED}"/>
                </a:ext>
              </a:extLst>
            </p:cNvPr>
            <p:cNvSpPr/>
            <p:nvPr/>
          </p:nvSpPr>
          <p:spPr>
            <a:xfrm>
              <a:off x="6811354" y="2750555"/>
              <a:ext cx="4135940" cy="44787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3AFC95BC-BD17-4B89-9E13-C6776C90241A}"/>
                </a:ext>
              </a:extLst>
            </p:cNvPr>
            <p:cNvSpPr txBox="1"/>
            <p:nvPr/>
          </p:nvSpPr>
          <p:spPr>
            <a:xfrm>
              <a:off x="6849240" y="2774689"/>
              <a:ext cx="3942021" cy="369332"/>
            </a:xfrm>
            <a:prstGeom prst="rect">
              <a:avLst/>
            </a:prstGeom>
            <a:noFill/>
          </p:spPr>
          <p:txBody>
            <a:bodyPr wrap="square" rtlCol="0">
              <a:spAutoFit/>
            </a:bodyPr>
            <a:lstStyle/>
            <a:p>
              <a:pPr algn="ctr"/>
              <a:r>
                <a:rPr lang="pl-PL" dirty="0">
                  <a:latin typeface="Calibri" panose="020F0502020204030204" pitchFamily="34" charset="0"/>
                  <a:ea typeface="Calibri" panose="020F0502020204030204" pitchFamily="34" charset="0"/>
                  <a:cs typeface="Calibri" panose="020F0502020204030204" pitchFamily="34" charset="0"/>
                </a:rPr>
                <a:t>   Przestrzeganie procedury przekazania arkuszy </a:t>
              </a:r>
            </a:p>
          </p:txBody>
        </p:sp>
      </p:grpSp>
      <p:sp>
        <p:nvSpPr>
          <p:cNvPr id="15" name="Strzałka w lewo i prawo 14"/>
          <p:cNvSpPr/>
          <p:nvPr/>
        </p:nvSpPr>
        <p:spPr>
          <a:xfrm>
            <a:off x="5809810" y="2514088"/>
            <a:ext cx="883598" cy="235390"/>
          </a:xfrm>
          <a:prstGeom prst="leftRightArrow">
            <a:avLst>
              <a:gd name="adj1" fmla="val 34615"/>
              <a:gd name="adj2" fmla="val 8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trzałka w lewo i prawo 15"/>
          <p:cNvSpPr/>
          <p:nvPr/>
        </p:nvSpPr>
        <p:spPr>
          <a:xfrm>
            <a:off x="5799516" y="3199515"/>
            <a:ext cx="883598" cy="235390"/>
          </a:xfrm>
          <a:prstGeom prst="leftRightArrow">
            <a:avLst>
              <a:gd name="adj1" fmla="val 34615"/>
              <a:gd name="adj2" fmla="val 8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trzałka w lewo i prawo 16"/>
          <p:cNvSpPr/>
          <p:nvPr/>
        </p:nvSpPr>
        <p:spPr>
          <a:xfrm>
            <a:off x="5821100" y="4057730"/>
            <a:ext cx="883598" cy="235390"/>
          </a:xfrm>
          <a:prstGeom prst="leftRightArrow">
            <a:avLst>
              <a:gd name="adj1" fmla="val 34615"/>
              <a:gd name="adj2" fmla="val 8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lewo i prawo 17"/>
          <p:cNvSpPr/>
          <p:nvPr/>
        </p:nvSpPr>
        <p:spPr>
          <a:xfrm>
            <a:off x="5838679" y="4784758"/>
            <a:ext cx="883598" cy="235390"/>
          </a:xfrm>
          <a:prstGeom prst="leftRightArrow">
            <a:avLst>
              <a:gd name="adj1" fmla="val 34615"/>
              <a:gd name="adj2" fmla="val 8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lewo i prawo 18"/>
          <p:cNvSpPr/>
          <p:nvPr/>
        </p:nvSpPr>
        <p:spPr>
          <a:xfrm>
            <a:off x="5821100" y="5665295"/>
            <a:ext cx="883598" cy="235390"/>
          </a:xfrm>
          <a:prstGeom prst="leftRightArrow">
            <a:avLst>
              <a:gd name="adj1" fmla="val 34615"/>
              <a:gd name="adj2" fmla="val 8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8690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9077" y="271603"/>
            <a:ext cx="9875520" cy="1356360"/>
          </a:xfrm>
        </p:spPr>
        <p:txBody>
          <a:bodyPr>
            <a:normAutofit/>
          </a:bodyPr>
          <a:lstStyle/>
          <a:p>
            <a:r>
              <a:rPr lang="pl-PL" sz="3600" dirty="0">
                <a:solidFill>
                  <a:schemeClr val="accent1">
                    <a:lumMod val="50000"/>
                  </a:schemeClr>
                </a:solidFill>
              </a:rPr>
              <a:t>Strona CKE –</a:t>
            </a:r>
            <a:br>
              <a:rPr lang="pl-PL" sz="3600" dirty="0">
                <a:solidFill>
                  <a:schemeClr val="accent1">
                    <a:lumMod val="50000"/>
                  </a:schemeClr>
                </a:solidFill>
              </a:rPr>
            </a:br>
            <a:r>
              <a:rPr lang="pl-PL" sz="3600" dirty="0">
                <a:solidFill>
                  <a:schemeClr val="accent1">
                    <a:lumMod val="50000"/>
                  </a:schemeClr>
                </a:solidFill>
              </a:rPr>
              <a:t>Akty prawne</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3</a:t>
            </a:fld>
            <a:endParaRPr lang="pl-PL"/>
          </a:p>
        </p:txBody>
      </p:sp>
      <p:pic>
        <p:nvPicPr>
          <p:cNvPr id="6" name="Obraz 5"/>
          <p:cNvPicPr>
            <a:picLocks noChangeAspect="1"/>
          </p:cNvPicPr>
          <p:nvPr/>
        </p:nvPicPr>
        <p:blipFill>
          <a:blip r:embed="rId2"/>
          <a:stretch>
            <a:fillRect/>
          </a:stretch>
        </p:blipFill>
        <p:spPr>
          <a:xfrm>
            <a:off x="2705818" y="500653"/>
            <a:ext cx="9228905" cy="5565169"/>
          </a:xfrm>
          <a:prstGeom prst="rect">
            <a:avLst/>
          </a:prstGeom>
          <a:ln>
            <a:solidFill>
              <a:schemeClr val="accent1"/>
            </a:solidFill>
          </a:ln>
        </p:spPr>
      </p:pic>
    </p:spTree>
    <p:extLst>
      <p:ext uri="{BB962C8B-B14F-4D97-AF65-F5344CB8AC3E}">
        <p14:creationId xmlns:p14="http://schemas.microsoft.com/office/powerpoint/2010/main" val="1617951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3870188-C63B-466F-B678-76B5FFC194F9}" type="slidenum">
              <a:rPr lang="pl-PL" smtClean="0"/>
              <a:t>30</a:t>
            </a:fld>
            <a:endParaRPr lang="pl-PL"/>
          </a:p>
        </p:txBody>
      </p:sp>
      <p:sp>
        <p:nvSpPr>
          <p:cNvPr id="7" name="Tytuł 4">
            <a:extLst>
              <a:ext uri="{FF2B5EF4-FFF2-40B4-BE49-F238E27FC236}">
                <a16:creationId xmlns:a16="http://schemas.microsoft.com/office/drawing/2014/main" id="{898801F9-EFB2-4DF4-86E2-6939D05E287A}"/>
              </a:ext>
            </a:extLst>
          </p:cNvPr>
          <p:cNvSpPr txBox="1">
            <a:spLocks noGrp="1"/>
          </p:cNvSpPr>
          <p:nvPr>
            <p:ph type="title"/>
          </p:nvPr>
        </p:nvSpPr>
        <p:spPr>
          <a:xfrm>
            <a:off x="371191" y="315446"/>
            <a:ext cx="11518263" cy="1089529"/>
          </a:xfrm>
          <a:prstGeom prst="rect">
            <a:avLst/>
          </a:prstGeom>
          <a:noFill/>
          <a:ln w="38100">
            <a:solidFill>
              <a:schemeClr val="accent1"/>
            </a:solidFill>
          </a:ln>
        </p:spPr>
        <p:txBody>
          <a:bodyPr wrap="square" rtlCol="0" anchor="ctr">
            <a:spAutoFit/>
          </a:bodyPr>
          <a:lstStyle/>
          <a:p>
            <a:pPr defTabSz="514350">
              <a:defRPr/>
            </a:pPr>
            <a:r>
              <a:rPr lang="pl-PL" kern="0" dirty="0">
                <a:solidFill>
                  <a:prstClr val="black"/>
                </a:solidFill>
                <a:cs typeface="Calibri" panose="020F0502020204030204" pitchFamily="34" charset="0"/>
              </a:rPr>
              <a:t>PZE sprawdza, czy zostały zamówione wszystkie potrzebne materiały egzaminacyjne</a:t>
            </a:r>
            <a:endParaRPr lang="pl-PL" i="1" kern="0" dirty="0">
              <a:cs typeface="Calibri" panose="020F0502020204030204" pitchFamily="34" charset="0"/>
            </a:endParaRPr>
          </a:p>
        </p:txBody>
      </p:sp>
      <p:pic>
        <p:nvPicPr>
          <p:cNvPr id="6" name="Obraz 5"/>
          <p:cNvPicPr>
            <a:picLocks noChangeAspect="1"/>
          </p:cNvPicPr>
          <p:nvPr/>
        </p:nvPicPr>
        <p:blipFill>
          <a:blip r:embed="rId3"/>
          <a:stretch>
            <a:fillRect/>
          </a:stretch>
        </p:blipFill>
        <p:spPr>
          <a:xfrm>
            <a:off x="588476" y="1592588"/>
            <a:ext cx="10933568" cy="4594852"/>
          </a:xfrm>
          <a:prstGeom prst="rect">
            <a:avLst/>
          </a:prstGeom>
          <a:ln>
            <a:solidFill>
              <a:schemeClr val="accent1"/>
            </a:solidFill>
          </a:ln>
        </p:spPr>
      </p:pic>
      <p:pic>
        <p:nvPicPr>
          <p:cNvPr id="8" name="Obraz 7"/>
          <p:cNvPicPr>
            <a:picLocks noChangeAspect="1"/>
          </p:cNvPicPr>
          <p:nvPr/>
        </p:nvPicPr>
        <p:blipFill>
          <a:blip r:embed="rId4"/>
          <a:stretch>
            <a:fillRect/>
          </a:stretch>
        </p:blipFill>
        <p:spPr>
          <a:xfrm>
            <a:off x="3415539" y="4596946"/>
            <a:ext cx="6509314" cy="2172070"/>
          </a:xfrm>
          <a:prstGeom prst="rect">
            <a:avLst/>
          </a:prstGeom>
          <a:ln>
            <a:solidFill>
              <a:schemeClr val="accent1"/>
            </a:solidFill>
          </a:ln>
        </p:spPr>
      </p:pic>
      <p:cxnSp>
        <p:nvCxnSpPr>
          <p:cNvPr id="10" name="Łącznik prosty ze strzałką 9"/>
          <p:cNvCxnSpPr/>
          <p:nvPr/>
        </p:nvCxnSpPr>
        <p:spPr>
          <a:xfrm flipH="1">
            <a:off x="8863343" y="4282289"/>
            <a:ext cx="2317688" cy="588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99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F5394F-AA22-4EA5-A7D6-74CF71BD9B4A}"/>
              </a:ext>
            </a:extLst>
          </p:cNvPr>
          <p:cNvSpPr>
            <a:spLocks noGrp="1"/>
          </p:cNvSpPr>
          <p:nvPr>
            <p:ph type="title"/>
          </p:nvPr>
        </p:nvSpPr>
        <p:spPr>
          <a:xfrm>
            <a:off x="330509" y="53582"/>
            <a:ext cx="10078593" cy="1280890"/>
          </a:xfrm>
        </p:spPr>
        <p:txBody>
          <a:bodyPr/>
          <a:lstStyle/>
          <a:p>
            <a:r>
              <a:rPr lang="pl-PL" dirty="0">
                <a:solidFill>
                  <a:schemeClr val="accent5">
                    <a:lumMod val="50000"/>
                  </a:schemeClr>
                </a:solidFill>
              </a:rPr>
              <a:t>Przygotowanie dokumentacji</a:t>
            </a:r>
          </a:p>
        </p:txBody>
      </p:sp>
      <p:sp>
        <p:nvSpPr>
          <p:cNvPr id="4" name="Symbol zastępczy numeru slajdu 3">
            <a:extLst>
              <a:ext uri="{FF2B5EF4-FFF2-40B4-BE49-F238E27FC236}">
                <a16:creationId xmlns:a16="http://schemas.microsoft.com/office/drawing/2014/main" id="{AF6A1D81-61C8-4880-80BA-782998397CBB}"/>
              </a:ext>
            </a:extLst>
          </p:cNvPr>
          <p:cNvSpPr>
            <a:spLocks noGrp="1"/>
          </p:cNvSpPr>
          <p:nvPr>
            <p:ph type="sldNum" sz="quarter" idx="12"/>
          </p:nvPr>
        </p:nvSpPr>
        <p:spPr/>
        <p:txBody>
          <a:bodyPr/>
          <a:lstStyle/>
          <a:p>
            <a:fld id="{B3870188-C63B-466F-B678-76B5FFC194F9}" type="slidenum">
              <a:rPr lang="pl-PL" smtClean="0"/>
              <a:t>31</a:t>
            </a:fld>
            <a:endParaRPr lang="pl-PL"/>
          </a:p>
        </p:txBody>
      </p:sp>
      <p:pic>
        <p:nvPicPr>
          <p:cNvPr id="6" name="Symbol zastępczy zawartości 3">
            <a:extLst>
              <a:ext uri="{FF2B5EF4-FFF2-40B4-BE49-F238E27FC236}">
                <a16:creationId xmlns:a16="http://schemas.microsoft.com/office/drawing/2014/main" id="{7737FD34-90A6-4D16-8551-5E67686BC3FC}"/>
              </a:ext>
            </a:extLst>
          </p:cNvPr>
          <p:cNvPicPr>
            <a:picLocks noChangeAspect="1"/>
          </p:cNvPicPr>
          <p:nvPr/>
        </p:nvPicPr>
        <p:blipFill rotWithShape="1">
          <a:blip r:embed="rId2"/>
          <a:srcRect r="4593"/>
          <a:stretch/>
        </p:blipFill>
        <p:spPr>
          <a:xfrm>
            <a:off x="1360338" y="1196752"/>
            <a:ext cx="8805315" cy="4785515"/>
          </a:xfrm>
          <a:prstGeom prst="rect">
            <a:avLst/>
          </a:prstGeom>
        </p:spPr>
      </p:pic>
      <p:pic>
        <p:nvPicPr>
          <p:cNvPr id="8" name="Symbol zastępczy zawartości 4">
            <a:extLst>
              <a:ext uri="{FF2B5EF4-FFF2-40B4-BE49-F238E27FC236}">
                <a16:creationId xmlns:a16="http://schemas.microsoft.com/office/drawing/2014/main" id="{D575ADB3-B5F9-42B7-AC19-8F9718C1F8D9}"/>
              </a:ext>
            </a:extLst>
          </p:cNvPr>
          <p:cNvPicPr>
            <a:picLocks noGrp="1" noChangeAspect="1"/>
          </p:cNvPicPr>
          <p:nvPr>
            <p:ph idx="1"/>
          </p:nvPr>
        </p:nvPicPr>
        <p:blipFill rotWithShape="1">
          <a:blip r:embed="rId3"/>
          <a:srcRect t="5804"/>
          <a:stretch/>
        </p:blipFill>
        <p:spPr>
          <a:xfrm>
            <a:off x="2731256" y="2311705"/>
            <a:ext cx="7930592" cy="1494980"/>
          </a:xfrm>
          <a:prstGeom prst="rect">
            <a:avLst/>
          </a:prstGeom>
          <a:ln>
            <a:solidFill>
              <a:srgbClr val="FF0000"/>
            </a:solidFill>
          </a:ln>
        </p:spPr>
      </p:pic>
      <p:pic>
        <p:nvPicPr>
          <p:cNvPr id="9" name="Obraz 8">
            <a:extLst>
              <a:ext uri="{FF2B5EF4-FFF2-40B4-BE49-F238E27FC236}">
                <a16:creationId xmlns:a16="http://schemas.microsoft.com/office/drawing/2014/main" id="{E9CC6EB2-6EC1-49BF-9CE4-DE787894F996}"/>
              </a:ext>
            </a:extLst>
          </p:cNvPr>
          <p:cNvPicPr>
            <a:picLocks noChangeAspect="1"/>
          </p:cNvPicPr>
          <p:nvPr/>
        </p:nvPicPr>
        <p:blipFill>
          <a:blip r:embed="rId4"/>
          <a:stretch>
            <a:fillRect/>
          </a:stretch>
        </p:blipFill>
        <p:spPr>
          <a:xfrm>
            <a:off x="2731256" y="4197632"/>
            <a:ext cx="7934378" cy="2324151"/>
          </a:xfrm>
          <a:prstGeom prst="rect">
            <a:avLst/>
          </a:prstGeom>
          <a:ln>
            <a:solidFill>
              <a:srgbClr val="FF0000"/>
            </a:solidFill>
          </a:ln>
        </p:spPr>
      </p:pic>
      <p:pic>
        <p:nvPicPr>
          <p:cNvPr id="10" name="Obraz 9">
            <a:extLst>
              <a:ext uri="{FF2B5EF4-FFF2-40B4-BE49-F238E27FC236}">
                <a16:creationId xmlns:a16="http://schemas.microsoft.com/office/drawing/2014/main" id="{1DFA38B9-3CF3-41DC-840A-0DAE158D6C40}"/>
              </a:ext>
            </a:extLst>
          </p:cNvPr>
          <p:cNvPicPr>
            <a:picLocks noChangeAspect="1"/>
          </p:cNvPicPr>
          <p:nvPr/>
        </p:nvPicPr>
        <p:blipFill>
          <a:blip r:embed="rId5"/>
          <a:stretch>
            <a:fillRect/>
          </a:stretch>
        </p:blipFill>
        <p:spPr>
          <a:xfrm>
            <a:off x="5662364" y="1514540"/>
            <a:ext cx="1526424" cy="631597"/>
          </a:xfrm>
          <a:prstGeom prst="rect">
            <a:avLst/>
          </a:prstGeom>
        </p:spPr>
      </p:pic>
      <p:pic>
        <p:nvPicPr>
          <p:cNvPr id="11" name="Obraz 10">
            <a:extLst>
              <a:ext uri="{FF2B5EF4-FFF2-40B4-BE49-F238E27FC236}">
                <a16:creationId xmlns:a16="http://schemas.microsoft.com/office/drawing/2014/main" id="{2CB4337B-BCB8-40EF-A2F6-B9271E57A352}"/>
              </a:ext>
            </a:extLst>
          </p:cNvPr>
          <p:cNvPicPr>
            <a:picLocks noChangeAspect="1"/>
          </p:cNvPicPr>
          <p:nvPr/>
        </p:nvPicPr>
        <p:blipFill>
          <a:blip r:embed="rId5"/>
          <a:stretch>
            <a:fillRect/>
          </a:stretch>
        </p:blipFill>
        <p:spPr>
          <a:xfrm>
            <a:off x="8083326" y="1500040"/>
            <a:ext cx="1526424" cy="631597"/>
          </a:xfrm>
          <a:prstGeom prst="rect">
            <a:avLst/>
          </a:prstGeom>
        </p:spPr>
      </p:pic>
      <p:sp>
        <p:nvSpPr>
          <p:cNvPr id="12" name="Prostokąt 11">
            <a:extLst>
              <a:ext uri="{FF2B5EF4-FFF2-40B4-BE49-F238E27FC236}">
                <a16:creationId xmlns:a16="http://schemas.microsoft.com/office/drawing/2014/main" id="{44620B9E-D9BD-4FAB-9202-B0E181CF2681}"/>
              </a:ext>
            </a:extLst>
          </p:cNvPr>
          <p:cNvSpPr/>
          <p:nvPr/>
        </p:nvSpPr>
        <p:spPr>
          <a:xfrm>
            <a:off x="10831662" y="2311705"/>
            <a:ext cx="1152128" cy="584623"/>
          </a:xfrm>
          <a:prstGeom prst="rect">
            <a:avLst/>
          </a:prstGeom>
        </p:spPr>
        <p:txBody>
          <a:bodyPr wrap="square">
            <a:spAutoFit/>
          </a:bodyPr>
          <a:lstStyle/>
          <a:p>
            <a:r>
              <a:rPr lang="pl-PL" sz="1600" b="1" i="1" dirty="0"/>
              <a:t>Wydruk</a:t>
            </a:r>
            <a:r>
              <a:rPr lang="pl-PL" sz="1600" b="1" dirty="0"/>
              <a:t> </a:t>
            </a:r>
            <a:br>
              <a:rPr lang="pl-PL" sz="1600" b="1" dirty="0"/>
            </a:br>
            <a:r>
              <a:rPr lang="pl-PL" sz="1600" b="1" i="1" dirty="0"/>
              <a:t>w pionie</a:t>
            </a:r>
          </a:p>
        </p:txBody>
      </p:sp>
      <p:sp>
        <p:nvSpPr>
          <p:cNvPr id="13" name="Prostokąt 12">
            <a:extLst>
              <a:ext uri="{FF2B5EF4-FFF2-40B4-BE49-F238E27FC236}">
                <a16:creationId xmlns:a16="http://schemas.microsoft.com/office/drawing/2014/main" id="{8A5716B1-EC36-4DB7-B15B-25150465946C}"/>
              </a:ext>
            </a:extLst>
          </p:cNvPr>
          <p:cNvSpPr/>
          <p:nvPr/>
        </p:nvSpPr>
        <p:spPr>
          <a:xfrm>
            <a:off x="10831662" y="4086458"/>
            <a:ext cx="1314597" cy="584775"/>
          </a:xfrm>
          <a:prstGeom prst="rect">
            <a:avLst/>
          </a:prstGeom>
        </p:spPr>
        <p:txBody>
          <a:bodyPr wrap="square">
            <a:spAutoFit/>
          </a:bodyPr>
          <a:lstStyle/>
          <a:p>
            <a:r>
              <a:rPr lang="pl-PL" sz="1600" b="1" i="1" dirty="0"/>
              <a:t>Wydruk </a:t>
            </a:r>
            <a:br>
              <a:rPr lang="pl-PL" sz="1600" b="1" i="1" dirty="0"/>
            </a:br>
            <a:r>
              <a:rPr lang="pl-PL" sz="1600" b="1" i="1" dirty="0"/>
              <a:t>w poziomie</a:t>
            </a:r>
          </a:p>
        </p:txBody>
      </p:sp>
      <p:pic>
        <p:nvPicPr>
          <p:cNvPr id="14" name="Obraz 13">
            <a:extLst>
              <a:ext uri="{FF2B5EF4-FFF2-40B4-BE49-F238E27FC236}">
                <a16:creationId xmlns:a16="http://schemas.microsoft.com/office/drawing/2014/main" id="{2265597E-D177-49F2-94B8-70CEDBCA6B24}"/>
              </a:ext>
            </a:extLst>
          </p:cNvPr>
          <p:cNvPicPr>
            <a:picLocks noChangeAspect="1"/>
          </p:cNvPicPr>
          <p:nvPr/>
        </p:nvPicPr>
        <p:blipFill>
          <a:blip r:embed="rId6"/>
          <a:stretch>
            <a:fillRect/>
          </a:stretch>
        </p:blipFill>
        <p:spPr>
          <a:xfrm>
            <a:off x="447401" y="1196752"/>
            <a:ext cx="2181225" cy="1228725"/>
          </a:xfrm>
          <a:prstGeom prst="rect">
            <a:avLst/>
          </a:prstGeom>
        </p:spPr>
      </p:pic>
    </p:spTree>
    <p:extLst>
      <p:ext uri="{BB962C8B-B14F-4D97-AF65-F5344CB8AC3E}">
        <p14:creationId xmlns:p14="http://schemas.microsoft.com/office/powerpoint/2010/main" val="3290885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502875" y="3989217"/>
            <a:ext cx="9332213" cy="2076605"/>
          </a:xfrm>
        </p:spPr>
        <p:txBody>
          <a:bodyPr>
            <a:noAutofit/>
          </a:bodyPr>
          <a:lstStyle/>
          <a:p>
            <a:pPr marL="45720" indent="0" algn="just">
              <a:buNone/>
            </a:pPr>
            <a:r>
              <a:rPr lang="pl-PL" sz="2400" dirty="0"/>
              <a:t>Po odebraniu kopert z naklejkami należy </a:t>
            </a:r>
            <a:r>
              <a:rPr lang="pl-PL" sz="2400" b="1" dirty="0"/>
              <a:t>sprawdzić, czy otrzymało się odpowiednie kody</a:t>
            </a:r>
            <a:r>
              <a:rPr lang="pl-PL" sz="2400" dirty="0"/>
              <a:t>.</a:t>
            </a:r>
          </a:p>
          <a:p>
            <a:pPr marL="45720" indent="0" algn="just">
              <a:buNone/>
            </a:pPr>
            <a:r>
              <a:rPr lang="pl-PL" sz="2400" dirty="0"/>
              <a:t>Dla uczniów zdających egzamin z </a:t>
            </a:r>
            <a:r>
              <a:rPr lang="pl-PL" sz="2400" b="1" dirty="0"/>
              <a:t>matematyki,</a:t>
            </a:r>
            <a:r>
              <a:rPr lang="pl-PL" sz="2400" dirty="0"/>
              <a:t> </a:t>
            </a:r>
            <a:r>
              <a:rPr lang="pl-PL" sz="2400" b="1" dirty="0"/>
              <a:t>języka rosyjskiego </a:t>
            </a:r>
            <a:br>
              <a:rPr lang="pl-PL" sz="2400" b="1" dirty="0"/>
            </a:br>
            <a:r>
              <a:rPr lang="pl-PL" sz="2400" b="1" dirty="0"/>
              <a:t>i języka niemieckiego </a:t>
            </a:r>
            <a:r>
              <a:rPr lang="pl-PL" sz="2400" dirty="0"/>
              <a:t>będzie więcej naklejek do przyklejenia na karty rozwiązań zadań otwartych.</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32</a:t>
            </a:fld>
            <a:endParaRPr lang="pl-PL"/>
          </a:p>
        </p:txBody>
      </p:sp>
      <p:sp>
        <p:nvSpPr>
          <p:cNvPr id="5" name="Symbol zastępczy zawartości 4">
            <a:extLst>
              <a:ext uri="{FF2B5EF4-FFF2-40B4-BE49-F238E27FC236}">
                <a16:creationId xmlns:a16="http://schemas.microsoft.com/office/drawing/2014/main" id="{55747F23-C659-4102-AF6B-85A4F4B8A9F7}"/>
              </a:ext>
            </a:extLst>
          </p:cNvPr>
          <p:cNvSpPr txBox="1">
            <a:spLocks/>
          </p:cNvSpPr>
          <p:nvPr/>
        </p:nvSpPr>
        <p:spPr>
          <a:xfrm>
            <a:off x="2209775" y="1222348"/>
            <a:ext cx="7918411" cy="2072362"/>
          </a:xfrm>
          <a:prstGeom prst="rect">
            <a:avLst/>
          </a:prstGeom>
          <a:noFill/>
          <a:ln w="57150">
            <a:solidFill>
              <a:schemeClr val="accent1"/>
            </a:solidFill>
          </a:ln>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ctr"/>
            <a:endParaRPr lang="pl-PL" sz="2800" dirty="0">
              <a:solidFill>
                <a:srgbClr val="FF0000"/>
              </a:solidFill>
            </a:endParaRPr>
          </a:p>
          <a:p>
            <a:pPr marL="0" indent="0" algn="ctr">
              <a:buFont typeface="Wingdings 3" charset="2"/>
              <a:buNone/>
            </a:pPr>
            <a:r>
              <a:rPr lang="pl-PL" sz="2800" dirty="0">
                <a:solidFill>
                  <a:schemeClr val="accent1">
                    <a:lumMod val="50000"/>
                  </a:schemeClr>
                </a:solidFill>
              </a:rPr>
              <a:t>Planowany termin przekazania kodów w POP</a:t>
            </a:r>
            <a:br>
              <a:rPr lang="pl-PL" sz="2800" dirty="0">
                <a:solidFill>
                  <a:srgbClr val="FF0000"/>
                </a:solidFill>
              </a:rPr>
            </a:br>
            <a:r>
              <a:rPr lang="pl-PL" sz="2800" b="1" dirty="0">
                <a:solidFill>
                  <a:schemeClr val="accent1">
                    <a:lumMod val="50000"/>
                  </a:schemeClr>
                </a:solidFill>
              </a:rPr>
              <a:t>29 kwietnia 2025 r., godz. 13.00-15.00</a:t>
            </a:r>
          </a:p>
          <a:p>
            <a:endParaRPr lang="pl-PL" sz="2800" b="1" dirty="0"/>
          </a:p>
        </p:txBody>
      </p:sp>
    </p:spTree>
    <p:extLst>
      <p:ext uri="{BB962C8B-B14F-4D97-AF65-F5344CB8AC3E}">
        <p14:creationId xmlns:p14="http://schemas.microsoft.com/office/powerpoint/2010/main" val="110598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48172D-B9F7-49B7-9180-77730960F9CA}"/>
              </a:ext>
            </a:extLst>
          </p:cNvPr>
          <p:cNvSpPr>
            <a:spLocks noGrp="1"/>
          </p:cNvSpPr>
          <p:nvPr>
            <p:ph type="title"/>
          </p:nvPr>
        </p:nvSpPr>
        <p:spPr>
          <a:xfrm>
            <a:off x="319134" y="147873"/>
            <a:ext cx="9875520" cy="1356360"/>
          </a:xfrm>
        </p:spPr>
        <p:txBody>
          <a:bodyPr/>
          <a:lstStyle/>
          <a:p>
            <a:r>
              <a:rPr lang="pl-PL" dirty="0">
                <a:solidFill>
                  <a:schemeClr val="accent5">
                    <a:lumMod val="50000"/>
                  </a:schemeClr>
                </a:solidFill>
              </a:rPr>
              <a:t>W dniu poprzedzającym egzamin</a:t>
            </a:r>
          </a:p>
        </p:txBody>
      </p:sp>
      <p:sp>
        <p:nvSpPr>
          <p:cNvPr id="3" name="Symbol zastępczy zawartości 2">
            <a:extLst>
              <a:ext uri="{FF2B5EF4-FFF2-40B4-BE49-F238E27FC236}">
                <a16:creationId xmlns:a16="http://schemas.microsoft.com/office/drawing/2014/main" id="{52B40ADC-2D72-40CA-B4F9-891E582567D5}"/>
              </a:ext>
            </a:extLst>
          </p:cNvPr>
          <p:cNvSpPr>
            <a:spLocks noGrp="1"/>
          </p:cNvSpPr>
          <p:nvPr>
            <p:ph idx="1"/>
          </p:nvPr>
        </p:nvSpPr>
        <p:spPr>
          <a:xfrm>
            <a:off x="1143000" y="2057400"/>
            <a:ext cx="9872871" cy="2460279"/>
          </a:xfrm>
        </p:spPr>
        <p:txBody>
          <a:bodyPr>
            <a:normAutofit lnSpcReduction="10000"/>
          </a:bodyPr>
          <a:lstStyle/>
          <a:p>
            <a:pPr marL="45720" indent="0" algn="just">
              <a:spcAft>
                <a:spcPts val="1200"/>
              </a:spcAft>
              <a:buNone/>
            </a:pPr>
            <a:r>
              <a:rPr lang="pl-PL" sz="2400" b="1" dirty="0"/>
              <a:t>PZE lub PZN upewniają się</a:t>
            </a:r>
            <a:r>
              <a:rPr lang="pl-PL" sz="2400" dirty="0"/>
              <a:t>, że zostały przygotowane:</a:t>
            </a:r>
          </a:p>
          <a:p>
            <a:pPr lvl="1" algn="just"/>
            <a:r>
              <a:rPr lang="pl-PL" sz="2400" dirty="0"/>
              <a:t>kody kreskowe,</a:t>
            </a:r>
          </a:p>
          <a:p>
            <a:pPr lvl="1" algn="just"/>
            <a:r>
              <a:rPr lang="pl-PL" sz="2400" dirty="0"/>
              <a:t>kartki z numerami stolików (do oznaczenia stolików), </a:t>
            </a:r>
          </a:p>
          <a:p>
            <a:pPr lvl="1" algn="just"/>
            <a:r>
              <a:rPr lang="pl-PL" sz="2400" dirty="0"/>
              <a:t>losy z numerami stolików,</a:t>
            </a:r>
          </a:p>
          <a:p>
            <a:pPr lvl="1" algn="just"/>
            <a:r>
              <a:rPr lang="pl-PL" sz="2400" dirty="0"/>
              <a:t>stanowiska dla uczniów korzystających z dostosowania warunków lub form przeprowadzania egzaminu - można wyłączyć je z losowania. </a:t>
            </a:r>
          </a:p>
          <a:p>
            <a:pPr algn="just"/>
            <a:endParaRPr lang="pl-PL" sz="2400" dirty="0"/>
          </a:p>
        </p:txBody>
      </p:sp>
      <p:sp>
        <p:nvSpPr>
          <p:cNvPr id="4" name="Symbol zastępczy numeru slajdu 3">
            <a:extLst>
              <a:ext uri="{FF2B5EF4-FFF2-40B4-BE49-F238E27FC236}">
                <a16:creationId xmlns:a16="http://schemas.microsoft.com/office/drawing/2014/main" id="{388F9D91-8F7B-4815-AF9D-362787C083B6}"/>
              </a:ext>
            </a:extLst>
          </p:cNvPr>
          <p:cNvSpPr>
            <a:spLocks noGrp="1"/>
          </p:cNvSpPr>
          <p:nvPr>
            <p:ph type="sldNum" sz="quarter" idx="12"/>
          </p:nvPr>
        </p:nvSpPr>
        <p:spPr/>
        <p:txBody>
          <a:bodyPr/>
          <a:lstStyle/>
          <a:p>
            <a:fld id="{B3870188-C63B-466F-B678-76B5FFC194F9}" type="slidenum">
              <a:rPr lang="pl-PL" smtClean="0"/>
              <a:t>33</a:t>
            </a:fld>
            <a:endParaRPr lang="pl-PL"/>
          </a:p>
        </p:txBody>
      </p:sp>
    </p:spTree>
    <p:extLst>
      <p:ext uri="{BB962C8B-B14F-4D97-AF65-F5344CB8AC3E}">
        <p14:creationId xmlns:p14="http://schemas.microsoft.com/office/powerpoint/2010/main" val="803592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2D70A4-B959-4DB8-A39B-564A82659933}"/>
              </a:ext>
            </a:extLst>
          </p:cNvPr>
          <p:cNvSpPr>
            <a:spLocks noGrp="1"/>
          </p:cNvSpPr>
          <p:nvPr>
            <p:ph type="title"/>
          </p:nvPr>
        </p:nvSpPr>
        <p:spPr>
          <a:xfrm>
            <a:off x="273867" y="175034"/>
            <a:ext cx="9875520" cy="1356360"/>
          </a:xfrm>
        </p:spPr>
        <p:txBody>
          <a:bodyPr>
            <a:normAutofit/>
          </a:bodyPr>
          <a:lstStyle/>
          <a:p>
            <a:r>
              <a:rPr lang="pl-PL" dirty="0">
                <a:solidFill>
                  <a:schemeClr val="accent5">
                    <a:lumMod val="50000"/>
                  </a:schemeClr>
                </a:solidFill>
              </a:rPr>
              <a:t>W dniu poprzedzającym egzamin z języka obcego</a:t>
            </a:r>
          </a:p>
        </p:txBody>
      </p:sp>
      <p:sp>
        <p:nvSpPr>
          <p:cNvPr id="3" name="Symbol zastępczy zawartości 2">
            <a:extLst>
              <a:ext uri="{FF2B5EF4-FFF2-40B4-BE49-F238E27FC236}">
                <a16:creationId xmlns:a16="http://schemas.microsoft.com/office/drawing/2014/main" id="{938C8B63-CC68-4D7C-8C9B-213B53EE2DB7}"/>
              </a:ext>
            </a:extLst>
          </p:cNvPr>
          <p:cNvSpPr>
            <a:spLocks noGrp="1"/>
          </p:cNvSpPr>
          <p:nvPr>
            <p:ph idx="1"/>
          </p:nvPr>
        </p:nvSpPr>
        <p:spPr>
          <a:xfrm>
            <a:off x="1143000" y="1531394"/>
            <a:ext cx="9872871" cy="4564606"/>
          </a:xfrm>
        </p:spPr>
        <p:txBody>
          <a:bodyPr>
            <a:noAutofit/>
          </a:bodyPr>
          <a:lstStyle/>
          <a:p>
            <a:pPr marL="45720" indent="0" algn="just">
              <a:buNone/>
            </a:pPr>
            <a:r>
              <a:rPr lang="pl-PL" sz="2400" dirty="0"/>
              <a:t>PZE wraz z PZN sprawdzają </a:t>
            </a:r>
            <a:r>
              <a:rPr lang="pl-PL" sz="2400" b="1" dirty="0"/>
              <a:t>stan techniczny urządzeń </a:t>
            </a:r>
            <a:r>
              <a:rPr lang="pl-PL" sz="2400" dirty="0"/>
              <a:t>w każdej sali (odtwarzaczy płyt CD lub plików mp3, głośników) oraz ich rozmieszczenie, gwarantujące wysoką jakość dźwięku. Należy między innymi:</a:t>
            </a:r>
          </a:p>
          <a:p>
            <a:pPr lvl="1" algn="just"/>
            <a:r>
              <a:rPr lang="pl-PL" sz="2400" dirty="0"/>
              <a:t>upewnić się, że </a:t>
            </a:r>
            <a:r>
              <a:rPr lang="pl-PL" sz="2400" b="1" dirty="0"/>
              <a:t>odtwarzacze nie są skonfigurowane </a:t>
            </a:r>
            <a:r>
              <a:rPr lang="pl-PL" sz="2400" dirty="0"/>
              <a:t>na odtwarzanie ścieżek nagrań w trybie losowym (</a:t>
            </a:r>
            <a:r>
              <a:rPr lang="pl-PL" sz="2400" dirty="0" err="1"/>
              <a:t>random</a:t>
            </a:r>
            <a:r>
              <a:rPr lang="pl-PL" sz="2400" dirty="0"/>
              <a:t>) lub na wielokrotne powtarzanie jednej ścieżki bądź sekwencji ścieżek</a:t>
            </a:r>
          </a:p>
          <a:p>
            <a:pPr lvl="1" algn="just"/>
            <a:r>
              <a:rPr lang="pl-PL" sz="2400" dirty="0"/>
              <a:t>przeprowadzić </a:t>
            </a:r>
            <a:r>
              <a:rPr lang="pl-PL" sz="2400" b="1" dirty="0"/>
              <a:t>próbę odsłuchu </a:t>
            </a:r>
            <a:r>
              <a:rPr lang="pl-PL" sz="2400" dirty="0"/>
              <a:t>przykładowego nagrania tekstu (wykorzystując do tego płyty z poprzednich sesji egzaminacyjnych)</a:t>
            </a:r>
            <a:br>
              <a:rPr lang="pl-PL" sz="2400" dirty="0"/>
            </a:br>
            <a:r>
              <a:rPr lang="pl-PL" sz="2400" dirty="0"/>
              <a:t> w każdej sali egzaminacyjnej, w której jest przeprowadzany egzamin ósmoklasisty z języka obcego nowożytnego</a:t>
            </a:r>
          </a:p>
          <a:p>
            <a:pPr lvl="1" algn="just"/>
            <a:r>
              <a:rPr lang="pl-PL" sz="2400" b="1" dirty="0"/>
              <a:t>przygotować rezerwowe odtwarzacze </a:t>
            </a:r>
            <a:r>
              <a:rPr lang="pl-PL" sz="2400" dirty="0"/>
              <a:t>płyt CD lub plików mp3 </a:t>
            </a:r>
            <a:r>
              <a:rPr lang="pl-PL" sz="2400" b="1" dirty="0"/>
              <a:t>oraz baterie </a:t>
            </a:r>
            <a:r>
              <a:rPr lang="pl-PL" sz="2400" dirty="0"/>
              <a:t>na wypadek awarii w dostawie energii elektrycznej.</a:t>
            </a:r>
          </a:p>
        </p:txBody>
      </p:sp>
      <p:sp>
        <p:nvSpPr>
          <p:cNvPr id="4" name="Symbol zastępczy numeru slajdu 3">
            <a:extLst>
              <a:ext uri="{FF2B5EF4-FFF2-40B4-BE49-F238E27FC236}">
                <a16:creationId xmlns:a16="http://schemas.microsoft.com/office/drawing/2014/main" id="{18EF3BFC-78A6-4A86-BAF5-BA776919BE44}"/>
              </a:ext>
            </a:extLst>
          </p:cNvPr>
          <p:cNvSpPr>
            <a:spLocks noGrp="1"/>
          </p:cNvSpPr>
          <p:nvPr>
            <p:ph type="sldNum" sz="quarter" idx="12"/>
          </p:nvPr>
        </p:nvSpPr>
        <p:spPr/>
        <p:txBody>
          <a:bodyPr/>
          <a:lstStyle/>
          <a:p>
            <a:fld id="{B3870188-C63B-466F-B678-76B5FFC194F9}" type="slidenum">
              <a:rPr lang="pl-PL" smtClean="0"/>
              <a:t>34</a:t>
            </a:fld>
            <a:endParaRPr lang="pl-PL"/>
          </a:p>
        </p:txBody>
      </p:sp>
    </p:spTree>
    <p:extLst>
      <p:ext uri="{BB962C8B-B14F-4D97-AF65-F5344CB8AC3E}">
        <p14:creationId xmlns:p14="http://schemas.microsoft.com/office/powerpoint/2010/main" val="2232504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DE6DB8-69C4-481F-B8FC-EE4F47B676CA}"/>
              </a:ext>
            </a:extLst>
          </p:cNvPr>
          <p:cNvSpPr>
            <a:spLocks noGrp="1"/>
          </p:cNvSpPr>
          <p:nvPr>
            <p:ph type="title"/>
          </p:nvPr>
        </p:nvSpPr>
        <p:spPr>
          <a:xfrm>
            <a:off x="319135" y="111659"/>
            <a:ext cx="9875520" cy="1356360"/>
          </a:xfrm>
        </p:spPr>
        <p:txBody>
          <a:bodyPr>
            <a:normAutofit/>
          </a:bodyPr>
          <a:lstStyle/>
          <a:p>
            <a:r>
              <a:rPr lang="pl-PL" dirty="0">
                <a:solidFill>
                  <a:schemeClr val="accent5">
                    <a:lumMod val="50000"/>
                  </a:schemeClr>
                </a:solidFill>
              </a:rPr>
              <a:t>W dniu egzaminu Przewodniczący ZN sprawdzają:</a:t>
            </a:r>
          </a:p>
        </p:txBody>
      </p:sp>
      <p:sp>
        <p:nvSpPr>
          <p:cNvPr id="3" name="Symbol zastępczy zawartości 2">
            <a:extLst>
              <a:ext uri="{FF2B5EF4-FFF2-40B4-BE49-F238E27FC236}">
                <a16:creationId xmlns:a16="http://schemas.microsoft.com/office/drawing/2014/main" id="{E2461E72-E719-4E4C-B448-EAE7F56FB256}"/>
              </a:ext>
            </a:extLst>
          </p:cNvPr>
          <p:cNvSpPr>
            <a:spLocks noGrp="1"/>
          </p:cNvSpPr>
          <p:nvPr>
            <p:ph idx="1"/>
          </p:nvPr>
        </p:nvSpPr>
        <p:spPr>
          <a:xfrm>
            <a:off x="615636" y="1367073"/>
            <a:ext cx="11081441" cy="5078994"/>
          </a:xfrm>
        </p:spPr>
        <p:txBody>
          <a:bodyPr>
            <a:noAutofit/>
          </a:bodyPr>
          <a:lstStyle/>
          <a:p>
            <a:r>
              <a:rPr lang="pl-PL" sz="2400" b="1" dirty="0"/>
              <a:t>usunięcie z sali </a:t>
            </a:r>
            <a:r>
              <a:rPr lang="pl-PL" sz="2400" dirty="0"/>
              <a:t>pomocy dydaktycznych,</a:t>
            </a:r>
          </a:p>
          <a:p>
            <a:r>
              <a:rPr lang="pl-PL" sz="2400" b="1" dirty="0"/>
              <a:t>ustawienie ponumerowanych stolików </a:t>
            </a:r>
            <a:r>
              <a:rPr lang="pl-PL" sz="2400" dirty="0"/>
              <a:t>w sposób zapewniający samodzielną pracę zdających, z zastrzeżeniem, że każdy uczeń pracuje przy osobnym stoliku,</a:t>
            </a:r>
          </a:p>
          <a:p>
            <a:r>
              <a:rPr lang="pl-PL" sz="2400" b="1" dirty="0"/>
              <a:t>przygotowanie losów </a:t>
            </a:r>
            <a:r>
              <a:rPr lang="pl-PL" sz="2400" dirty="0"/>
              <a:t>z numerami stolików,</a:t>
            </a:r>
          </a:p>
          <a:p>
            <a:r>
              <a:rPr lang="pl-PL" sz="2400" dirty="0"/>
              <a:t>przygotowanie odpowiednich </a:t>
            </a:r>
            <a:r>
              <a:rPr lang="pl-PL" sz="2400" b="1" dirty="0"/>
              <a:t>stanowisk dla uczniów uprawnionych</a:t>
            </a:r>
            <a:br>
              <a:rPr lang="pl-PL" sz="2400" b="1" dirty="0"/>
            </a:br>
            <a:r>
              <a:rPr lang="pl-PL" sz="2400" b="1" dirty="0"/>
              <a:t>do dostosowania warunków</a:t>
            </a:r>
            <a:r>
              <a:rPr lang="pl-PL" sz="2400" dirty="0"/>
              <a:t> egzaminu,</a:t>
            </a:r>
          </a:p>
          <a:p>
            <a:r>
              <a:rPr lang="pl-PL" sz="2400" dirty="0"/>
              <a:t>przygotowanie </a:t>
            </a:r>
            <a:r>
              <a:rPr lang="pl-PL" sz="2400" b="1" dirty="0"/>
              <a:t>miejsc dla członków ZN </a:t>
            </a:r>
            <a:r>
              <a:rPr lang="pl-PL" sz="2400" dirty="0"/>
              <a:t>oraz obserwatorów,</a:t>
            </a:r>
          </a:p>
          <a:p>
            <a:r>
              <a:rPr lang="pl-PL" sz="2400" dirty="0"/>
              <a:t>umieszczenie w widocznym miejscu </a:t>
            </a:r>
            <a:r>
              <a:rPr lang="pl-PL" sz="2400" b="1" dirty="0"/>
              <a:t>sprawnego zegara i tablicy</a:t>
            </a:r>
            <a:br>
              <a:rPr lang="pl-PL" sz="2400" b="1" dirty="0"/>
            </a:br>
            <a:r>
              <a:rPr lang="pl-PL" sz="2400" dirty="0"/>
              <a:t>do zapisania godziny rozpoczęcia i godziny zakończenia egzaminu,</a:t>
            </a:r>
          </a:p>
          <a:p>
            <a:r>
              <a:rPr lang="pl-PL" sz="2400" dirty="0"/>
              <a:t>umieszczenie przed salą, w widocznym miejscu </a:t>
            </a:r>
            <a:r>
              <a:rPr lang="pl-PL" sz="2400" b="1" dirty="0"/>
              <a:t>listy zdających</a:t>
            </a:r>
            <a:r>
              <a:rPr lang="pl-PL" sz="2400" dirty="0"/>
              <a:t>,</a:t>
            </a:r>
          </a:p>
          <a:p>
            <a:r>
              <a:rPr lang="pl-PL" sz="2400" dirty="0"/>
              <a:t>przygotowanie kilku zestawów </a:t>
            </a:r>
            <a:r>
              <a:rPr lang="pl-PL" sz="2400" b="1" dirty="0"/>
              <a:t>zapasowych przyborów </a:t>
            </a:r>
            <a:r>
              <a:rPr lang="pl-PL" sz="2400" dirty="0"/>
              <a:t>do pisania.</a:t>
            </a:r>
          </a:p>
          <a:p>
            <a:endParaRPr lang="pl-PL" sz="2400" dirty="0"/>
          </a:p>
        </p:txBody>
      </p:sp>
      <p:sp>
        <p:nvSpPr>
          <p:cNvPr id="4" name="Symbol zastępczy numeru slajdu 3">
            <a:extLst>
              <a:ext uri="{FF2B5EF4-FFF2-40B4-BE49-F238E27FC236}">
                <a16:creationId xmlns:a16="http://schemas.microsoft.com/office/drawing/2014/main" id="{39639365-9A7F-42F9-891A-FB4D3A84515E}"/>
              </a:ext>
            </a:extLst>
          </p:cNvPr>
          <p:cNvSpPr>
            <a:spLocks noGrp="1"/>
          </p:cNvSpPr>
          <p:nvPr>
            <p:ph type="sldNum" sz="quarter" idx="12"/>
          </p:nvPr>
        </p:nvSpPr>
        <p:spPr/>
        <p:txBody>
          <a:bodyPr/>
          <a:lstStyle/>
          <a:p>
            <a:fld id="{B3870188-C63B-466F-B678-76B5FFC194F9}" type="slidenum">
              <a:rPr lang="pl-PL" smtClean="0"/>
              <a:t>35</a:t>
            </a:fld>
            <a:endParaRPr lang="pl-PL"/>
          </a:p>
        </p:txBody>
      </p:sp>
    </p:spTree>
    <p:extLst>
      <p:ext uri="{BB962C8B-B14F-4D97-AF65-F5344CB8AC3E}">
        <p14:creationId xmlns:p14="http://schemas.microsoft.com/office/powerpoint/2010/main" val="663470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322F30-CBAD-4ED1-8D09-5436267AEC5C}"/>
              </a:ext>
            </a:extLst>
          </p:cNvPr>
          <p:cNvSpPr>
            <a:spLocks noGrp="1"/>
          </p:cNvSpPr>
          <p:nvPr>
            <p:ph type="title"/>
          </p:nvPr>
        </p:nvSpPr>
        <p:spPr>
          <a:xfrm>
            <a:off x="345443" y="153907"/>
            <a:ext cx="9067263" cy="1280890"/>
          </a:xfrm>
        </p:spPr>
        <p:txBody>
          <a:bodyPr>
            <a:normAutofit/>
          </a:bodyPr>
          <a:lstStyle/>
          <a:p>
            <a:r>
              <a:rPr lang="pl-PL" dirty="0">
                <a:solidFill>
                  <a:schemeClr val="accent5">
                    <a:lumMod val="50000"/>
                  </a:schemeClr>
                </a:solidFill>
              </a:rPr>
              <a:t>W dniu egzaminu z danego przedmiotu</a:t>
            </a:r>
          </a:p>
        </p:txBody>
      </p:sp>
      <p:sp>
        <p:nvSpPr>
          <p:cNvPr id="3" name="Symbol zastępczy zawartości 2">
            <a:extLst>
              <a:ext uri="{FF2B5EF4-FFF2-40B4-BE49-F238E27FC236}">
                <a16:creationId xmlns:a16="http://schemas.microsoft.com/office/drawing/2014/main" id="{68AD7F06-9E7E-435A-B4EC-2CEE2F926528}"/>
              </a:ext>
            </a:extLst>
          </p:cNvPr>
          <p:cNvSpPr>
            <a:spLocks noGrp="1"/>
          </p:cNvSpPr>
          <p:nvPr>
            <p:ph idx="1"/>
          </p:nvPr>
        </p:nvSpPr>
        <p:spPr>
          <a:xfrm>
            <a:off x="1143000" y="2057400"/>
            <a:ext cx="9872871" cy="2052873"/>
          </a:xfrm>
        </p:spPr>
        <p:txBody>
          <a:bodyPr>
            <a:noAutofit/>
          </a:bodyPr>
          <a:lstStyle/>
          <a:p>
            <a:pPr marL="45720" indent="0" algn="just">
              <a:spcAft>
                <a:spcPts val="600"/>
              </a:spcAft>
              <a:buNone/>
            </a:pPr>
            <a:r>
              <a:rPr lang="pl-PL" sz="2400" dirty="0"/>
              <a:t>Każdy PZN w uzgodnieniu z PZE wyznacza poszczególnym członkom zespołu szczegółowe </a:t>
            </a:r>
            <a:r>
              <a:rPr lang="pl-PL" sz="2400" b="1" dirty="0"/>
              <a:t>zadania</a:t>
            </a:r>
            <a:r>
              <a:rPr lang="pl-PL" sz="2400" dirty="0"/>
              <a:t> w zakresie zapewnienia uczniom: </a:t>
            </a:r>
          </a:p>
          <a:p>
            <a:pPr lvl="1" algn="just"/>
            <a:r>
              <a:rPr lang="pl-PL" sz="2400" b="1" dirty="0"/>
              <a:t>niezbędnej pomocy </a:t>
            </a:r>
            <a:r>
              <a:rPr lang="pl-PL" sz="2400" dirty="0"/>
              <a:t>przy kodowaniu arkusza egzaminacyjnego </a:t>
            </a:r>
            <a:br>
              <a:rPr lang="pl-PL" sz="2400" dirty="0"/>
            </a:br>
            <a:r>
              <a:rPr lang="pl-PL" sz="2400" dirty="0"/>
              <a:t>i oddawaniu arkusza po zakończeniu pracy, </a:t>
            </a:r>
          </a:p>
          <a:p>
            <a:pPr lvl="1" algn="just"/>
            <a:r>
              <a:rPr lang="pl-PL" sz="2400" dirty="0"/>
              <a:t>warunków do </a:t>
            </a:r>
            <a:r>
              <a:rPr lang="pl-PL" sz="2400" b="1" dirty="0"/>
              <a:t>samodzielnej pracy</a:t>
            </a:r>
            <a:r>
              <a:rPr lang="pl-PL" sz="2400" dirty="0"/>
              <a:t> w trakcie egzaminu.</a:t>
            </a:r>
          </a:p>
          <a:p>
            <a:pPr marL="0" indent="0" algn="just">
              <a:buNone/>
            </a:pPr>
            <a:endParaRPr lang="pl-PL" sz="2400" dirty="0"/>
          </a:p>
        </p:txBody>
      </p:sp>
      <p:sp>
        <p:nvSpPr>
          <p:cNvPr id="4" name="Symbol zastępczy numeru slajdu 3">
            <a:extLst>
              <a:ext uri="{FF2B5EF4-FFF2-40B4-BE49-F238E27FC236}">
                <a16:creationId xmlns:a16="http://schemas.microsoft.com/office/drawing/2014/main" id="{7D15ACD3-8D77-472A-A4F4-51D5EA280730}"/>
              </a:ext>
            </a:extLst>
          </p:cNvPr>
          <p:cNvSpPr>
            <a:spLocks noGrp="1"/>
          </p:cNvSpPr>
          <p:nvPr>
            <p:ph type="sldNum" sz="quarter" idx="12"/>
          </p:nvPr>
        </p:nvSpPr>
        <p:spPr/>
        <p:txBody>
          <a:bodyPr/>
          <a:lstStyle/>
          <a:p>
            <a:fld id="{B3870188-C63B-466F-B678-76B5FFC194F9}" type="slidenum">
              <a:rPr lang="pl-PL" smtClean="0"/>
              <a:t>36</a:t>
            </a:fld>
            <a:endParaRPr lang="pl-PL"/>
          </a:p>
        </p:txBody>
      </p:sp>
    </p:spTree>
    <p:extLst>
      <p:ext uri="{BB962C8B-B14F-4D97-AF65-F5344CB8AC3E}">
        <p14:creationId xmlns:p14="http://schemas.microsoft.com/office/powerpoint/2010/main" val="3610502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55CA9D-B47E-4D31-B6C1-4AA6CDDC8A46}"/>
              </a:ext>
            </a:extLst>
          </p:cNvPr>
          <p:cNvSpPr>
            <a:spLocks noGrp="1"/>
          </p:cNvSpPr>
          <p:nvPr>
            <p:ph type="title"/>
          </p:nvPr>
        </p:nvSpPr>
        <p:spPr>
          <a:xfrm>
            <a:off x="299399" y="144289"/>
            <a:ext cx="9611804" cy="1280890"/>
          </a:xfrm>
        </p:spPr>
        <p:txBody>
          <a:bodyPr>
            <a:normAutofit/>
          </a:bodyPr>
          <a:lstStyle/>
          <a:p>
            <a:r>
              <a:rPr lang="pl-PL" dirty="0">
                <a:solidFill>
                  <a:schemeClr val="accent5">
                    <a:lumMod val="50000"/>
                  </a:schemeClr>
                </a:solidFill>
              </a:rPr>
              <a:t>Dystrybucja materiałów egzaminacyjnych</a:t>
            </a:r>
          </a:p>
        </p:txBody>
      </p:sp>
      <p:graphicFrame>
        <p:nvGraphicFramePr>
          <p:cNvPr id="5" name="Symbol zastępczy zawartości 4">
            <a:extLst>
              <a:ext uri="{FF2B5EF4-FFF2-40B4-BE49-F238E27FC236}">
                <a16:creationId xmlns:a16="http://schemas.microsoft.com/office/drawing/2014/main" id="{49CF38A1-81F2-49CE-90DB-2B907B730E2C}"/>
              </a:ext>
            </a:extLst>
          </p:cNvPr>
          <p:cNvGraphicFramePr>
            <a:graphicFrameLocks noGrp="1"/>
          </p:cNvGraphicFramePr>
          <p:nvPr>
            <p:ph idx="1"/>
            <p:extLst>
              <p:ext uri="{D42A27DB-BD31-4B8C-83A1-F6EECF244321}">
                <p14:modId xmlns:p14="http://schemas.microsoft.com/office/powerpoint/2010/main" val="2151930834"/>
              </p:ext>
            </p:extLst>
          </p:nvPr>
        </p:nvGraphicFramePr>
        <p:xfrm>
          <a:off x="1105031" y="1700301"/>
          <a:ext cx="9611804" cy="1828800"/>
        </p:xfrm>
        <a:graphic>
          <a:graphicData uri="http://schemas.openxmlformats.org/drawingml/2006/table">
            <a:tbl>
              <a:tblPr firstRow="1" bandRow="1">
                <a:tableStyleId>{5C22544A-7EE6-4342-B048-85BDC9FD1C3A}</a:tableStyleId>
              </a:tblPr>
              <a:tblGrid>
                <a:gridCol w="4422009">
                  <a:extLst>
                    <a:ext uri="{9D8B030D-6E8A-4147-A177-3AD203B41FA5}">
                      <a16:colId xmlns:a16="http://schemas.microsoft.com/office/drawing/2014/main" val="989521095"/>
                    </a:ext>
                  </a:extLst>
                </a:gridCol>
                <a:gridCol w="5189795">
                  <a:extLst>
                    <a:ext uri="{9D8B030D-6E8A-4147-A177-3AD203B41FA5}">
                      <a16:colId xmlns:a16="http://schemas.microsoft.com/office/drawing/2014/main" val="2903061214"/>
                    </a:ext>
                  </a:extLst>
                </a:gridCol>
              </a:tblGrid>
              <a:tr h="370840">
                <a:tc>
                  <a:txBody>
                    <a:bodyPr/>
                    <a:lstStyle/>
                    <a:p>
                      <a:r>
                        <a:rPr lang="pl-PL" sz="2400" dirty="0"/>
                        <a:t>Data i godzina</a:t>
                      </a:r>
                    </a:p>
                  </a:txBody>
                  <a:tcPr>
                    <a:solidFill>
                      <a:schemeClr val="accent1">
                        <a:lumMod val="50000"/>
                      </a:schemeClr>
                    </a:solidFill>
                  </a:tcPr>
                </a:tc>
                <a:tc>
                  <a:txBody>
                    <a:bodyPr/>
                    <a:lstStyle/>
                    <a:p>
                      <a:r>
                        <a:rPr lang="pl-PL" sz="2400" dirty="0"/>
                        <a:t>Materiały egzaminacyjne</a:t>
                      </a:r>
                    </a:p>
                  </a:txBody>
                  <a:tcPr>
                    <a:solidFill>
                      <a:schemeClr val="accent1">
                        <a:lumMod val="50000"/>
                      </a:schemeClr>
                    </a:solidFill>
                  </a:tcPr>
                </a:tc>
                <a:extLst>
                  <a:ext uri="{0D108BD9-81ED-4DB2-BD59-A6C34878D82A}">
                    <a16:rowId xmlns:a16="http://schemas.microsoft.com/office/drawing/2014/main" val="3032317029"/>
                  </a:ext>
                </a:extLst>
              </a:tr>
              <a:tr h="370840">
                <a:tc>
                  <a:txBody>
                    <a:bodyPr/>
                    <a:lstStyle/>
                    <a:p>
                      <a:r>
                        <a:rPr lang="pl-PL" sz="2400" dirty="0"/>
                        <a:t>13 maja 2025 r. godz. 5:30 – 8:00</a:t>
                      </a:r>
                    </a:p>
                  </a:txBody>
                  <a:tcPr/>
                </a:tc>
                <a:tc>
                  <a:txBody>
                    <a:bodyPr/>
                    <a:lstStyle/>
                    <a:p>
                      <a:r>
                        <a:rPr lang="pl-PL" sz="2400" dirty="0"/>
                        <a:t>arkusze z języka polskiego</a:t>
                      </a:r>
                    </a:p>
                  </a:txBody>
                  <a:tcPr/>
                </a:tc>
                <a:extLst>
                  <a:ext uri="{0D108BD9-81ED-4DB2-BD59-A6C34878D82A}">
                    <a16:rowId xmlns:a16="http://schemas.microsoft.com/office/drawing/2014/main" val="40250824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t>14 maja 2025 r. godz. 5:30 – 8:00</a:t>
                      </a:r>
                    </a:p>
                  </a:txBody>
                  <a:tcPr/>
                </a:tc>
                <a:tc>
                  <a:txBody>
                    <a:bodyPr/>
                    <a:lstStyle/>
                    <a:p>
                      <a:r>
                        <a:rPr lang="pl-PL" sz="2400" dirty="0"/>
                        <a:t>arkusze z matematyki </a:t>
                      </a:r>
                    </a:p>
                  </a:txBody>
                  <a:tcPr/>
                </a:tc>
                <a:extLst>
                  <a:ext uri="{0D108BD9-81ED-4DB2-BD59-A6C34878D82A}">
                    <a16:rowId xmlns:a16="http://schemas.microsoft.com/office/drawing/2014/main" val="202955628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t>15 maja 2025 r. godz. 5:30 – 8:00</a:t>
                      </a:r>
                    </a:p>
                  </a:txBody>
                  <a:tcPr/>
                </a:tc>
                <a:tc>
                  <a:txBody>
                    <a:bodyPr/>
                    <a:lstStyle/>
                    <a:p>
                      <a:r>
                        <a:rPr lang="pl-PL" sz="2400" dirty="0"/>
                        <a:t>arkusze z języka obcego nowożytnego</a:t>
                      </a:r>
                    </a:p>
                  </a:txBody>
                  <a:tcPr/>
                </a:tc>
                <a:extLst>
                  <a:ext uri="{0D108BD9-81ED-4DB2-BD59-A6C34878D82A}">
                    <a16:rowId xmlns:a16="http://schemas.microsoft.com/office/drawing/2014/main" val="2095018206"/>
                  </a:ext>
                </a:extLst>
              </a:tr>
            </a:tbl>
          </a:graphicData>
        </a:graphic>
      </p:graphicFrame>
      <p:sp>
        <p:nvSpPr>
          <p:cNvPr id="4" name="Symbol zastępczy numeru slajdu 3">
            <a:extLst>
              <a:ext uri="{FF2B5EF4-FFF2-40B4-BE49-F238E27FC236}">
                <a16:creationId xmlns:a16="http://schemas.microsoft.com/office/drawing/2014/main" id="{1EA4FE7C-8AAD-4F3E-91BE-29B0B977630A}"/>
              </a:ext>
            </a:extLst>
          </p:cNvPr>
          <p:cNvSpPr>
            <a:spLocks noGrp="1"/>
          </p:cNvSpPr>
          <p:nvPr>
            <p:ph type="sldNum" sz="quarter" idx="12"/>
          </p:nvPr>
        </p:nvSpPr>
        <p:spPr/>
        <p:txBody>
          <a:bodyPr/>
          <a:lstStyle/>
          <a:p>
            <a:fld id="{B3870188-C63B-466F-B678-76B5FFC194F9}" type="slidenum">
              <a:rPr lang="pl-PL" smtClean="0"/>
              <a:t>37</a:t>
            </a:fld>
            <a:endParaRPr lang="pl-PL"/>
          </a:p>
        </p:txBody>
      </p:sp>
      <p:sp>
        <p:nvSpPr>
          <p:cNvPr id="6" name="Prostokąt 5">
            <a:extLst>
              <a:ext uri="{FF2B5EF4-FFF2-40B4-BE49-F238E27FC236}">
                <a16:creationId xmlns:a16="http://schemas.microsoft.com/office/drawing/2014/main" id="{0D6D2E30-9146-4E57-A390-43B88A2723DA}"/>
              </a:ext>
            </a:extLst>
          </p:cNvPr>
          <p:cNvSpPr/>
          <p:nvPr/>
        </p:nvSpPr>
        <p:spPr>
          <a:xfrm>
            <a:off x="1801435" y="4818772"/>
            <a:ext cx="8915400" cy="461665"/>
          </a:xfrm>
          <a:prstGeom prst="rect">
            <a:avLst/>
          </a:prstGeom>
          <a:solidFill>
            <a:schemeClr val="tx2">
              <a:lumMod val="20000"/>
              <a:lumOff val="80000"/>
            </a:schemeClr>
          </a:solidFill>
        </p:spPr>
        <p:txBody>
          <a:bodyPr wrap="square">
            <a:spAutoFit/>
          </a:bodyPr>
          <a:lstStyle/>
          <a:p>
            <a:r>
              <a:rPr lang="pl-PL" sz="2400" dirty="0"/>
              <a:t>9 czerwca 2025 r. godz. 9:00 – 14:00 - w zakresie całego egzaminu</a:t>
            </a:r>
          </a:p>
        </p:txBody>
      </p:sp>
      <p:graphicFrame>
        <p:nvGraphicFramePr>
          <p:cNvPr id="7" name="Tabela 6">
            <a:extLst>
              <a:ext uri="{FF2B5EF4-FFF2-40B4-BE49-F238E27FC236}">
                <a16:creationId xmlns:a16="http://schemas.microsoft.com/office/drawing/2014/main" id="{1D2891FD-233E-4C62-9EEC-D47290798DC5}"/>
              </a:ext>
            </a:extLst>
          </p:cNvPr>
          <p:cNvGraphicFramePr>
            <a:graphicFrameLocks noGrp="1"/>
          </p:cNvGraphicFramePr>
          <p:nvPr>
            <p:extLst>
              <p:ext uri="{D42A27DB-BD31-4B8C-83A1-F6EECF244321}">
                <p14:modId xmlns:p14="http://schemas.microsoft.com/office/powerpoint/2010/main" val="3217049655"/>
              </p:ext>
            </p:extLst>
          </p:nvPr>
        </p:nvGraphicFramePr>
        <p:xfrm>
          <a:off x="1801435" y="4377899"/>
          <a:ext cx="8915400" cy="457200"/>
        </p:xfrm>
        <a:graphic>
          <a:graphicData uri="http://schemas.openxmlformats.org/drawingml/2006/table">
            <a:tbl>
              <a:tblPr firstRow="1" bandRow="1">
                <a:tableStyleId>{5C22544A-7EE6-4342-B048-85BDC9FD1C3A}</a:tableStyleId>
              </a:tblPr>
              <a:tblGrid>
                <a:gridCol w="8915400">
                  <a:extLst>
                    <a:ext uri="{9D8B030D-6E8A-4147-A177-3AD203B41FA5}">
                      <a16:colId xmlns:a16="http://schemas.microsoft.com/office/drawing/2014/main" val="3363930710"/>
                    </a:ext>
                  </a:extLst>
                </a:gridCol>
              </a:tblGrid>
              <a:tr h="370840">
                <a:tc>
                  <a:txBody>
                    <a:bodyPr/>
                    <a:lstStyle/>
                    <a:p>
                      <a:r>
                        <a:rPr lang="pl-PL" sz="2400" dirty="0"/>
                        <a:t>Dostawa materiałów w terminie dodatkowym</a:t>
                      </a:r>
                    </a:p>
                  </a:txBody>
                  <a:tcPr>
                    <a:solidFill>
                      <a:schemeClr val="accent1">
                        <a:lumMod val="75000"/>
                      </a:schemeClr>
                    </a:solidFill>
                  </a:tcPr>
                </a:tc>
                <a:extLst>
                  <a:ext uri="{0D108BD9-81ED-4DB2-BD59-A6C34878D82A}">
                    <a16:rowId xmlns:a16="http://schemas.microsoft.com/office/drawing/2014/main" val="2119428561"/>
                  </a:ext>
                </a:extLst>
              </a:tr>
            </a:tbl>
          </a:graphicData>
        </a:graphic>
      </p:graphicFrame>
    </p:spTree>
    <p:extLst>
      <p:ext uri="{BB962C8B-B14F-4D97-AF65-F5344CB8AC3E}">
        <p14:creationId xmlns:p14="http://schemas.microsoft.com/office/powerpoint/2010/main" val="3136325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DB6E90-42FE-4128-9C14-B8855E67D74F}"/>
              </a:ext>
            </a:extLst>
          </p:cNvPr>
          <p:cNvSpPr>
            <a:spLocks noGrp="1"/>
          </p:cNvSpPr>
          <p:nvPr>
            <p:ph type="title"/>
          </p:nvPr>
        </p:nvSpPr>
        <p:spPr>
          <a:xfrm>
            <a:off x="339629" y="160429"/>
            <a:ext cx="9875520" cy="1356360"/>
          </a:xfrm>
        </p:spPr>
        <p:txBody>
          <a:bodyPr/>
          <a:lstStyle/>
          <a:p>
            <a:r>
              <a:rPr lang="pl-PL" dirty="0">
                <a:solidFill>
                  <a:schemeClr val="accent5">
                    <a:lumMod val="50000"/>
                  </a:schemeClr>
                </a:solidFill>
              </a:rPr>
              <a:t>Odbiór materiałów egzaminacyjnych</a:t>
            </a:r>
          </a:p>
        </p:txBody>
      </p:sp>
      <p:sp>
        <p:nvSpPr>
          <p:cNvPr id="3" name="Symbol zastępczy zawartości 2">
            <a:extLst>
              <a:ext uri="{FF2B5EF4-FFF2-40B4-BE49-F238E27FC236}">
                <a16:creationId xmlns:a16="http://schemas.microsoft.com/office/drawing/2014/main" id="{7BEEA186-CE34-4243-B078-F39220ECDE3F}"/>
              </a:ext>
            </a:extLst>
          </p:cNvPr>
          <p:cNvSpPr>
            <a:spLocks noGrp="1"/>
          </p:cNvSpPr>
          <p:nvPr>
            <p:ph idx="1"/>
          </p:nvPr>
        </p:nvSpPr>
        <p:spPr>
          <a:xfrm>
            <a:off x="1412341" y="1814465"/>
            <a:ext cx="9664135" cy="3777622"/>
          </a:xfrm>
        </p:spPr>
        <p:txBody>
          <a:bodyPr>
            <a:noAutofit/>
          </a:bodyPr>
          <a:lstStyle/>
          <a:p>
            <a:pPr marL="45720" indent="0" algn="just">
              <a:buNone/>
            </a:pPr>
            <a:r>
              <a:rPr lang="pl-PL" sz="2400" dirty="0"/>
              <a:t>PZE lub upoważniony przez niego członek tego zespołu </a:t>
            </a:r>
            <a:r>
              <a:rPr lang="pl-PL" sz="2400" b="1" dirty="0">
                <a:solidFill>
                  <a:schemeClr val="accent6">
                    <a:lumMod val="75000"/>
                  </a:schemeClr>
                </a:solidFill>
              </a:rPr>
              <a:t>- </a:t>
            </a:r>
            <a:r>
              <a:rPr lang="pl-PL" sz="2400" b="1" dirty="0">
                <a:solidFill>
                  <a:srgbClr val="00B0F0"/>
                </a:solidFill>
              </a:rPr>
              <a:t>załącznik 6</a:t>
            </a:r>
            <a:r>
              <a:rPr lang="pl-PL" sz="2400" b="1" dirty="0">
                <a:solidFill>
                  <a:schemeClr val="accent6">
                    <a:lumMod val="75000"/>
                  </a:schemeClr>
                </a:solidFill>
              </a:rPr>
              <a:t> </a:t>
            </a:r>
            <a:br>
              <a:rPr lang="pl-PL" sz="2400" b="1" dirty="0">
                <a:solidFill>
                  <a:schemeClr val="accent6">
                    <a:lumMod val="75000"/>
                  </a:schemeClr>
                </a:solidFill>
              </a:rPr>
            </a:br>
            <a:r>
              <a:rPr lang="pl-PL" sz="2400" b="1" dirty="0"/>
              <a:t>odbiera przesyłkę </a:t>
            </a:r>
            <a:r>
              <a:rPr lang="pl-PL" sz="2400" dirty="0"/>
              <a:t>zawierającą materiały egzaminacyjne niezbędne</a:t>
            </a:r>
            <a:br>
              <a:rPr lang="pl-PL" sz="2400" dirty="0"/>
            </a:br>
            <a:r>
              <a:rPr lang="pl-PL" sz="2400" dirty="0"/>
              <a:t>do przeprowadzenia egzaminu i sprawdza, czy nie została ona naruszona, </a:t>
            </a:r>
            <a:br>
              <a:rPr lang="pl-PL" sz="2400" dirty="0"/>
            </a:br>
            <a:r>
              <a:rPr lang="pl-PL" sz="2400" dirty="0"/>
              <a:t>a następnie </a:t>
            </a:r>
            <a:r>
              <a:rPr lang="pl-PL" sz="2400" b="1" dirty="0"/>
              <a:t>sprawdza, czy zawiera ona wszystkie materiały egzaminacyjne </a:t>
            </a:r>
            <a:r>
              <a:rPr lang="pl-PL" sz="2400" dirty="0"/>
              <a:t>niezbędne do przeprowadzenia egzaminu.</a:t>
            </a:r>
          </a:p>
          <a:p>
            <a:pPr marL="45720" indent="0" algn="just">
              <a:buNone/>
            </a:pPr>
            <a:r>
              <a:rPr lang="pl-PL" sz="2400" dirty="0"/>
              <a:t>Powyższe czynności mogą zostać wykonane w obecności </a:t>
            </a:r>
            <a:r>
              <a:rPr lang="pl-PL" sz="2400" b="1" dirty="0"/>
              <a:t>innego członka zespołu egzaminacyjnego.</a:t>
            </a:r>
          </a:p>
          <a:p>
            <a:pPr marL="45720" indent="0" algn="just">
              <a:buNone/>
            </a:pPr>
            <a:r>
              <a:rPr lang="pl-PL" sz="2400" dirty="0"/>
              <a:t>PZE lub upoważniony przez niego członek tego zespołu </a:t>
            </a:r>
            <a:r>
              <a:rPr lang="pl-PL" sz="2400" b="1" dirty="0"/>
              <a:t>przechowuje</a:t>
            </a:r>
            <a:br>
              <a:rPr lang="pl-PL" sz="2400" b="1" dirty="0"/>
            </a:br>
            <a:r>
              <a:rPr lang="pl-PL" sz="2400" b="1" spc="-70" dirty="0"/>
              <a:t>i zabezpiecza </a:t>
            </a:r>
            <a:r>
              <a:rPr lang="pl-PL" sz="2400" spc="-70" dirty="0"/>
              <a:t>wszystkie materiały egzaminacyjne niezbędne do przeprowadzenia </a:t>
            </a:r>
            <a:r>
              <a:rPr lang="pl-PL" sz="2400" dirty="0"/>
              <a:t>egzaminu ósmoklasisty.</a:t>
            </a:r>
          </a:p>
        </p:txBody>
      </p:sp>
      <p:sp>
        <p:nvSpPr>
          <p:cNvPr id="4" name="Symbol zastępczy numeru slajdu 3">
            <a:extLst>
              <a:ext uri="{FF2B5EF4-FFF2-40B4-BE49-F238E27FC236}">
                <a16:creationId xmlns:a16="http://schemas.microsoft.com/office/drawing/2014/main" id="{79CC0B5E-D607-4BFA-A309-6EB13631C747}"/>
              </a:ext>
            </a:extLst>
          </p:cNvPr>
          <p:cNvSpPr>
            <a:spLocks noGrp="1"/>
          </p:cNvSpPr>
          <p:nvPr>
            <p:ph type="sldNum" sz="quarter" idx="12"/>
          </p:nvPr>
        </p:nvSpPr>
        <p:spPr/>
        <p:txBody>
          <a:bodyPr/>
          <a:lstStyle/>
          <a:p>
            <a:fld id="{B3870188-C63B-466F-B678-76B5FFC194F9}" type="slidenum">
              <a:rPr lang="pl-PL" smtClean="0"/>
              <a:t>38</a:t>
            </a:fld>
            <a:endParaRPr lang="pl-PL"/>
          </a:p>
        </p:txBody>
      </p:sp>
    </p:spTree>
    <p:extLst>
      <p:ext uri="{BB962C8B-B14F-4D97-AF65-F5344CB8AC3E}">
        <p14:creationId xmlns:p14="http://schemas.microsoft.com/office/powerpoint/2010/main" val="836255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98A0D4-C848-4A56-AE09-4C2036824F9E}"/>
              </a:ext>
            </a:extLst>
          </p:cNvPr>
          <p:cNvSpPr>
            <a:spLocks noGrp="1"/>
          </p:cNvSpPr>
          <p:nvPr>
            <p:ph type="title"/>
          </p:nvPr>
        </p:nvSpPr>
        <p:spPr>
          <a:xfrm>
            <a:off x="209394" y="0"/>
            <a:ext cx="11982606" cy="1356360"/>
          </a:xfrm>
        </p:spPr>
        <p:txBody>
          <a:bodyPr>
            <a:normAutofit/>
          </a:bodyPr>
          <a:lstStyle/>
          <a:p>
            <a:r>
              <a:rPr lang="pl-PL" dirty="0">
                <a:solidFill>
                  <a:schemeClr val="accent5">
                    <a:lumMod val="50000"/>
                  </a:schemeClr>
                </a:solidFill>
              </a:rPr>
              <a:t>Przekazanie arkuszy Przewodniczącym Zespołów Nadzorujących</a:t>
            </a:r>
          </a:p>
        </p:txBody>
      </p:sp>
      <p:sp>
        <p:nvSpPr>
          <p:cNvPr id="3" name="Symbol zastępczy zawartości 2">
            <a:extLst>
              <a:ext uri="{FF2B5EF4-FFF2-40B4-BE49-F238E27FC236}">
                <a16:creationId xmlns:a16="http://schemas.microsoft.com/office/drawing/2014/main" id="{48908F4D-56CA-4ECD-A855-9DB5D064B166}"/>
              </a:ext>
            </a:extLst>
          </p:cNvPr>
          <p:cNvSpPr>
            <a:spLocks noGrp="1"/>
          </p:cNvSpPr>
          <p:nvPr>
            <p:ph idx="1"/>
          </p:nvPr>
        </p:nvSpPr>
        <p:spPr>
          <a:xfrm>
            <a:off x="1080208" y="2111720"/>
            <a:ext cx="10251950" cy="3474268"/>
          </a:xfrm>
        </p:spPr>
        <p:txBody>
          <a:bodyPr>
            <a:noAutofit/>
          </a:bodyPr>
          <a:lstStyle/>
          <a:p>
            <a:pPr marL="45720" indent="0" algn="just">
              <a:buNone/>
            </a:pPr>
            <a:r>
              <a:rPr lang="pl-PL" sz="2400" dirty="0"/>
              <a:t>PZE lub upoważniony przez niego członek tego zespołu w wyznaczonym przez siebie czasie i miejscu </a:t>
            </a:r>
            <a:r>
              <a:rPr lang="pl-PL" sz="2400" b="1" dirty="0"/>
              <a:t>(około pół godziny przed rozpoczęciem egzaminu)</a:t>
            </a:r>
            <a:r>
              <a:rPr lang="pl-PL" sz="2400" dirty="0"/>
              <a:t> sprawdza, czy materiały egzaminacyjne nie zostały naruszone.</a:t>
            </a:r>
          </a:p>
          <a:p>
            <a:pPr marL="45720" indent="0" algn="just">
              <a:buNone/>
            </a:pPr>
            <a:r>
              <a:rPr lang="pl-PL" sz="2400" dirty="0"/>
              <a:t>W przypadku stwierdzenia, że materiały egzaminacyjne nie zostały naruszone PZE lub upoważniony przez niego członek tego zespołu </a:t>
            </a:r>
            <a:r>
              <a:rPr lang="pl-PL" sz="2400" b="1" dirty="0"/>
              <a:t>otwiera je w obecności PZN</a:t>
            </a:r>
            <a:r>
              <a:rPr lang="pl-PL" sz="2400" dirty="0"/>
              <a:t> oraz </a:t>
            </a:r>
            <a:r>
              <a:rPr lang="pl-PL" sz="2400" b="1" dirty="0"/>
              <a:t>co najmniej jednego przedstawiciela uczniów.</a:t>
            </a:r>
          </a:p>
          <a:p>
            <a:pPr marL="45720" indent="0" algn="just">
              <a:buNone/>
            </a:pPr>
            <a:r>
              <a:rPr lang="pl-PL" sz="2400" dirty="0"/>
              <a:t>PZE lub upoważniony przez niego członek tego zespołu </a:t>
            </a:r>
            <a:r>
              <a:rPr lang="pl-PL" sz="2400" b="1" dirty="0"/>
              <a:t>przekazuje każdemu </a:t>
            </a:r>
            <a:r>
              <a:rPr lang="pl-PL" sz="2400" b="1" dirty="0" err="1"/>
              <a:t>PZN</a:t>
            </a:r>
            <a:r>
              <a:rPr lang="pl-PL" sz="2400" b="1" dirty="0"/>
              <a:t> arkusze </a:t>
            </a:r>
            <a:r>
              <a:rPr lang="pl-PL" sz="2400" dirty="0"/>
              <a:t>egzaminacyjne w odpowiedniej formie i liczbie, odpowiadającej liczbie uczniów w danej sali.</a:t>
            </a:r>
          </a:p>
        </p:txBody>
      </p:sp>
      <p:sp>
        <p:nvSpPr>
          <p:cNvPr id="4" name="Symbol zastępczy numeru slajdu 3">
            <a:extLst>
              <a:ext uri="{FF2B5EF4-FFF2-40B4-BE49-F238E27FC236}">
                <a16:creationId xmlns:a16="http://schemas.microsoft.com/office/drawing/2014/main" id="{9B265F5C-1497-4024-8798-10F6573F474F}"/>
              </a:ext>
            </a:extLst>
          </p:cNvPr>
          <p:cNvSpPr>
            <a:spLocks noGrp="1"/>
          </p:cNvSpPr>
          <p:nvPr>
            <p:ph type="sldNum" sz="quarter" idx="12"/>
          </p:nvPr>
        </p:nvSpPr>
        <p:spPr/>
        <p:txBody>
          <a:bodyPr/>
          <a:lstStyle/>
          <a:p>
            <a:fld id="{B3870188-C63B-466F-B678-76B5FFC194F9}" type="slidenum">
              <a:rPr lang="pl-PL" smtClean="0"/>
              <a:t>39</a:t>
            </a:fld>
            <a:endParaRPr lang="pl-PL"/>
          </a:p>
        </p:txBody>
      </p:sp>
    </p:spTree>
    <p:extLst>
      <p:ext uri="{BB962C8B-B14F-4D97-AF65-F5344CB8AC3E}">
        <p14:creationId xmlns:p14="http://schemas.microsoft.com/office/powerpoint/2010/main" val="415862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7718" y="84500"/>
            <a:ext cx="9875520" cy="1356360"/>
          </a:xfrm>
        </p:spPr>
        <p:txBody>
          <a:bodyPr>
            <a:normAutofit/>
          </a:bodyPr>
          <a:lstStyle/>
          <a:p>
            <a:r>
              <a:rPr lang="pl-PL" sz="3600" dirty="0"/>
              <a:t>Strona OKE - Komunikaty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4</a:t>
            </a:fld>
            <a:endParaRPr lang="pl-PL"/>
          </a:p>
        </p:txBody>
      </p:sp>
      <p:pic>
        <p:nvPicPr>
          <p:cNvPr id="5" name="Obraz 4"/>
          <p:cNvPicPr>
            <a:picLocks noChangeAspect="1"/>
          </p:cNvPicPr>
          <p:nvPr/>
        </p:nvPicPr>
        <p:blipFill>
          <a:blip r:embed="rId3"/>
          <a:stretch>
            <a:fillRect/>
          </a:stretch>
        </p:blipFill>
        <p:spPr>
          <a:xfrm>
            <a:off x="1730076" y="1126343"/>
            <a:ext cx="9523555" cy="5375614"/>
          </a:xfrm>
          <a:prstGeom prst="rect">
            <a:avLst/>
          </a:prstGeom>
          <a:ln>
            <a:solidFill>
              <a:schemeClr val="accent1"/>
            </a:solidFill>
          </a:ln>
        </p:spPr>
      </p:pic>
    </p:spTree>
    <p:extLst>
      <p:ext uri="{BB962C8B-B14F-4D97-AF65-F5344CB8AC3E}">
        <p14:creationId xmlns:p14="http://schemas.microsoft.com/office/powerpoint/2010/main" val="529766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D5245-ECC4-4418-BBAC-FD5395A5E452}"/>
              </a:ext>
            </a:extLst>
          </p:cNvPr>
          <p:cNvSpPr>
            <a:spLocks noGrp="1"/>
          </p:cNvSpPr>
          <p:nvPr>
            <p:ph type="title"/>
          </p:nvPr>
        </p:nvSpPr>
        <p:spPr>
          <a:xfrm>
            <a:off x="400616" y="116021"/>
            <a:ext cx="9875520" cy="1356360"/>
          </a:xfrm>
        </p:spPr>
        <p:txBody>
          <a:bodyPr/>
          <a:lstStyle/>
          <a:p>
            <a:r>
              <a:rPr lang="pl-PL" dirty="0">
                <a:solidFill>
                  <a:schemeClr val="accent5">
                    <a:lumMod val="50000"/>
                  </a:schemeClr>
                </a:solidFill>
              </a:rPr>
              <a:t>Sposób oznaczenia materiałów</a:t>
            </a:r>
          </a:p>
        </p:txBody>
      </p:sp>
      <p:sp>
        <p:nvSpPr>
          <p:cNvPr id="9" name="Symbol zastępczy numeru slajdu 8"/>
          <p:cNvSpPr>
            <a:spLocks noGrp="1"/>
          </p:cNvSpPr>
          <p:nvPr>
            <p:ph type="sldNum" sz="quarter" idx="12"/>
          </p:nvPr>
        </p:nvSpPr>
        <p:spPr/>
        <p:txBody>
          <a:bodyPr/>
          <a:lstStyle/>
          <a:p>
            <a:fld id="{B3870188-C63B-466F-B678-76B5FFC194F9}" type="slidenum">
              <a:rPr lang="pl-PL" smtClean="0"/>
              <a:t>40</a:t>
            </a:fld>
            <a:endParaRPr lang="pl-PL"/>
          </a:p>
        </p:txBody>
      </p:sp>
      <p:pic>
        <p:nvPicPr>
          <p:cNvPr id="4" name="Obraz 3"/>
          <p:cNvPicPr>
            <a:picLocks noChangeAspect="1"/>
          </p:cNvPicPr>
          <p:nvPr/>
        </p:nvPicPr>
        <p:blipFill>
          <a:blip r:embed="rId2"/>
          <a:stretch>
            <a:fillRect/>
          </a:stretch>
        </p:blipFill>
        <p:spPr>
          <a:xfrm>
            <a:off x="668773" y="1472381"/>
            <a:ext cx="5458587" cy="4972744"/>
          </a:xfrm>
          <a:prstGeom prst="rect">
            <a:avLst/>
          </a:prstGeom>
        </p:spPr>
      </p:pic>
      <p:pic>
        <p:nvPicPr>
          <p:cNvPr id="5" name="Obraz 4"/>
          <p:cNvPicPr>
            <a:picLocks noChangeAspect="1"/>
          </p:cNvPicPr>
          <p:nvPr/>
        </p:nvPicPr>
        <p:blipFill>
          <a:blip r:embed="rId3"/>
          <a:stretch>
            <a:fillRect/>
          </a:stretch>
        </p:blipFill>
        <p:spPr>
          <a:xfrm>
            <a:off x="6222639" y="1427116"/>
            <a:ext cx="5458587" cy="4353533"/>
          </a:xfrm>
          <a:prstGeom prst="rect">
            <a:avLst/>
          </a:prstGeom>
        </p:spPr>
      </p:pic>
    </p:spTree>
    <p:extLst>
      <p:ext uri="{BB962C8B-B14F-4D97-AF65-F5344CB8AC3E}">
        <p14:creationId xmlns:p14="http://schemas.microsoft.com/office/powerpoint/2010/main" val="4103925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5097CC-09DA-437D-AFC9-3CBE4E018B09}"/>
              </a:ext>
            </a:extLst>
          </p:cNvPr>
          <p:cNvSpPr>
            <a:spLocks noGrp="1"/>
          </p:cNvSpPr>
          <p:nvPr>
            <p:ph type="title"/>
          </p:nvPr>
        </p:nvSpPr>
        <p:spPr>
          <a:xfrm>
            <a:off x="348094" y="99009"/>
            <a:ext cx="10703169" cy="1280890"/>
          </a:xfrm>
        </p:spPr>
        <p:txBody>
          <a:bodyPr>
            <a:normAutofit/>
          </a:bodyPr>
          <a:lstStyle/>
          <a:p>
            <a:r>
              <a:rPr lang="pl-PL" dirty="0">
                <a:solidFill>
                  <a:schemeClr val="accent5">
                    <a:lumMod val="50000"/>
                  </a:schemeClr>
                </a:solidFill>
              </a:rPr>
              <a:t>Oznaczenie arkuszy dla uczniów – obywateli Ukrainy, których pobyt w kraju wynika z ustawy z 12.03.2022 r.</a:t>
            </a:r>
          </a:p>
        </p:txBody>
      </p:sp>
      <p:sp>
        <p:nvSpPr>
          <p:cNvPr id="4" name="Symbol zastępczy numeru slajdu 3">
            <a:extLst>
              <a:ext uri="{FF2B5EF4-FFF2-40B4-BE49-F238E27FC236}">
                <a16:creationId xmlns:a16="http://schemas.microsoft.com/office/drawing/2014/main" id="{B1F0CCE3-6A7F-4CD2-97FD-934363DA59BE}"/>
              </a:ext>
            </a:extLst>
          </p:cNvPr>
          <p:cNvSpPr>
            <a:spLocks noGrp="1"/>
          </p:cNvSpPr>
          <p:nvPr>
            <p:ph type="sldNum" sz="quarter" idx="12"/>
          </p:nvPr>
        </p:nvSpPr>
        <p:spPr/>
        <p:txBody>
          <a:bodyPr/>
          <a:lstStyle/>
          <a:p>
            <a:fld id="{B3870188-C63B-466F-B678-76B5FFC194F9}" type="slidenum">
              <a:rPr lang="pl-PL" smtClean="0"/>
              <a:t>41</a:t>
            </a:fld>
            <a:endParaRPr lang="pl-PL"/>
          </a:p>
        </p:txBody>
      </p:sp>
      <p:pic>
        <p:nvPicPr>
          <p:cNvPr id="6" name="Obraz 5"/>
          <p:cNvPicPr>
            <a:picLocks noChangeAspect="1"/>
          </p:cNvPicPr>
          <p:nvPr/>
        </p:nvPicPr>
        <p:blipFill>
          <a:blip r:embed="rId2"/>
          <a:stretch>
            <a:fillRect/>
          </a:stretch>
        </p:blipFill>
        <p:spPr>
          <a:xfrm>
            <a:off x="3029098" y="1379899"/>
            <a:ext cx="6929713" cy="5095669"/>
          </a:xfrm>
          <a:prstGeom prst="rect">
            <a:avLst/>
          </a:prstGeom>
        </p:spPr>
      </p:pic>
    </p:spTree>
    <p:extLst>
      <p:ext uri="{BB962C8B-B14F-4D97-AF65-F5344CB8AC3E}">
        <p14:creationId xmlns:p14="http://schemas.microsoft.com/office/powerpoint/2010/main" val="3638539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6903BE-5556-4FAA-85D2-18C142E62E2E}"/>
              </a:ext>
            </a:extLst>
          </p:cNvPr>
          <p:cNvSpPr>
            <a:spLocks noGrp="1"/>
          </p:cNvSpPr>
          <p:nvPr>
            <p:ph type="title"/>
          </p:nvPr>
        </p:nvSpPr>
        <p:spPr>
          <a:xfrm>
            <a:off x="291974" y="84499"/>
            <a:ext cx="9875520" cy="1356360"/>
          </a:xfrm>
        </p:spPr>
        <p:txBody>
          <a:bodyPr/>
          <a:lstStyle/>
          <a:p>
            <a:r>
              <a:rPr lang="pl-PL" dirty="0">
                <a:solidFill>
                  <a:schemeClr val="accent5">
                    <a:lumMod val="50000"/>
                  </a:schemeClr>
                </a:solidFill>
              </a:rPr>
              <a:t>Pozostałe materiały na egzamin</a:t>
            </a:r>
          </a:p>
        </p:txBody>
      </p:sp>
      <p:sp>
        <p:nvSpPr>
          <p:cNvPr id="3" name="Symbol zastępczy zawartości 2">
            <a:extLst>
              <a:ext uri="{FF2B5EF4-FFF2-40B4-BE49-F238E27FC236}">
                <a16:creationId xmlns:a16="http://schemas.microsoft.com/office/drawing/2014/main" id="{321A8169-1D3D-468D-A319-66EEDB289F32}"/>
              </a:ext>
            </a:extLst>
          </p:cNvPr>
          <p:cNvSpPr>
            <a:spLocks noGrp="1"/>
          </p:cNvSpPr>
          <p:nvPr>
            <p:ph idx="1"/>
          </p:nvPr>
        </p:nvSpPr>
        <p:spPr>
          <a:xfrm>
            <a:off x="1965930" y="2013004"/>
            <a:ext cx="9006870" cy="3685831"/>
          </a:xfrm>
        </p:spPr>
        <p:txBody>
          <a:bodyPr>
            <a:noAutofit/>
          </a:bodyPr>
          <a:lstStyle/>
          <a:p>
            <a:r>
              <a:rPr lang="pl-PL" sz="2400" b="1" dirty="0"/>
              <a:t>Wykaz uczniów </a:t>
            </a:r>
            <a:r>
              <a:rPr lang="pl-PL" sz="2400" dirty="0"/>
              <a:t>w danej sali egzaminacyjnej wydrukowany z </a:t>
            </a:r>
            <a:r>
              <a:rPr lang="pl-PL" sz="2400" b="1" dirty="0">
                <a:solidFill>
                  <a:srgbClr val="0070C0"/>
                </a:solidFill>
              </a:rPr>
              <a:t>SIOEO</a:t>
            </a:r>
            <a:r>
              <a:rPr lang="pl-PL" sz="2400" dirty="0"/>
              <a:t>.</a:t>
            </a:r>
          </a:p>
          <a:p>
            <a:r>
              <a:rPr lang="pl-PL" sz="2400" dirty="0"/>
              <a:t>Formularz </a:t>
            </a:r>
            <a:r>
              <a:rPr lang="pl-PL" sz="2400" b="1" dirty="0"/>
              <a:t>protokołu przebiegu egzaminu w danej sali – </a:t>
            </a:r>
            <a:r>
              <a:rPr lang="pl-PL" sz="2400" b="1" dirty="0">
                <a:solidFill>
                  <a:srgbClr val="00B0F0"/>
                </a:solidFill>
              </a:rPr>
              <a:t>załącznik 8</a:t>
            </a:r>
            <a:r>
              <a:rPr lang="pl-PL" sz="2400" dirty="0">
                <a:solidFill>
                  <a:srgbClr val="00B0F0"/>
                </a:solidFill>
              </a:rPr>
              <a:t>.</a:t>
            </a:r>
          </a:p>
          <a:p>
            <a:r>
              <a:rPr lang="pl-PL" sz="2400" b="1" dirty="0"/>
              <a:t>Naklejki</a:t>
            </a:r>
            <a:r>
              <a:rPr lang="pl-PL" sz="2400" dirty="0"/>
              <a:t> z kodami dla zdających.</a:t>
            </a:r>
          </a:p>
          <a:p>
            <a:r>
              <a:rPr lang="pl-PL" sz="2400" b="1" dirty="0"/>
              <a:t>Płyty CD lub nośniki z nagraniami w postaci plików mp3</a:t>
            </a:r>
            <a:br>
              <a:rPr lang="pl-PL" sz="2400" b="1" dirty="0"/>
            </a:br>
            <a:r>
              <a:rPr lang="pl-PL" sz="2400" dirty="0"/>
              <a:t>w przypadku egzaminu z języka obcego nowożytnego.</a:t>
            </a:r>
          </a:p>
          <a:p>
            <a:r>
              <a:rPr lang="pl-PL" sz="2400" b="1" dirty="0"/>
              <a:t>Zwrotne koperty </a:t>
            </a:r>
            <a:r>
              <a:rPr lang="pl-PL" sz="2400" dirty="0"/>
              <a:t>do spakowania prac egzaminacyjnych.</a:t>
            </a:r>
          </a:p>
          <a:p>
            <a:r>
              <a:rPr lang="pl-PL" sz="2400" b="1" dirty="0"/>
              <a:t>Koperty papierowe </a:t>
            </a:r>
            <a:r>
              <a:rPr lang="pl-PL" sz="2400" dirty="0"/>
              <a:t>do zapakowania unieważnionych prac, prac zdających, którzy przerwali egzamin oraz wadliwych arkuszy.</a:t>
            </a:r>
          </a:p>
        </p:txBody>
      </p:sp>
      <p:sp>
        <p:nvSpPr>
          <p:cNvPr id="4" name="Symbol zastępczy numeru slajdu 3">
            <a:extLst>
              <a:ext uri="{FF2B5EF4-FFF2-40B4-BE49-F238E27FC236}">
                <a16:creationId xmlns:a16="http://schemas.microsoft.com/office/drawing/2014/main" id="{B2E8D94F-4007-4D3E-9FAC-87509F2E72D5}"/>
              </a:ext>
            </a:extLst>
          </p:cNvPr>
          <p:cNvSpPr>
            <a:spLocks noGrp="1"/>
          </p:cNvSpPr>
          <p:nvPr>
            <p:ph type="sldNum" sz="quarter" idx="12"/>
          </p:nvPr>
        </p:nvSpPr>
        <p:spPr/>
        <p:txBody>
          <a:bodyPr/>
          <a:lstStyle/>
          <a:p>
            <a:fld id="{B3870188-C63B-466F-B678-76B5FFC194F9}" type="slidenum">
              <a:rPr lang="pl-PL" smtClean="0"/>
              <a:t>42</a:t>
            </a:fld>
            <a:endParaRPr lang="pl-PL"/>
          </a:p>
        </p:txBody>
      </p:sp>
    </p:spTree>
    <p:extLst>
      <p:ext uri="{BB962C8B-B14F-4D97-AF65-F5344CB8AC3E}">
        <p14:creationId xmlns:p14="http://schemas.microsoft.com/office/powerpoint/2010/main" val="2780090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1028" y="93552"/>
            <a:ext cx="9875520" cy="1356360"/>
          </a:xfrm>
        </p:spPr>
        <p:txBody>
          <a:bodyPr/>
          <a:lstStyle/>
          <a:p>
            <a:r>
              <a:rPr lang="pl-PL" altLang="pl-PL" dirty="0">
                <a:solidFill>
                  <a:schemeClr val="accent5">
                    <a:lumMod val="50000"/>
                  </a:schemeClr>
                </a:solidFill>
              </a:rPr>
              <a:t>Przed wejściem zdających do sali</a:t>
            </a:r>
            <a:endParaRPr lang="pl-PL" dirty="0">
              <a:solidFill>
                <a:schemeClr val="accent5">
                  <a:lumMod val="50000"/>
                </a:schemeClr>
              </a:solidFill>
            </a:endParaRPr>
          </a:p>
        </p:txBody>
      </p:sp>
      <p:sp>
        <p:nvSpPr>
          <p:cNvPr id="3" name="Symbol zastępczy zawartości 2"/>
          <p:cNvSpPr>
            <a:spLocks noGrp="1"/>
          </p:cNvSpPr>
          <p:nvPr>
            <p:ph idx="1"/>
          </p:nvPr>
        </p:nvSpPr>
        <p:spPr>
          <a:xfrm>
            <a:off x="1013316" y="1885845"/>
            <a:ext cx="10291993" cy="3865662"/>
          </a:xfrm>
        </p:spPr>
        <p:txBody>
          <a:bodyPr>
            <a:noAutofit/>
          </a:bodyPr>
          <a:lstStyle/>
          <a:p>
            <a:pPr marL="0" indent="0" algn="just">
              <a:buNone/>
            </a:pPr>
            <a:r>
              <a:rPr lang="pl-PL" sz="2400" dirty="0"/>
              <a:t>Przewodniczący zespołu nadzorującego przypomina </a:t>
            </a:r>
            <a:r>
              <a:rPr lang="pl-PL" sz="2400" u="sng" dirty="0"/>
              <a:t>zdającym</a:t>
            </a:r>
            <a:r>
              <a:rPr lang="pl-PL" sz="2400" dirty="0"/>
              <a:t>, </a:t>
            </a:r>
            <a:r>
              <a:rPr lang="pl-PL" sz="2400" u="sng" dirty="0"/>
              <a:t>członkom zespołu nadzorującego</a:t>
            </a:r>
            <a:r>
              <a:rPr lang="pl-PL" sz="2400" dirty="0"/>
              <a:t> oraz obserwatorom o </a:t>
            </a:r>
            <a:r>
              <a:rPr lang="pl-PL" sz="2400" b="1" dirty="0"/>
              <a:t>zakazie wnoszenia</a:t>
            </a:r>
            <a:r>
              <a:rPr lang="pl-PL" sz="2400" dirty="0"/>
              <a:t> do sali egzaminacyjnej </a:t>
            </a:r>
            <a:r>
              <a:rPr lang="pl-PL" sz="2400" b="1" dirty="0"/>
              <a:t>urządzeń telekomunikacyjnych </a:t>
            </a:r>
            <a:r>
              <a:rPr lang="pl-PL" sz="2400" dirty="0"/>
              <a:t>(urządzeń wyposażonych w technologie umożliwiające łączenie się z innymi urządzeniami oraz z Internetem) i korzystania z takich urządzeń w tej sali. </a:t>
            </a:r>
          </a:p>
          <a:p>
            <a:pPr marL="0" indent="0" algn="just">
              <a:buNone/>
            </a:pPr>
            <a:r>
              <a:rPr lang="pl-PL" sz="2400" dirty="0"/>
              <a:t>W przypadku uczniów korzystających z urządzenia telekomunikacyjnego wyposażonego w aplikację służącą do monitorowania stanu zdrowia, np. </a:t>
            </a:r>
            <a:br>
              <a:rPr lang="pl-PL" sz="2400" dirty="0"/>
            </a:br>
            <a:r>
              <a:rPr lang="pl-PL" sz="2400" dirty="0"/>
              <a:t>w przypadku ucznia ze stwierdzoną cukrzycą korzystającego z pompy insulinowej, przewodniczący upewnia się, że urządzenie telekomunikacyjne ma wyłączone sygnały przychodzące i umieszcza je na stoliku, przy którym pracuje zespół nadzorujący.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43</a:t>
            </a:fld>
            <a:endParaRPr lang="pl-PL"/>
          </a:p>
        </p:txBody>
      </p:sp>
    </p:spTree>
    <p:extLst>
      <p:ext uri="{BB962C8B-B14F-4D97-AF65-F5344CB8AC3E}">
        <p14:creationId xmlns:p14="http://schemas.microsoft.com/office/powerpoint/2010/main" val="2584881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1028" y="93552"/>
            <a:ext cx="9875520" cy="1356360"/>
          </a:xfrm>
        </p:spPr>
        <p:txBody>
          <a:bodyPr/>
          <a:lstStyle/>
          <a:p>
            <a:r>
              <a:rPr lang="pl-PL" altLang="pl-PL" dirty="0">
                <a:solidFill>
                  <a:schemeClr val="accent5">
                    <a:lumMod val="50000"/>
                  </a:schemeClr>
                </a:solidFill>
              </a:rPr>
              <a:t>Przed wejściem zdających do sali</a:t>
            </a:r>
            <a:endParaRPr lang="pl-PL" dirty="0">
              <a:solidFill>
                <a:schemeClr val="accent5">
                  <a:lumMod val="50000"/>
                </a:schemeClr>
              </a:solidFill>
            </a:endParaRPr>
          </a:p>
        </p:txBody>
      </p:sp>
      <p:sp>
        <p:nvSpPr>
          <p:cNvPr id="3" name="Symbol zastępczy zawartości 2"/>
          <p:cNvSpPr>
            <a:spLocks noGrp="1"/>
          </p:cNvSpPr>
          <p:nvPr>
            <p:ph idx="1"/>
          </p:nvPr>
        </p:nvSpPr>
        <p:spPr>
          <a:xfrm>
            <a:off x="564429" y="1548046"/>
            <a:ext cx="11063142" cy="4254238"/>
          </a:xfrm>
        </p:spPr>
        <p:txBody>
          <a:bodyPr>
            <a:noAutofit/>
          </a:bodyPr>
          <a:lstStyle/>
          <a:p>
            <a:pPr marL="45720" indent="0" algn="just">
              <a:spcAft>
                <a:spcPts val="600"/>
              </a:spcAft>
              <a:buNone/>
            </a:pPr>
            <a:r>
              <a:rPr lang="pl-PL" sz="2400" dirty="0"/>
              <a:t>PZN przypomina zdającym, że do sali mogą wnieść </a:t>
            </a:r>
            <a:r>
              <a:rPr lang="pl-PL" sz="2400" b="1" dirty="0"/>
              <a:t>wyłącznie przybory wymienione </a:t>
            </a:r>
            <a:br>
              <a:rPr lang="pl-PL" sz="2400" b="1" dirty="0"/>
            </a:br>
            <a:r>
              <a:rPr lang="pl-PL" sz="2400" b="1" dirty="0"/>
              <a:t>w komunikacie o przyborach</a:t>
            </a:r>
            <a:r>
              <a:rPr lang="pl-PL" sz="2400" dirty="0"/>
              <a:t>, tj. </a:t>
            </a:r>
          </a:p>
          <a:p>
            <a:pPr lvl="1" algn="just"/>
            <a:r>
              <a:rPr lang="pl-PL" sz="2400" dirty="0"/>
              <a:t>długopis (lub pióro) z </a:t>
            </a:r>
            <a:r>
              <a:rPr lang="pl-PL" sz="2400" b="1" dirty="0"/>
              <a:t>czarnym tuszem/atramentem </a:t>
            </a:r>
            <a:r>
              <a:rPr lang="pl-PL" sz="2400" dirty="0"/>
              <a:t>(niedozwolone jest korzystanie z długopisów zmazywalnych/ścieralnych),</a:t>
            </a:r>
          </a:p>
          <a:p>
            <a:pPr lvl="1" algn="just"/>
            <a:r>
              <a:rPr lang="pl-PL" sz="2400" dirty="0"/>
              <a:t>w przypadku </a:t>
            </a:r>
            <a:r>
              <a:rPr lang="pl-PL" sz="2400" b="1" dirty="0"/>
              <a:t>egzaminu z matematyki – linijkę.</a:t>
            </a:r>
          </a:p>
          <a:p>
            <a:pPr lvl="1" algn="just"/>
            <a:r>
              <a:rPr lang="pl-PL" sz="2400" dirty="0"/>
              <a:t>w przypadku egzaminu z matematyki – kalkulator prosty (</a:t>
            </a:r>
            <a:r>
              <a:rPr lang="pl-PL" sz="2400" b="1" dirty="0"/>
              <a:t>wyłącznie </a:t>
            </a:r>
            <a:r>
              <a:rPr lang="pl-PL" sz="2400" dirty="0"/>
              <a:t>w przypadku uczniów z opinią PPP, spełniających kryteria, o których mowa w komunikacie </a:t>
            </a:r>
            <a:br>
              <a:rPr lang="pl-PL" sz="2400" dirty="0"/>
            </a:br>
            <a:r>
              <a:rPr lang="pl-PL" sz="2400" dirty="0"/>
              <a:t>o dostosowaniach, którym zostało przyznane takie dostosowanie warunków przeprowadzania egzaminu).</a:t>
            </a:r>
            <a:endParaRPr lang="pl-PL" sz="2400" b="1" dirty="0"/>
          </a:p>
          <a:p>
            <a:pPr marL="45720" indent="0" algn="just">
              <a:buNone/>
            </a:pPr>
            <a:r>
              <a:rPr lang="pl-PL" altLang="pl-PL" sz="2400" dirty="0"/>
              <a:t>Zdający mogą również wnieść do sali </a:t>
            </a:r>
            <a:r>
              <a:rPr lang="pl-PL" altLang="pl-PL" sz="2400" b="1" dirty="0"/>
              <a:t>małą butelkę wody</a:t>
            </a:r>
            <a:r>
              <a:rPr lang="pl-PL" altLang="pl-PL" sz="2400" dirty="0"/>
              <a:t>.</a:t>
            </a:r>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44</a:t>
            </a:fld>
            <a:endParaRPr lang="pl-PL"/>
          </a:p>
        </p:txBody>
      </p:sp>
    </p:spTree>
    <p:extLst>
      <p:ext uri="{BB962C8B-B14F-4D97-AF65-F5344CB8AC3E}">
        <p14:creationId xmlns:p14="http://schemas.microsoft.com/office/powerpoint/2010/main" val="2927789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9134" y="120713"/>
            <a:ext cx="9875520" cy="1356360"/>
          </a:xfrm>
        </p:spPr>
        <p:txBody>
          <a:bodyPr/>
          <a:lstStyle/>
          <a:p>
            <a:r>
              <a:rPr lang="pl-PL" altLang="pl-PL" dirty="0">
                <a:solidFill>
                  <a:schemeClr val="accent5">
                    <a:lumMod val="50000"/>
                  </a:schemeClr>
                </a:solidFill>
              </a:rPr>
              <a:t>Losowanie numerów stolików</a:t>
            </a:r>
            <a:endParaRPr lang="pl-PL" dirty="0">
              <a:solidFill>
                <a:schemeClr val="accent5">
                  <a:lumMod val="50000"/>
                </a:schemeClr>
              </a:solidFill>
            </a:endParaRPr>
          </a:p>
        </p:txBody>
      </p:sp>
      <p:sp>
        <p:nvSpPr>
          <p:cNvPr id="3" name="Symbol zastępczy zawartości 2"/>
          <p:cNvSpPr>
            <a:spLocks noGrp="1"/>
          </p:cNvSpPr>
          <p:nvPr>
            <p:ph idx="1"/>
          </p:nvPr>
        </p:nvSpPr>
        <p:spPr>
          <a:xfrm>
            <a:off x="1143000" y="2057399"/>
            <a:ext cx="9872871" cy="2695669"/>
          </a:xfrm>
        </p:spPr>
        <p:txBody>
          <a:bodyPr>
            <a:noAutofit/>
          </a:bodyPr>
          <a:lstStyle/>
          <a:p>
            <a:pPr marL="45720" indent="0" algn="just">
              <a:buNone/>
            </a:pPr>
            <a:r>
              <a:rPr lang="pl-PL" sz="2400" b="1" dirty="0"/>
              <a:t>O godzinie wyznaczonej przez PZN </a:t>
            </a:r>
            <a:r>
              <a:rPr lang="pl-PL" sz="2400" dirty="0"/>
              <a:t>uczniowie wchodzą pojedynczo do sali.</a:t>
            </a:r>
          </a:p>
          <a:p>
            <a:pPr marL="45720" indent="0" algn="just">
              <a:buNone/>
            </a:pPr>
            <a:r>
              <a:rPr lang="pl-PL" sz="2400" dirty="0"/>
              <a:t>Przed wejściem do sali uczniowi </a:t>
            </a:r>
            <a:r>
              <a:rPr lang="pl-PL" sz="2400" b="1" dirty="0"/>
              <a:t>losują numery stolików</a:t>
            </a:r>
            <a:r>
              <a:rPr lang="pl-PL" sz="2400" dirty="0"/>
              <a:t>, przy których będą pracować. Członek ZN odnotowuje wylosowany numer stolika w </a:t>
            </a:r>
            <a:r>
              <a:rPr lang="pl-PL" sz="2400" i="1" dirty="0"/>
              <a:t>Wykazie zdających </a:t>
            </a:r>
            <a:r>
              <a:rPr lang="pl-PL" sz="2400" dirty="0"/>
              <a:t>w danej sali egzaminacyjnej.</a:t>
            </a:r>
          </a:p>
          <a:p>
            <a:pPr marL="45720" indent="0" algn="just">
              <a:buNone/>
            </a:pPr>
            <a:r>
              <a:rPr lang="pl-PL" sz="2400" dirty="0"/>
              <a:t>Wraz z losowaniem można przekazać zdającym </a:t>
            </a:r>
            <a:r>
              <a:rPr lang="pl-PL" sz="2400" b="1" dirty="0"/>
              <a:t>naklejki. </a:t>
            </a:r>
            <a:r>
              <a:rPr lang="pl-PL" sz="2400" dirty="0"/>
              <a:t>Uczniowie powinni sprawdzić </a:t>
            </a:r>
            <a:r>
              <a:rPr lang="pl-PL" sz="2400" b="1" dirty="0"/>
              <a:t>prawidłowość swoich danych </a:t>
            </a:r>
            <a:r>
              <a:rPr lang="pl-PL" sz="2400" dirty="0"/>
              <a:t>na naklejkach.</a:t>
            </a:r>
          </a:p>
          <a:p>
            <a:pPr marL="45720" indent="0" algn="just">
              <a:buNone/>
            </a:pPr>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45</a:t>
            </a:fld>
            <a:endParaRPr lang="pl-PL"/>
          </a:p>
        </p:txBody>
      </p:sp>
    </p:spTree>
    <p:extLst>
      <p:ext uri="{BB962C8B-B14F-4D97-AF65-F5344CB8AC3E}">
        <p14:creationId xmlns:p14="http://schemas.microsoft.com/office/powerpoint/2010/main" val="139668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0531" y="121804"/>
            <a:ext cx="9875520" cy="1356360"/>
          </a:xfrm>
        </p:spPr>
        <p:txBody>
          <a:bodyPr/>
          <a:lstStyle/>
          <a:p>
            <a:r>
              <a:rPr lang="pl-PL" altLang="pl-PL" dirty="0">
                <a:solidFill>
                  <a:schemeClr val="accent5">
                    <a:lumMod val="50000"/>
                  </a:schemeClr>
                </a:solidFill>
              </a:rPr>
              <a:t>Przeprowadzenie egzaminu</a:t>
            </a:r>
            <a:endParaRPr lang="pl-PL" dirty="0">
              <a:solidFill>
                <a:schemeClr val="accent5">
                  <a:lumMod val="50000"/>
                </a:schemeClr>
              </a:solidFill>
            </a:endParaRPr>
          </a:p>
        </p:txBody>
      </p:sp>
      <p:sp>
        <p:nvSpPr>
          <p:cNvPr id="3" name="Symbol zastępczy zawartości 2"/>
          <p:cNvSpPr>
            <a:spLocks noGrp="1"/>
          </p:cNvSpPr>
          <p:nvPr>
            <p:ph idx="1"/>
          </p:nvPr>
        </p:nvSpPr>
        <p:spPr>
          <a:xfrm>
            <a:off x="1209501" y="2292234"/>
            <a:ext cx="10043809" cy="2273532"/>
          </a:xfrm>
        </p:spPr>
        <p:txBody>
          <a:bodyPr>
            <a:noAutofit/>
          </a:bodyPr>
          <a:lstStyle/>
          <a:p>
            <a:pPr marL="45720" indent="0" algn="just">
              <a:lnSpc>
                <a:spcPct val="100000"/>
              </a:lnSpc>
              <a:buNone/>
            </a:pPr>
            <a:r>
              <a:rPr lang="pl-PL" sz="2400" dirty="0"/>
              <a:t>W czasie trwania egzaminu ósmoklasisty </a:t>
            </a:r>
            <a:r>
              <a:rPr lang="pl-PL" sz="2400" b="1" dirty="0"/>
              <a:t>w sali egzaminacyjnej </a:t>
            </a:r>
            <a:r>
              <a:rPr lang="pl-PL" sz="2400" dirty="0"/>
              <a:t>mogą przebywać wyłącznie uczniowie, przewodniczący zespołu egzaminacyjnego, osoby wchodzące w skład zespołu nadzorującego, nauczyciele wspomagający lub specjaliści z zakresu danego rodzaju niepełnosprawności, niedostosowania społecznego lub zagrożenia niedostosowaniem społecznym oraz obserwatorzy.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46</a:t>
            </a:fld>
            <a:endParaRPr lang="pl-PL"/>
          </a:p>
        </p:txBody>
      </p:sp>
    </p:spTree>
    <p:extLst>
      <p:ext uri="{BB962C8B-B14F-4D97-AF65-F5344CB8AC3E}">
        <p14:creationId xmlns:p14="http://schemas.microsoft.com/office/powerpoint/2010/main" val="4141333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8260" y="102009"/>
            <a:ext cx="9875520" cy="1356360"/>
          </a:xfrm>
        </p:spPr>
        <p:txBody>
          <a:bodyPr/>
          <a:lstStyle/>
          <a:p>
            <a:r>
              <a:rPr lang="pl-PL" altLang="pl-PL" dirty="0">
                <a:solidFill>
                  <a:schemeClr val="accent5">
                    <a:lumMod val="50000"/>
                  </a:schemeClr>
                </a:solidFill>
              </a:rPr>
              <a:t>Czynności organizacyjne</a:t>
            </a:r>
            <a:endParaRPr lang="pl-PL" dirty="0">
              <a:solidFill>
                <a:schemeClr val="accent5">
                  <a:lumMod val="50000"/>
                </a:schemeClr>
              </a:solidFill>
            </a:endParaRPr>
          </a:p>
        </p:txBody>
      </p:sp>
      <p:sp>
        <p:nvSpPr>
          <p:cNvPr id="3" name="Symbol zastępczy zawartości 2"/>
          <p:cNvSpPr>
            <a:spLocks noGrp="1"/>
          </p:cNvSpPr>
          <p:nvPr>
            <p:ph idx="1"/>
          </p:nvPr>
        </p:nvSpPr>
        <p:spPr>
          <a:xfrm>
            <a:off x="1143000" y="2057400"/>
            <a:ext cx="9872871" cy="1134687"/>
          </a:xfrm>
        </p:spPr>
        <p:txBody>
          <a:bodyPr>
            <a:normAutofit/>
          </a:bodyPr>
          <a:lstStyle/>
          <a:p>
            <a:pPr marL="45720" indent="0">
              <a:buNone/>
            </a:pPr>
            <a:r>
              <a:rPr lang="pl-PL" sz="2400" dirty="0"/>
              <a:t>Po rozdaniu arkuszy PZN  informuje zdających:</a:t>
            </a:r>
          </a:p>
          <a:p>
            <a:pPr lvl="1"/>
            <a:r>
              <a:rPr lang="pl-PL" sz="2400" b="1" dirty="0"/>
              <a:t>o obowiązku sprawdzenia</a:t>
            </a:r>
            <a:r>
              <a:rPr lang="pl-PL" sz="2400" dirty="0"/>
              <a:t>, czy typ arkusza na kodzie kreskowym jest taki sam jak na arkuszu.</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47</a:t>
            </a:fld>
            <a:endParaRPr lang="pl-PL"/>
          </a:p>
        </p:txBody>
      </p:sp>
      <p:sp>
        <p:nvSpPr>
          <p:cNvPr id="5" name="Prostokąt 4">
            <a:extLst>
              <a:ext uri="{FF2B5EF4-FFF2-40B4-BE49-F238E27FC236}">
                <a16:creationId xmlns:a16="http://schemas.microsoft.com/office/drawing/2014/main" id="{BF0EF3A2-DF20-4678-984D-1AF36DCF1998}"/>
              </a:ext>
            </a:extLst>
          </p:cNvPr>
          <p:cNvSpPr/>
          <p:nvPr/>
        </p:nvSpPr>
        <p:spPr>
          <a:xfrm>
            <a:off x="1984303" y="3390878"/>
            <a:ext cx="9357983" cy="707886"/>
          </a:xfrm>
          <a:prstGeom prst="rect">
            <a:avLst/>
          </a:prstGeom>
          <a:ln w="38100">
            <a:solidFill>
              <a:schemeClr val="accent1">
                <a:lumMod val="75000"/>
              </a:schemeClr>
            </a:solidFill>
          </a:ln>
        </p:spPr>
        <p:txBody>
          <a:bodyPr wrap="square">
            <a:spAutoFit/>
          </a:bodyPr>
          <a:lstStyle/>
          <a:p>
            <a:pPr algn="just"/>
            <a:r>
              <a:rPr lang="pl-PL" sz="2000" dirty="0"/>
              <a:t>Przed umieszczeniem naklejki zdający sprawdza na niej poprawność numeru PESEL </a:t>
            </a:r>
            <a:r>
              <a:rPr lang="pl-PL" sz="2000" b="1" dirty="0">
                <a:solidFill>
                  <a:srgbClr val="C00000"/>
                </a:solidFill>
              </a:rPr>
              <a:t>oraz zgodność wskazanego typu arkusza z typem na tytułowej stronie arkusza</a:t>
            </a:r>
            <a:r>
              <a:rPr lang="pl-PL" sz="2000" dirty="0"/>
              <a:t>. </a:t>
            </a:r>
          </a:p>
        </p:txBody>
      </p:sp>
      <p:grpSp>
        <p:nvGrpSpPr>
          <p:cNvPr id="6" name="Grupa 5">
            <a:extLst>
              <a:ext uri="{FF2B5EF4-FFF2-40B4-BE49-F238E27FC236}">
                <a16:creationId xmlns:a16="http://schemas.microsoft.com/office/drawing/2014/main" id="{4217C3AC-F162-4D69-90A2-9CF56100C97F}"/>
              </a:ext>
            </a:extLst>
          </p:cNvPr>
          <p:cNvGrpSpPr/>
          <p:nvPr/>
        </p:nvGrpSpPr>
        <p:grpSpPr>
          <a:xfrm>
            <a:off x="3269179" y="4739479"/>
            <a:ext cx="6774273" cy="1504763"/>
            <a:chOff x="1850207" y="4224625"/>
            <a:chExt cx="6843644" cy="1769253"/>
          </a:xfrm>
        </p:grpSpPr>
        <p:pic>
          <p:nvPicPr>
            <p:cNvPr id="7" name="Obraz 6">
              <a:extLst>
                <a:ext uri="{FF2B5EF4-FFF2-40B4-BE49-F238E27FC236}">
                  <a16:creationId xmlns:a16="http://schemas.microsoft.com/office/drawing/2014/main" id="{2E315582-1368-4BFC-A7CD-5B1FF99E8139}"/>
                </a:ext>
              </a:extLst>
            </p:cNvPr>
            <p:cNvPicPr>
              <a:picLocks noChangeAspect="1"/>
            </p:cNvPicPr>
            <p:nvPr/>
          </p:nvPicPr>
          <p:blipFill rotWithShape="1">
            <a:blip r:embed="rId3"/>
            <a:srcRect b="27103"/>
            <a:stretch/>
          </p:blipFill>
          <p:spPr>
            <a:xfrm>
              <a:off x="1850207" y="4224625"/>
              <a:ext cx="4054785" cy="1769253"/>
            </a:xfrm>
            <a:prstGeom prst="rect">
              <a:avLst/>
            </a:prstGeom>
          </p:spPr>
        </p:pic>
        <p:pic>
          <p:nvPicPr>
            <p:cNvPr id="8" name="Obraz 7">
              <a:extLst>
                <a:ext uri="{FF2B5EF4-FFF2-40B4-BE49-F238E27FC236}">
                  <a16:creationId xmlns:a16="http://schemas.microsoft.com/office/drawing/2014/main" id="{DFF6A5FE-BE28-43DD-BE68-B4F170414A70}"/>
                </a:ext>
              </a:extLst>
            </p:cNvPr>
            <p:cNvPicPr>
              <a:picLocks noChangeAspect="1"/>
            </p:cNvPicPr>
            <p:nvPr/>
          </p:nvPicPr>
          <p:blipFill>
            <a:blip r:embed="rId4"/>
            <a:stretch>
              <a:fillRect/>
            </a:stretch>
          </p:blipFill>
          <p:spPr>
            <a:xfrm>
              <a:off x="6256206" y="4645824"/>
              <a:ext cx="2437645" cy="1348054"/>
            </a:xfrm>
            <a:prstGeom prst="rect">
              <a:avLst/>
            </a:prstGeom>
          </p:spPr>
        </p:pic>
        <p:sp>
          <p:nvSpPr>
            <p:cNvPr id="9" name="Elipsa 16">
              <a:extLst>
                <a:ext uri="{FF2B5EF4-FFF2-40B4-BE49-F238E27FC236}">
                  <a16:creationId xmlns:a16="http://schemas.microsoft.com/office/drawing/2014/main" id="{EA8212C4-C8DD-4A63-9228-89ED554EB769}"/>
                </a:ext>
              </a:extLst>
            </p:cNvPr>
            <p:cNvSpPr/>
            <p:nvPr/>
          </p:nvSpPr>
          <p:spPr>
            <a:xfrm>
              <a:off x="6345167" y="4736417"/>
              <a:ext cx="646934" cy="3788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9"/>
            </a:p>
          </p:txBody>
        </p:sp>
        <p:sp>
          <p:nvSpPr>
            <p:cNvPr id="10" name="Elipsa 17">
              <a:extLst>
                <a:ext uri="{FF2B5EF4-FFF2-40B4-BE49-F238E27FC236}">
                  <a16:creationId xmlns:a16="http://schemas.microsoft.com/office/drawing/2014/main" id="{B2E1A732-FEC1-45F1-BA25-6C432272F611}"/>
                </a:ext>
              </a:extLst>
            </p:cNvPr>
            <p:cNvSpPr/>
            <p:nvPr/>
          </p:nvSpPr>
          <p:spPr>
            <a:xfrm>
              <a:off x="4838904" y="4955656"/>
              <a:ext cx="440176" cy="2211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9"/>
            </a:p>
          </p:txBody>
        </p:sp>
        <p:cxnSp>
          <p:nvCxnSpPr>
            <p:cNvPr id="11" name="Łącznik prosty ze strzałką 10">
              <a:extLst>
                <a:ext uri="{FF2B5EF4-FFF2-40B4-BE49-F238E27FC236}">
                  <a16:creationId xmlns:a16="http://schemas.microsoft.com/office/drawing/2014/main" id="{36017F5A-5368-4F5A-8AC9-A5CABF44C8CE}"/>
                </a:ext>
              </a:extLst>
            </p:cNvPr>
            <p:cNvCxnSpPr>
              <a:stCxn id="10" idx="6"/>
            </p:cNvCxnSpPr>
            <p:nvPr/>
          </p:nvCxnSpPr>
          <p:spPr>
            <a:xfrm flipV="1">
              <a:off x="5279080" y="4955656"/>
              <a:ext cx="1066087" cy="11059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3517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2920" y="102606"/>
            <a:ext cx="9875520" cy="1356360"/>
          </a:xfrm>
        </p:spPr>
        <p:txBody>
          <a:bodyPr/>
          <a:lstStyle/>
          <a:p>
            <a:r>
              <a:rPr lang="pl-PL" altLang="pl-PL" dirty="0">
                <a:solidFill>
                  <a:schemeClr val="accent5">
                    <a:lumMod val="50000"/>
                  </a:schemeClr>
                </a:solidFill>
              </a:rPr>
              <a:t>Czynności organizacyjne</a:t>
            </a:r>
            <a:endParaRPr lang="pl-PL" dirty="0">
              <a:solidFill>
                <a:schemeClr val="accent5">
                  <a:lumMod val="50000"/>
                </a:schemeClr>
              </a:solidFill>
            </a:endParaRPr>
          </a:p>
        </p:txBody>
      </p:sp>
      <p:sp>
        <p:nvSpPr>
          <p:cNvPr id="3" name="Symbol zastępczy zawartości 2"/>
          <p:cNvSpPr>
            <a:spLocks noGrp="1"/>
          </p:cNvSpPr>
          <p:nvPr>
            <p:ph idx="1"/>
          </p:nvPr>
        </p:nvSpPr>
        <p:spPr/>
        <p:txBody>
          <a:bodyPr>
            <a:normAutofit/>
          </a:bodyPr>
          <a:lstStyle/>
          <a:p>
            <a:pPr marL="45720" indent="0" algn="just">
              <a:buNone/>
            </a:pPr>
            <a:r>
              <a:rPr lang="pl-PL" sz="2400" dirty="0"/>
              <a:t>Po rozdaniu arkuszy PZN informuje zdających również:</a:t>
            </a:r>
          </a:p>
          <a:p>
            <a:pPr lvl="1" algn="just"/>
            <a:r>
              <a:rPr lang="pl-PL" sz="2400" dirty="0"/>
              <a:t>o</a:t>
            </a:r>
            <a:r>
              <a:rPr lang="pl-PL" sz="2400" b="1" dirty="0"/>
              <a:t> obowiązku zapoznania się z instrukcją </a:t>
            </a:r>
            <a:r>
              <a:rPr lang="pl-PL" sz="2400" dirty="0"/>
              <a:t>na początkowych stronach arkusza,</a:t>
            </a:r>
          </a:p>
          <a:p>
            <a:pPr lvl="1" algn="just"/>
            <a:r>
              <a:rPr lang="pl-PL" sz="2400" dirty="0"/>
              <a:t>o </a:t>
            </a:r>
            <a:r>
              <a:rPr lang="pl-PL" sz="2400" b="1" dirty="0"/>
              <a:t>sprawdzeniu kompletności </a:t>
            </a:r>
            <a:r>
              <a:rPr lang="pl-PL" sz="2400" dirty="0"/>
              <a:t>arkusza egzaminacyjnego,</a:t>
            </a:r>
          </a:p>
          <a:p>
            <a:pPr lvl="1" algn="just"/>
            <a:r>
              <a:rPr lang="pl-PL" sz="2400" dirty="0"/>
              <a:t>o sprawdzeniu, czy zeszyt zadań egzaminacyjnych zawiera wszystkie </a:t>
            </a:r>
            <a:r>
              <a:rPr lang="pl-PL" sz="2400" b="1" dirty="0"/>
              <a:t>kolejno ponumerowane strony</a:t>
            </a:r>
            <a:r>
              <a:rPr lang="pl-PL" sz="2400" dirty="0"/>
              <a:t>.</a:t>
            </a:r>
          </a:p>
          <a:p>
            <a:pPr marL="45720" indent="0" algn="just">
              <a:buNone/>
            </a:pPr>
            <a:r>
              <a:rPr lang="pl-PL" altLang="pl-PL" sz="2400" dirty="0"/>
              <a:t>Jeśli uczeń zgłasza braki w arkuszu, to musi otrzymać nowy </a:t>
            </a:r>
            <a:r>
              <a:rPr lang="pl-PL" altLang="pl-PL" sz="2400" b="1" dirty="0"/>
              <a:t>arkusz</a:t>
            </a:r>
            <a:br>
              <a:rPr lang="pl-PL" altLang="pl-PL" sz="2400" b="1" dirty="0"/>
            </a:br>
            <a:r>
              <a:rPr lang="pl-PL" altLang="pl-PL" sz="2400" b="1" dirty="0"/>
              <a:t>z rezerwy</a:t>
            </a:r>
            <a:r>
              <a:rPr lang="pl-PL" altLang="pl-PL" sz="2400" dirty="0"/>
              <a:t>. Informację o wymianie arkusza należy zapisać w </a:t>
            </a:r>
            <a:r>
              <a:rPr lang="pl-PL" altLang="pl-PL" sz="2400" i="1" dirty="0"/>
              <a:t>Wykazie zdających</a:t>
            </a:r>
            <a:r>
              <a:rPr lang="pl-PL" altLang="pl-PL" sz="2400" dirty="0"/>
              <a:t>, protokole przebiegu egzaminu ósmoklasisty z danego przedmiotu w danej sali </a:t>
            </a:r>
            <a:r>
              <a:rPr lang="pl-PL" altLang="pl-PL" sz="2400" dirty="0">
                <a:solidFill>
                  <a:schemeClr val="tx1"/>
                </a:solidFill>
              </a:rPr>
              <a:t>–</a:t>
            </a:r>
            <a:r>
              <a:rPr lang="pl-PL" altLang="pl-PL" sz="2400" b="1" dirty="0">
                <a:solidFill>
                  <a:schemeClr val="tx1"/>
                </a:solidFill>
              </a:rPr>
              <a:t> </a:t>
            </a:r>
            <a:r>
              <a:rPr lang="pl-PL" altLang="pl-PL" sz="2400" b="1" i="1" dirty="0">
                <a:solidFill>
                  <a:srgbClr val="00B0F0"/>
                </a:solidFill>
              </a:rPr>
              <a:t>załącznik 8</a:t>
            </a:r>
            <a:r>
              <a:rPr lang="pl-PL" altLang="pl-PL" sz="2400" i="1" dirty="0">
                <a:solidFill>
                  <a:srgbClr val="00B0F0"/>
                </a:solidFill>
              </a:rPr>
              <a:t>.</a:t>
            </a:r>
            <a:endParaRPr lang="pl-PL" sz="2400" dirty="0">
              <a:solidFill>
                <a:srgbClr val="00B0F0"/>
              </a:solidFill>
            </a:endParaRPr>
          </a:p>
          <a:p>
            <a:pPr algn="just"/>
            <a:endParaRPr lang="pl-PL" sz="2400" dirty="0"/>
          </a:p>
          <a:p>
            <a:pPr algn="just"/>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48</a:t>
            </a:fld>
            <a:endParaRPr lang="pl-PL"/>
          </a:p>
        </p:txBody>
      </p:sp>
    </p:spTree>
    <p:extLst>
      <p:ext uri="{BB962C8B-B14F-4D97-AF65-F5344CB8AC3E}">
        <p14:creationId xmlns:p14="http://schemas.microsoft.com/office/powerpoint/2010/main" val="3016900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0081" y="165981"/>
            <a:ext cx="9875520" cy="1356360"/>
          </a:xfrm>
        </p:spPr>
        <p:txBody>
          <a:bodyPr>
            <a:normAutofit/>
          </a:bodyPr>
          <a:lstStyle/>
          <a:p>
            <a:r>
              <a:rPr lang="pl-PL" dirty="0">
                <a:solidFill>
                  <a:schemeClr val="accent5">
                    <a:lumMod val="50000"/>
                  </a:schemeClr>
                </a:solidFill>
              </a:rPr>
              <a:t>Egzamin z matematyki, j. rosyjskiego i j. niemieckiego</a:t>
            </a:r>
          </a:p>
        </p:txBody>
      </p:sp>
      <p:sp>
        <p:nvSpPr>
          <p:cNvPr id="3" name="Symbol zastępczy zawartości 2"/>
          <p:cNvSpPr>
            <a:spLocks noGrp="1"/>
          </p:cNvSpPr>
          <p:nvPr>
            <p:ph idx="1"/>
          </p:nvPr>
        </p:nvSpPr>
        <p:spPr>
          <a:xfrm>
            <a:off x="1143000" y="2057400"/>
            <a:ext cx="9872871" cy="3311305"/>
          </a:xfrm>
        </p:spPr>
        <p:txBody>
          <a:bodyPr>
            <a:normAutofit/>
          </a:bodyPr>
          <a:lstStyle/>
          <a:p>
            <a:pPr marL="45720" indent="0" algn="just">
              <a:buNone/>
            </a:pPr>
            <a:r>
              <a:rPr lang="pl-PL" sz="2400" dirty="0"/>
              <a:t>Po rozdaniu arkuszy z </a:t>
            </a:r>
            <a:r>
              <a:rPr lang="pl-PL" sz="2400" b="1" dirty="0"/>
              <a:t>matematyki</a:t>
            </a:r>
            <a:r>
              <a:rPr lang="pl-PL" sz="2400" dirty="0"/>
              <a:t>, </a:t>
            </a:r>
            <a:r>
              <a:rPr lang="pl-PL" sz="2400" b="1" dirty="0"/>
              <a:t>języka rosyjskiego i niemieckiego </a:t>
            </a:r>
            <a:r>
              <a:rPr lang="pl-PL" sz="2400" dirty="0"/>
              <a:t>PZN poleca zdającym dodatkowo:</a:t>
            </a:r>
          </a:p>
          <a:p>
            <a:pPr lvl="1" algn="just"/>
            <a:r>
              <a:rPr lang="pl-PL" sz="2400" b="1" dirty="0"/>
              <a:t>sprawdzenie</a:t>
            </a:r>
            <a:r>
              <a:rPr lang="pl-PL" sz="2400" dirty="0"/>
              <a:t>, czy arkusz egzaminacyjny zawiera </a:t>
            </a:r>
            <a:r>
              <a:rPr lang="pl-PL" sz="2400" b="1" dirty="0"/>
              <a:t>kartę rozwiązań </a:t>
            </a:r>
            <a:r>
              <a:rPr lang="pl-PL" sz="2400" dirty="0"/>
              <a:t>zadań otwartych,</a:t>
            </a:r>
          </a:p>
          <a:p>
            <a:pPr lvl="1" algn="just"/>
            <a:r>
              <a:rPr lang="pl-PL" sz="2400" b="1" dirty="0"/>
              <a:t>wyrwanie karty rozwiązań </a:t>
            </a:r>
            <a:r>
              <a:rPr lang="pl-PL" sz="2400" dirty="0"/>
              <a:t>zadań otwartych wraz z kartą odpowiedzi</a:t>
            </a:r>
            <a:br>
              <a:rPr lang="pl-PL" sz="2400" dirty="0"/>
            </a:br>
            <a:r>
              <a:rPr lang="pl-PL" sz="2400" dirty="0"/>
              <a:t>ze środka arkusza egzaminacyjnego.</a:t>
            </a:r>
          </a:p>
          <a:p>
            <a:pPr lvl="1" algn="just"/>
            <a:r>
              <a:rPr lang="pl-PL" sz="2400" b="1" dirty="0"/>
              <a:t>sprawdzenie</a:t>
            </a:r>
            <a:r>
              <a:rPr lang="pl-PL" sz="2400" dirty="0"/>
              <a:t>, czy karta rozwiązań zadań otwartych zawiera wszystkie kolejno </a:t>
            </a:r>
            <a:r>
              <a:rPr lang="pl-PL" sz="2400" b="1" dirty="0"/>
              <a:t>ponumerowane strony </a:t>
            </a:r>
            <a:r>
              <a:rPr lang="pl-PL" sz="2400" dirty="0"/>
              <a:t>(uwaga: karta rozwiązań zadań otwartych posiada odrębną numerację stron).</a:t>
            </a:r>
          </a:p>
          <a:p>
            <a:pPr algn="just"/>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49</a:t>
            </a:fld>
            <a:endParaRPr lang="pl-PL"/>
          </a:p>
        </p:txBody>
      </p:sp>
    </p:spTree>
    <p:extLst>
      <p:ext uri="{BB962C8B-B14F-4D97-AF65-F5344CB8AC3E}">
        <p14:creationId xmlns:p14="http://schemas.microsoft.com/office/powerpoint/2010/main" val="221797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1986" y="87138"/>
            <a:ext cx="9875520" cy="1356360"/>
          </a:xfrm>
        </p:spPr>
        <p:txBody>
          <a:bodyPr/>
          <a:lstStyle/>
          <a:p>
            <a:r>
              <a:rPr lang="pl-PL" dirty="0"/>
              <a:t>Strona OKE - Organizacja</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5</a:t>
            </a:fld>
            <a:endParaRPr lang="pl-PL"/>
          </a:p>
        </p:txBody>
      </p:sp>
      <p:pic>
        <p:nvPicPr>
          <p:cNvPr id="5" name="Obraz 4"/>
          <p:cNvPicPr>
            <a:picLocks noChangeAspect="1"/>
          </p:cNvPicPr>
          <p:nvPr/>
        </p:nvPicPr>
        <p:blipFill>
          <a:blip r:embed="rId3"/>
          <a:stretch>
            <a:fillRect/>
          </a:stretch>
        </p:blipFill>
        <p:spPr>
          <a:xfrm>
            <a:off x="2194240" y="1004718"/>
            <a:ext cx="8407367" cy="5547847"/>
          </a:xfrm>
          <a:prstGeom prst="rect">
            <a:avLst/>
          </a:prstGeom>
          <a:ln>
            <a:solidFill>
              <a:schemeClr val="accent1"/>
            </a:solidFill>
          </a:ln>
        </p:spPr>
      </p:pic>
    </p:spTree>
    <p:extLst>
      <p:ext uri="{BB962C8B-B14F-4D97-AF65-F5344CB8AC3E}">
        <p14:creationId xmlns:p14="http://schemas.microsoft.com/office/powerpoint/2010/main" val="2231170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7242" y="120713"/>
            <a:ext cx="9875520" cy="1356360"/>
          </a:xfrm>
        </p:spPr>
        <p:txBody>
          <a:bodyPr/>
          <a:lstStyle/>
          <a:p>
            <a:r>
              <a:rPr lang="pl-PL" altLang="pl-PL" dirty="0">
                <a:solidFill>
                  <a:schemeClr val="accent5">
                    <a:lumMod val="50000"/>
                  </a:schemeClr>
                </a:solidFill>
              </a:rPr>
              <a:t>Rozpoczęcie egzaminu</a:t>
            </a:r>
            <a:endParaRPr lang="pl-PL" dirty="0">
              <a:solidFill>
                <a:schemeClr val="accent5">
                  <a:lumMod val="50000"/>
                </a:schemeClr>
              </a:solidFill>
            </a:endParaRPr>
          </a:p>
        </p:txBody>
      </p:sp>
      <p:sp>
        <p:nvSpPr>
          <p:cNvPr id="3" name="Symbol zastępczy zawartości 2"/>
          <p:cNvSpPr>
            <a:spLocks noGrp="1"/>
          </p:cNvSpPr>
          <p:nvPr>
            <p:ph idx="1"/>
          </p:nvPr>
        </p:nvSpPr>
        <p:spPr>
          <a:xfrm>
            <a:off x="1054834" y="2094745"/>
            <a:ext cx="9872871" cy="2668509"/>
          </a:xfrm>
        </p:spPr>
        <p:txBody>
          <a:bodyPr>
            <a:noAutofit/>
          </a:bodyPr>
          <a:lstStyle/>
          <a:p>
            <a:pPr marL="45720" indent="0" algn="just">
              <a:buNone/>
            </a:pPr>
            <a:r>
              <a:rPr lang="pl-PL" sz="2400" b="1" dirty="0"/>
              <a:t>Po czynnościach organizacyjnych</a:t>
            </a:r>
            <a:r>
              <a:rPr lang="pl-PL" sz="2400" dirty="0"/>
              <a:t>, w tym po sprawdzeniu poprawności kodowania, PZN </a:t>
            </a:r>
            <a:r>
              <a:rPr lang="pl-PL" sz="2400" b="1" dirty="0"/>
              <a:t>zapisuje na tablicy </a:t>
            </a:r>
            <a:r>
              <a:rPr lang="pl-PL" sz="2400" dirty="0"/>
              <a:t>(planszy), w miejscu widocznym dla wszystkich zdających, </a:t>
            </a:r>
            <a:r>
              <a:rPr lang="pl-PL" sz="2400" b="1" dirty="0"/>
              <a:t>czas rozpoczęcia i zakończenia pracy</a:t>
            </a:r>
            <a:r>
              <a:rPr lang="pl-PL" sz="2400" dirty="0"/>
              <a:t> z arkuszem egzaminacyjnym</a:t>
            </a:r>
            <a:r>
              <a:rPr lang="pl-PL" sz="2400" dirty="0">
                <a:solidFill>
                  <a:schemeClr val="tx1"/>
                </a:solidFill>
              </a:rPr>
              <a:t>.</a:t>
            </a:r>
          </a:p>
          <a:p>
            <a:pPr marL="45720" indent="0" algn="just">
              <a:buNone/>
            </a:pPr>
            <a:r>
              <a:rPr lang="pl-PL" altLang="pl-PL" sz="2400" b="1" spc="-50" dirty="0"/>
              <a:t>Jeśli w sali są dwie grupy zdających </a:t>
            </a:r>
            <a:r>
              <a:rPr lang="pl-PL" altLang="pl-PL" sz="2400" spc="-50" dirty="0"/>
              <a:t>(z czasem standardowym i wydłużonym), muszą być podane </a:t>
            </a:r>
            <a:r>
              <a:rPr lang="pl-PL" altLang="pl-PL" sz="2400" b="1" dirty="0"/>
              <a:t>dwie różne godziny zakończenia</a:t>
            </a:r>
            <a:r>
              <a:rPr lang="pl-PL" altLang="pl-PL" sz="2400" dirty="0"/>
              <a:t>, odpowiednio dla każdej grupy.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50</a:t>
            </a:fld>
            <a:endParaRPr lang="pl-PL"/>
          </a:p>
        </p:txBody>
      </p:sp>
    </p:spTree>
    <p:extLst>
      <p:ext uri="{BB962C8B-B14F-4D97-AF65-F5344CB8AC3E}">
        <p14:creationId xmlns:p14="http://schemas.microsoft.com/office/powerpoint/2010/main" val="171339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09669" y="84499"/>
            <a:ext cx="9875520" cy="1356360"/>
          </a:xfrm>
        </p:spPr>
        <p:txBody>
          <a:bodyPr/>
          <a:lstStyle/>
          <a:p>
            <a:r>
              <a:rPr lang="pl-PL" altLang="pl-PL" dirty="0">
                <a:solidFill>
                  <a:schemeClr val="accent5">
                    <a:lumMod val="50000"/>
                  </a:schemeClr>
                </a:solidFill>
              </a:rPr>
              <a:t>Rozpoczęcie egzaminu</a:t>
            </a:r>
            <a:endParaRPr lang="pl-PL" dirty="0">
              <a:solidFill>
                <a:schemeClr val="accent5">
                  <a:lumMod val="50000"/>
                </a:schemeClr>
              </a:solidFill>
            </a:endParaRPr>
          </a:p>
        </p:txBody>
      </p:sp>
      <p:sp>
        <p:nvSpPr>
          <p:cNvPr id="3" name="Symbol zastępczy zawartości 2"/>
          <p:cNvSpPr>
            <a:spLocks noGrp="1"/>
          </p:cNvSpPr>
          <p:nvPr>
            <p:ph idx="1"/>
          </p:nvPr>
        </p:nvSpPr>
        <p:spPr>
          <a:xfrm>
            <a:off x="1143000" y="2301842"/>
            <a:ext cx="10155725" cy="3563249"/>
          </a:xfrm>
        </p:spPr>
        <p:txBody>
          <a:bodyPr>
            <a:noAutofit/>
          </a:bodyPr>
          <a:lstStyle/>
          <a:p>
            <a:pPr marL="45720" indent="0" algn="just">
              <a:buNone/>
            </a:pPr>
            <a:r>
              <a:rPr lang="pl-PL" sz="2400" dirty="0"/>
              <a:t>W przypadku gdy </a:t>
            </a:r>
            <a:r>
              <a:rPr lang="pl-PL" sz="2400" b="1" dirty="0"/>
              <a:t>członek ZN </a:t>
            </a:r>
            <a:r>
              <a:rPr lang="pl-PL" sz="2400" dirty="0"/>
              <a:t>(nie mylić z nauczycielem wspomagającym </a:t>
            </a:r>
            <a:br>
              <a:rPr lang="pl-PL" sz="2400" dirty="0"/>
            </a:br>
            <a:r>
              <a:rPr lang="pl-PL" sz="2400" dirty="0"/>
              <a:t>w czytaniu) </a:t>
            </a:r>
            <a:r>
              <a:rPr lang="pl-PL" sz="2400" b="1" dirty="0"/>
              <a:t>odczytuje</a:t>
            </a:r>
            <a:r>
              <a:rPr lang="pl-PL" sz="2400" dirty="0"/>
              <a:t> </a:t>
            </a:r>
            <a:r>
              <a:rPr lang="pl-PL" sz="2400" b="1" dirty="0"/>
              <a:t>tekst powyżej 250 słów</a:t>
            </a:r>
            <a:r>
              <a:rPr lang="pl-PL" sz="2400" dirty="0"/>
              <a:t>, czas rozpoczęcia i zakończenia pracy z arkuszem z języka polskiego zapisuje się po skończeniu tej czynności. </a:t>
            </a:r>
          </a:p>
          <a:p>
            <a:pPr marL="45720" indent="0" algn="just">
              <a:buNone/>
            </a:pPr>
            <a:r>
              <a:rPr lang="pl-PL" sz="2400" dirty="0"/>
              <a:t>W przypadku egzaminu z języka obcego nowożytnego bezpośrednio</a:t>
            </a:r>
            <a:br>
              <a:rPr lang="pl-PL" sz="2400" dirty="0"/>
            </a:br>
            <a:r>
              <a:rPr lang="pl-PL" sz="2400" dirty="0"/>
              <a:t>po zapisaniu godziny rozpoczęcia i zakończenia egzaminu następuje odtworzenie płyty CD lub pliku mp3, na której/którym oprócz tekstów w języku obcym nagrane są instrukcje w języku polskim dotyczące rozwiązywania zadań, przerwy na zapoznanie się z treścią zadań oraz przerwy przeznaczone na rozwiązanie poszczególnych zadań.</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51</a:t>
            </a:fld>
            <a:endParaRPr lang="pl-PL"/>
          </a:p>
        </p:txBody>
      </p:sp>
    </p:spTree>
    <p:extLst>
      <p:ext uri="{BB962C8B-B14F-4D97-AF65-F5344CB8AC3E}">
        <p14:creationId xmlns:p14="http://schemas.microsoft.com/office/powerpoint/2010/main" val="2643983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8732" y="166429"/>
            <a:ext cx="9875520" cy="1356360"/>
          </a:xfrm>
        </p:spPr>
        <p:txBody>
          <a:bodyPr/>
          <a:lstStyle/>
          <a:p>
            <a:r>
              <a:rPr lang="pl-PL" dirty="0">
                <a:solidFill>
                  <a:schemeClr val="accent5">
                    <a:lumMod val="50000"/>
                  </a:schemeClr>
                </a:solidFill>
              </a:rPr>
              <a:t>Zakończenie egzaminu</a:t>
            </a:r>
          </a:p>
        </p:txBody>
      </p:sp>
      <p:sp>
        <p:nvSpPr>
          <p:cNvPr id="3" name="Symbol zastępczy zawartości 2"/>
          <p:cNvSpPr>
            <a:spLocks noGrp="1"/>
          </p:cNvSpPr>
          <p:nvPr>
            <p:ph idx="1"/>
          </p:nvPr>
        </p:nvSpPr>
        <p:spPr>
          <a:xfrm>
            <a:off x="1054834" y="1912544"/>
            <a:ext cx="9872871" cy="4038600"/>
          </a:xfrm>
        </p:spPr>
        <p:txBody>
          <a:bodyPr>
            <a:noAutofit/>
          </a:bodyPr>
          <a:lstStyle/>
          <a:p>
            <a:pPr marL="45720" indent="0" algn="just">
              <a:buNone/>
            </a:pPr>
            <a:endParaRPr lang="pl-PL" sz="2400" dirty="0"/>
          </a:p>
          <a:p>
            <a:pPr marL="45720" indent="0" algn="just">
              <a:buNone/>
            </a:pPr>
            <a:r>
              <a:rPr lang="pl-PL" sz="2400" dirty="0"/>
              <a:t>Po upływie czasu przeznaczonego na pracę z arkuszem egzaminacyjnym przewodniczący zespołu nadzorującego informuje zdających o zakończeniu pracy oraz poleca im zamknięcie arkuszy i odłożenie ich na brzeg stolika. </a:t>
            </a:r>
          </a:p>
          <a:p>
            <a:pPr algn="just"/>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52</a:t>
            </a:fld>
            <a:endParaRPr lang="pl-PL"/>
          </a:p>
        </p:txBody>
      </p:sp>
      <p:sp>
        <p:nvSpPr>
          <p:cNvPr id="5" name="Prostokąt 4">
            <a:extLst>
              <a:ext uri="{FF2B5EF4-FFF2-40B4-BE49-F238E27FC236}">
                <a16:creationId xmlns:a16="http://schemas.microsoft.com/office/drawing/2014/main" id="{320A4580-A68F-4A43-ADB8-CA2D13160DE7}"/>
              </a:ext>
            </a:extLst>
          </p:cNvPr>
          <p:cNvSpPr/>
          <p:nvPr/>
        </p:nvSpPr>
        <p:spPr>
          <a:xfrm>
            <a:off x="962069" y="2094289"/>
            <a:ext cx="10058400" cy="17461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530920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0082" y="156927"/>
            <a:ext cx="9875520" cy="1356360"/>
          </a:xfrm>
        </p:spPr>
        <p:txBody>
          <a:bodyPr/>
          <a:lstStyle/>
          <a:p>
            <a:r>
              <a:rPr lang="pl-PL" dirty="0">
                <a:solidFill>
                  <a:schemeClr val="accent5">
                    <a:lumMod val="50000"/>
                  </a:schemeClr>
                </a:solidFill>
              </a:rPr>
              <a:t>Po zakończeniu egzaminu</a:t>
            </a:r>
          </a:p>
        </p:txBody>
      </p:sp>
      <p:sp>
        <p:nvSpPr>
          <p:cNvPr id="3" name="Symbol zastępczy zawartości 2"/>
          <p:cNvSpPr>
            <a:spLocks noGrp="1"/>
          </p:cNvSpPr>
          <p:nvPr>
            <p:ph idx="1"/>
          </p:nvPr>
        </p:nvSpPr>
        <p:spPr>
          <a:xfrm>
            <a:off x="1143000" y="2057400"/>
            <a:ext cx="9872871" cy="3184556"/>
          </a:xfrm>
        </p:spPr>
        <p:txBody>
          <a:bodyPr>
            <a:normAutofit/>
          </a:bodyPr>
          <a:lstStyle/>
          <a:p>
            <a:pPr algn="just"/>
            <a:r>
              <a:rPr lang="pl-PL" sz="2400" dirty="0"/>
              <a:t>Członkowie ZN mają obowiązek </a:t>
            </a:r>
            <a:r>
              <a:rPr lang="pl-PL" sz="2400" b="1" dirty="0"/>
              <a:t>upewnić się</a:t>
            </a:r>
            <a:r>
              <a:rPr lang="pl-PL" sz="2400" dirty="0"/>
              <a:t>, że wszyscy uczniowie, którzy </a:t>
            </a:r>
            <a:r>
              <a:rPr lang="pl-PL" sz="2400" b="1" dirty="0"/>
              <a:t>mają obowiązek przenieść odpowiedzi na kartę </a:t>
            </a:r>
            <a:r>
              <a:rPr lang="pl-PL" sz="2400" dirty="0"/>
              <a:t>odpowiedzi, to wykonali. </a:t>
            </a:r>
          </a:p>
          <a:p>
            <a:pPr algn="just"/>
            <a:r>
              <a:rPr lang="pl-PL" sz="2400" b="1" dirty="0"/>
              <a:t>Po zakończeniu egzaminu </a:t>
            </a:r>
            <a:r>
              <a:rPr lang="pl-PL" sz="2400" dirty="0"/>
              <a:t>z danego przedmiotu osoby wchodzące w skład ZN – w obecności zdających – </a:t>
            </a:r>
            <a:r>
              <a:rPr lang="pl-PL" sz="2400" b="1" dirty="0"/>
              <a:t>zbierają od uczniów materiały egzaminacyjne</a:t>
            </a:r>
            <a:r>
              <a:rPr lang="pl-PL" sz="2400" dirty="0"/>
              <a:t> i sprawdzają ich kompletność.</a:t>
            </a:r>
          </a:p>
          <a:p>
            <a:pPr algn="just"/>
            <a:r>
              <a:rPr lang="pl-PL" sz="2400" dirty="0"/>
              <a:t>Następnie PZN </a:t>
            </a:r>
            <a:r>
              <a:rPr lang="pl-PL" sz="2400" b="1" dirty="0"/>
              <a:t>zezwala zdającym</a:t>
            </a:r>
            <a:r>
              <a:rPr lang="pl-PL" sz="2400" dirty="0"/>
              <a:t>, z wyjątkiem ucznia, który ma być obecny podczas pakowania materiałów egzaminacyjnych, na </a:t>
            </a:r>
            <a:r>
              <a:rPr lang="pl-PL" sz="2400" b="1" dirty="0"/>
              <a:t>opuszczenie sali</a:t>
            </a:r>
            <a:r>
              <a:rPr lang="pl-PL" sz="2400" dirty="0"/>
              <a:t>. </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53</a:t>
            </a:fld>
            <a:endParaRPr lang="pl-PL"/>
          </a:p>
        </p:txBody>
      </p:sp>
    </p:spTree>
    <p:extLst>
      <p:ext uri="{BB962C8B-B14F-4D97-AF65-F5344CB8AC3E}">
        <p14:creationId xmlns:p14="http://schemas.microsoft.com/office/powerpoint/2010/main" val="3719397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0862" y="164498"/>
            <a:ext cx="9875520" cy="1356360"/>
          </a:xfrm>
        </p:spPr>
        <p:txBody>
          <a:bodyPr/>
          <a:lstStyle/>
          <a:p>
            <a:r>
              <a:rPr lang="pl-PL" dirty="0">
                <a:solidFill>
                  <a:schemeClr val="accent5">
                    <a:lumMod val="50000"/>
                  </a:schemeClr>
                </a:solidFill>
              </a:rPr>
              <a:t>Wypełnianie dokumentacji</a:t>
            </a:r>
          </a:p>
        </p:txBody>
      </p:sp>
      <p:sp>
        <p:nvSpPr>
          <p:cNvPr id="3" name="Symbol zastępczy zawartości 2"/>
          <p:cNvSpPr>
            <a:spLocks noGrp="1"/>
          </p:cNvSpPr>
          <p:nvPr>
            <p:ph idx="1"/>
          </p:nvPr>
        </p:nvSpPr>
        <p:spPr/>
        <p:txBody>
          <a:bodyPr>
            <a:normAutofit/>
          </a:bodyPr>
          <a:lstStyle/>
          <a:p>
            <a:pPr marL="0" indent="0" algn="just">
              <a:buNone/>
            </a:pPr>
            <a:r>
              <a:rPr lang="pl-PL" sz="2400" dirty="0"/>
              <a:t>Po zakończeniu egzaminu z danego przedmiotu i opuszczeniu sali przez uczniów </a:t>
            </a:r>
            <a:r>
              <a:rPr lang="pl-PL" sz="2400" b="1" dirty="0"/>
              <a:t>członkowie ZN w obecności przedstawiciela uczniów</a:t>
            </a:r>
            <a:r>
              <a:rPr lang="pl-PL" sz="2400" dirty="0"/>
              <a:t>: </a:t>
            </a:r>
          </a:p>
          <a:p>
            <a:pPr algn="just"/>
            <a:r>
              <a:rPr lang="pl-PL" sz="2400" dirty="0"/>
              <a:t>Porządkują prace według kolejności kodów zdających, umieszczonych</a:t>
            </a:r>
            <a:br>
              <a:rPr lang="pl-PL" sz="2400" dirty="0"/>
            </a:br>
            <a:r>
              <a:rPr lang="pl-PL" sz="2400" dirty="0"/>
              <a:t>w </a:t>
            </a:r>
            <a:r>
              <a:rPr lang="pl-PL" sz="2400" b="1" i="1" dirty="0"/>
              <a:t>Wykazie zdających</a:t>
            </a:r>
            <a:r>
              <a:rPr lang="pl-PL" sz="2400" dirty="0"/>
              <a:t>.</a:t>
            </a:r>
          </a:p>
          <a:p>
            <a:pPr algn="just"/>
            <a:r>
              <a:rPr lang="pl-PL" sz="2400" dirty="0"/>
              <a:t>Wypełniają</a:t>
            </a:r>
            <a:r>
              <a:rPr lang="pl-PL" sz="2400" b="1" dirty="0"/>
              <a:t> </a:t>
            </a:r>
            <a:r>
              <a:rPr lang="pl-PL" sz="2400" b="1" i="1" dirty="0"/>
              <a:t>Wykaz zdających </a:t>
            </a:r>
            <a:r>
              <a:rPr lang="pl-PL" sz="2400" dirty="0"/>
              <a:t>w sali: kolumny H, I, J, K, L i podpisują.</a:t>
            </a:r>
          </a:p>
          <a:p>
            <a:pPr algn="just"/>
            <a:r>
              <a:rPr lang="pl-PL" sz="2400" dirty="0"/>
              <a:t>Wypełniają </a:t>
            </a:r>
            <a:r>
              <a:rPr lang="pl-PL" sz="2400" b="1" dirty="0"/>
              <a:t>Protokół przebiegu egzaminu ósmoklasisty </a:t>
            </a:r>
            <a:r>
              <a:rPr lang="pl-PL" sz="2400" dirty="0"/>
              <a:t>w danej sali egzaminacyjnej –</a:t>
            </a:r>
            <a:r>
              <a:rPr lang="pl-PL" sz="2400" dirty="0">
                <a:solidFill>
                  <a:srgbClr val="00B0F0"/>
                </a:solidFill>
              </a:rPr>
              <a:t> </a:t>
            </a:r>
            <a:r>
              <a:rPr lang="pl-PL" sz="2400" b="1" dirty="0">
                <a:solidFill>
                  <a:srgbClr val="00B0F0"/>
                </a:solidFill>
              </a:rPr>
              <a:t>załącznik 8</a:t>
            </a:r>
            <a:r>
              <a:rPr lang="pl-PL" sz="2400" dirty="0">
                <a:solidFill>
                  <a:srgbClr val="00B0F0"/>
                </a:solidFill>
              </a:rPr>
              <a:t>.</a:t>
            </a:r>
          </a:p>
          <a:p>
            <a:pPr algn="just"/>
            <a:r>
              <a:rPr lang="pl-PL" sz="2400" dirty="0"/>
              <a:t>Przygotowują materiały do przekazania PZE, zgodnie z </a:t>
            </a:r>
            <a:r>
              <a:rPr lang="pl-PL" sz="2400" b="1" i="1" dirty="0"/>
              <a:t>Instrukcją pakowania materiałów egzaminacyjnych</a:t>
            </a:r>
            <a:r>
              <a:rPr lang="pl-PL" sz="2400" i="1" dirty="0"/>
              <a:t>.</a:t>
            </a:r>
          </a:p>
          <a:p>
            <a:pPr algn="just"/>
            <a:endParaRPr lang="pl-PL" sz="2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54</a:t>
            </a:fld>
            <a:endParaRPr lang="pl-PL"/>
          </a:p>
        </p:txBody>
      </p:sp>
    </p:spTree>
    <p:extLst>
      <p:ext uri="{BB962C8B-B14F-4D97-AF65-F5344CB8AC3E}">
        <p14:creationId xmlns:p14="http://schemas.microsoft.com/office/powerpoint/2010/main" val="918717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35F1B9-1F09-41B1-941B-0DD6DB2632F2}"/>
              </a:ext>
            </a:extLst>
          </p:cNvPr>
          <p:cNvSpPr>
            <a:spLocks noGrp="1"/>
          </p:cNvSpPr>
          <p:nvPr>
            <p:ph type="title"/>
          </p:nvPr>
        </p:nvSpPr>
        <p:spPr>
          <a:xfrm>
            <a:off x="300288" y="99479"/>
            <a:ext cx="9875520" cy="1221914"/>
          </a:xfrm>
        </p:spPr>
        <p:txBody>
          <a:bodyPr/>
          <a:lstStyle/>
          <a:p>
            <a:r>
              <a:rPr lang="pl-PL" dirty="0">
                <a:solidFill>
                  <a:schemeClr val="accent5">
                    <a:lumMod val="50000"/>
                  </a:schemeClr>
                </a:solidFill>
              </a:rPr>
              <a:t>Uzupełnienie wykazu zdjących</a:t>
            </a:r>
          </a:p>
        </p:txBody>
      </p:sp>
      <p:sp>
        <p:nvSpPr>
          <p:cNvPr id="4" name="Symbol zastępczy numeru slajdu 3">
            <a:extLst>
              <a:ext uri="{FF2B5EF4-FFF2-40B4-BE49-F238E27FC236}">
                <a16:creationId xmlns:a16="http://schemas.microsoft.com/office/drawing/2014/main" id="{FDC1A5FC-2B5C-494F-8A87-20F5F0770A8A}"/>
              </a:ext>
            </a:extLst>
          </p:cNvPr>
          <p:cNvSpPr>
            <a:spLocks noGrp="1"/>
          </p:cNvSpPr>
          <p:nvPr>
            <p:ph type="sldNum" sz="quarter" idx="12"/>
          </p:nvPr>
        </p:nvSpPr>
        <p:spPr/>
        <p:txBody>
          <a:bodyPr/>
          <a:lstStyle/>
          <a:p>
            <a:fld id="{B3870188-C63B-466F-B678-76B5FFC194F9}" type="slidenum">
              <a:rPr lang="pl-PL" smtClean="0"/>
              <a:t>55</a:t>
            </a:fld>
            <a:endParaRPr lang="pl-PL"/>
          </a:p>
        </p:txBody>
      </p:sp>
      <p:pic>
        <p:nvPicPr>
          <p:cNvPr id="5" name="Symbol zastępczy zawartości 4">
            <a:extLst>
              <a:ext uri="{FF2B5EF4-FFF2-40B4-BE49-F238E27FC236}">
                <a16:creationId xmlns:a16="http://schemas.microsoft.com/office/drawing/2014/main" id="{26CF1F6D-F8B2-4506-86D3-1A78CB1B860E}"/>
              </a:ext>
            </a:extLst>
          </p:cNvPr>
          <p:cNvPicPr>
            <a:picLocks noGrp="1" noChangeAspect="1"/>
          </p:cNvPicPr>
          <p:nvPr>
            <p:ph idx="1"/>
          </p:nvPr>
        </p:nvPicPr>
        <p:blipFill>
          <a:blip r:embed="rId2"/>
          <a:stretch>
            <a:fillRect/>
          </a:stretch>
        </p:blipFill>
        <p:spPr>
          <a:xfrm>
            <a:off x="788454" y="1593618"/>
            <a:ext cx="10733223" cy="4593822"/>
          </a:xfrm>
          <a:prstGeom prst="rect">
            <a:avLst/>
          </a:prstGeom>
          <a:ln>
            <a:solidFill>
              <a:schemeClr val="accent1"/>
            </a:solidFill>
          </a:ln>
        </p:spPr>
      </p:pic>
    </p:spTree>
    <p:extLst>
      <p:ext uri="{BB962C8B-B14F-4D97-AF65-F5344CB8AC3E}">
        <p14:creationId xmlns:p14="http://schemas.microsoft.com/office/powerpoint/2010/main" val="3960785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4101" y="225757"/>
            <a:ext cx="8911687" cy="1280890"/>
          </a:xfrm>
        </p:spPr>
        <p:txBody>
          <a:bodyPr/>
          <a:lstStyle/>
          <a:p>
            <a:r>
              <a:rPr lang="pl-PL" dirty="0">
                <a:solidFill>
                  <a:schemeClr val="accent5">
                    <a:lumMod val="50000"/>
                  </a:schemeClr>
                </a:solidFill>
              </a:rPr>
              <a:t>Pakowanie materiałów w sali</a:t>
            </a:r>
          </a:p>
        </p:txBody>
      </p:sp>
      <p:sp>
        <p:nvSpPr>
          <p:cNvPr id="3" name="Symbol zastępczy zawartości 2"/>
          <p:cNvSpPr>
            <a:spLocks noGrp="1"/>
          </p:cNvSpPr>
          <p:nvPr>
            <p:ph idx="1"/>
          </p:nvPr>
        </p:nvSpPr>
        <p:spPr>
          <a:xfrm>
            <a:off x="1629545" y="1866898"/>
            <a:ext cx="10112800" cy="1138829"/>
          </a:xfrm>
        </p:spPr>
        <p:txBody>
          <a:bodyPr>
            <a:normAutofit/>
          </a:bodyPr>
          <a:lstStyle/>
          <a:p>
            <a:pPr algn="just"/>
            <a:r>
              <a:rPr lang="pl-PL" sz="2400" dirty="0"/>
              <a:t>W kopercie mieści się </a:t>
            </a:r>
            <a:r>
              <a:rPr lang="pl-PL" sz="2400" b="1" dirty="0"/>
              <a:t>około 30 prac</a:t>
            </a:r>
            <a:r>
              <a:rPr lang="pl-PL" sz="2400" dirty="0"/>
              <a:t>.</a:t>
            </a:r>
          </a:p>
          <a:p>
            <a:pPr algn="just"/>
            <a:r>
              <a:rPr lang="pl-PL" sz="2400" dirty="0"/>
              <a:t>Opis koperty powinien zawierać wszystkie dane, które są podane we wzorach.</a:t>
            </a:r>
          </a:p>
        </p:txBody>
      </p:sp>
      <p:sp>
        <p:nvSpPr>
          <p:cNvPr id="4" name="Symbol zastępczy numeru slajdu 3"/>
          <p:cNvSpPr>
            <a:spLocks noGrp="1"/>
          </p:cNvSpPr>
          <p:nvPr>
            <p:ph type="sldNum" sz="quarter" idx="12"/>
          </p:nvPr>
        </p:nvSpPr>
        <p:spPr>
          <a:xfrm>
            <a:off x="11114728" y="6192700"/>
            <a:ext cx="779767" cy="365125"/>
          </a:xfrm>
        </p:spPr>
        <p:txBody>
          <a:bodyPr/>
          <a:lstStyle/>
          <a:p>
            <a:fld id="{B3870188-C63B-466F-B678-76B5FFC194F9}" type="slidenum">
              <a:rPr lang="pl-PL" smtClean="0"/>
              <a:t>56</a:t>
            </a:fld>
            <a:endParaRPr lang="pl-PL" dirty="0"/>
          </a:p>
        </p:txBody>
      </p:sp>
      <p:pic>
        <p:nvPicPr>
          <p:cNvPr id="5" name="Obraz 4">
            <a:extLst>
              <a:ext uri="{FF2B5EF4-FFF2-40B4-BE49-F238E27FC236}">
                <a16:creationId xmlns:a16="http://schemas.microsoft.com/office/drawing/2014/main" id="{CDAFD9EB-35A2-408C-9F67-D7CC397FE057}"/>
              </a:ext>
            </a:extLst>
          </p:cNvPr>
          <p:cNvPicPr>
            <a:picLocks noChangeAspect="1"/>
          </p:cNvPicPr>
          <p:nvPr/>
        </p:nvPicPr>
        <p:blipFill>
          <a:blip r:embed="rId2"/>
          <a:stretch>
            <a:fillRect/>
          </a:stretch>
        </p:blipFill>
        <p:spPr>
          <a:xfrm>
            <a:off x="3981796" y="3005726"/>
            <a:ext cx="4646637" cy="3369419"/>
          </a:xfrm>
          <a:prstGeom prst="rect">
            <a:avLst/>
          </a:prstGeom>
        </p:spPr>
      </p:pic>
    </p:spTree>
    <p:extLst>
      <p:ext uri="{BB962C8B-B14F-4D97-AF65-F5344CB8AC3E}">
        <p14:creationId xmlns:p14="http://schemas.microsoft.com/office/powerpoint/2010/main" val="1062336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8188" y="85973"/>
            <a:ext cx="9875520" cy="1356360"/>
          </a:xfrm>
        </p:spPr>
        <p:txBody>
          <a:bodyPr/>
          <a:lstStyle/>
          <a:p>
            <a:r>
              <a:rPr lang="pl-PL" dirty="0">
                <a:solidFill>
                  <a:schemeClr val="accent5">
                    <a:lumMod val="50000"/>
                  </a:schemeClr>
                </a:solidFill>
                <a:ea typeface="Calibri" panose="020F0502020204030204" pitchFamily="34" charset="0"/>
                <a:cs typeface="Calibri Light" panose="020F0302020204030204" pitchFamily="34" charset="0"/>
              </a:rPr>
              <a:t>Kompletowanie materiałów przez PZE</a:t>
            </a:r>
            <a:endParaRPr lang="pl-PL" dirty="0">
              <a:solidFill>
                <a:schemeClr val="accent5">
                  <a:lumMod val="50000"/>
                </a:schemeClr>
              </a:solidFill>
            </a:endParaRPr>
          </a:p>
        </p:txBody>
      </p:sp>
      <p:sp>
        <p:nvSpPr>
          <p:cNvPr id="4" name="Symbol zastępczy numeru slajdu 3"/>
          <p:cNvSpPr>
            <a:spLocks noGrp="1"/>
          </p:cNvSpPr>
          <p:nvPr>
            <p:ph type="sldNum" sz="quarter" idx="12"/>
          </p:nvPr>
        </p:nvSpPr>
        <p:spPr/>
        <p:txBody>
          <a:bodyPr/>
          <a:lstStyle/>
          <a:p>
            <a:fld id="{B3870188-C63B-466F-B678-76B5FFC194F9}" type="slidenum">
              <a:rPr lang="pl-PL" smtClean="0"/>
              <a:t>57</a:t>
            </a:fld>
            <a:endParaRPr lang="pl-PL"/>
          </a:p>
        </p:txBody>
      </p:sp>
      <p:sp>
        <p:nvSpPr>
          <p:cNvPr id="10" name="pole tekstowe 9"/>
          <p:cNvSpPr txBox="1"/>
          <p:nvPr/>
        </p:nvSpPr>
        <p:spPr>
          <a:xfrm>
            <a:off x="237168" y="1441230"/>
            <a:ext cx="10356198" cy="369332"/>
          </a:xfrm>
          <a:prstGeom prst="rect">
            <a:avLst/>
          </a:prstGeom>
          <a:solidFill>
            <a:schemeClr val="accent1">
              <a:lumMod val="60000"/>
              <a:lumOff val="40000"/>
            </a:schemeClr>
          </a:solidFill>
        </p:spPr>
        <p:txBody>
          <a:bodyPr wrap="square" rtlCol="0">
            <a:spAutoFit/>
          </a:bodyPr>
          <a:lstStyle/>
          <a:p>
            <a:r>
              <a:rPr lang="pl-PL" b="1" dirty="0"/>
              <a:t>Instrukcja kompletowania materiałów egzaminacyjnych </a:t>
            </a:r>
            <a:endParaRPr lang="pl-PL" dirty="0"/>
          </a:p>
        </p:txBody>
      </p:sp>
      <p:pic>
        <p:nvPicPr>
          <p:cNvPr id="6" name="Symbol zastępczy zawartości 5">
            <a:extLst>
              <a:ext uri="{FF2B5EF4-FFF2-40B4-BE49-F238E27FC236}">
                <a16:creationId xmlns:a16="http://schemas.microsoft.com/office/drawing/2014/main" id="{46611E2F-25C7-40A3-A087-9C976CA31101}"/>
              </a:ext>
            </a:extLst>
          </p:cNvPr>
          <p:cNvPicPr>
            <a:picLocks noGrp="1" noChangeAspect="1"/>
          </p:cNvPicPr>
          <p:nvPr>
            <p:ph idx="1"/>
          </p:nvPr>
        </p:nvPicPr>
        <p:blipFill rotWithShape="1">
          <a:blip r:embed="rId2"/>
          <a:srcRect l="19970" t="14292" r="53114" b="15966"/>
          <a:stretch/>
        </p:blipFill>
        <p:spPr>
          <a:xfrm>
            <a:off x="3092335" y="1882990"/>
            <a:ext cx="3599409" cy="4590152"/>
          </a:xfrm>
          <a:prstGeom prst="rect">
            <a:avLst/>
          </a:prstGeom>
          <a:ln>
            <a:solidFill>
              <a:schemeClr val="accent6">
                <a:lumMod val="75000"/>
              </a:schemeClr>
            </a:solidFill>
          </a:ln>
        </p:spPr>
      </p:pic>
      <p:pic>
        <p:nvPicPr>
          <p:cNvPr id="8" name="Obraz 7">
            <a:extLst>
              <a:ext uri="{FF2B5EF4-FFF2-40B4-BE49-F238E27FC236}">
                <a16:creationId xmlns:a16="http://schemas.microsoft.com/office/drawing/2014/main" id="{BA7956A7-9FB8-4998-ABC5-938CA14D9CD9}"/>
              </a:ext>
            </a:extLst>
          </p:cNvPr>
          <p:cNvPicPr>
            <a:picLocks noChangeAspect="1"/>
          </p:cNvPicPr>
          <p:nvPr/>
        </p:nvPicPr>
        <p:blipFill rotWithShape="1">
          <a:blip r:embed="rId2"/>
          <a:srcRect l="54250" t="13211" r="19919" b="13211"/>
          <a:stretch/>
        </p:blipFill>
        <p:spPr>
          <a:xfrm>
            <a:off x="7390015" y="841478"/>
            <a:ext cx="4390799" cy="5631664"/>
          </a:xfrm>
          <a:prstGeom prst="rect">
            <a:avLst/>
          </a:prstGeom>
          <a:ln>
            <a:solidFill>
              <a:schemeClr val="accent6">
                <a:lumMod val="75000"/>
              </a:schemeClr>
            </a:solidFill>
          </a:ln>
        </p:spPr>
      </p:pic>
    </p:spTree>
    <p:extLst>
      <p:ext uri="{BB962C8B-B14F-4D97-AF65-F5344CB8AC3E}">
        <p14:creationId xmlns:p14="http://schemas.microsoft.com/office/powerpoint/2010/main" val="1963397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8188" y="85973"/>
            <a:ext cx="9875520" cy="1356360"/>
          </a:xfrm>
        </p:spPr>
        <p:txBody>
          <a:bodyPr/>
          <a:lstStyle/>
          <a:p>
            <a:r>
              <a:rPr lang="pl-PL" dirty="0">
                <a:solidFill>
                  <a:schemeClr val="accent5">
                    <a:lumMod val="50000"/>
                  </a:schemeClr>
                </a:solidFill>
                <a:ea typeface="Calibri" panose="020F0502020204030204" pitchFamily="34" charset="0"/>
                <a:cs typeface="Calibri Light" panose="020F0302020204030204" pitchFamily="34" charset="0"/>
              </a:rPr>
              <a:t>Przekazanie materiałów egzaminacyjnych do POP</a:t>
            </a:r>
            <a:endParaRPr lang="pl-PL" dirty="0">
              <a:solidFill>
                <a:schemeClr val="accent5">
                  <a:lumMod val="50000"/>
                </a:schemeClr>
              </a:solidFill>
            </a:endParaRPr>
          </a:p>
        </p:txBody>
      </p:sp>
      <p:sp>
        <p:nvSpPr>
          <p:cNvPr id="4" name="Symbol zastępczy numeru slajdu 3"/>
          <p:cNvSpPr>
            <a:spLocks noGrp="1"/>
          </p:cNvSpPr>
          <p:nvPr>
            <p:ph type="sldNum" sz="quarter" idx="12"/>
          </p:nvPr>
        </p:nvSpPr>
        <p:spPr/>
        <p:txBody>
          <a:bodyPr/>
          <a:lstStyle/>
          <a:p>
            <a:fld id="{B3870188-C63B-466F-B678-76B5FFC194F9}" type="slidenum">
              <a:rPr lang="pl-PL" smtClean="0"/>
              <a:t>58</a:t>
            </a:fld>
            <a:endParaRPr lang="pl-PL"/>
          </a:p>
        </p:txBody>
      </p:sp>
      <p:sp>
        <p:nvSpPr>
          <p:cNvPr id="5" name="Symbol zastępczy zawartości 4">
            <a:extLst>
              <a:ext uri="{FF2B5EF4-FFF2-40B4-BE49-F238E27FC236}">
                <a16:creationId xmlns:a16="http://schemas.microsoft.com/office/drawing/2014/main" id="{5E69FEBA-37E2-4440-B42D-F4E3ED6C6799}"/>
              </a:ext>
            </a:extLst>
          </p:cNvPr>
          <p:cNvSpPr>
            <a:spLocks noGrp="1"/>
          </p:cNvSpPr>
          <p:nvPr>
            <p:ph idx="1"/>
          </p:nvPr>
        </p:nvSpPr>
        <p:spPr>
          <a:xfrm>
            <a:off x="1159564" y="1863436"/>
            <a:ext cx="9872871" cy="2782455"/>
          </a:xfrm>
        </p:spPr>
        <p:txBody>
          <a:bodyPr>
            <a:normAutofit/>
          </a:bodyPr>
          <a:lstStyle/>
          <a:p>
            <a:pPr marL="45720" indent="0" algn="ctr">
              <a:buNone/>
            </a:pPr>
            <a:r>
              <a:rPr lang="pl-PL" sz="2800" b="1" dirty="0">
                <a:latin typeface="Calibri" panose="020F0502020204030204" pitchFamily="34" charset="0"/>
                <a:ea typeface="Times New Roman" panose="02020603050405020304" pitchFamily="18" charset="0"/>
              </a:rPr>
              <a:t>Godziny pracy POP:</a:t>
            </a:r>
            <a:r>
              <a:rPr lang="pl-PL" sz="2800" dirty="0">
                <a:latin typeface="Calibri" panose="020F0502020204030204" pitchFamily="34" charset="0"/>
                <a:ea typeface="Times New Roman" panose="02020603050405020304" pitchFamily="18" charset="0"/>
              </a:rPr>
              <a:t> </a:t>
            </a:r>
          </a:p>
          <a:p>
            <a:pPr marL="45720" indent="0" algn="ctr">
              <a:buNone/>
            </a:pPr>
            <a:br>
              <a:rPr lang="pl-PL" sz="2800" dirty="0">
                <a:latin typeface="Calibri" panose="020F0502020204030204" pitchFamily="34" charset="0"/>
                <a:ea typeface="Times New Roman" panose="02020603050405020304" pitchFamily="18" charset="0"/>
              </a:rPr>
            </a:br>
            <a:r>
              <a:rPr lang="pl-PL" sz="2800" b="1" dirty="0">
                <a:latin typeface="Calibri" panose="020F0502020204030204" pitchFamily="34" charset="0"/>
                <a:ea typeface="Times New Roman" panose="02020603050405020304" pitchFamily="18" charset="0"/>
              </a:rPr>
              <a:t>13 maja od 13.30 do 15.30</a:t>
            </a:r>
          </a:p>
          <a:p>
            <a:pPr marL="45720" indent="0" algn="ctr">
              <a:buNone/>
            </a:pPr>
            <a:br>
              <a:rPr lang="pl-PL" sz="2800" b="1" dirty="0">
                <a:latin typeface="Calibri" panose="020F0502020204030204" pitchFamily="34" charset="0"/>
                <a:ea typeface="Times New Roman" panose="02020603050405020304" pitchFamily="18" charset="0"/>
              </a:rPr>
            </a:br>
            <a:r>
              <a:rPr lang="pl-PL" sz="2800" b="1" dirty="0">
                <a:latin typeface="Calibri" panose="020F0502020204030204" pitchFamily="34" charset="0"/>
                <a:ea typeface="Times New Roman" panose="02020603050405020304" pitchFamily="18" charset="0"/>
              </a:rPr>
              <a:t>14–15 maja od 13.00 do 15.00</a:t>
            </a:r>
            <a:endParaRPr lang="pl-PL" sz="2800" dirty="0"/>
          </a:p>
        </p:txBody>
      </p:sp>
    </p:spTree>
    <p:extLst>
      <p:ext uri="{BB962C8B-B14F-4D97-AF65-F5344CB8AC3E}">
        <p14:creationId xmlns:p14="http://schemas.microsoft.com/office/powerpoint/2010/main" val="28577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131017" y="2514600"/>
            <a:ext cx="9895668" cy="2262781"/>
          </a:xfrm>
        </p:spPr>
        <p:txBody>
          <a:bodyPr>
            <a:normAutofit/>
          </a:bodyPr>
          <a:lstStyle/>
          <a:p>
            <a:r>
              <a:rPr lang="pl-PL" sz="4400" dirty="0"/>
              <a:t>Sytuacje szczególne na egzaminie</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59</a:t>
            </a:fld>
            <a:endParaRPr lang="pl-PL"/>
          </a:p>
        </p:txBody>
      </p:sp>
    </p:spTree>
    <p:extLst>
      <p:ext uri="{BB962C8B-B14F-4D97-AF65-F5344CB8AC3E}">
        <p14:creationId xmlns:p14="http://schemas.microsoft.com/office/powerpoint/2010/main" val="411152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773" y="232115"/>
            <a:ext cx="9875520" cy="1356360"/>
          </a:xfrm>
        </p:spPr>
        <p:txBody>
          <a:bodyPr>
            <a:normAutofit/>
          </a:bodyPr>
          <a:lstStyle/>
          <a:p>
            <a:r>
              <a:rPr lang="pl-PL" dirty="0"/>
              <a:t>Informacja o sposobie organizacji przeprowadzania egzaminu ósmoklasisty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6</a:t>
            </a:fld>
            <a:endParaRPr lang="pl-PL"/>
          </a:p>
        </p:txBody>
      </p:sp>
      <p:sp>
        <p:nvSpPr>
          <p:cNvPr id="10" name="pole tekstowe 9"/>
          <p:cNvSpPr txBox="1"/>
          <p:nvPr/>
        </p:nvSpPr>
        <p:spPr>
          <a:xfrm>
            <a:off x="7391209" y="3815276"/>
            <a:ext cx="1809299" cy="40011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l-PL" sz="2000" dirty="0"/>
              <a:t>Załączniki</a:t>
            </a:r>
          </a:p>
        </p:txBody>
      </p:sp>
      <p:pic>
        <p:nvPicPr>
          <p:cNvPr id="5" name="Obraz 4"/>
          <p:cNvPicPr>
            <a:picLocks noChangeAspect="1"/>
          </p:cNvPicPr>
          <p:nvPr/>
        </p:nvPicPr>
        <p:blipFill rotWithShape="1">
          <a:blip r:embed="rId2"/>
          <a:srcRect l="8477" r="60274" b="91023"/>
          <a:stretch/>
        </p:blipFill>
        <p:spPr>
          <a:xfrm>
            <a:off x="7288042" y="1478098"/>
            <a:ext cx="1991763" cy="615636"/>
          </a:xfrm>
          <a:prstGeom prst="rect">
            <a:avLst/>
          </a:prstGeom>
          <a:ln>
            <a:solidFill>
              <a:schemeClr val="accent1"/>
            </a:solidFill>
          </a:ln>
        </p:spPr>
      </p:pic>
      <p:pic>
        <p:nvPicPr>
          <p:cNvPr id="6" name="Obraz 5"/>
          <p:cNvPicPr>
            <a:picLocks noChangeAspect="1"/>
          </p:cNvPicPr>
          <p:nvPr/>
        </p:nvPicPr>
        <p:blipFill>
          <a:blip r:embed="rId3"/>
          <a:stretch>
            <a:fillRect/>
          </a:stretch>
        </p:blipFill>
        <p:spPr>
          <a:xfrm>
            <a:off x="7391209" y="4454305"/>
            <a:ext cx="4533421" cy="597528"/>
          </a:xfrm>
          <a:prstGeom prst="rect">
            <a:avLst/>
          </a:prstGeom>
          <a:ln>
            <a:solidFill>
              <a:schemeClr val="accent1"/>
            </a:solidFill>
          </a:ln>
        </p:spPr>
      </p:pic>
      <p:pic>
        <p:nvPicPr>
          <p:cNvPr id="9" name="Obraz 8"/>
          <p:cNvPicPr>
            <a:picLocks noChangeAspect="1"/>
          </p:cNvPicPr>
          <p:nvPr/>
        </p:nvPicPr>
        <p:blipFill rotWithShape="1">
          <a:blip r:embed="rId2"/>
          <a:srcRect l="7266" t="26007" r="11346"/>
          <a:stretch/>
        </p:blipFill>
        <p:spPr>
          <a:xfrm>
            <a:off x="2100406" y="1478098"/>
            <a:ext cx="5187636" cy="5074467"/>
          </a:xfrm>
          <a:prstGeom prst="rect">
            <a:avLst/>
          </a:prstGeom>
          <a:ln>
            <a:solidFill>
              <a:schemeClr val="accent1"/>
            </a:solidFill>
          </a:ln>
        </p:spPr>
      </p:pic>
    </p:spTree>
    <p:extLst>
      <p:ext uri="{BB962C8B-B14F-4D97-AF65-F5344CB8AC3E}">
        <p14:creationId xmlns:p14="http://schemas.microsoft.com/office/powerpoint/2010/main" val="2297476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7FA962-BBCB-4DC3-8289-6FEB36B2904C}"/>
              </a:ext>
            </a:extLst>
          </p:cNvPr>
          <p:cNvSpPr>
            <a:spLocks noGrp="1"/>
          </p:cNvSpPr>
          <p:nvPr>
            <p:ph type="title"/>
          </p:nvPr>
        </p:nvSpPr>
        <p:spPr>
          <a:xfrm>
            <a:off x="272747" y="279530"/>
            <a:ext cx="9560402" cy="1280890"/>
          </a:xfrm>
        </p:spPr>
        <p:txBody>
          <a:bodyPr>
            <a:normAutofit/>
          </a:bodyPr>
          <a:lstStyle/>
          <a:p>
            <a:r>
              <a:rPr lang="pl-PL" dirty="0">
                <a:solidFill>
                  <a:schemeClr val="accent5">
                    <a:lumMod val="50000"/>
                  </a:schemeClr>
                </a:solidFill>
              </a:rPr>
              <a:t>Szczegółowe instrukcje dla ZN</a:t>
            </a:r>
            <a:br>
              <a:rPr lang="pl-PL" dirty="0">
                <a:solidFill>
                  <a:schemeClr val="accent5">
                    <a:lumMod val="50000"/>
                  </a:schemeClr>
                </a:solidFill>
              </a:rPr>
            </a:br>
            <a:r>
              <a:rPr lang="pl-PL" i="1" dirty="0">
                <a:solidFill>
                  <a:schemeClr val="accent5">
                    <a:lumMod val="50000"/>
                  </a:schemeClr>
                </a:solidFill>
                <a:cs typeface="Calibri" panose="020F0502020204030204" pitchFamily="34" charset="0"/>
              </a:rPr>
              <a:t>Informacja o sposobie… sekcja 5. s. 39-48</a:t>
            </a:r>
            <a:endParaRPr lang="pl-PL" dirty="0">
              <a:solidFill>
                <a:schemeClr val="accent5">
                  <a:lumMod val="50000"/>
                </a:schemeClr>
              </a:solidFill>
            </a:endParaRPr>
          </a:p>
        </p:txBody>
      </p:sp>
      <p:sp>
        <p:nvSpPr>
          <p:cNvPr id="3" name="Symbol zastępczy zawartości 2">
            <a:extLst>
              <a:ext uri="{FF2B5EF4-FFF2-40B4-BE49-F238E27FC236}">
                <a16:creationId xmlns:a16="http://schemas.microsoft.com/office/drawing/2014/main" id="{33F10B29-BADF-4B81-A532-92A0C355823A}"/>
              </a:ext>
            </a:extLst>
          </p:cNvPr>
          <p:cNvSpPr>
            <a:spLocks noGrp="1"/>
          </p:cNvSpPr>
          <p:nvPr>
            <p:ph idx="1"/>
          </p:nvPr>
        </p:nvSpPr>
        <p:spPr>
          <a:xfrm>
            <a:off x="1963893" y="2074142"/>
            <a:ext cx="8549859" cy="2972554"/>
          </a:xfrm>
        </p:spPr>
        <p:txBody>
          <a:bodyPr>
            <a:normAutofit/>
          </a:bodyPr>
          <a:lstStyle/>
          <a:p>
            <a:pPr algn="just"/>
            <a:r>
              <a:rPr lang="pl-PL" sz="2400" dirty="0"/>
              <a:t>Uwagi dodatkowe o organizacji i przeprowadzaniu egzaminu ósmoklasisty dla </a:t>
            </a:r>
            <a:r>
              <a:rPr lang="pl-PL" sz="2400" b="1" dirty="0"/>
              <a:t>zdających korzystających z dostosowań </a:t>
            </a:r>
          </a:p>
          <a:p>
            <a:pPr algn="just"/>
            <a:r>
              <a:rPr lang="pl-PL" sz="2400" dirty="0"/>
              <a:t>Instrukcja przeprowadzania egzaminu ósmoklasisty dla zdających </a:t>
            </a:r>
            <a:r>
              <a:rPr lang="pl-PL" sz="2400" b="1" dirty="0"/>
              <a:t>korzystających z komputera </a:t>
            </a:r>
            <a:r>
              <a:rPr lang="pl-PL" sz="2400" dirty="0"/>
              <a:t>podczas egzaminu</a:t>
            </a:r>
          </a:p>
          <a:p>
            <a:pPr algn="just"/>
            <a:r>
              <a:rPr lang="pl-PL" sz="2400" dirty="0"/>
              <a:t>Instrukcja przeprowadzania egzaminu ósmoklasisty dla zdających korzystających z pomocy </a:t>
            </a:r>
            <a:r>
              <a:rPr lang="pl-PL" sz="2400" b="1" dirty="0"/>
              <a:t>nauczyciela wspomagającego</a:t>
            </a:r>
          </a:p>
        </p:txBody>
      </p:sp>
    </p:spTree>
    <p:extLst>
      <p:ext uri="{BB962C8B-B14F-4D97-AF65-F5344CB8AC3E}">
        <p14:creationId xmlns:p14="http://schemas.microsoft.com/office/powerpoint/2010/main" val="3736381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7FA962-BBCB-4DC3-8289-6FEB36B2904C}"/>
              </a:ext>
            </a:extLst>
          </p:cNvPr>
          <p:cNvSpPr>
            <a:spLocks noGrp="1"/>
          </p:cNvSpPr>
          <p:nvPr>
            <p:ph type="title"/>
          </p:nvPr>
        </p:nvSpPr>
        <p:spPr>
          <a:xfrm>
            <a:off x="364187" y="237967"/>
            <a:ext cx="9560402" cy="1280890"/>
          </a:xfrm>
        </p:spPr>
        <p:txBody>
          <a:bodyPr>
            <a:normAutofit/>
          </a:bodyPr>
          <a:lstStyle/>
          <a:p>
            <a:r>
              <a:rPr lang="pl-PL" dirty="0">
                <a:solidFill>
                  <a:schemeClr val="accent5">
                    <a:lumMod val="50000"/>
                  </a:schemeClr>
                </a:solidFill>
              </a:rPr>
              <a:t>Szczegółowe instrukcje dla ZN</a:t>
            </a:r>
            <a:br>
              <a:rPr lang="pl-PL" dirty="0">
                <a:solidFill>
                  <a:schemeClr val="accent5">
                    <a:lumMod val="50000"/>
                  </a:schemeClr>
                </a:solidFill>
              </a:rPr>
            </a:br>
            <a:r>
              <a:rPr lang="pl-PL" i="1" dirty="0">
                <a:solidFill>
                  <a:schemeClr val="accent5">
                    <a:lumMod val="50000"/>
                  </a:schemeClr>
                </a:solidFill>
                <a:cs typeface="Calibri" panose="020F0502020204030204" pitchFamily="34" charset="0"/>
              </a:rPr>
              <a:t>Informacja o sposobie… sekcja 5. s. 41</a:t>
            </a:r>
            <a:endParaRPr lang="pl-PL" dirty="0">
              <a:solidFill>
                <a:schemeClr val="accent5">
                  <a:lumMod val="50000"/>
                </a:schemeClr>
              </a:solidFill>
            </a:endParaRPr>
          </a:p>
        </p:txBody>
      </p:sp>
      <p:sp>
        <p:nvSpPr>
          <p:cNvPr id="3" name="Symbol zastępczy zawartości 2">
            <a:extLst>
              <a:ext uri="{FF2B5EF4-FFF2-40B4-BE49-F238E27FC236}">
                <a16:creationId xmlns:a16="http://schemas.microsoft.com/office/drawing/2014/main" id="{33F10B29-BADF-4B81-A532-92A0C355823A}"/>
              </a:ext>
            </a:extLst>
          </p:cNvPr>
          <p:cNvSpPr>
            <a:spLocks noGrp="1"/>
          </p:cNvSpPr>
          <p:nvPr>
            <p:ph idx="1"/>
          </p:nvPr>
        </p:nvSpPr>
        <p:spPr>
          <a:xfrm>
            <a:off x="437745" y="1852249"/>
            <a:ext cx="10826885" cy="3168638"/>
          </a:xfrm>
        </p:spPr>
        <p:txBody>
          <a:bodyPr>
            <a:normAutofit/>
          </a:bodyPr>
          <a:lstStyle/>
          <a:p>
            <a:pPr marL="45720" indent="0" algn="just">
              <a:buNone/>
            </a:pPr>
            <a:r>
              <a:rPr lang="pl-PL" sz="2400" dirty="0"/>
              <a:t>Instrukcja przeprowadzania egzaminu ósmoklasisty dla zdających </a:t>
            </a:r>
            <a:r>
              <a:rPr lang="pl-PL" sz="2400" b="1" dirty="0"/>
              <a:t>korzystających </a:t>
            </a:r>
            <a:br>
              <a:rPr lang="pl-PL" sz="2400" b="1" dirty="0"/>
            </a:br>
            <a:r>
              <a:rPr lang="pl-PL" sz="2400" b="1" dirty="0"/>
              <a:t>z komputera </a:t>
            </a:r>
            <a:r>
              <a:rPr lang="pl-PL" sz="2400" dirty="0"/>
              <a:t>podczas egzaminu:</a:t>
            </a:r>
          </a:p>
          <a:p>
            <a:pPr marL="45720" indent="0">
              <a:buNone/>
            </a:pPr>
            <a:r>
              <a:rPr lang="pl-PL" sz="2400" dirty="0"/>
              <a:t>Po zakończeniu pracy z arkuszem egzaminacyjnym i wydrukowaniu odpowiedzi utworzone przez zdającego pliki muszą zostać zarchiwizowane, np. na płycie CD lub na </a:t>
            </a:r>
            <a:r>
              <a:rPr lang="pl-PL" sz="2400" dirty="0" err="1"/>
              <a:t>pendrivie</a:t>
            </a:r>
            <a:r>
              <a:rPr lang="pl-PL" sz="2400" dirty="0"/>
              <a:t>, oraz umieszczone przez dyrektora szkoły w miejscu niedostępnym dla osób postronnych, np. w sejfie. Zarchiwizowane materiały powinny być przechowywane</a:t>
            </a:r>
            <a:br>
              <a:rPr lang="pl-PL" sz="2400" dirty="0"/>
            </a:br>
            <a:r>
              <a:rPr lang="pl-PL" sz="2400" dirty="0"/>
              <a:t>w bezpiecznym miejscu do zakończenia wglądów do sprawdzonej </a:t>
            </a:r>
            <a:br>
              <a:rPr lang="pl-PL" sz="2400" dirty="0"/>
            </a:br>
            <a:r>
              <a:rPr lang="pl-PL" sz="2400" dirty="0"/>
              <a:t>i ocenionej pracy egzaminacyjnej, tj. </a:t>
            </a:r>
            <a:r>
              <a:rPr lang="pl-PL" sz="2400" b="1" dirty="0">
                <a:highlight>
                  <a:srgbClr val="FFFF00"/>
                </a:highlight>
              </a:rPr>
              <a:t>do 5 stycznia 2026 r.</a:t>
            </a:r>
            <a:endParaRPr lang="pl-PL" sz="2400" b="1" dirty="0"/>
          </a:p>
        </p:txBody>
      </p:sp>
    </p:spTree>
    <p:extLst>
      <p:ext uri="{BB962C8B-B14F-4D97-AF65-F5344CB8AC3E}">
        <p14:creationId xmlns:p14="http://schemas.microsoft.com/office/powerpoint/2010/main" val="251451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7FA962-BBCB-4DC3-8289-6FEB36B2904C}"/>
              </a:ext>
            </a:extLst>
          </p:cNvPr>
          <p:cNvSpPr>
            <a:spLocks noGrp="1"/>
          </p:cNvSpPr>
          <p:nvPr>
            <p:ph type="title"/>
          </p:nvPr>
        </p:nvSpPr>
        <p:spPr>
          <a:xfrm>
            <a:off x="444307" y="170693"/>
            <a:ext cx="9560402" cy="1535548"/>
          </a:xfrm>
        </p:spPr>
        <p:txBody>
          <a:bodyPr>
            <a:normAutofit/>
          </a:bodyPr>
          <a:lstStyle/>
          <a:p>
            <a:r>
              <a:rPr lang="pl-PL" dirty="0">
                <a:solidFill>
                  <a:schemeClr val="accent5">
                    <a:lumMod val="50000"/>
                  </a:schemeClr>
                </a:solidFill>
              </a:rPr>
              <a:t>Szczegółowe instrukcje dla ZN</a:t>
            </a:r>
            <a:br>
              <a:rPr lang="pl-PL" dirty="0">
                <a:solidFill>
                  <a:schemeClr val="accent5">
                    <a:lumMod val="50000"/>
                  </a:schemeClr>
                </a:solidFill>
              </a:rPr>
            </a:br>
            <a:r>
              <a:rPr lang="pl-PL" i="1" dirty="0">
                <a:solidFill>
                  <a:schemeClr val="accent5">
                    <a:lumMod val="50000"/>
                  </a:schemeClr>
                </a:solidFill>
                <a:cs typeface="Calibri" panose="020F0502020204030204" pitchFamily="34" charset="0"/>
              </a:rPr>
              <a:t>Informacja o sposobie… sekcja 5. s. 43</a:t>
            </a:r>
            <a:endParaRPr lang="pl-PL" dirty="0">
              <a:solidFill>
                <a:schemeClr val="accent5">
                  <a:lumMod val="50000"/>
                </a:schemeClr>
              </a:solidFill>
            </a:endParaRPr>
          </a:p>
        </p:txBody>
      </p:sp>
      <p:sp>
        <p:nvSpPr>
          <p:cNvPr id="3" name="Symbol zastępczy zawartości 2">
            <a:extLst>
              <a:ext uri="{FF2B5EF4-FFF2-40B4-BE49-F238E27FC236}">
                <a16:creationId xmlns:a16="http://schemas.microsoft.com/office/drawing/2014/main" id="{33F10B29-BADF-4B81-A532-92A0C355823A}"/>
              </a:ext>
            </a:extLst>
          </p:cNvPr>
          <p:cNvSpPr>
            <a:spLocks noGrp="1"/>
          </p:cNvSpPr>
          <p:nvPr>
            <p:ph idx="1"/>
          </p:nvPr>
        </p:nvSpPr>
        <p:spPr>
          <a:xfrm>
            <a:off x="652125" y="2325191"/>
            <a:ext cx="10826885" cy="3161209"/>
          </a:xfrm>
        </p:spPr>
        <p:txBody>
          <a:bodyPr>
            <a:normAutofit/>
          </a:bodyPr>
          <a:lstStyle/>
          <a:p>
            <a:pPr marL="45720" indent="0" algn="just">
              <a:buNone/>
            </a:pPr>
            <a:r>
              <a:rPr lang="pl-PL" sz="2400" dirty="0"/>
              <a:t>Instrukcja przeprowadzania egzaminu ósmoklasisty dla zdających korzystających </a:t>
            </a:r>
            <a:br>
              <a:rPr lang="pl-PL" sz="2400" dirty="0"/>
            </a:br>
            <a:r>
              <a:rPr lang="pl-PL" sz="2400" dirty="0"/>
              <a:t>z pomocy </a:t>
            </a:r>
            <a:r>
              <a:rPr lang="pl-PL" sz="2400" b="1" dirty="0"/>
              <a:t>nauczyciela wspomagającego:</a:t>
            </a:r>
          </a:p>
          <a:p>
            <a:pPr marL="45720" indent="0" algn="just">
              <a:buNone/>
            </a:pPr>
            <a:r>
              <a:rPr lang="pl-PL" sz="2400" dirty="0"/>
              <a:t>Po zakończeniu pracy z arkuszem egzaminacyjnym i zakończeniu nagrania, nagranie to musi zostać dodatkowo zarchiwizowane, np. na płycie CD lub DVD lub na </a:t>
            </a:r>
            <a:r>
              <a:rPr lang="pl-PL" sz="2400" dirty="0" err="1"/>
              <a:t>pendrivie</a:t>
            </a:r>
            <a:r>
              <a:rPr lang="pl-PL" sz="2400" dirty="0"/>
              <a:t>, oraz umieszczone przez dyrektora szkoły w miejscu niedostępnym dla osób postronnych, np. w sejfie. Zarchiwizowane materiały powinny być przechowywane </a:t>
            </a:r>
            <a:br>
              <a:rPr lang="pl-PL" sz="2400" dirty="0"/>
            </a:br>
            <a:r>
              <a:rPr lang="pl-PL" sz="2400" dirty="0"/>
              <a:t>w bezpiecznym miejscu do zakończenia wglądów do sprawdzonej i ocenionej pracy egzaminacyjnej, tj. </a:t>
            </a:r>
            <a:r>
              <a:rPr lang="pl-PL" sz="2400" b="1" dirty="0">
                <a:highlight>
                  <a:srgbClr val="FFFF00"/>
                </a:highlight>
              </a:rPr>
              <a:t>do 5 stycznia 2026 r</a:t>
            </a:r>
            <a:r>
              <a:rPr lang="pl-PL" sz="2400" dirty="0">
                <a:highlight>
                  <a:srgbClr val="FFFF00"/>
                </a:highlight>
              </a:rPr>
              <a:t>.</a:t>
            </a:r>
            <a:endParaRPr lang="pl-PL" sz="2400" b="1" dirty="0">
              <a:highlight>
                <a:srgbClr val="FFFF00"/>
              </a:highlight>
            </a:endParaRPr>
          </a:p>
        </p:txBody>
      </p:sp>
    </p:spTree>
    <p:extLst>
      <p:ext uri="{BB962C8B-B14F-4D97-AF65-F5344CB8AC3E}">
        <p14:creationId xmlns:p14="http://schemas.microsoft.com/office/powerpoint/2010/main" val="120100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1F806E-5D28-4E5E-8BFD-DFAC53F63ACD}"/>
              </a:ext>
            </a:extLst>
          </p:cNvPr>
          <p:cNvSpPr>
            <a:spLocks noGrp="1"/>
          </p:cNvSpPr>
          <p:nvPr>
            <p:ph type="title"/>
          </p:nvPr>
        </p:nvSpPr>
        <p:spPr>
          <a:xfrm>
            <a:off x="322728" y="199914"/>
            <a:ext cx="9348519" cy="1071933"/>
          </a:xfrm>
        </p:spPr>
        <p:txBody>
          <a:bodyPr>
            <a:normAutofit/>
          </a:bodyPr>
          <a:lstStyle/>
          <a:p>
            <a:r>
              <a:rPr lang="pl-PL" dirty="0">
                <a:solidFill>
                  <a:schemeClr val="accent5">
                    <a:lumMod val="50000"/>
                  </a:schemeClr>
                </a:solidFill>
              </a:rPr>
              <a:t>Postępowanie w sytuacjach szczególnych</a:t>
            </a:r>
          </a:p>
        </p:txBody>
      </p:sp>
      <p:sp>
        <p:nvSpPr>
          <p:cNvPr id="3" name="Symbol zastępczy zawartości 2">
            <a:extLst>
              <a:ext uri="{FF2B5EF4-FFF2-40B4-BE49-F238E27FC236}">
                <a16:creationId xmlns:a16="http://schemas.microsoft.com/office/drawing/2014/main" id="{2F7AEB93-5B4A-4877-9F88-BE9985273213}"/>
              </a:ext>
            </a:extLst>
          </p:cNvPr>
          <p:cNvSpPr>
            <a:spLocks noGrp="1"/>
          </p:cNvSpPr>
          <p:nvPr>
            <p:ph idx="1"/>
          </p:nvPr>
        </p:nvSpPr>
        <p:spPr>
          <a:xfrm>
            <a:off x="1159564" y="2268922"/>
            <a:ext cx="9872871" cy="2976327"/>
          </a:xfrm>
        </p:spPr>
        <p:txBody>
          <a:bodyPr>
            <a:normAutofit/>
          </a:bodyPr>
          <a:lstStyle/>
          <a:p>
            <a:pPr algn="just"/>
            <a:r>
              <a:rPr lang="pl-PL" sz="2400" dirty="0"/>
              <a:t>Postępowanie w przypadku </a:t>
            </a:r>
            <a:r>
              <a:rPr lang="pl-PL" sz="2400" b="1" dirty="0"/>
              <a:t>zaginięcia przesyłki z materiałami egzaminacyjnymi</a:t>
            </a:r>
          </a:p>
          <a:p>
            <a:pPr algn="just"/>
            <a:r>
              <a:rPr lang="pl-PL" sz="2400" dirty="0"/>
              <a:t>Postępowanie w przypadku </a:t>
            </a:r>
            <a:r>
              <a:rPr lang="pl-PL" sz="2400" b="1" dirty="0"/>
              <a:t>ujawnienia zadań egzaminacyjnych</a:t>
            </a:r>
          </a:p>
          <a:p>
            <a:pPr algn="just"/>
            <a:r>
              <a:rPr lang="pl-PL" sz="2400" dirty="0"/>
              <a:t>Postępowanie w przypadku stwierdzenia </a:t>
            </a:r>
            <a:r>
              <a:rPr lang="pl-PL" sz="2400" b="1" dirty="0"/>
              <a:t>braku stron lub innych usterek</a:t>
            </a:r>
            <a:r>
              <a:rPr lang="pl-PL" sz="2400" dirty="0"/>
              <a:t> </a:t>
            </a:r>
            <a:br>
              <a:rPr lang="pl-PL" sz="2400" dirty="0"/>
            </a:br>
            <a:r>
              <a:rPr lang="pl-PL" sz="2400" dirty="0"/>
              <a:t>w arkuszach egzaminacyjnych </a:t>
            </a:r>
          </a:p>
          <a:p>
            <a:pPr algn="just"/>
            <a:r>
              <a:rPr lang="pl-PL" sz="2400" dirty="0"/>
              <a:t>Postępowanie w przypadku wystąpienia </a:t>
            </a:r>
            <a:r>
              <a:rPr lang="pl-PL" sz="2400" b="1" dirty="0"/>
              <a:t>usterki płyty CD/nośnika z plikami mp3 </a:t>
            </a:r>
            <a:r>
              <a:rPr lang="pl-PL" sz="2400" dirty="0"/>
              <a:t>podczas egzaminu ósmoklasisty z języka obcego nowożytnego</a:t>
            </a:r>
          </a:p>
        </p:txBody>
      </p:sp>
      <p:sp>
        <p:nvSpPr>
          <p:cNvPr id="4" name="Symbol zastępczy numeru slajdu 3">
            <a:extLst>
              <a:ext uri="{FF2B5EF4-FFF2-40B4-BE49-F238E27FC236}">
                <a16:creationId xmlns:a16="http://schemas.microsoft.com/office/drawing/2014/main" id="{E240F36F-6D87-4055-B10D-D0A7C7047165}"/>
              </a:ext>
            </a:extLst>
          </p:cNvPr>
          <p:cNvSpPr>
            <a:spLocks noGrp="1"/>
          </p:cNvSpPr>
          <p:nvPr>
            <p:ph type="sldNum" sz="quarter" idx="12"/>
          </p:nvPr>
        </p:nvSpPr>
        <p:spPr/>
        <p:txBody>
          <a:bodyPr/>
          <a:lstStyle/>
          <a:p>
            <a:fld id="{B3870188-C63B-466F-B678-76B5FFC194F9}" type="slidenum">
              <a:rPr lang="pl-PL" smtClean="0"/>
              <a:t>63</a:t>
            </a:fld>
            <a:endParaRPr lang="pl-PL"/>
          </a:p>
        </p:txBody>
      </p:sp>
    </p:spTree>
    <p:extLst>
      <p:ext uri="{BB962C8B-B14F-4D97-AF65-F5344CB8AC3E}">
        <p14:creationId xmlns:p14="http://schemas.microsoft.com/office/powerpoint/2010/main" val="2851786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945819-77BF-4B60-A3EB-F84A2960F80B}"/>
              </a:ext>
            </a:extLst>
          </p:cNvPr>
          <p:cNvSpPr>
            <a:spLocks noGrp="1"/>
          </p:cNvSpPr>
          <p:nvPr>
            <p:ph type="title"/>
          </p:nvPr>
        </p:nvSpPr>
        <p:spPr>
          <a:xfrm>
            <a:off x="329768" y="256787"/>
            <a:ext cx="9477213" cy="1280890"/>
          </a:xfrm>
        </p:spPr>
        <p:txBody>
          <a:bodyPr>
            <a:normAutofit/>
          </a:bodyPr>
          <a:lstStyle/>
          <a:p>
            <a:r>
              <a:rPr lang="pl-PL" dirty="0">
                <a:solidFill>
                  <a:schemeClr val="accent5">
                    <a:lumMod val="50000"/>
                  </a:schemeClr>
                </a:solidFill>
              </a:rPr>
              <a:t>Postępowanie w sytuacjach szczególnych</a:t>
            </a:r>
          </a:p>
        </p:txBody>
      </p:sp>
      <p:sp>
        <p:nvSpPr>
          <p:cNvPr id="3" name="Symbol zastępczy zawartości 2">
            <a:extLst>
              <a:ext uri="{FF2B5EF4-FFF2-40B4-BE49-F238E27FC236}">
                <a16:creationId xmlns:a16="http://schemas.microsoft.com/office/drawing/2014/main" id="{6DAEE146-7945-4E4B-A62D-71D6EFB05386}"/>
              </a:ext>
            </a:extLst>
          </p:cNvPr>
          <p:cNvSpPr>
            <a:spLocks noGrp="1"/>
          </p:cNvSpPr>
          <p:nvPr>
            <p:ph idx="1"/>
          </p:nvPr>
        </p:nvSpPr>
        <p:spPr>
          <a:xfrm>
            <a:off x="1159564" y="2139539"/>
            <a:ext cx="9872871" cy="2415013"/>
          </a:xfrm>
        </p:spPr>
        <p:txBody>
          <a:bodyPr>
            <a:noAutofit/>
          </a:bodyPr>
          <a:lstStyle/>
          <a:p>
            <a:pPr algn="just"/>
            <a:r>
              <a:rPr lang="pl-PL" sz="2400" dirty="0"/>
              <a:t>Postępowanie w przypadku </a:t>
            </a:r>
            <a:r>
              <a:rPr lang="pl-PL" sz="2400" b="1" dirty="0"/>
              <a:t>zagrożenia lub nagłego zakłócenia </a:t>
            </a:r>
            <a:r>
              <a:rPr lang="pl-PL" sz="2400" dirty="0"/>
              <a:t>przebiegu egzaminu ósmoklasisty z danego przedmiotu</a:t>
            </a:r>
          </a:p>
          <a:p>
            <a:pPr algn="just"/>
            <a:r>
              <a:rPr lang="pl-PL" sz="2400" b="1" dirty="0"/>
              <a:t>Przerwanie pracy </a:t>
            </a:r>
            <a:r>
              <a:rPr lang="pl-PL" sz="2400" dirty="0"/>
              <a:t>z arkuszem z przyczyn losowych lub zdrowotnych</a:t>
            </a:r>
          </a:p>
          <a:p>
            <a:pPr algn="just"/>
            <a:r>
              <a:rPr lang="pl-PL" sz="2400" b="1" dirty="0"/>
              <a:t>Unieważnienie egzaminu ósmoklasisty </a:t>
            </a:r>
            <a:r>
              <a:rPr lang="pl-PL" sz="2400" dirty="0"/>
              <a:t>z danego przedmiotu</a:t>
            </a:r>
            <a:br>
              <a:rPr lang="pl-PL" sz="2400" dirty="0"/>
            </a:br>
            <a:r>
              <a:rPr lang="pl-PL" sz="2400" dirty="0"/>
              <a:t>przez przewodniczącego zespołu egzaminacyjnego</a:t>
            </a:r>
          </a:p>
        </p:txBody>
      </p:sp>
      <p:sp>
        <p:nvSpPr>
          <p:cNvPr id="4" name="Symbol zastępczy numeru slajdu 3">
            <a:extLst>
              <a:ext uri="{FF2B5EF4-FFF2-40B4-BE49-F238E27FC236}">
                <a16:creationId xmlns:a16="http://schemas.microsoft.com/office/drawing/2014/main" id="{6B87CCDC-70D3-420B-8C97-54C73DA8A547}"/>
              </a:ext>
            </a:extLst>
          </p:cNvPr>
          <p:cNvSpPr>
            <a:spLocks noGrp="1"/>
          </p:cNvSpPr>
          <p:nvPr>
            <p:ph type="sldNum" sz="quarter" idx="12"/>
          </p:nvPr>
        </p:nvSpPr>
        <p:spPr/>
        <p:txBody>
          <a:bodyPr/>
          <a:lstStyle/>
          <a:p>
            <a:fld id="{B3870188-C63B-466F-B678-76B5FFC194F9}" type="slidenum">
              <a:rPr lang="pl-PL" smtClean="0"/>
              <a:t>64</a:t>
            </a:fld>
            <a:endParaRPr lang="pl-PL"/>
          </a:p>
        </p:txBody>
      </p:sp>
    </p:spTree>
    <p:extLst>
      <p:ext uri="{BB962C8B-B14F-4D97-AF65-F5344CB8AC3E}">
        <p14:creationId xmlns:p14="http://schemas.microsoft.com/office/powerpoint/2010/main" val="2335035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1F806E-5D28-4E5E-8BFD-DFAC53F63ACD}"/>
              </a:ext>
            </a:extLst>
          </p:cNvPr>
          <p:cNvSpPr>
            <a:spLocks noGrp="1"/>
          </p:cNvSpPr>
          <p:nvPr>
            <p:ph type="title"/>
          </p:nvPr>
        </p:nvSpPr>
        <p:spPr>
          <a:xfrm>
            <a:off x="319726" y="192263"/>
            <a:ext cx="10130636" cy="1062959"/>
          </a:xfrm>
        </p:spPr>
        <p:txBody>
          <a:bodyPr>
            <a:normAutofit/>
          </a:bodyPr>
          <a:lstStyle/>
          <a:p>
            <a:r>
              <a:rPr lang="pl-PL" dirty="0">
                <a:solidFill>
                  <a:schemeClr val="accent5">
                    <a:lumMod val="50000"/>
                  </a:schemeClr>
                </a:solidFill>
              </a:rPr>
              <a:t>Postępowanie w sytuacjach szczególnych</a:t>
            </a:r>
          </a:p>
        </p:txBody>
      </p:sp>
      <p:sp>
        <p:nvSpPr>
          <p:cNvPr id="4" name="Symbol zastępczy numeru slajdu 3">
            <a:extLst>
              <a:ext uri="{FF2B5EF4-FFF2-40B4-BE49-F238E27FC236}">
                <a16:creationId xmlns:a16="http://schemas.microsoft.com/office/drawing/2014/main" id="{E240F36F-6D87-4055-B10D-D0A7C7047165}"/>
              </a:ext>
            </a:extLst>
          </p:cNvPr>
          <p:cNvSpPr>
            <a:spLocks noGrp="1"/>
          </p:cNvSpPr>
          <p:nvPr>
            <p:ph type="sldNum" sz="quarter" idx="12"/>
          </p:nvPr>
        </p:nvSpPr>
        <p:spPr/>
        <p:txBody>
          <a:bodyPr/>
          <a:lstStyle/>
          <a:p>
            <a:fld id="{B3870188-C63B-466F-B678-76B5FFC194F9}" type="slidenum">
              <a:rPr lang="pl-PL" smtClean="0"/>
              <a:t>65</a:t>
            </a:fld>
            <a:endParaRPr lang="pl-PL"/>
          </a:p>
        </p:txBody>
      </p:sp>
      <p:graphicFrame>
        <p:nvGraphicFramePr>
          <p:cNvPr id="6" name="Diagram 5">
            <a:extLst>
              <a:ext uri="{FF2B5EF4-FFF2-40B4-BE49-F238E27FC236}">
                <a16:creationId xmlns:a16="http://schemas.microsoft.com/office/drawing/2014/main" id="{9EC63157-1AF5-438C-AAC6-C34701B26B73}"/>
              </a:ext>
            </a:extLst>
          </p:cNvPr>
          <p:cNvGraphicFramePr>
            <a:graphicFrameLocks/>
          </p:cNvGraphicFramePr>
          <p:nvPr>
            <p:extLst>
              <p:ext uri="{D42A27DB-BD31-4B8C-83A1-F6EECF244321}">
                <p14:modId xmlns:p14="http://schemas.microsoft.com/office/powerpoint/2010/main" val="1628169521"/>
              </p:ext>
            </p:extLst>
          </p:nvPr>
        </p:nvGraphicFramePr>
        <p:xfrm>
          <a:off x="1005840" y="1473153"/>
          <a:ext cx="9734203" cy="4710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trzałka w prawo 9">
            <a:extLst>
              <a:ext uri="{FF2B5EF4-FFF2-40B4-BE49-F238E27FC236}">
                <a16:creationId xmlns:a16="http://schemas.microsoft.com/office/drawing/2014/main" id="{7169E419-315E-4479-8177-FEEA7610182D}"/>
              </a:ext>
            </a:extLst>
          </p:cNvPr>
          <p:cNvSpPr/>
          <p:nvPr/>
        </p:nvSpPr>
        <p:spPr>
          <a:xfrm>
            <a:off x="5872941" y="2894723"/>
            <a:ext cx="479523" cy="2703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8" name="Strzałka w prawo 9">
            <a:extLst>
              <a:ext uri="{FF2B5EF4-FFF2-40B4-BE49-F238E27FC236}">
                <a16:creationId xmlns:a16="http://schemas.microsoft.com/office/drawing/2014/main" id="{251CB522-012E-4CB9-8469-05F3B613E174}"/>
              </a:ext>
            </a:extLst>
          </p:cNvPr>
          <p:cNvSpPr/>
          <p:nvPr/>
        </p:nvSpPr>
        <p:spPr>
          <a:xfrm>
            <a:off x="5872940" y="4139785"/>
            <a:ext cx="479523" cy="2703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9" name="Strzałka w prawo 9">
            <a:extLst>
              <a:ext uri="{FF2B5EF4-FFF2-40B4-BE49-F238E27FC236}">
                <a16:creationId xmlns:a16="http://schemas.microsoft.com/office/drawing/2014/main" id="{20B22CF8-DC25-4215-898B-2DA095047C40}"/>
              </a:ext>
            </a:extLst>
          </p:cNvPr>
          <p:cNvSpPr/>
          <p:nvPr/>
        </p:nvSpPr>
        <p:spPr>
          <a:xfrm>
            <a:off x="5872940" y="5384847"/>
            <a:ext cx="479523" cy="2703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Tree>
    <p:extLst>
      <p:ext uri="{BB962C8B-B14F-4D97-AF65-F5344CB8AC3E}">
        <p14:creationId xmlns:p14="http://schemas.microsoft.com/office/powerpoint/2010/main" val="2993471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314061" y="2069870"/>
            <a:ext cx="9563878" cy="1552043"/>
          </a:xfrm>
        </p:spPr>
        <p:txBody>
          <a:bodyPr>
            <a:normAutofit/>
          </a:bodyPr>
          <a:lstStyle/>
          <a:p>
            <a:r>
              <a:rPr lang="pl-PL" sz="4400" dirty="0"/>
              <a:t>Egzamin w terminie dodatkowym</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66</a:t>
            </a:fld>
            <a:endParaRPr lang="pl-PL"/>
          </a:p>
        </p:txBody>
      </p:sp>
    </p:spTree>
    <p:extLst>
      <p:ext uri="{BB962C8B-B14F-4D97-AF65-F5344CB8AC3E}">
        <p14:creationId xmlns:p14="http://schemas.microsoft.com/office/powerpoint/2010/main" val="1774437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3F9C34-1338-458D-8BCF-3C4FBE95E6AA}"/>
              </a:ext>
            </a:extLst>
          </p:cNvPr>
          <p:cNvSpPr>
            <a:spLocks noGrp="1"/>
          </p:cNvSpPr>
          <p:nvPr>
            <p:ph type="title"/>
          </p:nvPr>
        </p:nvSpPr>
        <p:spPr>
          <a:xfrm>
            <a:off x="368270" y="189272"/>
            <a:ext cx="9875520" cy="1356360"/>
          </a:xfrm>
        </p:spPr>
        <p:txBody>
          <a:bodyPr>
            <a:normAutofit/>
          </a:bodyPr>
          <a:lstStyle/>
          <a:p>
            <a:r>
              <a:rPr lang="pl-PL" dirty="0"/>
              <a:t>Ustalenie listy zdjących w terminie dodatkowym</a:t>
            </a:r>
          </a:p>
        </p:txBody>
      </p:sp>
      <p:sp>
        <p:nvSpPr>
          <p:cNvPr id="3" name="Symbol zastępczy zawartości 2">
            <a:extLst>
              <a:ext uri="{FF2B5EF4-FFF2-40B4-BE49-F238E27FC236}">
                <a16:creationId xmlns:a16="http://schemas.microsoft.com/office/drawing/2014/main" id="{E657B4DE-7801-407D-AD4F-5A8024277024}"/>
              </a:ext>
            </a:extLst>
          </p:cNvPr>
          <p:cNvSpPr>
            <a:spLocks noGrp="1"/>
          </p:cNvSpPr>
          <p:nvPr>
            <p:ph idx="1"/>
          </p:nvPr>
        </p:nvSpPr>
        <p:spPr>
          <a:xfrm>
            <a:off x="1179214" y="2374271"/>
            <a:ext cx="10001404" cy="2659456"/>
          </a:xfrm>
        </p:spPr>
        <p:txBody>
          <a:bodyPr>
            <a:noAutofit/>
          </a:bodyPr>
          <a:lstStyle/>
          <a:p>
            <a:pPr marL="45720" indent="0" algn="just">
              <a:spcAft>
                <a:spcPts val="1200"/>
              </a:spcAft>
              <a:buNone/>
            </a:pPr>
            <a:r>
              <a:rPr lang="pl-PL" sz="2400" dirty="0"/>
              <a:t>OKE ustala listę zdających, którzy według protokołów zbiorczych:</a:t>
            </a:r>
          </a:p>
          <a:p>
            <a:pPr lvl="1" algn="just"/>
            <a:r>
              <a:rPr lang="pl-PL" sz="2400" b="1" dirty="0"/>
              <a:t>nie przystąpili do egzaminu ósmoklasisty </a:t>
            </a:r>
            <a:r>
              <a:rPr lang="pl-PL" sz="2400" dirty="0"/>
              <a:t>z danego przedmiotu lub przedmiotów w terminie głównym z przyczyn losowych bądź zdrowotnych albo</a:t>
            </a:r>
          </a:p>
          <a:p>
            <a:pPr lvl="1" algn="just"/>
            <a:r>
              <a:rPr lang="pl-PL" sz="2400" b="1" dirty="0"/>
              <a:t>przerwali, albo którym przerwano i unieważniono </a:t>
            </a:r>
            <a:r>
              <a:rPr lang="pl-PL" sz="2400" dirty="0"/>
              <a:t>egzamin ósmoklasisty </a:t>
            </a:r>
            <a:br>
              <a:rPr lang="pl-PL" sz="2400" dirty="0"/>
            </a:br>
            <a:r>
              <a:rPr lang="pl-PL" sz="2400" dirty="0"/>
              <a:t>z danego przedmiotu lub przedmiotów w terminie głównym.</a:t>
            </a:r>
          </a:p>
        </p:txBody>
      </p:sp>
      <p:sp>
        <p:nvSpPr>
          <p:cNvPr id="4" name="Symbol zastępczy numeru slajdu 3">
            <a:extLst>
              <a:ext uri="{FF2B5EF4-FFF2-40B4-BE49-F238E27FC236}">
                <a16:creationId xmlns:a16="http://schemas.microsoft.com/office/drawing/2014/main" id="{035B8462-8296-4F56-ADCC-16B08F367772}"/>
              </a:ext>
            </a:extLst>
          </p:cNvPr>
          <p:cNvSpPr>
            <a:spLocks noGrp="1"/>
          </p:cNvSpPr>
          <p:nvPr>
            <p:ph type="sldNum" sz="quarter" idx="12"/>
          </p:nvPr>
        </p:nvSpPr>
        <p:spPr/>
        <p:txBody>
          <a:bodyPr/>
          <a:lstStyle/>
          <a:p>
            <a:fld id="{B3870188-C63B-466F-B678-76B5FFC194F9}" type="slidenum">
              <a:rPr lang="pl-PL" smtClean="0"/>
              <a:t>67</a:t>
            </a:fld>
            <a:endParaRPr lang="pl-PL"/>
          </a:p>
        </p:txBody>
      </p:sp>
    </p:spTree>
    <p:extLst>
      <p:ext uri="{BB962C8B-B14F-4D97-AF65-F5344CB8AC3E}">
        <p14:creationId xmlns:p14="http://schemas.microsoft.com/office/powerpoint/2010/main" val="3233356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1A6A94-8D04-4087-B742-16DF63BF0CC1}"/>
              </a:ext>
            </a:extLst>
          </p:cNvPr>
          <p:cNvSpPr>
            <a:spLocks noGrp="1"/>
          </p:cNvSpPr>
          <p:nvPr>
            <p:ph type="title"/>
          </p:nvPr>
        </p:nvSpPr>
        <p:spPr>
          <a:xfrm>
            <a:off x="350493" y="102017"/>
            <a:ext cx="9875520" cy="1356360"/>
          </a:xfrm>
        </p:spPr>
        <p:txBody>
          <a:bodyPr/>
          <a:lstStyle/>
          <a:p>
            <a:r>
              <a:rPr lang="pl-PL" dirty="0">
                <a:solidFill>
                  <a:schemeClr val="accent5">
                    <a:lumMod val="50000"/>
                  </a:schemeClr>
                </a:solidFill>
              </a:rPr>
              <a:t>Weryfikacja listy zdających</a:t>
            </a:r>
          </a:p>
        </p:txBody>
      </p:sp>
      <p:sp>
        <p:nvSpPr>
          <p:cNvPr id="3" name="Symbol zastępczy zawartości 2">
            <a:extLst>
              <a:ext uri="{FF2B5EF4-FFF2-40B4-BE49-F238E27FC236}">
                <a16:creationId xmlns:a16="http://schemas.microsoft.com/office/drawing/2014/main" id="{1AD790E2-F300-4BC4-B5CD-787F2C2953AE}"/>
              </a:ext>
            </a:extLst>
          </p:cNvPr>
          <p:cNvSpPr>
            <a:spLocks noGrp="1"/>
          </p:cNvSpPr>
          <p:nvPr>
            <p:ph idx="1"/>
          </p:nvPr>
        </p:nvSpPr>
        <p:spPr>
          <a:xfrm>
            <a:off x="1143000" y="1640940"/>
            <a:ext cx="9872871" cy="1044071"/>
          </a:xfrm>
        </p:spPr>
        <p:txBody>
          <a:bodyPr>
            <a:normAutofit/>
          </a:bodyPr>
          <a:lstStyle/>
          <a:p>
            <a:pPr algn="just"/>
            <a:r>
              <a:rPr lang="pl-PL" sz="2400" dirty="0"/>
              <a:t>Dyrektor szkoły ma możliwość sprawdzenia listy zdających w </a:t>
            </a:r>
            <a:r>
              <a:rPr lang="pl-PL" sz="2800" b="1" dirty="0">
                <a:solidFill>
                  <a:srgbClr val="0070C0"/>
                </a:solidFill>
              </a:rPr>
              <a:t>SIOEO</a:t>
            </a:r>
            <a:r>
              <a:rPr lang="pl-PL" sz="2800" b="1" dirty="0">
                <a:solidFill>
                  <a:schemeClr val="accent6">
                    <a:lumMod val="50000"/>
                  </a:schemeClr>
                </a:solidFill>
              </a:rPr>
              <a:t>.</a:t>
            </a:r>
          </a:p>
          <a:p>
            <a:pPr algn="just"/>
            <a:r>
              <a:rPr lang="pl-PL" sz="2400" dirty="0"/>
              <a:t>Każdemu zdającemu należy w nowej sesji przypisać ponownie sale.</a:t>
            </a:r>
            <a:endParaRPr lang="pl-PL" sz="2800" dirty="0">
              <a:solidFill>
                <a:schemeClr val="tx1"/>
              </a:solidFill>
            </a:endParaRPr>
          </a:p>
        </p:txBody>
      </p:sp>
      <p:sp>
        <p:nvSpPr>
          <p:cNvPr id="4" name="Symbol zastępczy numeru slajdu 3">
            <a:extLst>
              <a:ext uri="{FF2B5EF4-FFF2-40B4-BE49-F238E27FC236}">
                <a16:creationId xmlns:a16="http://schemas.microsoft.com/office/drawing/2014/main" id="{EA19FC96-8099-46B8-BB32-6BE7ACB1EE55}"/>
              </a:ext>
            </a:extLst>
          </p:cNvPr>
          <p:cNvSpPr>
            <a:spLocks noGrp="1"/>
          </p:cNvSpPr>
          <p:nvPr>
            <p:ph type="sldNum" sz="quarter" idx="12"/>
          </p:nvPr>
        </p:nvSpPr>
        <p:spPr>
          <a:xfrm>
            <a:off x="10074597" y="6187439"/>
            <a:ext cx="1706217" cy="365125"/>
          </a:xfrm>
        </p:spPr>
        <p:txBody>
          <a:bodyPr/>
          <a:lstStyle/>
          <a:p>
            <a:fld id="{B3870188-C63B-466F-B678-76B5FFC194F9}" type="slidenum">
              <a:rPr lang="pl-PL" smtClean="0"/>
              <a:t>68</a:t>
            </a:fld>
            <a:endParaRPr lang="pl-PL"/>
          </a:p>
        </p:txBody>
      </p:sp>
      <p:grpSp>
        <p:nvGrpSpPr>
          <p:cNvPr id="14" name="Grupa 13"/>
          <p:cNvGrpSpPr/>
          <p:nvPr/>
        </p:nvGrpSpPr>
        <p:grpSpPr>
          <a:xfrm>
            <a:off x="3310863" y="2758903"/>
            <a:ext cx="6763734" cy="3611099"/>
            <a:chOff x="3310863" y="2758903"/>
            <a:chExt cx="6763734" cy="3611099"/>
          </a:xfrm>
        </p:grpSpPr>
        <p:pic>
          <p:nvPicPr>
            <p:cNvPr id="6" name="Obraz 5"/>
            <p:cNvPicPr>
              <a:picLocks noChangeAspect="1"/>
            </p:cNvPicPr>
            <p:nvPr/>
          </p:nvPicPr>
          <p:blipFill>
            <a:blip r:embed="rId2"/>
            <a:stretch>
              <a:fillRect/>
            </a:stretch>
          </p:blipFill>
          <p:spPr>
            <a:xfrm>
              <a:off x="3310863" y="2758903"/>
              <a:ext cx="6763734" cy="3611099"/>
            </a:xfrm>
            <a:prstGeom prst="rect">
              <a:avLst/>
            </a:prstGeom>
            <a:ln>
              <a:solidFill>
                <a:srgbClr val="0066CC"/>
              </a:solidFill>
            </a:ln>
          </p:spPr>
        </p:pic>
        <p:sp>
          <p:nvSpPr>
            <p:cNvPr id="5" name="Prostokąt 4"/>
            <p:cNvSpPr/>
            <p:nvPr/>
          </p:nvSpPr>
          <p:spPr>
            <a:xfrm>
              <a:off x="4834550" y="3023857"/>
              <a:ext cx="787651" cy="10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5812324" y="3702868"/>
              <a:ext cx="1729213" cy="179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6971168" y="2867574"/>
              <a:ext cx="497941" cy="200055"/>
            </a:xfrm>
            <a:prstGeom prst="rect">
              <a:avLst/>
            </a:prstGeom>
            <a:solidFill>
              <a:schemeClr val="bg1"/>
            </a:solidFill>
          </p:spPr>
          <p:txBody>
            <a:bodyPr wrap="square" rtlCol="0">
              <a:spAutoFit/>
            </a:bodyPr>
            <a:lstStyle/>
            <a:p>
              <a:r>
                <a:rPr lang="pl-PL" sz="700" dirty="0">
                  <a:solidFill>
                    <a:srgbClr val="0033CC"/>
                  </a:solidFill>
                  <a:latin typeface="Arial Narrow" panose="020B0606020202030204" pitchFamily="34" charset="0"/>
                </a:rPr>
                <a:t>Maj 2025</a:t>
              </a:r>
            </a:p>
          </p:txBody>
        </p:sp>
        <p:sp>
          <p:nvSpPr>
            <p:cNvPr id="10" name="Prostokąt 9"/>
            <p:cNvSpPr/>
            <p:nvPr/>
          </p:nvSpPr>
          <p:spPr>
            <a:xfrm>
              <a:off x="5160475" y="2867574"/>
              <a:ext cx="651849" cy="13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3" name="pole tekstowe 12"/>
          <p:cNvSpPr txBox="1"/>
          <p:nvPr/>
        </p:nvSpPr>
        <p:spPr>
          <a:xfrm>
            <a:off x="5930022" y="4145264"/>
            <a:ext cx="814812" cy="215444"/>
          </a:xfrm>
          <a:prstGeom prst="rect">
            <a:avLst/>
          </a:prstGeom>
          <a:solidFill>
            <a:srgbClr val="0033CC"/>
          </a:solidFill>
        </p:spPr>
        <p:txBody>
          <a:bodyPr wrap="square" rtlCol="0">
            <a:spAutoFit/>
          </a:bodyPr>
          <a:lstStyle/>
          <a:p>
            <a:r>
              <a:rPr lang="pl-PL" sz="800" dirty="0">
                <a:solidFill>
                  <a:schemeClr val="bg1"/>
                </a:solidFill>
                <a:latin typeface="Arial Narrow" panose="020B0606020202030204" pitchFamily="34" charset="0"/>
              </a:rPr>
              <a:t>Czerwiec  2025</a:t>
            </a:r>
          </a:p>
        </p:txBody>
      </p:sp>
    </p:spTree>
    <p:extLst>
      <p:ext uri="{BB962C8B-B14F-4D97-AF65-F5344CB8AC3E}">
        <p14:creationId xmlns:p14="http://schemas.microsoft.com/office/powerpoint/2010/main" val="3959385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265672-2DC2-43FA-A9DC-E2F51C4CF644}"/>
              </a:ext>
            </a:extLst>
          </p:cNvPr>
          <p:cNvSpPr>
            <a:spLocks noGrp="1"/>
          </p:cNvSpPr>
          <p:nvPr>
            <p:ph type="title"/>
          </p:nvPr>
        </p:nvSpPr>
        <p:spPr>
          <a:xfrm>
            <a:off x="359957" y="125322"/>
            <a:ext cx="9875520" cy="1356360"/>
          </a:xfrm>
        </p:spPr>
        <p:txBody>
          <a:bodyPr/>
          <a:lstStyle/>
          <a:p>
            <a:r>
              <a:rPr lang="pl-PL" dirty="0">
                <a:solidFill>
                  <a:schemeClr val="accent5">
                    <a:lumMod val="50000"/>
                  </a:schemeClr>
                </a:solidFill>
              </a:rPr>
              <a:t>Pisemne informacje do OKE</a:t>
            </a:r>
          </a:p>
        </p:txBody>
      </p:sp>
      <p:sp>
        <p:nvSpPr>
          <p:cNvPr id="3" name="Symbol zastępczy zawartości 2">
            <a:extLst>
              <a:ext uri="{FF2B5EF4-FFF2-40B4-BE49-F238E27FC236}">
                <a16:creationId xmlns:a16="http://schemas.microsoft.com/office/drawing/2014/main" id="{49CFB298-0B2C-41AB-97EC-32DA6A8536D3}"/>
              </a:ext>
            </a:extLst>
          </p:cNvPr>
          <p:cNvSpPr>
            <a:spLocks noGrp="1"/>
          </p:cNvSpPr>
          <p:nvPr>
            <p:ph idx="1"/>
          </p:nvPr>
        </p:nvSpPr>
        <p:spPr>
          <a:xfrm>
            <a:off x="1156915" y="2480655"/>
            <a:ext cx="9872871" cy="2381598"/>
          </a:xfrm>
        </p:spPr>
        <p:txBody>
          <a:bodyPr>
            <a:noAutofit/>
          </a:bodyPr>
          <a:lstStyle/>
          <a:p>
            <a:pPr algn="just"/>
            <a:r>
              <a:rPr lang="pl-PL" sz="2400" dirty="0"/>
              <a:t>Jeżeli dyrektorowi szkoły wiadomo, że zdający </a:t>
            </a:r>
            <a:r>
              <a:rPr lang="pl-PL" sz="2400" b="1" dirty="0"/>
              <a:t>nie przystąpi</a:t>
            </a:r>
            <a:br>
              <a:rPr lang="pl-PL" sz="2400" b="1" dirty="0"/>
            </a:br>
            <a:r>
              <a:rPr lang="pl-PL" sz="2400" b="1" dirty="0"/>
              <a:t>do egzaminu w terminie dodatkowym.</a:t>
            </a:r>
          </a:p>
          <a:p>
            <a:pPr algn="just"/>
            <a:r>
              <a:rPr lang="pl-PL" sz="2400" dirty="0"/>
              <a:t>O uczniach, którzy </a:t>
            </a:r>
            <a:r>
              <a:rPr lang="pl-PL" sz="2400" b="1" dirty="0"/>
              <a:t>nie ukończą szkoły</a:t>
            </a:r>
            <a:r>
              <a:rPr lang="pl-PL" sz="2400" dirty="0"/>
              <a:t>. Dla tych uczniów OKE przygotuje </a:t>
            </a:r>
            <a:r>
              <a:rPr lang="pl-PL" sz="2400" b="1" dirty="0"/>
              <a:t>informację o szczegółowych wynikach </a:t>
            </a:r>
            <a:r>
              <a:rPr lang="pl-PL" sz="2400" dirty="0"/>
              <a:t>egzaminu ósmoklasisty. Informacja będzie  przesyłana do szkoły </a:t>
            </a:r>
            <a:r>
              <a:rPr lang="pl-PL" sz="2400" b="1" dirty="0"/>
              <a:t>drogą elektroniczną.</a:t>
            </a:r>
            <a:r>
              <a:rPr lang="pl-PL" sz="2400" dirty="0"/>
              <a:t> Uczniowie ci nie otrzymują zaświadczenia o szczegółowych wynikach egzaminu ósmoklasisty.</a:t>
            </a:r>
          </a:p>
        </p:txBody>
      </p:sp>
      <p:sp>
        <p:nvSpPr>
          <p:cNvPr id="4" name="Symbol zastępczy numeru slajdu 3">
            <a:extLst>
              <a:ext uri="{FF2B5EF4-FFF2-40B4-BE49-F238E27FC236}">
                <a16:creationId xmlns:a16="http://schemas.microsoft.com/office/drawing/2014/main" id="{EAE230AE-DA9F-4F78-B49A-245E6662C356}"/>
              </a:ext>
            </a:extLst>
          </p:cNvPr>
          <p:cNvSpPr>
            <a:spLocks noGrp="1"/>
          </p:cNvSpPr>
          <p:nvPr>
            <p:ph type="sldNum" sz="quarter" idx="12"/>
          </p:nvPr>
        </p:nvSpPr>
        <p:spPr/>
        <p:txBody>
          <a:bodyPr/>
          <a:lstStyle/>
          <a:p>
            <a:fld id="{B3870188-C63B-466F-B678-76B5FFC194F9}" type="slidenum">
              <a:rPr lang="pl-PL" smtClean="0"/>
              <a:t>69</a:t>
            </a:fld>
            <a:endParaRPr lang="pl-PL"/>
          </a:p>
        </p:txBody>
      </p:sp>
    </p:spTree>
    <p:extLst>
      <p:ext uri="{BB962C8B-B14F-4D97-AF65-F5344CB8AC3E}">
        <p14:creationId xmlns:p14="http://schemas.microsoft.com/office/powerpoint/2010/main" val="1645749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6974" y="559435"/>
            <a:ext cx="9875520" cy="812165"/>
          </a:xfrm>
        </p:spPr>
        <p:txBody>
          <a:bodyPr>
            <a:normAutofit fontScale="90000"/>
          </a:bodyPr>
          <a:lstStyle/>
          <a:p>
            <a:r>
              <a:rPr lang="pl-PL" sz="4400" b="1" dirty="0"/>
              <a:t>Zmiana czasu trwania egzaminów </a:t>
            </a:r>
            <a:br>
              <a:rPr lang="pl-PL" dirty="0"/>
            </a:br>
            <a:endParaRPr lang="pl-PL"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7</a:t>
            </a:fld>
            <a:endParaRPr lang="pl-PL" dirty="0"/>
          </a:p>
        </p:txBody>
      </p:sp>
      <p:sp>
        <p:nvSpPr>
          <p:cNvPr id="5" name="Prostokąt 4"/>
          <p:cNvSpPr/>
          <p:nvPr/>
        </p:nvSpPr>
        <p:spPr>
          <a:xfrm>
            <a:off x="926974" y="1476284"/>
            <a:ext cx="10574448" cy="4647426"/>
          </a:xfrm>
          <a:prstGeom prst="rect">
            <a:avLst/>
          </a:prstGeom>
          <a:ln>
            <a:solidFill>
              <a:schemeClr val="accent1"/>
            </a:solidFill>
          </a:ln>
        </p:spPr>
        <p:txBody>
          <a:bodyPr wrap="square">
            <a:spAutoFit/>
          </a:bodyPr>
          <a:lstStyle/>
          <a:p>
            <a:r>
              <a:rPr lang="pl-PL" sz="2400" i="1" dirty="0">
                <a:solidFill>
                  <a:srgbClr val="000000"/>
                </a:solidFill>
                <a:latin typeface="Arial" panose="020B0604020202020204" pitchFamily="34" charset="0"/>
              </a:rPr>
              <a:t>Egzamin ósmoklasisty obejmuje następujące przedmioty: </a:t>
            </a:r>
          </a:p>
          <a:p>
            <a:pPr lvl="1"/>
            <a:r>
              <a:rPr lang="pl-PL" sz="2400" i="1" dirty="0">
                <a:solidFill>
                  <a:srgbClr val="000000"/>
                </a:solidFill>
                <a:latin typeface="Arial" panose="020B0604020202020204" pitchFamily="34" charset="0"/>
              </a:rPr>
              <a:t>1) język polski, </a:t>
            </a:r>
            <a:r>
              <a:rPr lang="pl-PL" sz="2400" dirty="0">
                <a:solidFill>
                  <a:srgbClr val="000000"/>
                </a:solidFill>
                <a:latin typeface="Arial" panose="020B0604020202020204" pitchFamily="34" charset="0"/>
              </a:rPr>
              <a:t>który trwa </a:t>
            </a:r>
            <a:r>
              <a:rPr lang="pl-PL" sz="2400" b="1" dirty="0">
                <a:solidFill>
                  <a:srgbClr val="000000"/>
                </a:solidFill>
                <a:latin typeface="Arial" panose="020B0604020202020204" pitchFamily="34" charset="0"/>
              </a:rPr>
              <a:t>150 minut </a:t>
            </a:r>
            <a:endParaRPr lang="pl-PL" sz="2400" i="1" dirty="0">
              <a:solidFill>
                <a:srgbClr val="000000"/>
              </a:solidFill>
              <a:latin typeface="Arial" panose="020B0604020202020204" pitchFamily="34" charset="0"/>
            </a:endParaRPr>
          </a:p>
          <a:p>
            <a:pPr lvl="1"/>
            <a:r>
              <a:rPr lang="pl-PL" sz="2400" i="1" dirty="0">
                <a:solidFill>
                  <a:srgbClr val="000000"/>
                </a:solidFill>
                <a:latin typeface="Arial" panose="020B0604020202020204" pitchFamily="34" charset="0"/>
              </a:rPr>
              <a:t>2) matematykę, </a:t>
            </a:r>
            <a:r>
              <a:rPr lang="pl-PL" sz="2400" dirty="0">
                <a:solidFill>
                  <a:srgbClr val="000000"/>
                </a:solidFill>
                <a:latin typeface="Arial" panose="020B0604020202020204" pitchFamily="34" charset="0"/>
              </a:rPr>
              <a:t>która trwa </a:t>
            </a:r>
            <a:r>
              <a:rPr lang="pl-PL" sz="2400" b="1" dirty="0">
                <a:solidFill>
                  <a:srgbClr val="000000"/>
                </a:solidFill>
                <a:latin typeface="Arial" panose="020B0604020202020204" pitchFamily="34" charset="0"/>
              </a:rPr>
              <a:t>125 minut</a:t>
            </a:r>
            <a:endParaRPr lang="pl-PL" sz="2400" i="1" dirty="0">
              <a:solidFill>
                <a:srgbClr val="000000"/>
              </a:solidFill>
              <a:latin typeface="Arial" panose="020B0604020202020204" pitchFamily="34" charset="0"/>
            </a:endParaRPr>
          </a:p>
          <a:p>
            <a:pPr lvl="1"/>
            <a:r>
              <a:rPr lang="pl-PL" sz="2400" i="1" dirty="0">
                <a:solidFill>
                  <a:srgbClr val="000000"/>
                </a:solidFill>
                <a:latin typeface="Arial" panose="020B0604020202020204" pitchFamily="34" charset="0"/>
              </a:rPr>
              <a:t>3) język obcy nowożytny, </a:t>
            </a:r>
            <a:r>
              <a:rPr lang="pl-PL" sz="2400" dirty="0">
                <a:solidFill>
                  <a:srgbClr val="000000"/>
                </a:solidFill>
                <a:latin typeface="Arial" panose="020B0604020202020204" pitchFamily="34" charset="0"/>
              </a:rPr>
              <a:t>który trwa </a:t>
            </a:r>
            <a:r>
              <a:rPr lang="pl-PL" sz="2400" b="1" dirty="0">
                <a:solidFill>
                  <a:srgbClr val="000000"/>
                </a:solidFill>
                <a:latin typeface="Arial" panose="020B0604020202020204" pitchFamily="34" charset="0"/>
              </a:rPr>
              <a:t>110 minut. </a:t>
            </a:r>
            <a:endParaRPr lang="pl-PL" sz="2400" dirty="0">
              <a:latin typeface="Arial" panose="020B0604020202020204" pitchFamily="34" charset="0"/>
            </a:endParaRPr>
          </a:p>
          <a:p>
            <a:pPr lvl="1"/>
            <a:r>
              <a:rPr lang="pl-PL" sz="2000" i="1" dirty="0">
                <a:solidFill>
                  <a:srgbClr val="000000"/>
                </a:solidFill>
                <a:latin typeface="Arial" panose="020B0604020202020204" pitchFamily="34" charset="0"/>
              </a:rPr>
              <a:t> </a:t>
            </a:r>
          </a:p>
          <a:p>
            <a:r>
              <a:rPr lang="pl-PL" sz="2400" dirty="0">
                <a:solidFill>
                  <a:srgbClr val="000000"/>
                </a:solidFill>
                <a:latin typeface="Arial" panose="020B0604020202020204" pitchFamily="34" charset="0"/>
              </a:rPr>
              <a:t>W tym czasie uczeń:</a:t>
            </a:r>
          </a:p>
          <a:p>
            <a:r>
              <a:rPr lang="pl-PL" sz="2400" dirty="0">
                <a:solidFill>
                  <a:srgbClr val="000000"/>
                </a:solidFill>
                <a:latin typeface="Arial" panose="020B0604020202020204" pitchFamily="34" charset="0"/>
              </a:rPr>
              <a:t>rozwiązuje zadania egzaminacyjne,</a:t>
            </a:r>
            <a:br>
              <a:rPr lang="pl-PL" sz="2400" dirty="0">
                <a:solidFill>
                  <a:srgbClr val="000000"/>
                </a:solidFill>
                <a:latin typeface="Arial" panose="020B0604020202020204" pitchFamily="34" charset="0"/>
              </a:rPr>
            </a:br>
            <a:r>
              <a:rPr lang="pl-PL" sz="2400" dirty="0">
                <a:solidFill>
                  <a:srgbClr val="000000"/>
                </a:solidFill>
                <a:latin typeface="Arial" panose="020B0604020202020204" pitchFamily="34" charset="0"/>
              </a:rPr>
              <a:t>sprawdza poprawność rozwiązań zadań egzaminacyjnych,</a:t>
            </a:r>
          </a:p>
          <a:p>
            <a:r>
              <a:rPr lang="pl-PL" sz="2400" dirty="0">
                <a:solidFill>
                  <a:srgbClr val="000000"/>
                </a:solidFill>
                <a:latin typeface="Arial" panose="020B0604020202020204" pitchFamily="34" charset="0"/>
              </a:rPr>
              <a:t>przenosi odpowiedzi do zadań zamkniętych na kartę odpowiedzi,</a:t>
            </a:r>
            <a:br>
              <a:rPr lang="pl-PL" sz="2400" dirty="0">
                <a:solidFill>
                  <a:srgbClr val="000000"/>
                </a:solidFill>
                <a:latin typeface="Arial" panose="020B0604020202020204" pitchFamily="34" charset="0"/>
              </a:rPr>
            </a:br>
            <a:r>
              <a:rPr lang="pl-PL" sz="2400" dirty="0">
                <a:solidFill>
                  <a:srgbClr val="000000"/>
                </a:solidFill>
                <a:latin typeface="Arial" panose="020B0604020202020204" pitchFamily="34" charset="0"/>
              </a:rPr>
              <a:t>oraz sprawdza poprawność przeniesienia odpowiedzi na kartę odpowiedzi. </a:t>
            </a:r>
          </a:p>
          <a:p>
            <a:endParaRPr lang="pl-PL" sz="2000" u="sng" dirty="0">
              <a:solidFill>
                <a:srgbClr val="000000"/>
              </a:solidFill>
              <a:latin typeface="Arial" panose="020B0604020202020204" pitchFamily="34" charset="0"/>
            </a:endParaRPr>
          </a:p>
          <a:p>
            <a:endParaRPr lang="pl-PL" sz="2000" u="sng" dirty="0">
              <a:solidFill>
                <a:srgbClr val="000000"/>
              </a:solidFill>
              <a:latin typeface="Arial" panose="020B0604020202020204" pitchFamily="34" charset="0"/>
            </a:endParaRPr>
          </a:p>
          <a:p>
            <a:r>
              <a:rPr lang="pl-PL" sz="2000" u="sng" dirty="0">
                <a:solidFill>
                  <a:srgbClr val="000000"/>
                </a:solidFill>
                <a:latin typeface="Arial" panose="020B0604020202020204" pitchFamily="34" charset="0"/>
              </a:rPr>
              <a:t>*</a:t>
            </a:r>
            <a:r>
              <a:rPr lang="pl-PL" sz="2000" i="1" dirty="0">
                <a:cs typeface="Calibri" panose="020F0502020204030204" pitchFamily="34" charset="0"/>
              </a:rPr>
              <a:t> Informacja o sposobie… sekcja 2. s. 13</a:t>
            </a:r>
            <a:endParaRPr lang="pl-PL" sz="2000" u="sng" dirty="0">
              <a:solidFill>
                <a:srgbClr val="000000"/>
              </a:solidFill>
              <a:latin typeface="Arial" panose="020B0604020202020204" pitchFamily="34" charset="0"/>
            </a:endParaRPr>
          </a:p>
        </p:txBody>
      </p:sp>
    </p:spTree>
    <p:extLst>
      <p:ext uri="{BB962C8B-B14F-4D97-AF65-F5344CB8AC3E}">
        <p14:creationId xmlns:p14="http://schemas.microsoft.com/office/powerpoint/2010/main" val="4012831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326397" y="1467197"/>
            <a:ext cx="9539206" cy="2262781"/>
          </a:xfrm>
        </p:spPr>
        <p:txBody>
          <a:bodyPr>
            <a:normAutofit/>
          </a:bodyPr>
          <a:lstStyle/>
          <a:p>
            <a:r>
              <a:rPr lang="pl-PL" sz="4800" dirty="0"/>
              <a:t>Ogłoszenie wyników </a:t>
            </a:r>
            <a:br>
              <a:rPr lang="pl-PL" sz="4800" dirty="0"/>
            </a:br>
            <a:r>
              <a:rPr lang="pl-PL" sz="4800" dirty="0"/>
              <a:t>egzaminu ósmoklasisty</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70</a:t>
            </a:fld>
            <a:endParaRPr lang="pl-PL"/>
          </a:p>
        </p:txBody>
      </p:sp>
    </p:spTree>
    <p:extLst>
      <p:ext uri="{BB962C8B-B14F-4D97-AF65-F5344CB8AC3E}">
        <p14:creationId xmlns:p14="http://schemas.microsoft.com/office/powerpoint/2010/main" val="993511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40351" y="182370"/>
            <a:ext cx="9875520" cy="1356360"/>
          </a:xfrm>
        </p:spPr>
        <p:txBody>
          <a:bodyPr/>
          <a:lstStyle/>
          <a:p>
            <a:pPr algn="ctr"/>
            <a:r>
              <a:rPr lang="pl-PL" dirty="0">
                <a:solidFill>
                  <a:schemeClr val="accent5">
                    <a:lumMod val="50000"/>
                  </a:schemeClr>
                </a:solidFill>
              </a:rPr>
              <a:t>Przekazanie wyników i zaświadczeń</a:t>
            </a:r>
          </a:p>
        </p:txBody>
      </p:sp>
      <p:sp>
        <p:nvSpPr>
          <p:cNvPr id="3" name="Symbol zastępczy zawartości 2"/>
          <p:cNvSpPr>
            <a:spLocks noGrp="1"/>
          </p:cNvSpPr>
          <p:nvPr>
            <p:ph idx="1"/>
          </p:nvPr>
        </p:nvSpPr>
        <p:spPr>
          <a:xfrm>
            <a:off x="1143000" y="2057400"/>
            <a:ext cx="9872871" cy="1037341"/>
          </a:xfrm>
        </p:spPr>
        <p:txBody>
          <a:bodyPr>
            <a:normAutofit/>
          </a:bodyPr>
          <a:lstStyle/>
          <a:p>
            <a:r>
              <a:rPr lang="pl-PL" sz="2400" dirty="0"/>
              <a:t>Termin ogłoszenia wyników egzaminu w ZIU </a:t>
            </a:r>
            <a:r>
              <a:rPr lang="pl-PL" sz="2400" b="1" dirty="0">
                <a:solidFill>
                  <a:srgbClr val="FF0000"/>
                </a:solidFill>
              </a:rPr>
              <a:t>– 4 lipca 2025 r. o godz. 8.30</a:t>
            </a:r>
          </a:p>
          <a:p>
            <a:r>
              <a:rPr lang="pl-PL" sz="2400" dirty="0"/>
              <a:t>Termin wydania zdającym zaświadczeń o wynikach </a:t>
            </a:r>
            <a:r>
              <a:rPr lang="pl-PL" sz="2400" b="1" dirty="0">
                <a:solidFill>
                  <a:srgbClr val="FF0000"/>
                </a:solidFill>
              </a:rPr>
              <a:t>– 4 lipca 2025 r.</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71</a:t>
            </a:fld>
            <a:endParaRPr lang="pl-PL"/>
          </a:p>
        </p:txBody>
      </p:sp>
      <p:pic>
        <p:nvPicPr>
          <p:cNvPr id="5" name="Symbol zastępczy zawartości 5">
            <a:extLst>
              <a:ext uri="{FF2B5EF4-FFF2-40B4-BE49-F238E27FC236}">
                <a16:creationId xmlns:a16="http://schemas.microsoft.com/office/drawing/2014/main" id="{F92BB3FC-447F-4F33-BBF4-39D9CA445EA7}"/>
              </a:ext>
            </a:extLst>
          </p:cNvPr>
          <p:cNvPicPr>
            <a:picLocks noChangeAspect="1"/>
          </p:cNvPicPr>
          <p:nvPr/>
        </p:nvPicPr>
        <p:blipFill>
          <a:blip r:embed="rId2"/>
          <a:stretch>
            <a:fillRect/>
          </a:stretch>
        </p:blipFill>
        <p:spPr>
          <a:xfrm>
            <a:off x="3823196" y="3094741"/>
            <a:ext cx="5940564" cy="3657091"/>
          </a:xfrm>
          <a:prstGeom prst="rect">
            <a:avLst/>
          </a:prstGeom>
        </p:spPr>
      </p:pic>
    </p:spTree>
    <p:extLst>
      <p:ext uri="{BB962C8B-B14F-4D97-AF65-F5344CB8AC3E}">
        <p14:creationId xmlns:p14="http://schemas.microsoft.com/office/powerpoint/2010/main" val="793985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33946" y="73356"/>
            <a:ext cx="9875520" cy="1356360"/>
          </a:xfrm>
        </p:spPr>
        <p:txBody>
          <a:bodyPr/>
          <a:lstStyle/>
          <a:p>
            <a:pPr algn="ctr"/>
            <a:r>
              <a:rPr lang="pl-PL" dirty="0">
                <a:solidFill>
                  <a:schemeClr val="accent5">
                    <a:lumMod val="50000"/>
                  </a:schemeClr>
                </a:solidFill>
              </a:rPr>
              <a:t>Wyniki w ZIU</a:t>
            </a:r>
          </a:p>
        </p:txBody>
      </p:sp>
      <p:sp>
        <p:nvSpPr>
          <p:cNvPr id="4" name="Symbol zastępczy numeru slajdu 3"/>
          <p:cNvSpPr>
            <a:spLocks noGrp="1"/>
          </p:cNvSpPr>
          <p:nvPr>
            <p:ph type="sldNum" sz="quarter" idx="12"/>
          </p:nvPr>
        </p:nvSpPr>
        <p:spPr/>
        <p:txBody>
          <a:bodyPr/>
          <a:lstStyle/>
          <a:p>
            <a:fld id="{B3870188-C63B-466F-B678-76B5FFC194F9}" type="slidenum">
              <a:rPr lang="pl-PL" smtClean="0"/>
              <a:t>72</a:t>
            </a:fld>
            <a:endParaRPr lang="pl-PL"/>
          </a:p>
        </p:txBody>
      </p:sp>
      <p:pic>
        <p:nvPicPr>
          <p:cNvPr id="6" name="Symbol zastępczy zawartości 4"/>
          <p:cNvPicPr>
            <a:picLocks/>
          </p:cNvPicPr>
          <p:nvPr/>
        </p:nvPicPr>
        <p:blipFill rotWithShape="1">
          <a:blip r:embed="rId2" cstate="print"/>
          <a:srcRect l="4128"/>
          <a:stretch/>
        </p:blipFill>
        <p:spPr>
          <a:xfrm>
            <a:off x="423950" y="1256816"/>
            <a:ext cx="6451100" cy="3178770"/>
          </a:xfrm>
          <a:prstGeom prst="rect">
            <a:avLst/>
          </a:prstGeom>
          <a:ln>
            <a:noFill/>
          </a:ln>
          <a:effectLst>
            <a:outerShdw blurRad="292100" dist="139700" dir="2700000" algn="tl" rotWithShape="0">
              <a:srgbClr val="333333">
                <a:alpha val="65000"/>
              </a:srgbClr>
            </a:outerShdw>
          </a:effectLst>
        </p:spPr>
      </p:pic>
      <p:pic>
        <p:nvPicPr>
          <p:cNvPr id="8" name="Symbol zastępczy zawartości 4"/>
          <p:cNvPicPr>
            <a:picLocks noGrp="1"/>
          </p:cNvPicPr>
          <p:nvPr>
            <p:ph idx="1"/>
          </p:nvPr>
        </p:nvPicPr>
        <p:blipFill rotWithShape="1">
          <a:blip r:embed="rId3" cstate="print"/>
          <a:srcRect b="13237"/>
          <a:stretch/>
        </p:blipFill>
        <p:spPr bwMode="auto">
          <a:xfrm>
            <a:off x="6071706" y="2643931"/>
            <a:ext cx="5811884" cy="380874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44510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rotWithShape="1">
          <a:blip r:embed="rId2"/>
          <a:srcRect r="85748"/>
          <a:stretch/>
        </p:blipFill>
        <p:spPr>
          <a:xfrm>
            <a:off x="462080" y="1323182"/>
            <a:ext cx="1932082" cy="4831535"/>
          </a:xfrm>
          <a:prstGeom prst="rect">
            <a:avLst/>
          </a:prstGeom>
        </p:spPr>
      </p:pic>
      <p:sp>
        <p:nvSpPr>
          <p:cNvPr id="5" name="Prostokąt 4"/>
          <p:cNvSpPr/>
          <p:nvPr/>
        </p:nvSpPr>
        <p:spPr>
          <a:xfrm>
            <a:off x="334453" y="4504331"/>
            <a:ext cx="2107928" cy="1008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9"/>
          </a:p>
        </p:txBody>
      </p:sp>
      <p:pic>
        <p:nvPicPr>
          <p:cNvPr id="8" name="Obraz 7"/>
          <p:cNvPicPr>
            <a:picLocks noChangeAspect="1"/>
          </p:cNvPicPr>
          <p:nvPr/>
        </p:nvPicPr>
        <p:blipFill rotWithShape="1">
          <a:blip r:embed="rId3"/>
          <a:srcRect t="16782" r="37082" b="6470"/>
          <a:stretch/>
        </p:blipFill>
        <p:spPr>
          <a:xfrm>
            <a:off x="2490600" y="1758462"/>
            <a:ext cx="8541472" cy="3470030"/>
          </a:xfrm>
          <a:prstGeom prst="rect">
            <a:avLst/>
          </a:prstGeom>
          <a:ln>
            <a:solidFill>
              <a:schemeClr val="accent1"/>
            </a:solidFill>
          </a:ln>
        </p:spPr>
      </p:pic>
      <p:sp>
        <p:nvSpPr>
          <p:cNvPr id="3" name="Tytuł 2"/>
          <p:cNvSpPr>
            <a:spLocks noGrp="1"/>
          </p:cNvSpPr>
          <p:nvPr>
            <p:ph type="title"/>
          </p:nvPr>
        </p:nvSpPr>
        <p:spPr>
          <a:xfrm>
            <a:off x="1088679" y="93553"/>
            <a:ext cx="9875520" cy="1356360"/>
          </a:xfrm>
        </p:spPr>
        <p:txBody>
          <a:bodyPr/>
          <a:lstStyle/>
          <a:p>
            <a:pPr algn="ctr"/>
            <a:r>
              <a:rPr lang="pl-PL" dirty="0">
                <a:solidFill>
                  <a:schemeClr val="accent5">
                    <a:lumMod val="50000"/>
                  </a:schemeClr>
                </a:solidFill>
              </a:rPr>
              <a:t>Wyniki w SIOEO</a:t>
            </a:r>
          </a:p>
        </p:txBody>
      </p:sp>
    </p:spTree>
    <p:extLst>
      <p:ext uri="{BB962C8B-B14F-4D97-AF65-F5344CB8AC3E}">
        <p14:creationId xmlns:p14="http://schemas.microsoft.com/office/powerpoint/2010/main" val="205982549"/>
      </p:ext>
    </p:extLst>
  </p:cSld>
  <p:clrMapOvr>
    <a:masterClrMapping/>
  </p:clrMapOvr>
  <mc:AlternateContent xmlns:mc="http://schemas.openxmlformats.org/markup-compatibility/2006" xmlns:p14="http://schemas.microsoft.com/office/powerpoint/2010/main">
    <mc:Choice Requires="p14">
      <p:transition p14:dur="0" advTm="25219"/>
    </mc:Choice>
    <mc:Fallback xmlns="">
      <p:transition advTm="25219"/>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D23B10-1F25-4C95-9BD8-E02CEA5B5045}"/>
              </a:ext>
            </a:extLst>
          </p:cNvPr>
          <p:cNvSpPr>
            <a:spLocks noGrp="1"/>
          </p:cNvSpPr>
          <p:nvPr>
            <p:ph type="title"/>
          </p:nvPr>
        </p:nvSpPr>
        <p:spPr>
          <a:xfrm>
            <a:off x="372878" y="368635"/>
            <a:ext cx="9875520" cy="1094106"/>
          </a:xfrm>
        </p:spPr>
        <p:txBody>
          <a:bodyPr/>
          <a:lstStyle/>
          <a:p>
            <a:r>
              <a:rPr lang="pl-PL" dirty="0">
                <a:solidFill>
                  <a:schemeClr val="accent5">
                    <a:lumMod val="50000"/>
                  </a:schemeClr>
                </a:solidFill>
              </a:rPr>
              <a:t>Analiza </a:t>
            </a:r>
            <a:br>
              <a:rPr lang="pl-PL" dirty="0">
                <a:solidFill>
                  <a:schemeClr val="accent5">
                    <a:lumMod val="50000"/>
                  </a:schemeClr>
                </a:solidFill>
              </a:rPr>
            </a:br>
            <a:r>
              <a:rPr lang="pl-PL" dirty="0">
                <a:solidFill>
                  <a:schemeClr val="accent5">
                    <a:lumMod val="50000"/>
                  </a:schemeClr>
                </a:solidFill>
              </a:rPr>
              <a:t>wyników</a:t>
            </a:r>
          </a:p>
        </p:txBody>
      </p:sp>
      <p:sp>
        <p:nvSpPr>
          <p:cNvPr id="4" name="Symbol zastępczy numeru slajdu 3">
            <a:extLst>
              <a:ext uri="{FF2B5EF4-FFF2-40B4-BE49-F238E27FC236}">
                <a16:creationId xmlns:a16="http://schemas.microsoft.com/office/drawing/2014/main" id="{3530BE82-3A62-44C6-9633-FEF61EB73DA9}"/>
              </a:ext>
            </a:extLst>
          </p:cNvPr>
          <p:cNvSpPr>
            <a:spLocks noGrp="1"/>
          </p:cNvSpPr>
          <p:nvPr>
            <p:ph type="sldNum" sz="quarter" idx="12"/>
          </p:nvPr>
        </p:nvSpPr>
        <p:spPr/>
        <p:txBody>
          <a:bodyPr/>
          <a:lstStyle/>
          <a:p>
            <a:fld id="{B3870188-C63B-466F-B678-76B5FFC194F9}" type="slidenum">
              <a:rPr lang="pl-PL" smtClean="0"/>
              <a:t>74</a:t>
            </a:fld>
            <a:endParaRPr lang="pl-PL"/>
          </a:p>
        </p:txBody>
      </p:sp>
      <p:pic>
        <p:nvPicPr>
          <p:cNvPr id="6" name="Obraz 5"/>
          <p:cNvPicPr>
            <a:picLocks noChangeAspect="1"/>
          </p:cNvPicPr>
          <p:nvPr/>
        </p:nvPicPr>
        <p:blipFill rotWithShape="1">
          <a:blip r:embed="rId2"/>
          <a:srcRect b="13163"/>
          <a:stretch/>
        </p:blipFill>
        <p:spPr>
          <a:xfrm>
            <a:off x="2310708" y="368635"/>
            <a:ext cx="9581273" cy="6120730"/>
          </a:xfrm>
          <a:prstGeom prst="rect">
            <a:avLst/>
          </a:prstGeom>
          <a:ln>
            <a:solidFill>
              <a:schemeClr val="accent1"/>
            </a:solidFill>
          </a:ln>
        </p:spPr>
      </p:pic>
    </p:spTree>
    <p:extLst>
      <p:ext uri="{BB962C8B-B14F-4D97-AF65-F5344CB8AC3E}">
        <p14:creationId xmlns:p14="http://schemas.microsoft.com/office/powerpoint/2010/main" val="320132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5599AC-8764-4574-9142-A73FE379BDAC}"/>
              </a:ext>
            </a:extLst>
          </p:cNvPr>
          <p:cNvSpPr>
            <a:spLocks noGrp="1"/>
          </p:cNvSpPr>
          <p:nvPr>
            <p:ph type="title"/>
          </p:nvPr>
        </p:nvSpPr>
        <p:spPr>
          <a:xfrm>
            <a:off x="1115840" y="102606"/>
            <a:ext cx="9875520" cy="1356360"/>
          </a:xfrm>
        </p:spPr>
        <p:txBody>
          <a:bodyPr/>
          <a:lstStyle/>
          <a:p>
            <a:pPr algn="ctr"/>
            <a:r>
              <a:rPr lang="pl-PL" dirty="0">
                <a:solidFill>
                  <a:schemeClr val="accent5">
                    <a:lumMod val="50000"/>
                  </a:schemeClr>
                </a:solidFill>
              </a:rPr>
              <a:t>Zbiór instrukcji do SIOEO</a:t>
            </a:r>
          </a:p>
        </p:txBody>
      </p:sp>
      <p:sp>
        <p:nvSpPr>
          <p:cNvPr id="4" name="Symbol zastępczy numeru slajdu 3">
            <a:extLst>
              <a:ext uri="{FF2B5EF4-FFF2-40B4-BE49-F238E27FC236}">
                <a16:creationId xmlns:a16="http://schemas.microsoft.com/office/drawing/2014/main" id="{009345E7-D0DD-4AAE-A538-B6A969E5E3CD}"/>
              </a:ext>
            </a:extLst>
          </p:cNvPr>
          <p:cNvSpPr>
            <a:spLocks noGrp="1"/>
          </p:cNvSpPr>
          <p:nvPr>
            <p:ph type="sldNum" sz="quarter" idx="12"/>
          </p:nvPr>
        </p:nvSpPr>
        <p:spPr/>
        <p:txBody>
          <a:bodyPr/>
          <a:lstStyle/>
          <a:p>
            <a:fld id="{B3870188-C63B-466F-B678-76B5FFC194F9}" type="slidenum">
              <a:rPr lang="pl-PL" smtClean="0"/>
              <a:t>75</a:t>
            </a:fld>
            <a:endParaRPr lang="pl-PL"/>
          </a:p>
        </p:txBody>
      </p:sp>
      <p:pic>
        <p:nvPicPr>
          <p:cNvPr id="8" name="Symbol zastępczy zawartości 7">
            <a:extLst>
              <a:ext uri="{FF2B5EF4-FFF2-40B4-BE49-F238E27FC236}">
                <a16:creationId xmlns:a16="http://schemas.microsoft.com/office/drawing/2014/main" id="{71E4F41D-C096-4E79-9AE1-DEA6C5D72508}"/>
              </a:ext>
            </a:extLst>
          </p:cNvPr>
          <p:cNvPicPr>
            <a:picLocks noGrp="1" noChangeAspect="1"/>
          </p:cNvPicPr>
          <p:nvPr>
            <p:ph idx="1"/>
          </p:nvPr>
        </p:nvPicPr>
        <p:blipFill rotWithShape="1">
          <a:blip r:embed="rId2"/>
          <a:srcRect l="6801" t="13445" r="9703" b="10085"/>
          <a:stretch/>
        </p:blipFill>
        <p:spPr>
          <a:xfrm>
            <a:off x="825198" y="1121941"/>
            <a:ext cx="10541604" cy="5430624"/>
          </a:xfrm>
          <a:prstGeom prst="rect">
            <a:avLst/>
          </a:prstGeom>
          <a:ln>
            <a:solidFill>
              <a:schemeClr val="accent1"/>
            </a:solidFill>
          </a:ln>
        </p:spPr>
      </p:pic>
      <p:sp>
        <p:nvSpPr>
          <p:cNvPr id="9" name="Strzałka: w lewo 8">
            <a:extLst>
              <a:ext uri="{FF2B5EF4-FFF2-40B4-BE49-F238E27FC236}">
                <a16:creationId xmlns:a16="http://schemas.microsoft.com/office/drawing/2014/main" id="{5B4204A0-E7A8-444C-8F9E-3412BFA6DB1B}"/>
              </a:ext>
            </a:extLst>
          </p:cNvPr>
          <p:cNvSpPr/>
          <p:nvPr/>
        </p:nvSpPr>
        <p:spPr>
          <a:xfrm>
            <a:off x="5250322" y="6224574"/>
            <a:ext cx="1848357" cy="290855"/>
          </a:xfrm>
          <a:prstGeom prst="leftArrow">
            <a:avLst>
              <a:gd name="adj1" fmla="val 50000"/>
              <a:gd name="adj2" fmla="val 1433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19780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4003B3-57F6-4778-8EF3-E662F96717DE}"/>
              </a:ext>
            </a:extLst>
          </p:cNvPr>
          <p:cNvSpPr>
            <a:spLocks noGrp="1"/>
          </p:cNvSpPr>
          <p:nvPr>
            <p:ph type="title"/>
          </p:nvPr>
        </p:nvSpPr>
        <p:spPr>
          <a:xfrm>
            <a:off x="8311271" y="448801"/>
            <a:ext cx="9875520" cy="1356360"/>
          </a:xfrm>
        </p:spPr>
        <p:txBody>
          <a:bodyPr>
            <a:normAutofit/>
          </a:bodyPr>
          <a:lstStyle/>
          <a:p>
            <a:r>
              <a:rPr lang="pl-PL" sz="7200" b="1" dirty="0">
                <a:solidFill>
                  <a:srgbClr val="004383"/>
                </a:solidFill>
                <a:latin typeface="Arial" panose="020B0604020202020204" pitchFamily="34" charset="0"/>
                <a:cs typeface="Arial" panose="020B0604020202020204" pitchFamily="34" charset="0"/>
              </a:rPr>
              <a:t>SIOEO</a:t>
            </a:r>
          </a:p>
        </p:txBody>
      </p:sp>
      <p:pic>
        <p:nvPicPr>
          <p:cNvPr id="5" name="Symbol zastępczy zawartości 4">
            <a:extLst>
              <a:ext uri="{FF2B5EF4-FFF2-40B4-BE49-F238E27FC236}">
                <a16:creationId xmlns:a16="http://schemas.microsoft.com/office/drawing/2014/main" id="{7D604FE6-4634-4ABC-8C4B-BE8A0146B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520" y="1975941"/>
            <a:ext cx="11731927" cy="3419019"/>
          </a:xfrm>
        </p:spPr>
      </p:pic>
    </p:spTree>
    <p:extLst>
      <p:ext uri="{BB962C8B-B14F-4D97-AF65-F5344CB8AC3E}">
        <p14:creationId xmlns:p14="http://schemas.microsoft.com/office/powerpoint/2010/main" val="24001327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7B8ECB-CF70-4CA1-A916-66D84D66DE14}"/>
              </a:ext>
            </a:extLst>
          </p:cNvPr>
          <p:cNvSpPr>
            <a:spLocks noGrp="1"/>
          </p:cNvSpPr>
          <p:nvPr>
            <p:ph type="title"/>
          </p:nvPr>
        </p:nvSpPr>
        <p:spPr/>
        <p:txBody>
          <a:bodyPr/>
          <a:lstStyle/>
          <a:p>
            <a:endParaRPr lang="pl-PL"/>
          </a:p>
        </p:txBody>
      </p:sp>
      <p:pic>
        <p:nvPicPr>
          <p:cNvPr id="7" name="Obraz 6">
            <a:extLst>
              <a:ext uri="{FF2B5EF4-FFF2-40B4-BE49-F238E27FC236}">
                <a16:creationId xmlns:a16="http://schemas.microsoft.com/office/drawing/2014/main" id="{14FEC4B4-0FB0-4051-8810-B10CBE0014A6}"/>
              </a:ext>
            </a:extLst>
          </p:cNvPr>
          <p:cNvPicPr>
            <a:picLocks noChangeAspect="1"/>
          </p:cNvPicPr>
          <p:nvPr/>
        </p:nvPicPr>
        <p:blipFill rotWithShape="1">
          <a:blip r:embed="rId2">
            <a:extLst>
              <a:ext uri="{28A0092B-C50C-407E-A947-70E740481C1C}">
                <a14:useLocalDpi xmlns:a14="http://schemas.microsoft.com/office/drawing/2010/main" val="0"/>
              </a:ext>
            </a:extLst>
          </a:blip>
          <a:srcRect l="14045" t="20077" r="15236" b="17663"/>
          <a:stretch/>
        </p:blipFill>
        <p:spPr>
          <a:xfrm rot="5400000">
            <a:off x="2807473" y="1209034"/>
            <a:ext cx="6739614" cy="4450080"/>
          </a:xfrm>
          <a:prstGeom prst="rect">
            <a:avLst/>
          </a:prstGeom>
        </p:spPr>
      </p:pic>
      <p:sp>
        <p:nvSpPr>
          <p:cNvPr id="9" name="Symbol zastępczy zawartości 8">
            <a:extLst>
              <a:ext uri="{FF2B5EF4-FFF2-40B4-BE49-F238E27FC236}">
                <a16:creationId xmlns:a16="http://schemas.microsoft.com/office/drawing/2014/main" id="{A157F7B0-34A8-4EE8-9243-C6ED159A11B2}"/>
              </a:ext>
            </a:extLst>
          </p:cNvPr>
          <p:cNvSpPr>
            <a:spLocks noGrp="1"/>
          </p:cNvSpPr>
          <p:nvPr>
            <p:ph idx="1"/>
          </p:nvPr>
        </p:nvSpPr>
        <p:spPr/>
        <p:txBody>
          <a:bodyPr/>
          <a:lstStyle/>
          <a:p>
            <a:endParaRPr lang="pl-PL" dirty="0"/>
          </a:p>
        </p:txBody>
      </p:sp>
    </p:spTree>
    <p:extLst>
      <p:ext uri="{BB962C8B-B14F-4D97-AF65-F5344CB8AC3E}">
        <p14:creationId xmlns:p14="http://schemas.microsoft.com/office/powerpoint/2010/main" val="29518429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E5D26D-7A36-4CA1-A7CB-31D2548EA3FD}"/>
              </a:ext>
            </a:extLst>
          </p:cNvPr>
          <p:cNvSpPr>
            <a:spLocks noGrp="1"/>
          </p:cNvSpPr>
          <p:nvPr>
            <p:ph type="title"/>
          </p:nvPr>
        </p:nvSpPr>
        <p:spPr/>
        <p:txBody>
          <a:bodyPr/>
          <a:lstStyle/>
          <a:p>
            <a:endParaRPr lang="pl-PL"/>
          </a:p>
        </p:txBody>
      </p:sp>
      <p:pic>
        <p:nvPicPr>
          <p:cNvPr id="5" name="Symbol zastępczy zawartości 4">
            <a:extLst>
              <a:ext uri="{FF2B5EF4-FFF2-40B4-BE49-F238E27FC236}">
                <a16:creationId xmlns:a16="http://schemas.microsoft.com/office/drawing/2014/main" id="{E389CEC6-D858-4B16-9028-3C00F8A7E4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846" y="1101109"/>
            <a:ext cx="6207708" cy="4655782"/>
          </a:xfrm>
        </p:spPr>
      </p:pic>
      <p:pic>
        <p:nvPicPr>
          <p:cNvPr id="6" name="Symbol zastępczy zawartości 4">
            <a:extLst>
              <a:ext uri="{FF2B5EF4-FFF2-40B4-BE49-F238E27FC236}">
                <a16:creationId xmlns:a16="http://schemas.microsoft.com/office/drawing/2014/main" id="{9515B58D-414D-41AF-85D7-B6A322E8F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5859" y="1717798"/>
            <a:ext cx="4616106" cy="3462080"/>
          </a:xfrm>
          <a:prstGeom prst="rect">
            <a:avLst/>
          </a:prstGeom>
        </p:spPr>
      </p:pic>
    </p:spTree>
    <p:extLst>
      <p:ext uri="{BB962C8B-B14F-4D97-AF65-F5344CB8AC3E}">
        <p14:creationId xmlns:p14="http://schemas.microsoft.com/office/powerpoint/2010/main" val="3230752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Symbol zastępczy zawartości 34">
            <a:extLst>
              <a:ext uri="{FF2B5EF4-FFF2-40B4-BE49-F238E27FC236}">
                <a16:creationId xmlns:a16="http://schemas.microsoft.com/office/drawing/2014/main" id="{BEAEFD50-9AF1-42E0-A800-DB5DD4C5D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15" y="139787"/>
            <a:ext cx="11922769" cy="7952395"/>
          </a:xfrm>
        </p:spPr>
      </p:pic>
      <p:sp>
        <p:nvSpPr>
          <p:cNvPr id="22" name="pole tekstowe 21">
            <a:extLst>
              <a:ext uri="{FF2B5EF4-FFF2-40B4-BE49-F238E27FC236}">
                <a16:creationId xmlns:a16="http://schemas.microsoft.com/office/drawing/2014/main" id="{7FF96CE3-44A9-48A8-9BA1-8BC9A7C398DD}"/>
              </a:ext>
            </a:extLst>
          </p:cNvPr>
          <p:cNvSpPr txBox="1"/>
          <p:nvPr/>
        </p:nvSpPr>
        <p:spPr>
          <a:xfrm>
            <a:off x="3251200" y="3429000"/>
            <a:ext cx="8806184" cy="3046988"/>
          </a:xfrm>
          <a:prstGeom prst="rect">
            <a:avLst/>
          </a:prstGeom>
          <a:pattFill prst="ltHorz">
            <a:fgClr>
              <a:srgbClr val="C9CBC5"/>
            </a:fgClr>
            <a:bgClr>
              <a:schemeClr val="bg1"/>
            </a:bgClr>
          </a:pattFill>
        </p:spPr>
        <p:txBody>
          <a:bodyPr wrap="square" rtlCol="0">
            <a:spAutoFit/>
          </a:bodyPr>
          <a:lstStyle/>
          <a:p>
            <a:r>
              <a:rPr lang="pl-PL" sz="2400" dirty="0">
                <a:solidFill>
                  <a:srgbClr val="AF503E"/>
                </a:solidFill>
                <a:effectLst/>
                <a:latin typeface="Times New Roman" panose="02020603050405020304" pitchFamily="18" charset="0"/>
                <a:ea typeface="Times New Roman" panose="02020603050405020304" pitchFamily="18" charset="0"/>
              </a:rPr>
              <a:t>Z okazji Świąt Wielkanocnych składamy</a:t>
            </a:r>
            <a:br>
              <a:rPr lang="pl-PL" sz="2400" dirty="0">
                <a:solidFill>
                  <a:srgbClr val="AF503E"/>
                </a:solidFill>
                <a:effectLst/>
                <a:latin typeface="Times New Roman" panose="02020603050405020304" pitchFamily="18" charset="0"/>
                <a:ea typeface="Times New Roman" panose="02020603050405020304" pitchFamily="18" charset="0"/>
              </a:rPr>
            </a:br>
            <a:r>
              <a:rPr lang="pl-PL" sz="2400" dirty="0">
                <a:solidFill>
                  <a:srgbClr val="AF503E"/>
                </a:solidFill>
                <a:effectLst/>
                <a:latin typeface="Times New Roman" panose="02020603050405020304" pitchFamily="18" charset="0"/>
                <a:ea typeface="Times New Roman" panose="02020603050405020304" pitchFamily="18" charset="0"/>
              </a:rPr>
              <a:t>najserdeczniejsze życzenia zdrowia, radości i pomyślności.</a:t>
            </a:r>
            <a:br>
              <a:rPr lang="pl-PL" sz="2400" dirty="0">
                <a:solidFill>
                  <a:srgbClr val="AF503E"/>
                </a:solidFill>
                <a:effectLst/>
                <a:latin typeface="Times New Roman" panose="02020603050405020304" pitchFamily="18" charset="0"/>
                <a:ea typeface="Times New Roman" panose="02020603050405020304" pitchFamily="18" charset="0"/>
              </a:rPr>
            </a:br>
            <a:r>
              <a:rPr lang="pl-PL" sz="2400" dirty="0">
                <a:solidFill>
                  <a:srgbClr val="AF503E"/>
                </a:solidFill>
                <a:effectLst/>
                <a:latin typeface="Times New Roman" panose="02020603050405020304" pitchFamily="18" charset="0"/>
                <a:ea typeface="Times New Roman" panose="02020603050405020304" pitchFamily="18" charset="0"/>
              </a:rPr>
              <a:t>Niech ten wyjątkowy czas napełni Państwa serca nadzieją</a:t>
            </a:r>
            <a:br>
              <a:rPr lang="pl-PL" sz="2400" dirty="0">
                <a:solidFill>
                  <a:srgbClr val="AF503E"/>
                </a:solidFill>
                <a:effectLst/>
                <a:latin typeface="Times New Roman" panose="02020603050405020304" pitchFamily="18" charset="0"/>
                <a:ea typeface="Times New Roman" panose="02020603050405020304" pitchFamily="18" charset="0"/>
              </a:rPr>
            </a:br>
            <a:r>
              <a:rPr lang="pl-PL" sz="2400" dirty="0">
                <a:solidFill>
                  <a:srgbClr val="AF503E"/>
                </a:solidFill>
                <a:effectLst/>
                <a:latin typeface="Times New Roman" panose="02020603050405020304" pitchFamily="18" charset="0"/>
                <a:ea typeface="Times New Roman" panose="02020603050405020304" pitchFamily="18" charset="0"/>
              </a:rPr>
              <a:t>i optymizmem, a wiosenna atmosfera doda dużo energii. </a:t>
            </a:r>
          </a:p>
          <a:p>
            <a:r>
              <a:rPr lang="pl-PL" sz="2400" dirty="0">
                <a:solidFill>
                  <a:srgbClr val="AF503E"/>
                </a:solidFill>
                <a:effectLst/>
                <a:latin typeface="Times New Roman" panose="02020603050405020304" pitchFamily="18" charset="0"/>
                <a:ea typeface="Times New Roman" panose="02020603050405020304" pitchFamily="18" charset="0"/>
              </a:rPr>
              <a:t>Życzymy, aby codzienna praca przynosiła satysfakcję i wdzięczność uczniów, a chwile spędzone w gronie bliskich były pełne ciepła</a:t>
            </a:r>
            <a:br>
              <a:rPr lang="pl-PL" sz="2400" dirty="0">
                <a:solidFill>
                  <a:srgbClr val="AF503E"/>
                </a:solidFill>
                <a:effectLst/>
                <a:latin typeface="Times New Roman" panose="02020603050405020304" pitchFamily="18" charset="0"/>
                <a:ea typeface="Times New Roman" panose="02020603050405020304" pitchFamily="18" charset="0"/>
              </a:rPr>
            </a:br>
            <a:r>
              <a:rPr lang="pl-PL" sz="2400" dirty="0">
                <a:solidFill>
                  <a:srgbClr val="AF503E"/>
                </a:solidFill>
                <a:effectLst/>
                <a:latin typeface="Times New Roman" panose="02020603050405020304" pitchFamily="18" charset="0"/>
                <a:ea typeface="Times New Roman" panose="02020603050405020304" pitchFamily="18" charset="0"/>
              </a:rPr>
              <a:t>i wzajemnej życzliwości.</a:t>
            </a:r>
          </a:p>
          <a:p>
            <a:r>
              <a:rPr lang="pl-PL" sz="2400" b="1" dirty="0">
                <a:solidFill>
                  <a:srgbClr val="AF503E"/>
                </a:solidFill>
                <a:effectLst/>
                <a:latin typeface="Times New Roman" panose="02020603050405020304" pitchFamily="18" charset="0"/>
                <a:ea typeface="Times New Roman" panose="02020603050405020304" pitchFamily="18" charset="0"/>
              </a:rPr>
              <a:t>Wesołych, spokojnych Świąt Wielkanocnych!</a:t>
            </a:r>
            <a:endParaRPr lang="pl-PL" sz="2400" dirty="0">
              <a:solidFill>
                <a:srgbClr val="AF503E"/>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8136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2237" y="433043"/>
            <a:ext cx="11324723" cy="1110642"/>
          </a:xfrm>
        </p:spPr>
        <p:txBody>
          <a:bodyPr>
            <a:noAutofit/>
          </a:bodyPr>
          <a:lstStyle/>
          <a:p>
            <a:br>
              <a:rPr lang="pl-PL" sz="4400" dirty="0"/>
            </a:br>
            <a:r>
              <a:rPr lang="pl-PL" sz="4400" dirty="0"/>
              <a:t>Zmiana czasu trwania egzaminów</a:t>
            </a:r>
            <a:br>
              <a:rPr lang="pl-PL" sz="4400" dirty="0"/>
            </a:br>
            <a:r>
              <a:rPr lang="pl-PL" sz="4400" dirty="0"/>
              <a:t> </a:t>
            </a:r>
            <a:br>
              <a:rPr lang="pl-PL" sz="4400" dirty="0"/>
            </a:br>
            <a:endParaRPr lang="pl-PL" sz="4400"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8</a:t>
            </a:fld>
            <a:endParaRPr lang="pl-PL"/>
          </a:p>
        </p:txBody>
      </p:sp>
      <p:pic>
        <p:nvPicPr>
          <p:cNvPr id="5" name="Obraz 4">
            <a:extLst>
              <a:ext uri="{FF2B5EF4-FFF2-40B4-BE49-F238E27FC236}">
                <a16:creationId xmlns:a16="http://schemas.microsoft.com/office/drawing/2014/main" id="{9779C455-4B98-4F9F-87DC-290E91FB59F5}"/>
              </a:ext>
            </a:extLst>
          </p:cNvPr>
          <p:cNvPicPr>
            <a:picLocks noChangeAspect="1"/>
          </p:cNvPicPr>
          <p:nvPr/>
        </p:nvPicPr>
        <p:blipFill>
          <a:blip r:embed="rId3"/>
          <a:stretch>
            <a:fillRect/>
          </a:stretch>
        </p:blipFill>
        <p:spPr>
          <a:xfrm>
            <a:off x="1182237" y="1432542"/>
            <a:ext cx="9745468" cy="4992415"/>
          </a:xfrm>
          <a:prstGeom prst="rect">
            <a:avLst/>
          </a:prstGeom>
          <a:ln>
            <a:solidFill>
              <a:schemeClr val="accent1"/>
            </a:solidFill>
          </a:ln>
        </p:spPr>
      </p:pic>
    </p:spTree>
    <p:extLst>
      <p:ext uri="{BB962C8B-B14F-4D97-AF65-F5344CB8AC3E}">
        <p14:creationId xmlns:p14="http://schemas.microsoft.com/office/powerpoint/2010/main" val="26966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0560" y="257461"/>
            <a:ext cx="11063886" cy="2967644"/>
          </a:xfrm>
        </p:spPr>
        <p:txBody>
          <a:bodyPr>
            <a:normAutofit/>
          </a:bodyPr>
          <a:lstStyle/>
          <a:p>
            <a:r>
              <a:rPr lang="pl-PL" sz="4000" dirty="0"/>
              <a:t>Zmiana przedłużenia czasu dla zdających,</a:t>
            </a:r>
            <a:br>
              <a:rPr lang="pl-PL" sz="4000" dirty="0"/>
            </a:br>
            <a:r>
              <a:rPr lang="pl-PL" sz="4000" dirty="0"/>
              <a:t>którzy mają przyznane takie dostosowanie</a:t>
            </a:r>
            <a:br>
              <a:rPr lang="pl-PL" dirty="0"/>
            </a:br>
            <a:br>
              <a:rPr lang="pl-PL" dirty="0"/>
            </a:br>
            <a:r>
              <a:rPr lang="pl-PL" sz="2400" i="1" dirty="0">
                <a:cs typeface="Calibri" panose="020F0502020204030204" pitchFamily="34" charset="0"/>
              </a:rPr>
              <a:t>Komunikat dyrektora Centralnej Komisji Egzaminacyjnej z </a:t>
            </a:r>
            <a:r>
              <a:rPr lang="pl-PL" sz="2400" i="1" dirty="0">
                <a:solidFill>
                  <a:srgbClr val="FF0000"/>
                </a:solidFill>
                <a:cs typeface="Calibri" panose="020F0502020204030204" pitchFamily="34" charset="0"/>
              </a:rPr>
              <a:t>31 stycznia 2025 r. </a:t>
            </a:r>
            <a:r>
              <a:rPr lang="pl-PL" sz="2400" i="1" dirty="0">
                <a:cs typeface="Calibri" panose="020F0502020204030204" pitchFamily="34" charset="0"/>
              </a:rPr>
              <a:t>w sprawie szczegółowych sposobów dostosowania warunków i form przeprowadzania egzaminu ósmoklasisty w roku szkolnym 2024/2025</a:t>
            </a:r>
            <a:endParaRPr lang="pl-PL" dirty="0"/>
          </a:p>
        </p:txBody>
      </p:sp>
      <p:sp>
        <p:nvSpPr>
          <p:cNvPr id="4" name="Symbol zastępczy numeru slajdu 3"/>
          <p:cNvSpPr>
            <a:spLocks noGrp="1"/>
          </p:cNvSpPr>
          <p:nvPr>
            <p:ph type="sldNum" sz="quarter" idx="12"/>
          </p:nvPr>
        </p:nvSpPr>
        <p:spPr/>
        <p:txBody>
          <a:bodyPr/>
          <a:lstStyle/>
          <a:p>
            <a:fld id="{B3870188-C63B-466F-B678-76B5FFC194F9}" type="slidenum">
              <a:rPr lang="pl-PL" smtClean="0"/>
              <a:t>9</a:t>
            </a:fld>
            <a:endParaRPr lang="pl-PL" dirty="0"/>
          </a:p>
        </p:txBody>
      </p:sp>
      <p:sp>
        <p:nvSpPr>
          <p:cNvPr id="5" name="Prostokąt 4"/>
          <p:cNvSpPr/>
          <p:nvPr/>
        </p:nvSpPr>
        <p:spPr>
          <a:xfrm>
            <a:off x="670560" y="3429000"/>
            <a:ext cx="10730612" cy="2554545"/>
          </a:xfrm>
          <a:prstGeom prst="rect">
            <a:avLst/>
          </a:prstGeom>
          <a:ln>
            <a:solidFill>
              <a:schemeClr val="accent1"/>
            </a:solidFill>
          </a:ln>
        </p:spPr>
        <p:txBody>
          <a:bodyPr wrap="square">
            <a:spAutoFit/>
          </a:bodyPr>
          <a:lstStyle/>
          <a:p>
            <a:r>
              <a:rPr lang="pl-PL" sz="2000" dirty="0">
                <a:solidFill>
                  <a:srgbClr val="000000"/>
                </a:solidFill>
                <a:latin typeface="Arial" panose="020B0604020202020204" pitchFamily="34" charset="0"/>
              </a:rPr>
              <a:t>19. Jeżeli </a:t>
            </a:r>
            <a:r>
              <a:rPr lang="pl-PL" sz="2000" i="1" dirty="0">
                <a:solidFill>
                  <a:srgbClr val="000000"/>
                </a:solidFill>
                <a:latin typeface="Arial" panose="020B0604020202020204" pitchFamily="34" charset="0"/>
              </a:rPr>
              <a:t>Komunikacie </a:t>
            </a:r>
            <a:r>
              <a:rPr lang="pl-PL" sz="2000" dirty="0">
                <a:solidFill>
                  <a:srgbClr val="000000"/>
                </a:solidFill>
                <a:latin typeface="Arial" panose="020B0604020202020204" pitchFamily="34" charset="0"/>
              </a:rPr>
              <a:t>jest mowa o przedłużeniu czasu na wykonanie zadań z arkusza </a:t>
            </a:r>
            <a:r>
              <a:rPr lang="pl-PL" sz="2000" b="1" dirty="0">
                <a:solidFill>
                  <a:srgbClr val="000000"/>
                </a:solidFill>
                <a:latin typeface="Arial" panose="020B0604020202020204" pitchFamily="34" charset="0"/>
              </a:rPr>
              <a:t>standardowego</a:t>
            </a:r>
            <a:r>
              <a:rPr lang="pl-PL" sz="2000" dirty="0">
                <a:solidFill>
                  <a:srgbClr val="000000"/>
                </a:solidFill>
                <a:latin typeface="Arial" panose="020B0604020202020204" pitchFamily="34" charset="0"/>
              </a:rPr>
              <a:t>, oznacza to, że pracę z arkuszem można przedłużyć: </a:t>
            </a:r>
          </a:p>
          <a:p>
            <a:pPr lvl="1"/>
            <a:r>
              <a:rPr lang="pl-PL" sz="2000" dirty="0">
                <a:solidFill>
                  <a:srgbClr val="000000"/>
                </a:solidFill>
                <a:latin typeface="Arial" panose="020B0604020202020204" pitchFamily="34" charset="0"/>
              </a:rPr>
              <a:t>1) z języka polskiego – nie więcej niż </a:t>
            </a:r>
            <a:r>
              <a:rPr lang="pl-PL" sz="2000" b="1" dirty="0">
                <a:solidFill>
                  <a:srgbClr val="000000"/>
                </a:solidFill>
                <a:latin typeface="Arial" panose="020B0604020202020204" pitchFamily="34" charset="0"/>
              </a:rPr>
              <a:t>o 75 minut </a:t>
            </a:r>
          </a:p>
          <a:p>
            <a:pPr lvl="1"/>
            <a:r>
              <a:rPr lang="pl-PL" sz="2000" dirty="0">
                <a:solidFill>
                  <a:srgbClr val="000000"/>
                </a:solidFill>
                <a:latin typeface="Arial" panose="020B0604020202020204" pitchFamily="34" charset="0"/>
              </a:rPr>
              <a:t>2) z matematyki – nie więcej niż </a:t>
            </a:r>
            <a:r>
              <a:rPr lang="pl-PL" sz="2000" b="1" dirty="0">
                <a:solidFill>
                  <a:srgbClr val="000000"/>
                </a:solidFill>
                <a:latin typeface="Arial" panose="020B0604020202020204" pitchFamily="34" charset="0"/>
              </a:rPr>
              <a:t>o 65 minut </a:t>
            </a:r>
          </a:p>
          <a:p>
            <a:pPr lvl="1"/>
            <a:r>
              <a:rPr lang="pl-PL" sz="2000" dirty="0">
                <a:solidFill>
                  <a:srgbClr val="000000"/>
                </a:solidFill>
                <a:latin typeface="Arial" panose="020B0604020202020204" pitchFamily="34" charset="0"/>
              </a:rPr>
              <a:t>3) z języka obcego nowożytnego – nie więcej niż </a:t>
            </a:r>
            <a:r>
              <a:rPr lang="pl-PL" sz="2000" b="1" dirty="0">
                <a:solidFill>
                  <a:srgbClr val="000000"/>
                </a:solidFill>
                <a:latin typeface="Arial" panose="020B0604020202020204" pitchFamily="34" charset="0"/>
              </a:rPr>
              <a:t>o 55 minut. </a:t>
            </a:r>
          </a:p>
          <a:p>
            <a:pPr lvl="1"/>
            <a:endParaRPr lang="pl-PL" sz="2000" b="1" dirty="0">
              <a:solidFill>
                <a:srgbClr val="000000"/>
              </a:solidFill>
              <a:latin typeface="Arial" panose="020B0604020202020204" pitchFamily="34" charset="0"/>
            </a:endParaRPr>
          </a:p>
          <a:p>
            <a:r>
              <a:rPr lang="pl-PL" sz="2000" dirty="0">
                <a:solidFill>
                  <a:srgbClr val="000000"/>
                </a:solidFill>
                <a:latin typeface="Arial" panose="020B0604020202020204" pitchFamily="34" charset="0"/>
              </a:rPr>
              <a:t>Czas pracy z </a:t>
            </a:r>
            <a:r>
              <a:rPr lang="pl-PL" sz="2000" b="1" dirty="0">
                <a:solidFill>
                  <a:srgbClr val="000000"/>
                </a:solidFill>
                <a:latin typeface="Arial" panose="020B0604020202020204" pitchFamily="34" charset="0"/>
              </a:rPr>
              <a:t>arkuszem dostosowanym </a:t>
            </a:r>
            <a:r>
              <a:rPr lang="pl-PL" sz="2000" dirty="0">
                <a:solidFill>
                  <a:srgbClr val="000000"/>
                </a:solidFill>
                <a:latin typeface="Arial" panose="020B0604020202020204" pitchFamily="34" charset="0"/>
              </a:rPr>
              <a:t>do rodzaju niepełnosprawności wydrukowany</a:t>
            </a:r>
            <a:br>
              <a:rPr lang="pl-PL" sz="2000" dirty="0">
                <a:solidFill>
                  <a:srgbClr val="000000"/>
                </a:solidFill>
                <a:latin typeface="Arial" panose="020B0604020202020204" pitchFamily="34" charset="0"/>
              </a:rPr>
            </a:br>
            <a:r>
              <a:rPr lang="pl-PL" sz="2000" dirty="0">
                <a:solidFill>
                  <a:srgbClr val="000000"/>
                </a:solidFill>
                <a:latin typeface="Arial" panose="020B0604020202020204" pitchFamily="34" charset="0"/>
              </a:rPr>
              <a:t>na stronie tytułowej arkusza uwzględnia przedłużenie, o którym mowa powyżej. </a:t>
            </a:r>
            <a:endParaRPr lang="pl-PL" sz="2000" dirty="0"/>
          </a:p>
        </p:txBody>
      </p:sp>
    </p:spTree>
    <p:extLst>
      <p:ext uri="{BB962C8B-B14F-4D97-AF65-F5344CB8AC3E}">
        <p14:creationId xmlns:p14="http://schemas.microsoft.com/office/powerpoint/2010/main" val="1616306493"/>
      </p:ext>
    </p:extLst>
  </p:cSld>
  <p:clrMapOvr>
    <a:masterClrMapping/>
  </p:clrMapOvr>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1594</TotalTime>
  <Words>4743</Words>
  <Application>Microsoft Macintosh PowerPoint</Application>
  <PresentationFormat>Panoramiczny</PresentationFormat>
  <Paragraphs>421</Paragraphs>
  <Slides>79</Slides>
  <Notes>13</Notes>
  <HiddenSlides>1</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79</vt:i4>
      </vt:variant>
    </vt:vector>
  </HeadingPairs>
  <TitlesOfParts>
    <vt:vector size="88" baseType="lpstr">
      <vt:lpstr>Arial</vt:lpstr>
      <vt:lpstr>Arial Narrow</vt:lpstr>
      <vt:lpstr>Calibri</vt:lpstr>
      <vt:lpstr>Calibri Light</vt:lpstr>
      <vt:lpstr>Century Gothic</vt:lpstr>
      <vt:lpstr>Corbel</vt:lpstr>
      <vt:lpstr>Times New Roman</vt:lpstr>
      <vt:lpstr>Wingdings 3</vt:lpstr>
      <vt:lpstr>Podstawa</vt:lpstr>
      <vt:lpstr>Organizacja i przeprowadzenie egzaminu ósmoklasisty w 2025 roku</vt:lpstr>
      <vt:lpstr>Podstawy prawne </vt:lpstr>
      <vt:lpstr>Strona CKE – Akty prawne</vt:lpstr>
      <vt:lpstr>Strona OKE - Komunikaty</vt:lpstr>
      <vt:lpstr>Strona OKE - Organizacja</vt:lpstr>
      <vt:lpstr>Informacja o sposobie organizacji przeprowadzania egzaminu ósmoklasisty</vt:lpstr>
      <vt:lpstr>Zmiana czasu trwania egzaminów  </vt:lpstr>
      <vt:lpstr> Zmiana czasu trwania egzaminów   </vt:lpstr>
      <vt:lpstr>Zmiana przedłużenia czasu dla zdających, którzy mają przyznane takie dostosowanie  Komunikat dyrektora Centralnej Komisji Egzaminacyjnej z 31 stycznia 2025 r. w sprawie szczegółowych sposobów dostosowania warunków i form przeprowadzania egzaminu ósmoklasisty w roku szkolnym 2024/2025</vt:lpstr>
      <vt:lpstr>Sposób oznaczenia dostosowań na naklejce dla zdającego  Informacja o sposobie… sekcja 4. s. 35</vt:lpstr>
      <vt:lpstr>Przedmioty objęte e-ocenianiem – język rosyjski i język niemiecki  Informacja o sposobie… sekcja 1. s. 6</vt:lpstr>
      <vt:lpstr>Przedmioty objęte e-ocenianiem – język rosyjski i język niemiecki  Informacja o sposobie…  sekcja 1. s. 7</vt:lpstr>
      <vt:lpstr>Przygotowanie egzaminu ósmoklasisty</vt:lpstr>
      <vt:lpstr>Prezentacja programu PowerPoint</vt:lpstr>
      <vt:lpstr>Prezentacja programu PowerPoint</vt:lpstr>
      <vt:lpstr>Prezentacja programu PowerPoint</vt:lpstr>
      <vt:lpstr>Powołanie zespołów nadzorujących (ZN)</vt:lpstr>
      <vt:lpstr>Skład zespołu nadzorującego</vt:lpstr>
      <vt:lpstr>W skład zespołu nadzorującego mogą wchodzić również:</vt:lpstr>
      <vt:lpstr>W skład zespołu nadzorującego nie może wchodzić:</vt:lpstr>
      <vt:lpstr>Szkolenie zespołów nadzorujących</vt:lpstr>
      <vt:lpstr>Prezentacja programu PowerPoint</vt:lpstr>
      <vt:lpstr>Prezentacja programu PowerPoint</vt:lpstr>
      <vt:lpstr>Prezentacja programu PowerPoint</vt:lpstr>
      <vt:lpstr>Pobranie i uzupełnienie dokumentacji egzaminacyjnej w SIOEO</vt:lpstr>
      <vt:lpstr>Listy kontrolne</vt:lpstr>
      <vt:lpstr>Instrukcja pakowania materiałów</vt:lpstr>
      <vt:lpstr>Instrukcje kompletowania materiałów</vt:lpstr>
      <vt:lpstr>Przyczyny unieważnienia egzaminu i zapobieganie im </vt:lpstr>
      <vt:lpstr>PZE sprawdza, czy zostały zamówione wszystkie potrzebne materiały egzaminacyjne</vt:lpstr>
      <vt:lpstr>Przygotowanie dokumentacji</vt:lpstr>
      <vt:lpstr>Prezentacja programu PowerPoint</vt:lpstr>
      <vt:lpstr>W dniu poprzedzającym egzamin</vt:lpstr>
      <vt:lpstr>W dniu poprzedzającym egzamin z języka obcego</vt:lpstr>
      <vt:lpstr>W dniu egzaminu Przewodniczący ZN sprawdzają:</vt:lpstr>
      <vt:lpstr>W dniu egzaminu z danego przedmiotu</vt:lpstr>
      <vt:lpstr>Dystrybucja materiałów egzaminacyjnych</vt:lpstr>
      <vt:lpstr>Odbiór materiałów egzaminacyjnych</vt:lpstr>
      <vt:lpstr>Przekazanie arkuszy Przewodniczącym Zespołów Nadzorujących</vt:lpstr>
      <vt:lpstr>Sposób oznaczenia materiałów</vt:lpstr>
      <vt:lpstr>Oznaczenie arkuszy dla uczniów – obywateli Ukrainy, których pobyt w kraju wynika z ustawy z 12.03.2022 r.</vt:lpstr>
      <vt:lpstr>Pozostałe materiały na egzamin</vt:lpstr>
      <vt:lpstr>Przed wejściem zdających do sali</vt:lpstr>
      <vt:lpstr>Przed wejściem zdających do sali</vt:lpstr>
      <vt:lpstr>Losowanie numerów stolików</vt:lpstr>
      <vt:lpstr>Przeprowadzenie egzaminu</vt:lpstr>
      <vt:lpstr>Czynności organizacyjne</vt:lpstr>
      <vt:lpstr>Czynności organizacyjne</vt:lpstr>
      <vt:lpstr>Egzamin z matematyki, j. rosyjskiego i j. niemieckiego</vt:lpstr>
      <vt:lpstr>Rozpoczęcie egzaminu</vt:lpstr>
      <vt:lpstr>Rozpoczęcie egzaminu</vt:lpstr>
      <vt:lpstr>Zakończenie egzaminu</vt:lpstr>
      <vt:lpstr>Po zakończeniu egzaminu</vt:lpstr>
      <vt:lpstr>Wypełnianie dokumentacji</vt:lpstr>
      <vt:lpstr>Uzupełnienie wykazu zdjących</vt:lpstr>
      <vt:lpstr>Pakowanie materiałów w sali</vt:lpstr>
      <vt:lpstr>Kompletowanie materiałów przez PZE</vt:lpstr>
      <vt:lpstr>Przekazanie materiałów egzaminacyjnych do POP</vt:lpstr>
      <vt:lpstr>Sytuacje szczególne na egzaminie</vt:lpstr>
      <vt:lpstr>Szczegółowe instrukcje dla ZN Informacja o sposobie… sekcja 5. s. 39-48</vt:lpstr>
      <vt:lpstr>Szczegółowe instrukcje dla ZN Informacja o sposobie… sekcja 5. s. 41</vt:lpstr>
      <vt:lpstr>Szczegółowe instrukcje dla ZN Informacja o sposobie… sekcja 5. s. 43</vt:lpstr>
      <vt:lpstr>Postępowanie w sytuacjach szczególnych</vt:lpstr>
      <vt:lpstr>Postępowanie w sytuacjach szczególnych</vt:lpstr>
      <vt:lpstr>Postępowanie w sytuacjach szczególnych</vt:lpstr>
      <vt:lpstr>Egzamin w terminie dodatkowym</vt:lpstr>
      <vt:lpstr>Ustalenie listy zdjących w terminie dodatkowym</vt:lpstr>
      <vt:lpstr>Weryfikacja listy zdających</vt:lpstr>
      <vt:lpstr>Pisemne informacje do OKE</vt:lpstr>
      <vt:lpstr>Ogłoszenie wyników  egzaminu ósmoklasisty</vt:lpstr>
      <vt:lpstr>Przekazanie wyników i zaświadczeń</vt:lpstr>
      <vt:lpstr>Wyniki w ZIU</vt:lpstr>
      <vt:lpstr>Wyniki w SIOEO</vt:lpstr>
      <vt:lpstr>Analiza  wyników</vt:lpstr>
      <vt:lpstr>Zbiór instrukcji do SIOEO</vt:lpstr>
      <vt:lpstr>SIOEO</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Konfrencje</dc:title>
  <dc:creator>Małgorzata Kuźniak-Stankowska</dc:creator>
  <cp:lastModifiedBy>Lech Gawryłow</cp:lastModifiedBy>
  <cp:revision>96</cp:revision>
  <dcterms:created xsi:type="dcterms:W3CDTF">2025-02-14T10:08:05Z</dcterms:created>
  <dcterms:modified xsi:type="dcterms:W3CDTF">2025-04-14T17:29:10Z</dcterms:modified>
</cp:coreProperties>
</file>