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handoutMasterIdLst>
    <p:handoutMasterId r:id="rId54"/>
  </p:handoutMasterIdLst>
  <p:sldIdLst>
    <p:sldId id="478" r:id="rId2"/>
    <p:sldId id="479" r:id="rId3"/>
    <p:sldId id="676" r:id="rId4"/>
    <p:sldId id="638" r:id="rId5"/>
    <p:sldId id="639" r:id="rId6"/>
    <p:sldId id="640" r:id="rId7"/>
    <p:sldId id="705" r:id="rId8"/>
    <p:sldId id="677" r:id="rId9"/>
    <p:sldId id="641" r:id="rId10"/>
    <p:sldId id="643" r:id="rId11"/>
    <p:sldId id="685" r:id="rId12"/>
    <p:sldId id="735" r:id="rId13"/>
    <p:sldId id="730" r:id="rId14"/>
    <p:sldId id="731" r:id="rId15"/>
    <p:sldId id="642" r:id="rId16"/>
    <p:sldId id="678" r:id="rId17"/>
    <p:sldId id="712" r:id="rId18"/>
    <p:sldId id="711" r:id="rId19"/>
    <p:sldId id="701" r:id="rId20"/>
    <p:sldId id="710" r:id="rId21"/>
    <p:sldId id="692" r:id="rId22"/>
    <p:sldId id="732" r:id="rId23"/>
    <p:sldId id="647" r:id="rId24"/>
    <p:sldId id="733" r:id="rId25"/>
    <p:sldId id="719" r:id="rId26"/>
    <p:sldId id="720" r:id="rId27"/>
    <p:sldId id="721" r:id="rId28"/>
    <p:sldId id="722" r:id="rId29"/>
    <p:sldId id="723" r:id="rId30"/>
    <p:sldId id="724" r:id="rId31"/>
    <p:sldId id="737" r:id="rId32"/>
    <p:sldId id="725" r:id="rId33"/>
    <p:sldId id="683" r:id="rId34"/>
    <p:sldId id="696" r:id="rId35"/>
    <p:sldId id="706" r:id="rId36"/>
    <p:sldId id="708" r:id="rId37"/>
    <p:sldId id="653" r:id="rId38"/>
    <p:sldId id="654" r:id="rId39"/>
    <p:sldId id="655" r:id="rId40"/>
    <p:sldId id="656" r:id="rId41"/>
    <p:sldId id="736" r:id="rId42"/>
    <p:sldId id="670" r:id="rId43"/>
    <p:sldId id="657" r:id="rId44"/>
    <p:sldId id="659" r:id="rId45"/>
    <p:sldId id="662" r:id="rId46"/>
    <p:sldId id="703" r:id="rId47"/>
    <p:sldId id="709" r:id="rId48"/>
    <p:sldId id="675" r:id="rId49"/>
    <p:sldId id="674" r:id="rId50"/>
    <p:sldId id="668" r:id="rId51"/>
    <p:sldId id="669" r:id="rId52"/>
  </p:sldIdLst>
  <p:sldSz cx="9144000" cy="6858000" type="screen4x3"/>
  <p:notesSz cx="9144000" cy="6858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DDA"/>
    <a:srgbClr val="0033CC"/>
    <a:srgbClr val="0D86FF"/>
    <a:srgbClr val="18183C"/>
    <a:srgbClr val="FFFF99"/>
    <a:srgbClr val="FFFF66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3" autoAdjust="0"/>
    <p:restoredTop sz="74791" autoAdjust="0"/>
  </p:normalViewPr>
  <p:slideViewPr>
    <p:cSldViewPr>
      <p:cViewPr varScale="1">
        <p:scale>
          <a:sx n="58" d="100"/>
          <a:sy n="58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528" y="21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pl-PL"/>
              <a:t>Okręgowa Komisja Egzaminacyjna w Krakowie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CC38C-0433-4BF1-A048-E964CB503B54}" type="datetimeFigureOut">
              <a:rPr lang="pl-PL"/>
              <a:pPr>
                <a:defRPr/>
              </a:pPr>
              <a:t>2012-10-01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7F603C-5833-4337-A79A-423093DC66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pl-PL"/>
              <a:t>Okręgowa Komisja Egzaminacyjna w Krakowie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20C3DA-9870-40C3-995D-DA1820737090}" type="datetimeFigureOut">
              <a:rPr lang="pl-PL"/>
              <a:pPr>
                <a:defRPr/>
              </a:pPr>
              <a:t>2012-10-01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CFFB41-30B5-4114-B507-828E1116BB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Okręgowa Komisja Egzaminacyjna w Krakowie</a:t>
            </a:r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Okręgowa Komisja Egzaminacyjna w Krakowie</a:t>
            </a:r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Okręgowa Komisja Egzaminacyjna w Krakowie</a:t>
            </a:r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Okręgowa Komisja Egzaminacyjna w Krakowie</a:t>
            </a:r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Kalkulatory proste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Okręgowa Komisja Egzaminacyjna w Krakowie</a:t>
            </a:r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Okręgowa Komisja Egzaminacyjna w Krakowie</a:t>
            </a:r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Par 99 ust. 1 unieważnienia w szkole przez dyrektorów,</a:t>
            </a:r>
          </a:p>
          <a:p>
            <a:r>
              <a:rPr lang="pl-PL" smtClean="0"/>
              <a:t>Par 99 ust. 2 unieważnienie przez dyrektora OKE w powodu niesamodzielnej pracy</a:t>
            </a:r>
          </a:p>
          <a:p>
            <a:r>
              <a:rPr lang="pl-PL" smtClean="0"/>
              <a:t>Par. 146 naruszenie przepisów przeprowadzenia egzaminu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Okręgowa Komisja Egzaminacyjna w Krakowie</a:t>
            </a:r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Okręgowa Komisja Egzaminacyjna w Krakowie</a:t>
            </a:r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Okręgowa Komisja Egzaminacyjna w Krakowie</a:t>
            </a:r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Okręgowa Komisja Egzaminacyjna w Krakowie</a:t>
            </a:r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Okręgowa Komisja Egzaminacyjna w Krakowie</a:t>
            </a:r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 Zadania sprawdzające tworzenie tekstu własnego od 2013 roku mogą odnosić się </a:t>
            </a:r>
          </a:p>
          <a:p>
            <a:r>
              <a:rPr lang="pl-PL" smtClean="0"/>
              <a:t>nie  tylko  do  listy  lektur  zamieszczonych  w  aneksie  (2010  r.)  do  Informatora  o egzaminie </a:t>
            </a:r>
          </a:p>
          <a:p>
            <a:r>
              <a:rPr lang="pl-PL" smtClean="0"/>
              <a:t>maturalnym  z  języka  polskiego,  ale  także  do  pozostałych  lektur  wskazanych  w podstawie </a:t>
            </a:r>
          </a:p>
          <a:p>
            <a:r>
              <a:rPr lang="pl-PL" smtClean="0"/>
              <a:t>programowej  języka  polskiego  w zakresie  kształcenia  na  poziomie  podstawowym </a:t>
            </a:r>
          </a:p>
          <a:p>
            <a:r>
              <a:rPr lang="pl-PL" smtClean="0"/>
              <a:t>(Rozporządzenie Ministra Edukacji Narodowej i Sportu z dnia 26 lutego 2002 r. w sprawie </a:t>
            </a:r>
          </a:p>
          <a:p>
            <a:r>
              <a:rPr lang="pl-PL" smtClean="0"/>
              <a:t>podstawy  programowej  wychowania  przedszkolnego  oraz  kształcenia  ogólnego </a:t>
            </a:r>
          </a:p>
          <a:p>
            <a:r>
              <a:rPr lang="pl-PL" smtClean="0"/>
              <a:t>w poszczególnych  typach  szkół  Dz.  U.  Nr  51,  poz.  458,  z  późn.  zm.),  a  niewymienionych </a:t>
            </a:r>
          </a:p>
          <a:p>
            <a:r>
              <a:rPr lang="pl-PL" smtClean="0"/>
              <a:t>w aneksie. 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Okręgowa Komisja Egzaminacyjna w Krakowie</a:t>
            </a:r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Absolwenci, którzy mają świadectwo dojrzałości i chcą podwyższyć wynik nie mają ograniczeń czasowych, 5 lat to czas na zdanie egzaminów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Okręgowa Komisja Egzaminacyjna w Krakowie</a:t>
            </a:r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Okręgowa Komisja Egzaminacyjna w Krakowie</a:t>
            </a:r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1B00E02-38E3-4798-BA65-316278193939}" type="slidenum">
              <a:rPr 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Okręgowa Komisja Egzaminacyjna w Krakowie</a:t>
            </a:r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 userDrawn="1"/>
        </p:nvSpPr>
        <p:spPr bwMode="auto">
          <a:xfrm>
            <a:off x="468313" y="333375"/>
            <a:ext cx="76327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mtClean="0">
                <a:solidFill>
                  <a:srgbClr val="17375E"/>
                </a:solidFill>
                <a:latin typeface="Calibri" pitchFamily="34" charset="0"/>
              </a:rPr>
              <a:t>Okręgowa Komisja Egzaminacyjna w Krakowie</a:t>
            </a:r>
          </a:p>
        </p:txBody>
      </p:sp>
      <p:cxnSp>
        <p:nvCxnSpPr>
          <p:cNvPr id="5" name="Łącznik prosty 4"/>
          <p:cNvCxnSpPr/>
          <p:nvPr userDrawn="1"/>
        </p:nvCxnSpPr>
        <p:spPr>
          <a:xfrm>
            <a:off x="611188" y="765175"/>
            <a:ext cx="7273925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ke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111125"/>
            <a:ext cx="6477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87C0-5F69-4764-8A9A-A4D386F86838}" type="datetime1">
              <a:rPr lang="pl-PL"/>
              <a:pPr>
                <a:defRPr/>
              </a:pPr>
              <a:t>2012-10-01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5AA2-6FFC-438F-93BB-313586F324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839E8-EE23-4EC4-85D2-E893B7571088}" type="datetime1">
              <a:rPr lang="pl-PL"/>
              <a:pPr>
                <a:defRPr/>
              </a:pPr>
              <a:t>2012-10-01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55911-1D16-4DD1-9D62-DEA4DE839E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462DC-4F0F-487B-B623-9623AE1F6711}" type="datetime1">
              <a:rPr lang="pl-PL"/>
              <a:pPr>
                <a:defRPr/>
              </a:pPr>
              <a:t>2012-10-01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F5D25-4789-467A-9C3F-E10079B9AC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ke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111125"/>
            <a:ext cx="357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>
            <a:spLocks noChangeArrowheads="1"/>
          </p:cNvSpPr>
          <p:nvPr userDrawn="1"/>
        </p:nvSpPr>
        <p:spPr bwMode="auto">
          <a:xfrm>
            <a:off x="238125" y="31750"/>
            <a:ext cx="79930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z="1200" smtClean="0">
                <a:solidFill>
                  <a:srgbClr val="17375E"/>
                </a:solidFill>
                <a:latin typeface="Calibri" pitchFamily="34" charset="0"/>
              </a:rPr>
              <a:t>Okręgowa Komisja Egzaminacyjna w Krakowie</a:t>
            </a:r>
          </a:p>
        </p:txBody>
      </p:sp>
      <p:cxnSp>
        <p:nvCxnSpPr>
          <p:cNvPr id="6" name="Łącznik prosty 5"/>
          <p:cNvCxnSpPr/>
          <p:nvPr userDrawn="1"/>
        </p:nvCxnSpPr>
        <p:spPr>
          <a:xfrm>
            <a:off x="611188" y="333375"/>
            <a:ext cx="7273925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D58D-CCA4-49C2-AB79-733EE5443E3F}" type="datetime1">
              <a:rPr lang="pl-PL"/>
              <a:pPr>
                <a:defRPr/>
              </a:pPr>
              <a:t>2012-10-01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915D-409F-4BDA-946F-9A9DA1CFFA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B096-DA63-495C-A2FD-0317016EAAA6}" type="datetime1">
              <a:rPr lang="pl-PL"/>
              <a:pPr>
                <a:defRPr/>
              </a:pPr>
              <a:t>2012-10-01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C8DD-1383-4AF0-8102-7C25FD6E8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ke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111125"/>
            <a:ext cx="357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8"/>
          <p:cNvSpPr txBox="1">
            <a:spLocks noChangeArrowheads="1"/>
          </p:cNvSpPr>
          <p:nvPr userDrawn="1"/>
        </p:nvSpPr>
        <p:spPr bwMode="auto">
          <a:xfrm>
            <a:off x="250825" y="188913"/>
            <a:ext cx="79930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z="1200" smtClean="0">
                <a:solidFill>
                  <a:srgbClr val="17375E"/>
                </a:solidFill>
                <a:latin typeface="Calibri" pitchFamily="34" charset="0"/>
              </a:rPr>
              <a:t>Okręgowa Komisja Egzaminacyjna w Krakowie</a:t>
            </a:r>
          </a:p>
        </p:txBody>
      </p:sp>
      <p:cxnSp>
        <p:nvCxnSpPr>
          <p:cNvPr id="7" name="Łącznik prosty 9"/>
          <p:cNvCxnSpPr/>
          <p:nvPr userDrawn="1"/>
        </p:nvCxnSpPr>
        <p:spPr>
          <a:xfrm>
            <a:off x="611188" y="476250"/>
            <a:ext cx="7273925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854968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038600" cy="43099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9554-6E85-4A01-B321-7DFD044FEF74}" type="datetime1">
              <a:rPr lang="pl-PL"/>
              <a:pPr>
                <a:defRPr/>
              </a:pPr>
              <a:t>2012-10-01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AF59-4177-49C6-9DAE-BA79F5A536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521A-AD90-47C2-BA56-363DE0D87557}" type="datetime1">
              <a:rPr lang="pl-PL"/>
              <a:pPr>
                <a:defRPr/>
              </a:pPr>
              <a:t>2012-10-01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6EB57-9446-4B49-934E-CCD4CA99BF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5"/>
          <p:cNvCxnSpPr/>
          <p:nvPr userDrawn="1"/>
        </p:nvCxnSpPr>
        <p:spPr>
          <a:xfrm>
            <a:off x="611188" y="333375"/>
            <a:ext cx="7273925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8"/>
          <p:cNvSpPr txBox="1">
            <a:spLocks noChangeArrowheads="1"/>
          </p:cNvSpPr>
          <p:nvPr userDrawn="1"/>
        </p:nvSpPr>
        <p:spPr bwMode="auto">
          <a:xfrm>
            <a:off x="238125" y="31750"/>
            <a:ext cx="79930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z="1200" smtClean="0">
                <a:solidFill>
                  <a:srgbClr val="17375E"/>
                </a:solidFill>
                <a:latin typeface="Calibri" pitchFamily="34" charset="0"/>
              </a:rPr>
              <a:t>Okręgowa Komisja Egzaminacyjna w Krakowie</a:t>
            </a:r>
          </a:p>
        </p:txBody>
      </p:sp>
      <p:pic>
        <p:nvPicPr>
          <p:cNvPr id="5" name="Picture 5" descr="oke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111125"/>
            <a:ext cx="357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F99E-E8FC-430E-8F79-E2AE63AC104B}" type="datetime1">
              <a:rPr lang="pl-PL"/>
              <a:pPr>
                <a:defRPr/>
              </a:pPr>
              <a:t>2012-10-01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04BC4-5E22-4CA1-906D-82EABAD256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ke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111125"/>
            <a:ext cx="357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238125" y="31750"/>
            <a:ext cx="79930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z="1200" smtClean="0">
                <a:solidFill>
                  <a:srgbClr val="17375E"/>
                </a:solidFill>
                <a:latin typeface="Calibri" pitchFamily="34" charset="0"/>
              </a:rPr>
              <a:t>Okręgowa Komisja Egzaminacyjna w Krakowie</a:t>
            </a:r>
          </a:p>
        </p:txBody>
      </p:sp>
      <p:cxnSp>
        <p:nvCxnSpPr>
          <p:cNvPr id="4" name="Łącznik prosty 3"/>
          <p:cNvCxnSpPr/>
          <p:nvPr userDrawn="1"/>
        </p:nvCxnSpPr>
        <p:spPr>
          <a:xfrm>
            <a:off x="611188" y="333375"/>
            <a:ext cx="7273925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E17E-A60D-4803-910C-F08B6A3AEA0F}" type="datetime1">
              <a:rPr lang="pl-PL"/>
              <a:pPr>
                <a:defRPr/>
              </a:pPr>
              <a:t>2012-10-01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DDBB-1F36-4FBA-9D2D-D0355C8AF7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12E9-10B1-4CD8-85CB-D1BCA1B52BF9}" type="datetime1">
              <a:rPr lang="pl-PL"/>
              <a:pPr>
                <a:defRPr/>
              </a:pPr>
              <a:t>2012-10-01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EE4B-04EF-4A5E-B6D7-880915E376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1CB0-0F9A-4C8D-9F8B-19930A51B524}" type="datetime1">
              <a:rPr lang="pl-PL"/>
              <a:pPr>
                <a:defRPr/>
              </a:pPr>
              <a:t>2012-10-01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B8166-299B-4A70-9E69-DAF75889AF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AECE64-095C-4094-929C-6E84F15B2F95}" type="datetime1">
              <a:rPr lang="pl-PL"/>
              <a:pPr>
                <a:defRPr/>
              </a:pPr>
              <a:t>2012-10-01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DAF773-9A47-4D6F-BAB2-41850594AD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82" r:id="rId3"/>
    <p:sldLayoutId id="2147483890" r:id="rId4"/>
    <p:sldLayoutId id="2147483883" r:id="rId5"/>
    <p:sldLayoutId id="2147483891" r:id="rId6"/>
    <p:sldLayoutId id="2147483892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doprec_zmiany_polski_2013_%207wrz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dostosow_matura_2013_fi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zal_14_info%20o%20dost.do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Wykaz%20olimpiad%20w%202013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zal_1a_deklaracja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zal_1c_deklaracja.pdf" TargetMode="External"/><Relationship Id="rId4" Type="http://schemas.openxmlformats.org/officeDocument/2006/relationships/hyperlink" Target="zal_1b_deklaracja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armonogram_egzaminow_2013.pdf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e.edu.pl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my_wszystkie%20pliki.htm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Egzamin maturalny w roku 2013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Szkolenie Przewodniczących Szkolnych Zespołów Egzaminacyjnych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255C6-A452-40C1-993D-7785CF770E6F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3200" smtClean="0"/>
              <a:t>Egzamin ustny z języka obcego nowożytnego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z="2800" smtClean="0"/>
              <a:t>Absolwenci z lat poprzednich, którzy podwyższają wyniki lub przystępują do niezdanego wcześniej egzaminu, zdają egzamin odpowiednio na poziomie podstawowym albo na poziomie rozszerzonym według zasad obowiązujących w roku 2010/2011.</a:t>
            </a:r>
          </a:p>
          <a:p>
            <a:r>
              <a:rPr lang="pl-PL" sz="2800" smtClean="0"/>
              <a:t>Są inne zestawy do egzaminu ustnego.</a:t>
            </a:r>
          </a:p>
          <a:p>
            <a:r>
              <a:rPr lang="pl-PL" sz="2800" smtClean="0"/>
              <a:t>Różny jest czas egzaminu.</a:t>
            </a:r>
          </a:p>
          <a:p>
            <a:r>
              <a:rPr lang="pl-PL" sz="2800" smtClean="0"/>
              <a:t>Zdający może otrzymać maksymalnie 20 punktów.</a:t>
            </a:r>
          </a:p>
          <a:p>
            <a:r>
              <a:rPr lang="pl-PL" sz="2800" smtClean="0"/>
              <a:t>Stosuje się inne protokoły.</a:t>
            </a:r>
          </a:p>
          <a:p>
            <a:endParaRPr lang="pl-PL" smtClean="0">
              <a:solidFill>
                <a:srgbClr val="FD27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Kursy z języków obcych nowożytnych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9B7B0-B83C-4C6F-A80E-8C3783672708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print"/>
          <a:srcRect r="2823"/>
          <a:stretch>
            <a:fillRect/>
          </a:stretch>
        </p:blipFill>
        <p:spPr bwMode="auto">
          <a:xfrm>
            <a:off x="1116013" y="1268413"/>
            <a:ext cx="67691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az 3"/>
          <p:cNvPicPr>
            <a:picLocks noChangeAspect="1"/>
          </p:cNvPicPr>
          <p:nvPr/>
        </p:nvPicPr>
        <p:blipFill>
          <a:blip r:embed="rId2" cstate="print"/>
          <a:srcRect l="29665" t="22495" r="13354" b="23920"/>
          <a:stretch>
            <a:fillRect/>
          </a:stretch>
        </p:blipFill>
        <p:spPr bwMode="auto">
          <a:xfrm>
            <a:off x="468313" y="549275"/>
            <a:ext cx="7985125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l-PL" smtClean="0"/>
              <a:t>Opinie o kursie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pl-PL" sz="2000" smtClean="0"/>
              <a:t>Bardzo dobry kurs!!!! </a:t>
            </a:r>
          </a:p>
          <a:p>
            <a:r>
              <a:rPr lang="pl-PL" sz="2000" smtClean="0"/>
              <a:t>Kurs zwięzły. W przystępny sposób przedstawiono zasady nowego egzaminu ustnego i sposób oceniania. Informacje niezbędne dla egzaminatorów. </a:t>
            </a:r>
          </a:p>
          <a:p>
            <a:r>
              <a:rPr lang="pl-PL" sz="2000" smtClean="0"/>
              <a:t>Uważam, że dobrym pomysłem jest omówienie nie tylko samego egzaminu, lecz również zaprezentowanie przykładowych konwersacji. Omówienie typowych błędów, jak również zaprezentowanie różnych sytuacji, problemów na egzaminie jest dodatkowym atutem kursu. </a:t>
            </a:r>
          </a:p>
          <a:p>
            <a:r>
              <a:rPr lang="pl-PL" sz="2000" smtClean="0"/>
              <a:t>Uważam, że kurs daje możliwość szybkiego przypomnienia sobie zasad i kryteriów oceniania egzaminu maturalnego z języka angielskiego. </a:t>
            </a:r>
          </a:p>
          <a:p>
            <a:r>
              <a:rPr lang="pl-PL" sz="2000" smtClean="0"/>
              <a:t>Bardzo przydatne, skondensowane szkolenie w ciekawej formie </a:t>
            </a:r>
          </a:p>
          <a:p>
            <a:r>
              <a:rPr lang="pl-PL" sz="2000" smtClean="0"/>
              <a:t>Bardzo użyteczne.</a:t>
            </a:r>
          </a:p>
          <a:p>
            <a:r>
              <a:rPr lang="pl-PL" sz="2000" smtClean="0"/>
              <a:t>Jestem wdzięczna za tak przyjemne przekazanie tych czasami zawiłych informacji.</a:t>
            </a:r>
            <a:br>
              <a:rPr lang="pl-PL" sz="2000" smtClean="0"/>
            </a:br>
            <a:r>
              <a:rPr lang="pl-PL" sz="2000" smtClean="0"/>
              <a:t/>
            </a:r>
            <a:br>
              <a:rPr lang="pl-PL" sz="2000" smtClean="0"/>
            </a:br>
            <a:endParaRPr lang="pl-PL" sz="200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2CEE8-791C-406D-905C-719550C2222E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920037" cy="1143000"/>
          </a:xfrm>
        </p:spPr>
        <p:txBody>
          <a:bodyPr/>
          <a:lstStyle/>
          <a:p>
            <a:r>
              <a:rPr lang="pl-PL" smtClean="0"/>
              <a:t>Wykorzystanie kursu w Polsce</a:t>
            </a:r>
          </a:p>
        </p:txBody>
      </p:sp>
      <p:pic>
        <p:nvPicPr>
          <p:cNvPr id="22531" name="Symbol zastępczy zawartości 4" descr="Mapa kurs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916113"/>
            <a:ext cx="6113462" cy="3748087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021C-BBBF-4A18-859A-6FF43B92B821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l-PL" smtClean="0"/>
              <a:t>Egzamin z języków obcych nowożytnych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484313"/>
            <a:ext cx="7391400" cy="4968875"/>
          </a:xfrm>
        </p:spPr>
        <p:txBody>
          <a:bodyPr/>
          <a:lstStyle/>
          <a:p>
            <a:r>
              <a:rPr lang="pl-PL" sz="2400" smtClean="0"/>
              <a:t>Każdy absolwent może wybrać dodatkowo w części ustnej język mniejszości narodowej (dla absolwentów klas  z nauczaniem tego języka jest to egzamin obowiązkowy).</a:t>
            </a:r>
          </a:p>
          <a:p>
            <a:r>
              <a:rPr lang="pl-PL" sz="2400" b="1" smtClean="0"/>
              <a:t>Egzamin z języka obcego jako przedmiotu dodatkowego innego niż obowiązkowy może być zdawany albo w części ustnej, albo w części pisemnej, albo w obu częściach.</a:t>
            </a:r>
          </a:p>
          <a:p>
            <a:r>
              <a:rPr lang="pl-PL" sz="2400" b="1" smtClean="0"/>
              <a:t>Egzamin z języka obcego jako przedmiotu dodatkowego z tego samego języka co obowiązkowy jest zdawany </a:t>
            </a:r>
            <a:r>
              <a:rPr lang="pl-PL" sz="2400" b="1" smtClean="0">
                <a:solidFill>
                  <a:srgbClr val="0033CC"/>
                </a:solidFill>
              </a:rPr>
              <a:t>tylko</a:t>
            </a:r>
            <a:r>
              <a:rPr lang="pl-PL" sz="2400" b="1" smtClean="0"/>
              <a:t> w części pisemnej na poziomie rozszerzonym (bez egzaminu ustnego).</a:t>
            </a:r>
          </a:p>
        </p:txBody>
      </p:sp>
      <p:sp>
        <p:nvSpPr>
          <p:cNvPr id="2662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DF746-D607-4B17-B61C-492C0162EDEF}" type="slidenum">
              <a:rPr lang="pl-PL" smtClean="0"/>
              <a:pPr>
                <a:defRPr/>
              </a:pPr>
              <a:t>15</a:t>
            </a:fld>
            <a:endParaRPr lang="pl-P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Egzaminy pisemne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4AE26-6854-489C-9883-6000C4CC85CF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375650" cy="1081088"/>
          </a:xfrm>
        </p:spPr>
        <p:txBody>
          <a:bodyPr/>
          <a:lstStyle/>
          <a:p>
            <a:r>
              <a:rPr lang="pl-PL" smtClean="0"/>
              <a:t>Egzamin pisemny z języka polskiego od 2013 roku</a:t>
            </a: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374491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Zadania sprawdzające tworzenie tekstu własnego mogą odnosić się nie  tylko  do  listy  lektur  zamieszczonych  w  aneksie  z 2010  r.  do  </a:t>
            </a:r>
            <a:r>
              <a:rPr lang="pl-PL" i="1" dirty="0" smtClean="0"/>
              <a:t>Informatora  o egzaminie maturalnym</a:t>
            </a:r>
            <a:r>
              <a:rPr lang="pl-PL" dirty="0" smtClean="0"/>
              <a:t>  </a:t>
            </a:r>
            <a:r>
              <a:rPr lang="pl-PL" i="1" dirty="0" smtClean="0"/>
              <a:t>z  języka  polskiego</a:t>
            </a:r>
            <a:r>
              <a:rPr lang="pl-PL" dirty="0" smtClean="0"/>
              <a:t>,  ale  także  do  pozostałych  lektur  wskazanych  w podstawie programowej  języka  polskiego  w zakresie  kształcenia  na  poziomie  podstawowym, a  niewymienionych w aneksie.</a:t>
            </a:r>
          </a:p>
          <a:p>
            <a:pPr>
              <a:defRPr/>
            </a:pPr>
            <a:endParaRPr lang="pl-PL" sz="2400" dirty="0" smtClean="0">
              <a:hlinkClick r:id="rId3" action="ppaction://hlinkfile"/>
            </a:endParaRPr>
          </a:p>
          <a:p>
            <a:pPr>
              <a:defRPr/>
            </a:pPr>
            <a:endParaRPr lang="pl-PL" sz="2400" dirty="0" smtClean="0">
              <a:hlinkClick r:id="rId3" action="ppaction://hlinkfile"/>
            </a:endParaRPr>
          </a:p>
          <a:p>
            <a:pPr>
              <a:defRPr/>
            </a:pPr>
            <a:r>
              <a:rPr lang="pl-PL" sz="1800" dirty="0" smtClean="0">
                <a:hlinkClick r:id="rId3" action="ppaction://hlinkfile"/>
              </a:rPr>
              <a:t>Komunikat dyrektora CKE z 31 sierpnia 2011 roku</a:t>
            </a:r>
            <a:endParaRPr lang="pl-PL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pl-PL" dirty="0" smtClean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E4AC0-D61A-4B53-8BB0-6F94D2BDBD55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Dostosowanie egzaminu maturalnego do potrzeb uczniów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407B3-73AA-4646-93A2-B69F634E41CA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l-PL" smtClean="0">
                <a:hlinkClick r:id="rId2" action="ppaction://hlinkfile"/>
              </a:rPr>
              <a:t>Komunikat dyrektora CKE</a:t>
            </a:r>
            <a:endParaRPr lang="pl-PL" smtClean="0"/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r>
              <a:rPr lang="pl-PL" smtClean="0"/>
              <a:t>Komunikat dyrektora Centralnej Komisji Egzaminacyjnej z 31 sierpnia 2012 r. w sprawie sposobów dostosowania warunków i form przeprowadzania w roku szkolnym 2012/2013 egzaminu maturalnego do potrzeb absolwentów</a:t>
            </a:r>
            <a:br>
              <a:rPr lang="pl-PL" smtClean="0"/>
            </a:br>
            <a:r>
              <a:rPr lang="pl-PL" smtClean="0"/>
              <a:t>ze specjalnymi potrzebami edukacyjnymi, w tym niepełnosprawnych, niedostosowanych społecznie oraz zagrożonych niedostosowaniem społecznym</a:t>
            </a:r>
          </a:p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69768-0553-483F-A1E7-51612DAED48E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2124075" y="620713"/>
            <a:ext cx="4608513" cy="720725"/>
          </a:xfrm>
        </p:spPr>
        <p:txBody>
          <a:bodyPr/>
          <a:lstStyle/>
          <a:p>
            <a:r>
              <a:rPr lang="pl-PL" sz="3600" smtClean="0"/>
              <a:t>Tematyka spotkania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>
          <a:xfrm>
            <a:off x="900113" y="1700213"/>
            <a:ext cx="7391400" cy="3600450"/>
          </a:xfrm>
        </p:spPr>
        <p:txBody>
          <a:bodyPr/>
          <a:lstStyle/>
          <a:p>
            <a:r>
              <a:rPr lang="pl-PL" smtClean="0"/>
              <a:t>Egzamin maturalny w 2013 roku</a:t>
            </a:r>
          </a:p>
          <a:p>
            <a:pPr lvl="1"/>
            <a:r>
              <a:rPr lang="pl-PL" smtClean="0"/>
              <a:t>Egzaminy ustne i pisemne</a:t>
            </a:r>
          </a:p>
          <a:p>
            <a:pPr lvl="1"/>
            <a:r>
              <a:rPr lang="pl-PL" smtClean="0"/>
              <a:t>Organizacja egzaminu maturalnego</a:t>
            </a:r>
          </a:p>
          <a:p>
            <a:pPr lvl="1"/>
            <a:r>
              <a:rPr lang="pl-PL" smtClean="0"/>
              <a:t>Jak uniknąć błędów (unieważnienia)</a:t>
            </a:r>
          </a:p>
          <a:p>
            <a:pPr lvl="1"/>
            <a:r>
              <a:rPr lang="pl-PL" smtClean="0"/>
              <a:t>Materiały o egzaminie w 2013 roku</a:t>
            </a:r>
          </a:p>
          <a:p>
            <a:r>
              <a:rPr lang="pl-PL" smtClean="0"/>
              <a:t>Źródła informacji o wynikach w 2012 roku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DD1FF-19CB-437F-8D1D-1D850C2830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l-PL" smtClean="0"/>
              <a:t>Dostosowanie egzaminu maturalnego</a:t>
            </a:r>
            <a:br>
              <a:rPr lang="pl-PL" smtClean="0"/>
            </a:br>
            <a:r>
              <a:rPr lang="pl-PL" smtClean="0"/>
              <a:t>do potrzeb uczniów</a:t>
            </a:r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557338"/>
            <a:ext cx="8507412" cy="5068887"/>
          </a:xfrm>
        </p:spPr>
        <p:txBody>
          <a:bodyPr/>
          <a:lstStyle/>
          <a:p>
            <a:r>
              <a:rPr lang="pl-PL" smtClean="0"/>
              <a:t>Wniosek o dostosowanie zastąpiła informacja</a:t>
            </a:r>
            <a:br>
              <a:rPr lang="pl-PL" smtClean="0"/>
            </a:br>
            <a:r>
              <a:rPr lang="pl-PL" smtClean="0"/>
              <a:t>o dostosowaniach.</a:t>
            </a:r>
          </a:p>
          <a:p>
            <a:r>
              <a:rPr lang="pl-PL" smtClean="0"/>
              <a:t>Dokumenty  uprawniające do dostosowania należy złożyć do 31 grudnia.</a:t>
            </a:r>
          </a:p>
          <a:p>
            <a:r>
              <a:rPr lang="pl-PL" smtClean="0"/>
              <a:t>Sposoby dostosowania ustala rada pedagogiczna</a:t>
            </a:r>
            <a:br>
              <a:rPr lang="pl-PL" smtClean="0"/>
            </a:br>
            <a:r>
              <a:rPr lang="pl-PL" smtClean="0"/>
              <a:t>na podstawie tabeli w komunikacie dyrektora CKE.</a:t>
            </a:r>
          </a:p>
          <a:p>
            <a:r>
              <a:rPr lang="pl-PL" smtClean="0"/>
              <a:t>Zasady działania rady pedagogicznej, powinny być zapisane w wewnątrzszkolnej instrukcji.</a:t>
            </a:r>
          </a:p>
          <a:p>
            <a:r>
              <a:rPr lang="pl-PL" smtClean="0"/>
              <a:t>W szczególnych przypadkach, w tym nieujętych</a:t>
            </a:r>
            <a:br>
              <a:rPr lang="pl-PL" smtClean="0"/>
            </a:br>
            <a:r>
              <a:rPr lang="pl-PL" smtClean="0"/>
              <a:t>w tabeli, decyzję podejmuje PZE w porozumieniu</a:t>
            </a:r>
            <a:br>
              <a:rPr lang="pl-PL" smtClean="0"/>
            </a:br>
            <a:r>
              <a:rPr lang="pl-PL" smtClean="0"/>
              <a:t>z dyrektorem OKE.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79312-5906-4147-937B-30FE624B299B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Informacja o sposobach dostosowania warunków przeprowadzania egzaminu maturalnego</a:t>
            </a:r>
            <a:endParaRPr lang="pl-PL" dirty="0"/>
          </a:p>
        </p:txBody>
      </p:sp>
      <p:pic>
        <p:nvPicPr>
          <p:cNvPr id="29699" name="Symbol zastępczy zawartości 4" descr="Wniosek o dostosowania.pn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1628775"/>
            <a:ext cx="6884987" cy="4852988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1EACD-49C7-45C0-86D9-BC5485D404E9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1A5E49DB-3396-49C7-BF3E-050C0FE30DAB}" type="slidenum">
              <a:rPr lang="pl-PL" smtClean="0"/>
              <a:pPr>
                <a:defRPr/>
              </a:pPr>
              <a:t>22</a:t>
            </a:fld>
            <a:endParaRPr lang="pl-PL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765175"/>
          </a:xfrm>
        </p:spPr>
        <p:txBody>
          <a:bodyPr/>
          <a:lstStyle/>
          <a:p>
            <a:pPr eaLnBrk="1" hangingPunct="1"/>
            <a:r>
              <a:rPr lang="pl-PL" smtClean="0">
                <a:hlinkClick r:id="rId2" action="ppaction://hlinkfile"/>
              </a:rPr>
              <a:t>Laureaci i finaliści olimpiad przedmiotowych</a:t>
            </a:r>
            <a:endParaRPr lang="pl-PL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7315200" cy="3870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b="1" smtClean="0"/>
              <a:t>Laureaci i finaliści olimpiad przedmiotowych </a:t>
            </a:r>
            <a:r>
              <a:rPr lang="pl-PL" smtClean="0"/>
              <a:t>są zwolnieni egzaminu maturalnego </a:t>
            </a:r>
            <a:r>
              <a:rPr lang="pl-PL" u="sng" smtClean="0"/>
              <a:t>z zadeklarowanego</a:t>
            </a:r>
            <a:r>
              <a:rPr lang="pl-PL" u="sng" smtClean="0">
                <a:solidFill>
                  <a:schemeClr val="hlink"/>
                </a:solidFill>
              </a:rPr>
              <a:t> </a:t>
            </a:r>
            <a:r>
              <a:rPr lang="pl-PL" u="sng" smtClean="0"/>
              <a:t>przedmiotu</a:t>
            </a:r>
            <a:r>
              <a:rPr lang="pl-PL" smtClean="0"/>
              <a:t>, jeśli olimpiada znajduje się w wykazie ogłoszonym przez dyrektora CKE na daną sesję egzaminacyjną</a:t>
            </a:r>
            <a:r>
              <a:rPr lang="pl-PL" u="sng" smtClean="0"/>
              <a:t/>
            </a:r>
            <a:br>
              <a:rPr lang="pl-PL" u="sng" smtClean="0"/>
            </a:br>
            <a:r>
              <a:rPr lang="pl-PL" smtClean="0"/>
              <a:t>na stronie </a:t>
            </a:r>
            <a:r>
              <a:rPr lang="pl-PL" i="1" smtClean="0"/>
              <a:t>www.cke.edu.pl. </a:t>
            </a:r>
          </a:p>
          <a:p>
            <a:pPr eaLnBrk="1" hangingPunct="1">
              <a:lnSpc>
                <a:spcPct val="90000"/>
              </a:lnSpc>
            </a:pPr>
            <a:r>
              <a:rPr lang="pl-PL" smtClean="0"/>
              <a:t>Zaświadczenie o uzyskaniu tytułu laureata lub finalisty olimpiady należy przedłożyć dyrektorowi szkoły.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82A25B9D-16DE-457E-A5B2-1FCDD65DED7D}" type="slidenum">
              <a:rPr lang="pl-PL" smtClean="0"/>
              <a:pPr>
                <a:defRPr/>
              </a:pPr>
              <a:t>23</a:t>
            </a:fld>
            <a:endParaRPr lang="pl-PL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6858000" cy="692150"/>
          </a:xfrm>
        </p:spPr>
        <p:txBody>
          <a:bodyPr/>
          <a:lstStyle/>
          <a:p>
            <a:r>
              <a:rPr lang="pl-PL" smtClean="0"/>
              <a:t>Arkusze egzaminacyjne w sesji 2013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916113"/>
            <a:ext cx="7269162" cy="3384550"/>
          </a:xfrm>
        </p:spPr>
        <p:txBody>
          <a:bodyPr/>
          <a:lstStyle/>
          <a:p>
            <a:r>
              <a:rPr lang="pl-PL" smtClean="0"/>
              <a:t>Wszystkie arkusze egzaminacyjne dla zdających egzamin maturalny po raz pierwszy</a:t>
            </a:r>
            <a:br>
              <a:rPr lang="pl-PL" smtClean="0"/>
            </a:br>
            <a:r>
              <a:rPr lang="pl-PL" smtClean="0"/>
              <a:t>i po raz kolejny  będą takie same.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6F6A8775-AAF3-4B70-B548-52FB4FE4DD2B}" type="slidenum">
              <a:rPr lang="pl-PL" smtClean="0"/>
              <a:pPr>
                <a:defRPr/>
              </a:pPr>
              <a:t>24</a:t>
            </a:fld>
            <a:endParaRPr lang="pl-PL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72400" cy="698500"/>
          </a:xfrm>
        </p:spPr>
        <p:txBody>
          <a:bodyPr/>
          <a:lstStyle/>
          <a:p>
            <a:pPr eaLnBrk="1" hangingPunct="1"/>
            <a:r>
              <a:rPr lang="pl-PL" smtClean="0"/>
              <a:t>Deklaracje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42350" cy="4786312"/>
          </a:xfrm>
        </p:spPr>
        <p:txBody>
          <a:bodyPr/>
          <a:lstStyle/>
          <a:p>
            <a:r>
              <a:rPr lang="pl-PL" smtClean="0">
                <a:hlinkClick r:id="rId3" action="ppaction://hlinkfile"/>
              </a:rPr>
              <a:t>Deklaracja (1a) </a:t>
            </a:r>
            <a:r>
              <a:rPr lang="pl-PL" sz="2400" smtClean="0"/>
              <a:t>absolwenta przystępującego do egzaminu maturalnego w 2013 r. po raz pierwszy (w tym absolwenta, który przystąpił do egzaminu maturalnego po raz pierwszy w latach 2005–2007 i nie uzyskał świadectwa dojrzałości)</a:t>
            </a:r>
            <a:endParaRPr lang="pl-PL" smtClean="0"/>
          </a:p>
          <a:p>
            <a:r>
              <a:rPr lang="pl-PL" smtClean="0">
                <a:hlinkClick r:id="rId4" action="ppaction://hlinkfile"/>
              </a:rPr>
              <a:t>Deklaracja (1b) </a:t>
            </a:r>
            <a:r>
              <a:rPr lang="pl-PL" sz="2400" smtClean="0"/>
              <a:t>absolwenta, który przystąpił po raz pierwszy do egzaminu maturalnego w latach 2010–2012</a:t>
            </a:r>
            <a:endParaRPr lang="pl-PL" smtClean="0"/>
          </a:p>
          <a:p>
            <a:r>
              <a:rPr lang="pl-PL" smtClean="0">
                <a:hlinkClick r:id="rId5" action="ppaction://hlinkfile"/>
              </a:rPr>
              <a:t>Deklaracja (1c) </a:t>
            </a:r>
            <a:r>
              <a:rPr lang="pl-PL" sz="2400" smtClean="0"/>
              <a:t>absolwenta, który przystąpił do egzaminu maturalnego po raz pierwszy w latach 2008–2009 i nie uzyskał świadectwa dojrzałości, oraz absolwenta, który przystąpił do egzaminu maturalnego po raz pierwszy w latach 2005–2009, uzyskał świadectwo dojrzałości i chce podwyższyć wyniki egzaminów lub zdać egzaminy z przedmiotów dodatkowych</a:t>
            </a:r>
          </a:p>
          <a:p>
            <a:pPr eaLnBrk="1" hangingPunct="1">
              <a:lnSpc>
                <a:spcPct val="90000"/>
              </a:lnSpc>
            </a:pPr>
            <a:endParaRPr lang="pl-PL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8EFE015B-B539-4BDA-8820-CCAB0ECC0E5D}" type="slidenum">
              <a:rPr lang="pl-PL" smtClean="0"/>
              <a:pPr>
                <a:defRPr/>
              </a:pPr>
              <a:t>25</a:t>
            </a:fld>
            <a:endParaRPr lang="pl-PL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7772400" cy="698500"/>
          </a:xfrm>
        </p:spPr>
        <p:txBody>
          <a:bodyPr/>
          <a:lstStyle/>
          <a:p>
            <a:r>
              <a:rPr lang="pl-PL" smtClean="0"/>
              <a:t>Terminy składania deklaracji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848600" cy="4032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mtClean="0">
                <a:solidFill>
                  <a:srgbClr val="0000CC"/>
                </a:solidFill>
              </a:rPr>
              <a:t>30 września 2012 roku - </a:t>
            </a:r>
            <a:r>
              <a:rPr lang="pl-PL" smtClean="0"/>
              <a:t>deklaracja wstępna dotyczy uczniów.</a:t>
            </a:r>
          </a:p>
          <a:p>
            <a:pPr>
              <a:lnSpc>
                <a:spcPct val="90000"/>
              </a:lnSpc>
            </a:pPr>
            <a:r>
              <a:rPr lang="pl-PL" smtClean="0"/>
              <a:t> </a:t>
            </a:r>
            <a:r>
              <a:rPr lang="pl-PL" smtClean="0">
                <a:solidFill>
                  <a:srgbClr val="0000CC"/>
                </a:solidFill>
              </a:rPr>
              <a:t>7 lutego 2013 roku - </a:t>
            </a:r>
            <a:r>
              <a:rPr lang="pl-PL" smtClean="0"/>
              <a:t>deklaracja ostateczna dotyczy uczniów i absolwentów.</a:t>
            </a:r>
            <a:endParaRPr lang="pl-PL" smtClean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pl-PL" smtClean="0">
                <a:solidFill>
                  <a:srgbClr val="0000CC"/>
                </a:solidFill>
              </a:rPr>
              <a:t>31 grudnia 2012 roku </a:t>
            </a:r>
            <a:r>
              <a:rPr lang="pl-PL" smtClean="0">
                <a:solidFill>
                  <a:srgbClr val="0070C0"/>
                </a:solidFill>
              </a:rPr>
              <a:t>– </a:t>
            </a:r>
            <a:r>
              <a:rPr lang="pl-PL" smtClean="0"/>
              <a:t>deklaracja eksternów i absolwentów szkół zlikwidowanych,</a:t>
            </a:r>
          </a:p>
          <a:p>
            <a:pPr lvl="1">
              <a:lnSpc>
                <a:spcPct val="90000"/>
              </a:lnSpc>
            </a:pPr>
            <a:r>
              <a:rPr lang="pl-PL" smtClean="0"/>
              <a:t>dotyczy również absolwentów starających się</a:t>
            </a:r>
            <a:br>
              <a:rPr lang="pl-PL" smtClean="0"/>
            </a:br>
            <a:r>
              <a:rPr lang="pl-PL" smtClean="0"/>
              <a:t>o skierowanie na egzamin do innej szkoły z ważnych powodów, np. studiowanie w Gdańsku.</a:t>
            </a:r>
          </a:p>
          <a:p>
            <a:pPr lvl="1">
              <a:lnSpc>
                <a:spcPct val="90000"/>
              </a:lnSpc>
            </a:pPr>
            <a:endParaRPr lang="pl-PL" sz="2000" smtClean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endParaRPr lang="pl-PL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l-PL" smtClean="0"/>
              <a:t>Uwagi do składania deklaracji</a:t>
            </a:r>
          </a:p>
        </p:txBody>
      </p:sp>
      <p:sp>
        <p:nvSpPr>
          <p:cNvPr id="34819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2693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mtClean="0"/>
              <a:t>Wstępnej deklaracji może nie składać absolwent, który ukończył szkołę we wcześniejszych latach.</a:t>
            </a:r>
          </a:p>
          <a:p>
            <a:pPr>
              <a:lnSpc>
                <a:spcPct val="90000"/>
              </a:lnSpc>
            </a:pPr>
            <a:r>
              <a:rPr lang="pl-PL" smtClean="0"/>
              <a:t>Dyrektor szkoły potwierdza odbiór deklaracji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smtClean="0"/>
              <a:t>	i jej kopię przekazuje uczniowi.</a:t>
            </a:r>
            <a:endParaRPr lang="pl-PL" smtClean="0">
              <a:solidFill>
                <a:srgbClr val="0000CC"/>
              </a:solidFill>
            </a:endParaRPr>
          </a:p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FBA26-272E-4461-A9CE-A31D23208C61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4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11430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34818" name="Symbol zastępczy zawartości 2"/>
          <p:cNvSpPr txBox="1">
            <a:spLocks/>
          </p:cNvSpPr>
          <p:nvPr/>
        </p:nvSpPr>
        <p:spPr bwMode="auto">
          <a:xfrm>
            <a:off x="1258888" y="2997200"/>
            <a:ext cx="6985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l-PL" sz="2400" b="1" dirty="0">
                <a:solidFill>
                  <a:srgbClr val="03136A"/>
                </a:solidFill>
                <a:latin typeface="+mn-lt"/>
              </a:rPr>
              <a:t>Hasło umożliwia zdającemu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l-PL" sz="2400" dirty="0">
                <a:latin typeface="+mn-lt"/>
              </a:rPr>
              <a:t>sprawdzenie w systemie OBIEG danych osobowych i egzaminacyjnych podanych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pl-PL" sz="2400" dirty="0">
                <a:latin typeface="+mn-lt"/>
              </a:rPr>
              <a:t>	w deklaracji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l-PL" sz="2400" dirty="0">
                <a:latin typeface="+mn-lt"/>
              </a:rPr>
              <a:t>podpisanie oświadczenia o zgodności danych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w OBIEG-u ze złożoną deklaracją</a:t>
            </a:r>
            <a:r>
              <a:rPr lang="pl-PL" sz="2000" dirty="0">
                <a:latin typeface="+mn-lt"/>
              </a:rPr>
              <a:t>.</a:t>
            </a:r>
          </a:p>
          <a:p>
            <a:pPr lvl="1">
              <a:spcBef>
                <a:spcPct val="20000"/>
              </a:spcBef>
              <a:defRPr/>
            </a:pPr>
            <a:r>
              <a:rPr lang="pl-PL" sz="2400" dirty="0">
                <a:latin typeface="+mn-lt"/>
              </a:rPr>
              <a:t>Prośba o wprowadzanie danych na bieżąco.</a:t>
            </a:r>
          </a:p>
        </p:txBody>
      </p:sp>
      <p:pic>
        <p:nvPicPr>
          <p:cNvPr id="35844" name="Picture 2" descr="C:\Documents and Settings\LG\Moje dokumenty\Salon maturzystów\Salon 2010\OBIEG_nagłówe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67813" cy="2781300"/>
          </a:xfr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830A4-F582-457A-ADB0-2CE4B6EBCC9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>
                <a:hlinkClick r:id="rId2" action="ppaction://hlinkfile"/>
              </a:rPr>
              <a:t>Terminy egzaminu maturalnego</a:t>
            </a:r>
            <a:endParaRPr lang="pl-PL" smtClean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A0ACC-139C-43C8-B370-154BA802E3EB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5CB09262-1B6E-4FBD-88E5-41A2CECC174A}" type="slidenum">
              <a:rPr lang="pl-PL" smtClean="0"/>
              <a:pPr>
                <a:defRPr/>
              </a:pPr>
              <a:t>29</a:t>
            </a:fld>
            <a:endParaRPr lang="pl-PL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76250"/>
            <a:ext cx="6858000" cy="693738"/>
          </a:xfrm>
        </p:spPr>
        <p:txBody>
          <a:bodyPr/>
          <a:lstStyle/>
          <a:p>
            <a:r>
              <a:rPr lang="pl-PL" smtClean="0"/>
              <a:t>Termin główny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7269162" cy="4608512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egzamin pisemny: od 7 do 28 maja</a:t>
            </a:r>
          </a:p>
          <a:p>
            <a:pPr lvl="1">
              <a:defRPr/>
            </a:pPr>
            <a:r>
              <a:rPr lang="pl-PL" dirty="0" smtClean="0"/>
              <a:t>7 maja – język polski – poziom podstawowy</a:t>
            </a:r>
          </a:p>
          <a:p>
            <a:pPr lvl="1">
              <a:defRPr/>
            </a:pPr>
            <a:r>
              <a:rPr lang="pl-PL" dirty="0" smtClean="0"/>
              <a:t>8 maja – matematyka – poziom podstawowy</a:t>
            </a:r>
          </a:p>
          <a:p>
            <a:pPr lvl="1">
              <a:defRPr/>
            </a:pPr>
            <a:r>
              <a:rPr lang="pl-PL" dirty="0" smtClean="0"/>
              <a:t>9 maja – język angielski – poziom podstawowy</a:t>
            </a:r>
          </a:p>
          <a:p>
            <a:pPr>
              <a:defRPr/>
            </a:pPr>
            <a:r>
              <a:rPr lang="pl-PL" dirty="0" smtClean="0"/>
              <a:t>egzaminy ustne: od 7 do 28 maja</a:t>
            </a:r>
          </a:p>
          <a:p>
            <a:pPr lvl="1">
              <a:defRPr/>
            </a:pPr>
            <a:endParaRPr lang="pl-PL" dirty="0" smtClean="0"/>
          </a:p>
          <a:p>
            <a:pPr lvl="1">
              <a:defRPr/>
            </a:pPr>
            <a:endParaRPr lang="pl-PL" dirty="0" smtClean="0"/>
          </a:p>
          <a:p>
            <a:pPr marL="0" indent="0">
              <a:buFont typeface="Arial" charset="0"/>
              <a:buNone/>
              <a:defRPr/>
            </a:pPr>
            <a:r>
              <a:rPr lang="pl-PL" dirty="0"/>
              <a:t>Godziny rozpoczęcia egzaminów:  9.00 i 14.00</a:t>
            </a:r>
            <a:endParaRPr 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Egzamin ustny z języka polskiego w 2013 roku</a:t>
            </a:r>
            <a:br>
              <a:rPr lang="pl-PL" smtClean="0"/>
            </a:br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1F7F-A333-42E2-BE04-2E437AEB8E6C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l-PL" smtClean="0"/>
              <a:t>Termin dodatkowy</a:t>
            </a:r>
          </a:p>
        </p:txBody>
      </p:sp>
      <p:sp>
        <p:nvSpPr>
          <p:cNvPr id="3891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sesja czerwcowa</a:t>
            </a:r>
          </a:p>
          <a:p>
            <a:pPr lvl="1"/>
            <a:r>
              <a:rPr lang="pl-PL" smtClean="0"/>
              <a:t>Egzamin pisemny: od 3 do 19 czerwca</a:t>
            </a:r>
          </a:p>
          <a:p>
            <a:pPr lvl="1"/>
            <a:r>
              <a:rPr lang="pl-PL" smtClean="0"/>
              <a:t>Egzamin ustny: od 3 do 19 czerwca</a:t>
            </a:r>
          </a:p>
          <a:p>
            <a:pPr lvl="1"/>
            <a:endParaRPr lang="pl-PL" smtClean="0"/>
          </a:p>
          <a:p>
            <a:pPr lvl="1">
              <a:buFont typeface="Arial" charset="0"/>
              <a:buNone/>
            </a:pPr>
            <a:r>
              <a:rPr lang="pl-PL" smtClean="0"/>
              <a:t/>
            </a:r>
            <a:br>
              <a:rPr lang="pl-PL" smtClean="0"/>
            </a:br>
            <a:r>
              <a:rPr lang="pl-PL" sz="2800" smtClean="0"/>
              <a:t>Godziny rozpoczęcia egzaminów:  9.00 i 14.00</a:t>
            </a:r>
            <a:endParaRPr lang="pl-PL" smtClean="0"/>
          </a:p>
          <a:p>
            <a:pPr lvl="1"/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1D31F-9781-49B7-AEAE-965CC26980B2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/>
              <a:t>Wydanie świadectw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mtClean="0"/>
              <a:t>Po zdaniu egzaminu maturalnego każdy absolwent otrzymuje świadectwo dojrzałości i </a:t>
            </a:r>
            <a:r>
              <a:rPr lang="pl-PL" u="sng" smtClean="0"/>
              <a:t>jeden</a:t>
            </a:r>
            <a:r>
              <a:rPr lang="pl-PL" smtClean="0"/>
              <a:t> jego odpis.</a:t>
            </a:r>
          </a:p>
          <a:p>
            <a:pPr eaLnBrk="1" hangingPunct="1">
              <a:lnSpc>
                <a:spcPct val="90000"/>
              </a:lnSpc>
            </a:pPr>
            <a:endParaRPr lang="pl-PL" smtClean="0"/>
          </a:p>
          <a:p>
            <a:pPr eaLnBrk="1" hangingPunct="1">
              <a:lnSpc>
                <a:spcPct val="90000"/>
              </a:lnSpc>
            </a:pPr>
            <a:r>
              <a:rPr lang="pl-PL" smtClean="0"/>
              <a:t> Świadectwa są wydawane w szkołach za potwierdzeniem odbioru. Potwierdzenia są dokumentami wieczystymi.</a:t>
            </a:r>
          </a:p>
          <a:p>
            <a:pPr eaLnBrk="1" hangingPunct="1">
              <a:lnSpc>
                <a:spcPct val="90000"/>
              </a:lnSpc>
            </a:pPr>
            <a:endParaRPr lang="pl-PL" smtClean="0"/>
          </a:p>
          <a:p>
            <a:pPr eaLnBrk="1" hangingPunct="1">
              <a:lnSpc>
                <a:spcPct val="90000"/>
              </a:lnSpc>
            </a:pPr>
            <a:r>
              <a:rPr lang="pl-PL" smtClean="0">
                <a:solidFill>
                  <a:srgbClr val="1984CC"/>
                </a:solidFill>
                <a:latin typeface="Arial" charset="0"/>
              </a:rPr>
              <a:t>Wydanie świadectw: 28 czerwca 2013 roku</a:t>
            </a:r>
            <a:endParaRPr lang="pl-PL" smtClean="0">
              <a:latin typeface="Arial" charset="0"/>
            </a:endParaRPr>
          </a:p>
        </p:txBody>
      </p:sp>
      <p:sp>
        <p:nvSpPr>
          <p:cNvPr id="70658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1570C50-376E-42EA-9F92-E60FC9F1A000}" type="slidenum">
              <a:rPr lang="pl-PL"/>
              <a:pPr>
                <a:defRPr/>
              </a:pPr>
              <a:t>31</a:t>
            </a:fld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l-PL" smtClean="0"/>
              <a:t>Termin poprawkowy</a:t>
            </a: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124200"/>
          </a:xfrm>
        </p:spPr>
        <p:txBody>
          <a:bodyPr/>
          <a:lstStyle/>
          <a:p>
            <a:r>
              <a:rPr lang="pl-PL" smtClean="0"/>
              <a:t>Część pisemna – 27 sierpnia, godz. 9.00</a:t>
            </a:r>
          </a:p>
          <a:p>
            <a:r>
              <a:rPr lang="pl-PL" smtClean="0"/>
              <a:t>Część ustna – od 26 do 30 sierpnia</a:t>
            </a:r>
          </a:p>
          <a:p>
            <a:endParaRPr lang="pl-PL" smtClean="0"/>
          </a:p>
          <a:p>
            <a:endParaRPr lang="pl-PL" smtClean="0"/>
          </a:p>
          <a:p>
            <a:r>
              <a:rPr lang="pl-PL" smtClean="0">
                <a:solidFill>
                  <a:srgbClr val="1984CC"/>
                </a:solidFill>
                <a:latin typeface="Arial" charset="0"/>
              </a:rPr>
              <a:t>Wydanie świadectw: 13 września 2013 roku</a:t>
            </a:r>
            <a:endParaRPr lang="pl-PL" smtClean="0">
              <a:latin typeface="Arial" charset="0"/>
            </a:endParaRPr>
          </a:p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B9317-CBC2-4691-A262-5F219EC88F4E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Organizacja i przebieg egzaminu 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48D45-F761-4CF4-8E79-1441480CFCED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l-PL" smtClean="0"/>
              <a:t>Procedury egzaminu maturalnego</a:t>
            </a:r>
          </a:p>
        </p:txBody>
      </p:sp>
      <p:sp>
        <p:nvSpPr>
          <p:cNvPr id="430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Dostosowanie egzaminu do potrzeb uczniów</a:t>
            </a:r>
          </a:p>
          <a:p>
            <a:r>
              <a:rPr lang="pl-PL" smtClean="0"/>
              <a:t>Podwyższanie wyników przez absolwentów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02C41-4EE3-4806-A101-29102A53A4CC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l-PL" smtClean="0"/>
              <a:t>Poufność materiałów egzaminacyjnych</a:t>
            </a:r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2476500"/>
          </a:xfrm>
        </p:spPr>
        <p:txBody>
          <a:bodyPr/>
          <a:lstStyle/>
          <a:p>
            <a:r>
              <a:rPr lang="pl-PL" smtClean="0"/>
              <a:t>Odbiór materiałów egzaminacyjnych przez dwie osoby.</a:t>
            </a:r>
          </a:p>
          <a:p>
            <a:r>
              <a:rPr lang="pl-PL" smtClean="0"/>
              <a:t>Zabezpieczenie materiałów przed ujawnieniem.</a:t>
            </a:r>
          </a:p>
          <a:p>
            <a:r>
              <a:rPr lang="pl-PL" smtClean="0"/>
              <a:t>Przenoszenie, przewożenie materiałów  do innego miejsca przeprowadzenia egzaminu.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0CDC0-FD79-4B84-AEE3-DD12E19A5963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l-PL" smtClean="0"/>
              <a:t>Egzamin poza siedzibą szkoły</a:t>
            </a:r>
          </a:p>
        </p:txBody>
      </p:sp>
      <p:sp>
        <p:nvSpPr>
          <p:cNvPr id="45059" name="Symbol zastępczy zawartości 2"/>
          <p:cNvSpPr>
            <a:spLocks noGrp="1"/>
          </p:cNvSpPr>
          <p:nvPr>
            <p:ph idx="1"/>
          </p:nvPr>
        </p:nvSpPr>
        <p:spPr>
          <a:xfrm>
            <a:off x="1116013" y="1700213"/>
            <a:ext cx="7391400" cy="3735387"/>
          </a:xfrm>
        </p:spPr>
        <p:txBody>
          <a:bodyPr/>
          <a:lstStyle/>
          <a:p>
            <a:r>
              <a:rPr lang="pl-PL" smtClean="0"/>
              <a:t>W uzasadnionych przypadkach,</a:t>
            </a:r>
            <a:br>
              <a:rPr lang="pl-PL" smtClean="0"/>
            </a:br>
            <a:r>
              <a:rPr lang="pl-PL" smtClean="0"/>
              <a:t>w porozumieniu z dyrektorem OKE, dyrektor szkoły może ustalić miejsce przeprowadzenia egzaminu poza siedzibą szkoły – zgłasza na piśmie do OKE adres miejsca przeprowadzania egzaminu, zgodnie z instrukcją OKE, jednak nie później niż do </a:t>
            </a:r>
            <a:r>
              <a:rPr lang="pl-PL" smtClean="0">
                <a:solidFill>
                  <a:srgbClr val="0070C0"/>
                </a:solidFill>
              </a:rPr>
              <a:t>15 lutego 2012 roku.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E39B4-62D0-4949-B9BA-3DFCEDDB0B6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3200" smtClean="0"/>
              <a:t>Powołanie zespołu egzaminacyjnego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z="2800" smtClean="0"/>
              <a:t>Do 4 marca 2013 r. należy powołać zastępcę przewodniczącego zespołu egzaminacyjnego </a:t>
            </a:r>
            <a:r>
              <a:rPr lang="pl-PL" sz="2800" smtClean="0">
                <a:solidFill>
                  <a:srgbClr val="0070C0"/>
                </a:solidFill>
              </a:rPr>
              <a:t>spośród nauczycieli zatrudnionych w szkole</a:t>
            </a:r>
            <a:r>
              <a:rPr lang="pl-PL" sz="2800" smtClean="0"/>
              <a:t> i pozostałych członków tego zespołu. </a:t>
            </a:r>
          </a:p>
          <a:p>
            <a:r>
              <a:rPr lang="pl-PL" sz="2800" smtClean="0"/>
              <a:t>W skład zespołu wchodzą również nauczyciele</a:t>
            </a:r>
            <a:br>
              <a:rPr lang="pl-PL" sz="2800" smtClean="0"/>
            </a:br>
            <a:r>
              <a:rPr lang="pl-PL" sz="2800" smtClean="0"/>
              <a:t>ze szkoły, z którą dyrektor zawarł pisemne porozumienie w tej sprawie.</a:t>
            </a:r>
          </a:p>
          <a:p>
            <a:r>
              <a:rPr lang="pl-PL" sz="2800" smtClean="0"/>
              <a:t>Do 4 marca 2013 roku należy powołać zespoły przedmiotowe.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9DE72-2997-450F-9765-4B8BACBC4575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476250"/>
            <a:ext cx="6607175" cy="1143000"/>
          </a:xfrm>
        </p:spPr>
        <p:txBody>
          <a:bodyPr/>
          <a:lstStyle/>
          <a:p>
            <a:r>
              <a:rPr lang="pl-PL" sz="3200" smtClean="0"/>
              <a:t>Powołanie zespołów nadzorujących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628775"/>
            <a:ext cx="7391400" cy="3878263"/>
          </a:xfrm>
        </p:spPr>
        <p:txBody>
          <a:bodyPr/>
          <a:lstStyle/>
          <a:p>
            <a:r>
              <a:rPr lang="pl-PL" sz="2800" smtClean="0"/>
              <a:t>Do  7 kwietnia 2013 r. należy powołać zespoły nadzorujące przebieg części pisemnej egzaminu spośród</a:t>
            </a:r>
            <a:r>
              <a:rPr lang="pl-PL" sz="2800" smtClean="0">
                <a:solidFill>
                  <a:schemeClr val="hlink"/>
                </a:solidFill>
              </a:rPr>
              <a:t> </a:t>
            </a:r>
            <a:r>
              <a:rPr lang="pl-PL" sz="2800" smtClean="0"/>
              <a:t>członków zespołu egzaminacyjnego.</a:t>
            </a:r>
          </a:p>
          <a:p>
            <a:r>
              <a:rPr lang="pl-PL" sz="2800" smtClean="0"/>
              <a:t>Przewodniczący zespołu egzaminacyjnego</a:t>
            </a:r>
            <a:br>
              <a:rPr lang="pl-PL" sz="2800" smtClean="0"/>
            </a:br>
            <a:r>
              <a:rPr lang="pl-PL" sz="2800" smtClean="0"/>
              <a:t>i jego zastępca nie mogą być powołani</a:t>
            </a:r>
            <a:br>
              <a:rPr lang="pl-PL" sz="2800" smtClean="0"/>
            </a:br>
            <a:r>
              <a:rPr lang="pl-PL" sz="2800" smtClean="0"/>
              <a:t>w skład zespołów przedmiotowych </a:t>
            </a:r>
          </a:p>
          <a:p>
            <a:pPr>
              <a:buFont typeface="Arial" charset="0"/>
              <a:buNone/>
            </a:pPr>
            <a:r>
              <a:rPr lang="pl-PL" sz="2800" smtClean="0"/>
              <a:t>	i nadzorujących.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23D7-7AEB-422A-8D4E-5A04A91B15B2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ytuł 1"/>
          <p:cNvSpPr>
            <a:spLocks noGrp="1"/>
          </p:cNvSpPr>
          <p:nvPr>
            <p:ph type="title" idx="4294967295"/>
          </p:nvPr>
        </p:nvSpPr>
        <p:spPr>
          <a:xfrm>
            <a:off x="1331913" y="765175"/>
            <a:ext cx="6838950" cy="1079500"/>
          </a:xfrm>
        </p:spPr>
        <p:txBody>
          <a:bodyPr/>
          <a:lstStyle/>
          <a:p>
            <a:r>
              <a:rPr lang="pl-PL" sz="3200" smtClean="0"/>
              <a:t>Nieprawidłowy skład zespołu nadzorującego</a:t>
            </a:r>
          </a:p>
        </p:txBody>
      </p:sp>
      <p:sp>
        <p:nvSpPr>
          <p:cNvPr id="48131" name="Symbol zastępczy zawartości 2"/>
          <p:cNvSpPr>
            <a:spLocks noGrp="1"/>
          </p:cNvSpPr>
          <p:nvPr>
            <p:ph idx="4294967295"/>
          </p:nvPr>
        </p:nvSpPr>
        <p:spPr>
          <a:xfrm>
            <a:off x="900113" y="2349500"/>
            <a:ext cx="7315200" cy="3743325"/>
          </a:xfrm>
        </p:spPr>
        <p:txBody>
          <a:bodyPr/>
          <a:lstStyle/>
          <a:p>
            <a:r>
              <a:rPr lang="pl-PL" sz="2800" smtClean="0"/>
              <a:t>Powołanie w skład zespołu nauczycieli przedmiotu, z którego odbywa się egzamin.</a:t>
            </a:r>
          </a:p>
          <a:p>
            <a:r>
              <a:rPr lang="pl-PL" sz="2800" smtClean="0"/>
              <a:t>Nie można traktować jako „nauczyciela</a:t>
            </a:r>
            <a:br>
              <a:rPr lang="pl-PL" sz="2800" smtClean="0"/>
            </a:br>
            <a:r>
              <a:rPr lang="pl-PL" sz="2800" smtClean="0"/>
              <a:t>z innej szkoły” nauczyciela, z którym dyrektor ma nawiązany stosunek pracy</a:t>
            </a:r>
            <a:r>
              <a:rPr lang="pl-PL" sz="2800" smtClean="0">
                <a:latin typeface="Arial" charset="0"/>
              </a:rPr>
              <a:t>.</a:t>
            </a:r>
          </a:p>
          <a:p>
            <a:r>
              <a:rPr lang="pl-PL" sz="2800" smtClean="0"/>
              <a:t>Pełnienie przez PSZE funkcji PZN lub </a:t>
            </a:r>
            <a:r>
              <a:rPr lang="pl-PL" smtClean="0"/>
              <a:t>PZE.</a:t>
            </a:r>
          </a:p>
          <a:p>
            <a:endParaRPr lang="pl-PL" smtClean="0">
              <a:latin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80E56-011C-4384-988F-0E3292B92F7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l-PL" sz="3600" smtClean="0"/>
              <a:t>Złożenie bibliografii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16113"/>
            <a:ext cx="8640763" cy="3773487"/>
          </a:xfrm>
        </p:spPr>
        <p:txBody>
          <a:bodyPr/>
          <a:lstStyle/>
          <a:p>
            <a:pPr eaLnBrk="1" hangingPunct="1"/>
            <a:r>
              <a:rPr lang="pl-PL" smtClean="0"/>
              <a:t>Nie później niż cztery tygodnie przed rozpoczęciem </a:t>
            </a:r>
            <a:r>
              <a:rPr lang="pl-PL" u="sng" smtClean="0"/>
              <a:t>części  pisemnej</a:t>
            </a:r>
            <a:r>
              <a:rPr lang="pl-PL" u="sng" smtClean="0">
                <a:latin typeface="Arial" charset="0"/>
              </a:rPr>
              <a:t> </a:t>
            </a:r>
            <a:r>
              <a:rPr lang="pl-PL" smtClean="0"/>
              <a:t>egzaminu maturalnego,</a:t>
            </a:r>
            <a:br>
              <a:rPr lang="pl-PL" smtClean="0"/>
            </a:br>
            <a:r>
              <a:rPr lang="pl-PL" smtClean="0"/>
              <a:t>czyli do 9 kwietnia 2013 roku należy odebrać</a:t>
            </a:r>
            <a:br>
              <a:rPr lang="pl-PL" smtClean="0"/>
            </a:br>
            <a:r>
              <a:rPr lang="pl-PL" smtClean="0"/>
              <a:t>od zdających  bibliografię wykorzystaną do opracowania wybranego tematu. Bibliografia musi być podpisana imieniem i nazwiskiem.</a:t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Złożenie bibliografii w terminie jest warunkiem przystąpienia do części ustnej egzaminu.  </a:t>
            </a:r>
          </a:p>
        </p:txBody>
      </p:sp>
      <p:sp>
        <p:nvSpPr>
          <p:cNvPr id="1843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A8161-3B4D-4511-8341-822B86EA0620}" type="slidenum">
              <a:rPr lang="pl-PL" smtClean="0"/>
              <a:pPr>
                <a:defRPr/>
              </a:pPr>
              <a:t>4</a:t>
            </a:fld>
            <a:endParaRPr 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3200" smtClean="0"/>
              <a:t>Kierowanie do innej szkoły</a:t>
            </a:r>
          </a:p>
        </p:txBody>
      </p:sp>
      <p:sp>
        <p:nvSpPr>
          <p:cNvPr id="49155" name="Symbol zastępczy zawartości 2"/>
          <p:cNvSpPr>
            <a:spLocks noGrp="1"/>
          </p:cNvSpPr>
          <p:nvPr>
            <p:ph idx="4294967295"/>
          </p:nvPr>
        </p:nvSpPr>
        <p:spPr>
          <a:xfrm>
            <a:off x="1042988" y="1700213"/>
            <a:ext cx="7315200" cy="4249737"/>
          </a:xfrm>
        </p:spPr>
        <p:txBody>
          <a:bodyPr/>
          <a:lstStyle/>
          <a:p>
            <a:r>
              <a:rPr lang="pl-PL" sz="2800" smtClean="0"/>
              <a:t>Kierowanie zdających na egzamin ustny</a:t>
            </a:r>
            <a:br>
              <a:rPr lang="pl-PL" sz="2800" smtClean="0"/>
            </a:br>
            <a:r>
              <a:rPr lang="pl-PL" sz="2800" smtClean="0"/>
              <a:t>do innej szkoły – tylko w przypadku </a:t>
            </a:r>
            <a:r>
              <a:rPr lang="pl-PL" sz="2800" u="sng" smtClean="0"/>
              <a:t>braku możliwości</a:t>
            </a:r>
            <a:r>
              <a:rPr lang="pl-PL" sz="2800" smtClean="0"/>
              <a:t> powołania zespołu przedmiotowego do przeprowadzenia części ustnej egzaminu.</a:t>
            </a:r>
          </a:p>
          <a:p>
            <a:r>
              <a:rPr lang="pl-PL" sz="2800" smtClean="0"/>
              <a:t>Kierowanie na część pisemną egzaminu do innej szkoły – tylko w szczególnie uzasadnionych przypadkach, np. zmiany </a:t>
            </a:r>
            <a:r>
              <a:rPr lang="pl-PL" sz="2800" u="sng" smtClean="0"/>
              <a:t>stałego</a:t>
            </a:r>
            <a:r>
              <a:rPr lang="pl-PL" sz="2800" smtClean="0"/>
              <a:t> miejsca zamieszkania absolwenta.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918B3-54F0-4E4A-B5C8-6163FA36E31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1ED2071F-E066-40BA-B38D-B501FCB67E2F}" type="slidenum">
              <a:rPr lang="pl-PL" smtClean="0"/>
              <a:pPr>
                <a:defRPr/>
              </a:pPr>
              <a:t>41</a:t>
            </a:fld>
            <a:endParaRPr lang="pl-PL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620713"/>
            <a:ext cx="6450012" cy="769937"/>
          </a:xfrm>
        </p:spPr>
        <p:txBody>
          <a:bodyPr/>
          <a:lstStyle/>
          <a:p>
            <a:pPr eaLnBrk="1" hangingPunct="1"/>
            <a:r>
              <a:rPr lang="pl-PL" smtClean="0"/>
              <a:t>Przybory pomocnicze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9138"/>
            <a:ext cx="7391400" cy="31591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pl-PL" smtClean="0"/>
              <a:t>	Zdający w trakcie części pisemnej egzaminu może korzystać wyłącznie</a:t>
            </a:r>
            <a:r>
              <a:rPr lang="pl-PL" smtClean="0">
                <a:solidFill>
                  <a:srgbClr val="FF0000"/>
                </a:solidFill>
              </a:rPr>
              <a:t> </a:t>
            </a:r>
            <a:r>
              <a:rPr lang="pl-PL" smtClean="0"/>
              <a:t>z materiałów</a:t>
            </a:r>
            <a:br>
              <a:rPr lang="pl-PL" smtClean="0"/>
            </a:br>
            <a:r>
              <a:rPr lang="pl-PL" smtClean="0"/>
              <a:t>i przyborów pomocniczych, których wykaz ogłasza dyrektor CKE dwa miesiące przed terminem części pisemnej egzaminu</a:t>
            </a:r>
            <a:br>
              <a:rPr lang="pl-PL" smtClean="0"/>
            </a:br>
            <a:r>
              <a:rPr lang="pl-PL" smtClean="0"/>
              <a:t>na stronie </a:t>
            </a:r>
            <a:r>
              <a:rPr lang="pl-PL" i="1" smtClean="0">
                <a:hlinkClick r:id="rId3"/>
              </a:rPr>
              <a:t>www.cke.edu.pl</a:t>
            </a:r>
            <a:r>
              <a:rPr lang="pl-PL" i="1" smtClean="0"/>
              <a:t>.</a:t>
            </a:r>
          </a:p>
          <a:p>
            <a:pPr marL="609600" indent="-609600" eaLnBrk="1" hangingPunct="1">
              <a:buFontTx/>
              <a:buNone/>
            </a:pPr>
            <a:endParaRPr lang="pl-PL" i="1" smtClean="0"/>
          </a:p>
          <a:p>
            <a:pPr marL="609600" indent="-609600" eaLnBrk="1" hangingPunct="1">
              <a:buFontTx/>
              <a:buNone/>
            </a:pPr>
            <a:r>
              <a:rPr lang="pl-PL" i="1" smtClean="0"/>
              <a:t>	</a:t>
            </a:r>
            <a:r>
              <a:rPr lang="pl-PL" i="1" smtClean="0">
                <a:solidFill>
                  <a:srgbClr val="000099"/>
                </a:solidFill>
              </a:rPr>
              <a:t>Kalkulatory proste nie naukowe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Unieważnienia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13F9-78B2-4ABF-A607-9956E872C3A6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B93AD327-AED8-440C-A377-6AB8466EBC88}" type="slidenum">
              <a:rPr lang="pl-PL" smtClean="0"/>
              <a:pPr>
                <a:defRPr/>
              </a:pPr>
              <a:t>43</a:t>
            </a:fld>
            <a:endParaRPr lang="pl-PL" dirty="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6048375" cy="836613"/>
          </a:xfrm>
        </p:spPr>
        <p:txBody>
          <a:bodyPr/>
          <a:lstStyle/>
          <a:p>
            <a:pPr eaLnBrk="1" hangingPunct="1"/>
            <a:r>
              <a:rPr lang="pl-PL" smtClean="0"/>
              <a:t>Unieważnienie egzaminu w szkole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5575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mtClean="0"/>
              <a:t>Dyrektor szkoły unieważnia egzamin w przypadku:</a:t>
            </a:r>
          </a:p>
          <a:p>
            <a:pPr lvl="1" eaLnBrk="1" hangingPunct="1">
              <a:lnSpc>
                <a:spcPct val="90000"/>
              </a:lnSpc>
            </a:pPr>
            <a:r>
              <a:rPr lang="pl-PL" smtClean="0"/>
              <a:t>stwierdzenia wniesienia lub korzystania z urządzenia telekomunikacyjnego lub materiałów i przyborów pomocniczych niewymienionych w komunikacie dyrektora CKE </a:t>
            </a:r>
          </a:p>
          <a:p>
            <a:pPr lvl="1" eaLnBrk="1" hangingPunct="1">
              <a:lnSpc>
                <a:spcPct val="90000"/>
              </a:lnSpc>
            </a:pPr>
            <a:r>
              <a:rPr lang="pl-PL" smtClean="0"/>
              <a:t>niesamodzielnej pracy zdającego</a:t>
            </a:r>
          </a:p>
          <a:p>
            <a:pPr lvl="1" eaLnBrk="1" hangingPunct="1">
              <a:lnSpc>
                <a:spcPct val="90000"/>
              </a:lnSpc>
            </a:pPr>
            <a:r>
              <a:rPr lang="pl-PL" smtClean="0"/>
              <a:t>zakłócania przez niego przebiegu egzaminu</a:t>
            </a:r>
            <a:br>
              <a:rPr lang="pl-PL" smtClean="0"/>
            </a:br>
            <a:r>
              <a:rPr lang="pl-PL" smtClean="0"/>
              <a:t>w sposób utrudniający pracę pozostałym zdającym.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pPr>
              <a:defRPr/>
            </a:pPr>
            <a:fld id="{30FE1A1E-1C4B-403C-8FEA-A69D315FE118}" type="slidenum">
              <a:rPr lang="pl-PL" smtClean="0"/>
              <a:pPr>
                <a:defRPr/>
              </a:pPr>
              <a:t>44</a:t>
            </a:fld>
            <a:endParaRPr lang="pl-PL" dirty="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49275"/>
            <a:ext cx="7129463" cy="1150938"/>
          </a:xfrm>
        </p:spPr>
        <p:txBody>
          <a:bodyPr/>
          <a:lstStyle/>
          <a:p>
            <a:pPr eaLnBrk="1" hangingPunct="1"/>
            <a:r>
              <a:rPr lang="pl-PL" smtClean="0"/>
              <a:t>Unieważnienie egzaminu</a:t>
            </a:r>
            <a:br>
              <a:rPr lang="pl-PL" smtClean="0"/>
            </a:br>
            <a:r>
              <a:rPr lang="pl-PL" smtClean="0"/>
              <a:t>przez dyrektora OKE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05038"/>
            <a:ext cx="7772400" cy="3929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mtClean="0"/>
              <a:t>Dyrektor Okręgowej Komisji Egzaminacyjnej unieważnia egzamin w przypadku:</a:t>
            </a:r>
          </a:p>
          <a:p>
            <a:pPr lvl="1" eaLnBrk="1" hangingPunct="1">
              <a:lnSpc>
                <a:spcPct val="80000"/>
              </a:lnSpc>
            </a:pPr>
            <a:r>
              <a:rPr lang="pl-PL" b="1" smtClean="0"/>
              <a:t>stwierdzenia przez egzaminatora podczas sprawdzania arkuszy egzaminacyjnych niesamodzielnego rozwiązywania zadań przez zdającego</a:t>
            </a:r>
          </a:p>
          <a:p>
            <a:pPr lvl="1" eaLnBrk="1" hangingPunct="1">
              <a:lnSpc>
                <a:spcPct val="80000"/>
              </a:lnSpc>
            </a:pPr>
            <a:r>
              <a:rPr lang="pl-PL" smtClean="0"/>
              <a:t>stwierdzenia naruszenia przepisów dotyczących przebiegu egzaminu na skutek zastrzeżeń zgłoszonych przez zdającego lub z urzędu</a:t>
            </a:r>
          </a:p>
          <a:p>
            <a:pPr lvl="1" eaLnBrk="1" hangingPunct="1">
              <a:lnSpc>
                <a:spcPct val="80000"/>
              </a:lnSpc>
            </a:pPr>
            <a:r>
              <a:rPr lang="pl-PL" smtClean="0"/>
              <a:t>zaginięcia lub zniszczenia prac egzaminacyjnych lub kart odpowiedzi i braku możliwości ustalenia wyniku części pisemnej egzaminu.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ytuł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8229600" cy="1143000"/>
          </a:xfrm>
        </p:spPr>
        <p:txBody>
          <a:bodyPr/>
          <a:lstStyle/>
          <a:p>
            <a:r>
              <a:rPr lang="pl-PL" smtClean="0">
                <a:latin typeface="Arial" charset="0"/>
              </a:rPr>
              <a:t>Unieważnienia</a:t>
            </a:r>
            <a:r>
              <a:rPr lang="pl-PL" sz="3600" smtClean="0">
                <a:latin typeface="Arial" charset="0"/>
              </a:rPr>
              <a:t> w OKE Kraków</a:t>
            </a:r>
            <a:endParaRPr lang="pl-PL" sz="360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BA3EB-FF73-4A1D-9871-6BA724258F5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4294967295"/>
          </p:nvPr>
        </p:nvGraphicFramePr>
        <p:xfrm>
          <a:off x="755650" y="2420938"/>
          <a:ext cx="79629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580"/>
                <a:gridCol w="1592580"/>
                <a:gridCol w="1592580"/>
                <a:gridCol w="1592580"/>
                <a:gridCol w="159258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Województwo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§ 99 ust. 1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§ 99 ust. 2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§ 146 ust.3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razem</a:t>
                      </a:r>
                      <a:endParaRPr lang="pl-PL" dirty="0"/>
                    </a:p>
                  </a:txBody>
                  <a:tcPr marL="91431" marR="914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lubelskie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49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73</a:t>
                      </a:r>
                    </a:p>
                  </a:txBody>
                  <a:tcPr marL="91431" marR="914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małopolskie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14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25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52</a:t>
                      </a:r>
                    </a:p>
                  </a:txBody>
                  <a:tcPr marL="91431" marR="914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podkarpackie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53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</a:t>
                      </a:r>
                      <a:endParaRPr lang="pl-PL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72</a:t>
                      </a:r>
                    </a:p>
                  </a:txBody>
                  <a:tcPr marL="91431" marR="914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/>
                        <a:t>OKE</a:t>
                      </a:r>
                      <a:endParaRPr lang="pl-PL" b="1" dirty="0"/>
                    </a:p>
                  </a:txBody>
                  <a:tcPr marL="91431" marR="9143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39</a:t>
                      </a:r>
                      <a:endParaRPr lang="pl-PL" b="1" dirty="0"/>
                    </a:p>
                  </a:txBody>
                  <a:tcPr marL="91431" marR="9143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127</a:t>
                      </a:r>
                      <a:endParaRPr lang="pl-PL" b="1" dirty="0"/>
                    </a:p>
                  </a:txBody>
                  <a:tcPr marL="91431" marR="9143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31</a:t>
                      </a:r>
                      <a:endParaRPr lang="pl-PL" b="1" dirty="0"/>
                    </a:p>
                  </a:txBody>
                  <a:tcPr marL="91431" marR="9143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197</a:t>
                      </a:r>
                    </a:p>
                  </a:txBody>
                  <a:tcPr marL="91431" marR="91431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upa 7"/>
          <p:cNvGrpSpPr>
            <a:grpSpLocks/>
          </p:cNvGrpSpPr>
          <p:nvPr/>
        </p:nvGrpSpPr>
        <p:grpSpPr bwMode="auto">
          <a:xfrm>
            <a:off x="2411413" y="1557338"/>
            <a:ext cx="2376487" cy="649287"/>
            <a:chOff x="2411760" y="1484784"/>
            <a:chExt cx="2592288" cy="648072"/>
          </a:xfrm>
        </p:grpSpPr>
        <p:sp>
          <p:nvSpPr>
            <p:cNvPr id="6" name="Objaśnienie prostokątne 5"/>
            <p:cNvSpPr/>
            <p:nvPr/>
          </p:nvSpPr>
          <p:spPr>
            <a:xfrm>
              <a:off x="2411760" y="1484784"/>
              <a:ext cx="2375832" cy="648072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54322" name="pole tekstowe 6"/>
            <p:cNvSpPr txBox="1">
              <a:spLocks noChangeArrowheads="1"/>
            </p:cNvSpPr>
            <p:nvPr/>
          </p:nvSpPr>
          <p:spPr bwMode="auto">
            <a:xfrm>
              <a:off x="2411760" y="1484784"/>
              <a:ext cx="2592288" cy="640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>
                  <a:solidFill>
                    <a:schemeClr val="bg1"/>
                  </a:solidFill>
                </a:rPr>
                <a:t>Przez dyrektorów</a:t>
              </a:r>
              <a:br>
                <a:rPr lang="pl-PL">
                  <a:solidFill>
                    <a:schemeClr val="bg1"/>
                  </a:solidFill>
                </a:rPr>
              </a:br>
              <a:r>
                <a:rPr lang="pl-PL">
                  <a:solidFill>
                    <a:schemeClr val="bg1"/>
                  </a:solidFill>
                </a:rPr>
                <a:t>szkół</a:t>
              </a:r>
            </a:p>
          </p:txBody>
        </p:sp>
      </p:grpSp>
      <p:grpSp>
        <p:nvGrpSpPr>
          <p:cNvPr id="3" name="Grupa 10"/>
          <p:cNvGrpSpPr>
            <a:grpSpLocks/>
          </p:cNvGrpSpPr>
          <p:nvPr/>
        </p:nvGrpSpPr>
        <p:grpSpPr bwMode="auto">
          <a:xfrm>
            <a:off x="3995738" y="1557338"/>
            <a:ext cx="2592387" cy="649287"/>
            <a:chOff x="2411760" y="1484784"/>
            <a:chExt cx="2592288" cy="648072"/>
          </a:xfrm>
        </p:grpSpPr>
        <p:sp>
          <p:nvSpPr>
            <p:cNvPr id="12" name="Objaśnienie prostokątne 11"/>
            <p:cNvSpPr/>
            <p:nvPr/>
          </p:nvSpPr>
          <p:spPr>
            <a:xfrm>
              <a:off x="2411760" y="1484784"/>
              <a:ext cx="2376396" cy="648072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54320" name="pole tekstowe 12"/>
            <p:cNvSpPr txBox="1">
              <a:spLocks noChangeArrowheads="1"/>
            </p:cNvSpPr>
            <p:nvPr/>
          </p:nvSpPr>
          <p:spPr bwMode="auto">
            <a:xfrm>
              <a:off x="2411760" y="1484784"/>
              <a:ext cx="2592288" cy="366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>
                  <a:solidFill>
                    <a:schemeClr val="bg1"/>
                  </a:solidFill>
                </a:rPr>
                <a:t>Niesamodzielna praca</a:t>
              </a:r>
            </a:p>
          </p:txBody>
        </p:sp>
      </p:grpSp>
      <p:grpSp>
        <p:nvGrpSpPr>
          <p:cNvPr id="7" name="Grupa 13"/>
          <p:cNvGrpSpPr>
            <a:grpSpLocks/>
          </p:cNvGrpSpPr>
          <p:nvPr/>
        </p:nvGrpSpPr>
        <p:grpSpPr bwMode="auto">
          <a:xfrm>
            <a:off x="5580063" y="1557338"/>
            <a:ext cx="3313112" cy="923925"/>
            <a:chOff x="2411760" y="1484784"/>
            <a:chExt cx="2529062" cy="923330"/>
          </a:xfrm>
        </p:grpSpPr>
        <p:sp>
          <p:nvSpPr>
            <p:cNvPr id="15" name="Objaśnienie prostokątne 14"/>
            <p:cNvSpPr/>
            <p:nvPr/>
          </p:nvSpPr>
          <p:spPr>
            <a:xfrm>
              <a:off x="2411760" y="1484784"/>
              <a:ext cx="2376373" cy="647283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54318" name="pole tekstowe 15"/>
            <p:cNvSpPr txBox="1">
              <a:spLocks noChangeArrowheads="1"/>
            </p:cNvSpPr>
            <p:nvPr/>
          </p:nvSpPr>
          <p:spPr bwMode="auto">
            <a:xfrm>
              <a:off x="2411760" y="1484784"/>
              <a:ext cx="252906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>
                  <a:solidFill>
                    <a:schemeClr val="bg1"/>
                  </a:solidFill>
                </a:rPr>
                <a:t>Naruszenie przepisów przeprowadzenia</a:t>
              </a:r>
              <a:r>
                <a:rPr lang="pl-PL" sz="1600">
                  <a:solidFill>
                    <a:schemeClr val="bg1"/>
                  </a:solidFill>
                </a:rPr>
                <a:t> </a:t>
              </a:r>
              <a:r>
                <a:rPr lang="pl-PL">
                  <a:solidFill>
                    <a:schemeClr val="bg1"/>
                  </a:solidFill>
                </a:rPr>
                <a:t>egzaminu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l-PL" smtClean="0"/>
              <a:t>Zamiast podsumowania</a:t>
            </a:r>
          </a:p>
        </p:txBody>
      </p:sp>
      <p:sp>
        <p:nvSpPr>
          <p:cNvPr id="58371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Rozporządzenie o ocenianiu i klasyfikowaniu</a:t>
            </a:r>
          </a:p>
          <a:p>
            <a:pPr>
              <a:defRPr/>
            </a:pPr>
            <a:r>
              <a:rPr lang="pl-PL" dirty="0" smtClean="0"/>
              <a:t>Informatory</a:t>
            </a:r>
          </a:p>
          <a:p>
            <a:pPr>
              <a:defRPr/>
            </a:pPr>
            <a:r>
              <a:rPr lang="pl-PL" dirty="0" smtClean="0"/>
              <a:t>Procedury przeprowadzenia egzaminu maturalnego</a:t>
            </a:r>
          </a:p>
          <a:p>
            <a:pPr>
              <a:defRPr/>
            </a:pPr>
            <a:r>
              <a:rPr lang="pl-PL" dirty="0" smtClean="0"/>
              <a:t>Komunikaty dyrektora CKE:</a:t>
            </a:r>
          </a:p>
          <a:p>
            <a:pPr lvl="1">
              <a:defRPr/>
            </a:pPr>
            <a:r>
              <a:rPr lang="pl-PL" dirty="0" smtClean="0"/>
              <a:t>o terminach egzaminu</a:t>
            </a:r>
          </a:p>
          <a:p>
            <a:pPr lvl="1">
              <a:defRPr/>
            </a:pPr>
            <a:r>
              <a:rPr lang="pl-PL" dirty="0" smtClean="0"/>
              <a:t>o egzaminie z języka polskiego w 2013 roku</a:t>
            </a:r>
          </a:p>
          <a:p>
            <a:pPr lvl="1">
              <a:defRPr/>
            </a:pPr>
            <a:r>
              <a:rPr lang="pl-PL" dirty="0" smtClean="0"/>
              <a:t>o olimpiadach</a:t>
            </a:r>
          </a:p>
          <a:p>
            <a:pPr lvl="1">
              <a:defRPr/>
            </a:pPr>
            <a:r>
              <a:rPr lang="pl-PL" dirty="0" smtClean="0"/>
              <a:t>o dostosowaniu egzaminu maturalnego</a:t>
            </a:r>
          </a:p>
          <a:p>
            <a:pPr lvl="1">
              <a:defRPr/>
            </a:pPr>
            <a:r>
              <a:rPr lang="pl-PL" dirty="0" smtClean="0"/>
              <a:t>o egzaminie maturalnym z informatyki.</a:t>
            </a:r>
          </a:p>
          <a:p>
            <a:pPr marL="0" indent="0">
              <a:buFont typeface="Arial" charset="0"/>
              <a:buNone/>
              <a:defRPr/>
            </a:pPr>
            <a:endParaRPr lang="pl-PL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1E21F-4076-40EE-BC9A-3A90B92C5989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pl-PL" smtClean="0"/>
              <a:t>Materiały OKE w Krakowie</a:t>
            </a:r>
          </a:p>
        </p:txBody>
      </p:sp>
      <p:sp>
        <p:nvSpPr>
          <p:cNvPr id="5632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2763838"/>
          </a:xfrm>
        </p:spPr>
        <p:txBody>
          <a:bodyPr/>
          <a:lstStyle/>
          <a:p>
            <a:r>
              <a:rPr lang="pl-PL" smtClean="0"/>
              <a:t>Kalendarz dyrektora szkoły</a:t>
            </a:r>
          </a:p>
          <a:p>
            <a:r>
              <a:rPr lang="pl-PL" smtClean="0"/>
              <a:t>Biuletyn OKE o OBIEG-u</a:t>
            </a:r>
          </a:p>
          <a:p>
            <a:r>
              <a:rPr lang="pl-PL" smtClean="0"/>
              <a:t>Portal telewizyjny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AF01-6A5E-4806-8C6D-DDAF4C214B31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9FD0E-ED8E-4A8D-90B3-82B1DF1BD4F2}" type="slidenum">
              <a:rPr lang="pl-PL" smtClean="0"/>
              <a:pPr>
                <a:defRPr/>
              </a:pPr>
              <a:t>48</a:t>
            </a:fld>
            <a:endParaRPr lang="pl-PL"/>
          </a:p>
        </p:txBody>
      </p:sp>
      <p:pic>
        <p:nvPicPr>
          <p:cNvPr id="57347" name="Picture 5" descr="E:\LG_Salon 12_Kraków\Miniatury filmów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617538"/>
            <a:ext cx="8069263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l-PL" smtClean="0"/>
              <a:t>Ankieta</a:t>
            </a:r>
          </a:p>
        </p:txBody>
      </p:sp>
      <p:sp>
        <p:nvSpPr>
          <p:cNvPr id="63491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2476500"/>
          </a:xfrm>
        </p:spPr>
        <p:txBody>
          <a:bodyPr/>
          <a:lstStyle/>
          <a:p>
            <a:r>
              <a:rPr lang="pl-PL" smtClean="0"/>
              <a:t>Prosimy o wypełnienie ankiety na temat:</a:t>
            </a:r>
          </a:p>
          <a:p>
            <a:pPr lvl="1"/>
            <a:r>
              <a:rPr lang="pl-PL" smtClean="0"/>
              <a:t>Formy publikowania wyników egzaminu maturalnego</a:t>
            </a:r>
          </a:p>
          <a:p>
            <a:pPr lvl="1"/>
            <a:r>
              <a:rPr lang="pl-PL" smtClean="0"/>
              <a:t>Serwisy internetowe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7E839-2FDC-4B99-B510-857F699E2C39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l-PL" sz="3600" smtClean="0"/>
              <a:t>Konsekwencje niezłożenia bibliografii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21188"/>
          </a:xfrm>
        </p:spPr>
        <p:txBody>
          <a:bodyPr/>
          <a:lstStyle/>
          <a:p>
            <a:pPr eaLnBrk="1" hangingPunct="1"/>
            <a:endParaRPr lang="pl-PL" u="sng" smtClean="0">
              <a:solidFill>
                <a:srgbClr val="006DDA"/>
              </a:solidFill>
            </a:endParaRPr>
          </a:p>
          <a:p>
            <a:pPr eaLnBrk="1" hangingPunct="1"/>
            <a:r>
              <a:rPr lang="pl-PL" smtClean="0"/>
              <a:t>Niezłożenie  bibliografii jest równoznaczne </a:t>
            </a:r>
          </a:p>
          <a:p>
            <a:pPr eaLnBrk="1" hangingPunct="1">
              <a:buFont typeface="Arial" charset="0"/>
              <a:buNone/>
            </a:pPr>
            <a:r>
              <a:rPr lang="pl-PL" smtClean="0"/>
              <a:t>	z nieobecnością na egzaminie obowiązkowym.</a:t>
            </a:r>
            <a:endParaRPr lang="pl-PL" sz="2400" smtClean="0"/>
          </a:p>
          <a:p>
            <a:pPr eaLnBrk="1" hangingPunct="1"/>
            <a:endParaRPr lang="pl-PL" sz="2400" smtClean="0"/>
          </a:p>
          <a:p>
            <a:pPr eaLnBrk="1" hangingPunct="1"/>
            <a:r>
              <a:rPr lang="pl-PL" smtClean="0"/>
              <a:t>Nieobecność na egzaminie obowiązkowym uniemożliwia zdawanie egzaminu w sesji poprawkowej.</a:t>
            </a:r>
          </a:p>
        </p:txBody>
      </p:sp>
      <p:sp>
        <p:nvSpPr>
          <p:cNvPr id="1843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33A6D-46A4-4640-8B7A-5CA84AD519A5}" type="slidenum">
              <a:rPr lang="pl-PL" smtClean="0"/>
              <a:pPr>
                <a:defRPr/>
              </a:pPr>
              <a:t>5</a:t>
            </a:fld>
            <a:endParaRPr 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l-PL" smtClean="0"/>
              <a:t>Nowa forma konferencji</a:t>
            </a:r>
            <a:br>
              <a:rPr lang="pl-PL" smtClean="0"/>
            </a:br>
            <a:endParaRPr lang="pl-PL" smtClean="0"/>
          </a:p>
        </p:txBody>
      </p:sp>
      <p:sp>
        <p:nvSpPr>
          <p:cNvPr id="65539" name="Symbol zastępczy zawartości 3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5111750"/>
          </a:xfrm>
        </p:spPr>
        <p:txBody>
          <a:bodyPr/>
          <a:lstStyle/>
          <a:p>
            <a:r>
              <a:rPr lang="pl-PL" smtClean="0"/>
              <a:t>Spotkanie w internecie  (szkolenie on-line).</a:t>
            </a:r>
          </a:p>
          <a:p>
            <a:r>
              <a:rPr lang="pl-PL" smtClean="0"/>
              <a:t>Kodowana transmisja wykładów z OKE Kraków.</a:t>
            </a:r>
          </a:p>
          <a:p>
            <a:r>
              <a:rPr lang="pl-PL" smtClean="0"/>
              <a:t>Możliwość zadawania pytań na czacie.</a:t>
            </a:r>
          </a:p>
          <a:p>
            <a:r>
              <a:rPr lang="pl-PL" smtClean="0"/>
              <a:t>Warunki techniczne: komputer, rzutnik multimedialny, sala (sprawdzenie komunikacji kilka dni przed transmisją).</a:t>
            </a:r>
          </a:p>
          <a:p>
            <a:r>
              <a:rPr lang="pl-PL" smtClean="0"/>
              <a:t>Sposoby wykorzystania w szkołach:</a:t>
            </a:r>
          </a:p>
          <a:p>
            <a:pPr lvl="1"/>
            <a:r>
              <a:rPr lang="pl-PL" smtClean="0"/>
              <a:t>Szkolenie rady pedagogicznej</a:t>
            </a:r>
          </a:p>
          <a:p>
            <a:pPr lvl="1"/>
            <a:r>
              <a:rPr lang="pl-PL" smtClean="0"/>
              <a:t>Szkolenie nauczycieli przeprowadzających egzamin maturalny (rekomendacja)</a:t>
            </a:r>
          </a:p>
          <a:p>
            <a:pPr lvl="1"/>
            <a:r>
              <a:rPr lang="pl-PL" smtClean="0"/>
              <a:t>Szkolenie kadry kierowniczej.</a:t>
            </a:r>
          </a:p>
          <a:p>
            <a:endParaRPr lang="pl-PL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EE8D0-3AC6-47A4-B8A9-761391556DD7}" type="slidenum">
              <a:rPr lang="pl-PL" smtClean="0"/>
              <a:pPr>
                <a:defRPr/>
              </a:pPr>
              <a:t>50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l-PL" smtClean="0"/>
              <a:t>Konferencje wiosenne</a:t>
            </a:r>
          </a:p>
        </p:txBody>
      </p:sp>
      <p:pic>
        <p:nvPicPr>
          <p:cNvPr id="64515" name="Symbol zastępczy zawartości 4" descr="IMGP1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5225" y="1600200"/>
            <a:ext cx="6813550" cy="4525963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55EE7-4115-4BAC-9B79-D06890BA53AD}" type="slidenum">
              <a:rPr lang="pl-PL" smtClean="0"/>
              <a:pPr>
                <a:defRPr/>
              </a:pPr>
              <a:t>51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/>
              <a:t>Kiedy zespół przedmiotowy nie przeprowadza rozmowy z absolwentem?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pl-PL" sz="2400" b="1" u="sng" smtClean="0">
              <a:solidFill>
                <a:srgbClr val="006DDA"/>
              </a:solidFill>
            </a:endParaRPr>
          </a:p>
          <a:p>
            <a:pPr eaLnBrk="1" hangingPunct="1"/>
            <a:r>
              <a:rPr lang="pl-PL" smtClean="0"/>
              <a:t>Jeśli zdający nie wygłosił prezentacji lub przedstawił inny temat niż zadeklarowany, zespół przedmiotowy nie przeprowadza z nim rozmowy. </a:t>
            </a:r>
          </a:p>
          <a:p>
            <a:pPr eaLnBrk="1" hangingPunct="1"/>
            <a:endParaRPr lang="pl-PL" smtClean="0"/>
          </a:p>
          <a:p>
            <a:pPr eaLnBrk="1" hangingPunct="1"/>
            <a:r>
              <a:rPr lang="pl-PL" smtClean="0"/>
              <a:t>Egzamin jest niezdany, ale zdający ma uprawnienia do zdawania egzaminu w sesji poprawkowej.</a:t>
            </a:r>
          </a:p>
        </p:txBody>
      </p:sp>
      <p:sp>
        <p:nvSpPr>
          <p:cNvPr id="1843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FD347-28DA-44BC-B07B-0EF5ACB26E97}" type="slidenum">
              <a:rPr lang="pl-PL" smtClean="0"/>
              <a:pPr>
                <a:defRPr/>
              </a:pPr>
              <a:t>6</a:t>
            </a:fld>
            <a:endParaRPr 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l-PL" smtClean="0"/>
              <a:t>Finansowanie egzaminów ustnych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971550" y="2060575"/>
            <a:ext cx="7726363" cy="2117725"/>
          </a:xfrm>
        </p:spPr>
        <p:txBody>
          <a:bodyPr/>
          <a:lstStyle/>
          <a:p>
            <a:r>
              <a:rPr lang="pl-PL" smtClean="0"/>
              <a:t>OKE nie finansuje i nie rozlicza godzin przeprowadzania egzaminów ustnych.</a:t>
            </a:r>
          </a:p>
          <a:p>
            <a:r>
              <a:rPr lang="pl-PL" smtClean="0"/>
              <a:t>Środki na egzaminy ustne są w subwencji oświatowej.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DD600-BA30-4776-BCAF-C205B03905CE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Egzamin ustny z języka obcego nowożytnego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FD401-A093-4DB3-9824-5892A83DF2EC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36625"/>
          </a:xfrm>
        </p:spPr>
        <p:txBody>
          <a:bodyPr/>
          <a:lstStyle/>
          <a:p>
            <a:r>
              <a:rPr lang="pl-PL" smtClean="0"/>
              <a:t>Egzamin ustny z języka obcego nowożytnego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611188" y="1412875"/>
            <a:ext cx="8229600" cy="5157788"/>
          </a:xfrm>
        </p:spPr>
        <p:txBody>
          <a:bodyPr/>
          <a:lstStyle/>
          <a:p>
            <a:r>
              <a:rPr lang="pl-PL" smtClean="0"/>
              <a:t>Od roku szkolnego 2011/2012</a:t>
            </a:r>
            <a:br>
              <a:rPr lang="pl-PL" smtClean="0"/>
            </a:br>
            <a:r>
              <a:rPr lang="pl-PL" smtClean="0"/>
              <a:t>nie określa się poziomu egzaminu.</a:t>
            </a:r>
          </a:p>
          <a:p>
            <a:r>
              <a:rPr lang="pl-PL" smtClean="0"/>
              <a:t>Egzamin trwa 15 minut.</a:t>
            </a:r>
          </a:p>
          <a:p>
            <a:r>
              <a:rPr lang="pl-PL" smtClean="0"/>
              <a:t>Przebieg egzaminu:</a:t>
            </a:r>
          </a:p>
          <a:p>
            <a:pPr lvl="1"/>
            <a:r>
              <a:rPr lang="pl-PL" smtClean="0"/>
              <a:t>Rozmowa wstępna</a:t>
            </a:r>
          </a:p>
          <a:p>
            <a:pPr lvl="1"/>
            <a:r>
              <a:rPr lang="pl-PL" smtClean="0"/>
              <a:t>Rozmowa z odgrywaniem roli</a:t>
            </a:r>
          </a:p>
          <a:p>
            <a:pPr lvl="1"/>
            <a:r>
              <a:rPr lang="pl-PL" smtClean="0"/>
              <a:t>Opis ilustracji i odpowiedzi na trzy pytania</a:t>
            </a:r>
          </a:p>
          <a:p>
            <a:pPr lvl="1"/>
            <a:r>
              <a:rPr lang="pl-PL" smtClean="0"/>
              <a:t>Wypowiedź na podstawie materiału stymulującego</a:t>
            </a:r>
            <a:br>
              <a:rPr lang="pl-PL" smtClean="0"/>
            </a:br>
            <a:r>
              <a:rPr lang="pl-PL" smtClean="0"/>
              <a:t>i udzielenie odpowiedzi na dwa pytania</a:t>
            </a:r>
          </a:p>
          <a:p>
            <a:r>
              <a:rPr lang="pl-PL" smtClean="0"/>
              <a:t>Egzamin ocenia przedmiotowy zespół egzaminacyjny.</a:t>
            </a:r>
          </a:p>
          <a:p>
            <a:r>
              <a:rPr lang="pl-PL" smtClean="0"/>
              <a:t>Zdający może otrzymać maksymalnie 30 punktów.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0AED0-B133-48F2-B70F-3D0958518522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6071</TotalTime>
  <Words>1575</Words>
  <Application>Microsoft Office PowerPoint</Application>
  <PresentationFormat>Pokaz na ekranie (4:3)</PresentationFormat>
  <Paragraphs>300</Paragraphs>
  <Slides>51</Slides>
  <Notes>16</Notes>
  <HiddenSlides>4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2" baseType="lpstr">
      <vt:lpstr>Motyw pakietu Office</vt:lpstr>
      <vt:lpstr>Egzamin maturalny w roku 2013</vt:lpstr>
      <vt:lpstr>Tematyka spotkania</vt:lpstr>
      <vt:lpstr>Egzamin ustny z języka polskiego w 2013 roku </vt:lpstr>
      <vt:lpstr>Złożenie bibliografii</vt:lpstr>
      <vt:lpstr>Konsekwencje niezłożenia bibliografii</vt:lpstr>
      <vt:lpstr>Kiedy zespół przedmiotowy nie przeprowadza rozmowy z absolwentem?</vt:lpstr>
      <vt:lpstr>Finansowanie egzaminów ustnych</vt:lpstr>
      <vt:lpstr>Egzamin ustny z języka obcego nowożytnego</vt:lpstr>
      <vt:lpstr>Egzamin ustny z języka obcego nowożytnego</vt:lpstr>
      <vt:lpstr>Egzamin ustny z języka obcego nowożytnego</vt:lpstr>
      <vt:lpstr>Kursy z języków obcych nowożytnych</vt:lpstr>
      <vt:lpstr>Slajd 12</vt:lpstr>
      <vt:lpstr>Opinie o kursie</vt:lpstr>
      <vt:lpstr>Wykorzystanie kursu w Polsce</vt:lpstr>
      <vt:lpstr>Egzamin z języków obcych nowożytnych</vt:lpstr>
      <vt:lpstr>Egzaminy pisemne</vt:lpstr>
      <vt:lpstr>Egzamin pisemny z języka polskiego od 2013 roku</vt:lpstr>
      <vt:lpstr>Dostosowanie egzaminu maturalnego do potrzeb uczniów</vt:lpstr>
      <vt:lpstr>Komunikat dyrektora CKE</vt:lpstr>
      <vt:lpstr>Dostosowanie egzaminu maturalnego do potrzeb uczniów</vt:lpstr>
      <vt:lpstr>Informacja o sposobach dostosowania warunków przeprowadzania egzaminu maturalnego</vt:lpstr>
      <vt:lpstr>Laureaci i finaliści olimpiad przedmiotowych</vt:lpstr>
      <vt:lpstr>Arkusze egzaminacyjne w sesji 2013</vt:lpstr>
      <vt:lpstr>Deklaracje</vt:lpstr>
      <vt:lpstr>Terminy składania deklaracji</vt:lpstr>
      <vt:lpstr>Uwagi do składania deklaracji</vt:lpstr>
      <vt:lpstr>Slajd 27</vt:lpstr>
      <vt:lpstr>Terminy egzaminu maturalnego</vt:lpstr>
      <vt:lpstr>Termin główny</vt:lpstr>
      <vt:lpstr>Termin dodatkowy</vt:lpstr>
      <vt:lpstr>Wydanie świadectw</vt:lpstr>
      <vt:lpstr>Termin poprawkowy</vt:lpstr>
      <vt:lpstr>Organizacja i przebieg egzaminu </vt:lpstr>
      <vt:lpstr>Procedury egzaminu maturalnego</vt:lpstr>
      <vt:lpstr>Poufność materiałów egzaminacyjnych</vt:lpstr>
      <vt:lpstr>Egzamin poza siedzibą szkoły</vt:lpstr>
      <vt:lpstr>Powołanie zespołu egzaminacyjnego</vt:lpstr>
      <vt:lpstr>Powołanie zespołów nadzorujących</vt:lpstr>
      <vt:lpstr>Nieprawidłowy skład zespołu nadzorującego</vt:lpstr>
      <vt:lpstr>Kierowanie do innej szkoły</vt:lpstr>
      <vt:lpstr>Przybory pomocnicze</vt:lpstr>
      <vt:lpstr>Unieważnienia</vt:lpstr>
      <vt:lpstr>Unieważnienie egzaminu w szkole</vt:lpstr>
      <vt:lpstr>Unieważnienie egzaminu przez dyrektora OKE</vt:lpstr>
      <vt:lpstr>Unieważnienia w OKE Kraków</vt:lpstr>
      <vt:lpstr>Zamiast podsumowania</vt:lpstr>
      <vt:lpstr>Materiały OKE w Krakowie</vt:lpstr>
      <vt:lpstr>Slajd 48</vt:lpstr>
      <vt:lpstr>Ankieta</vt:lpstr>
      <vt:lpstr>Nowa forma konferencji </vt:lpstr>
      <vt:lpstr>Konferencje wiosenne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asia</dc:creator>
  <cp:lastModifiedBy>...</cp:lastModifiedBy>
  <cp:revision>567</cp:revision>
  <dcterms:created xsi:type="dcterms:W3CDTF">2011-01-12T11:14:18Z</dcterms:created>
  <dcterms:modified xsi:type="dcterms:W3CDTF">2012-10-01T15:00:32Z</dcterms:modified>
</cp:coreProperties>
</file>