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1"/>
  </p:notesMasterIdLst>
  <p:sldIdLst>
    <p:sldId id="467" r:id="rId2"/>
    <p:sldId id="468" r:id="rId3"/>
    <p:sldId id="469" r:id="rId4"/>
    <p:sldId id="470" r:id="rId5"/>
    <p:sldId id="504" r:id="rId6"/>
    <p:sldId id="471" r:id="rId7"/>
    <p:sldId id="472" r:id="rId8"/>
    <p:sldId id="473" r:id="rId9"/>
    <p:sldId id="474" r:id="rId10"/>
    <p:sldId id="475" r:id="rId11"/>
    <p:sldId id="412" r:id="rId12"/>
    <p:sldId id="477" r:id="rId13"/>
    <p:sldId id="478" r:id="rId14"/>
    <p:sldId id="479" r:id="rId15"/>
    <p:sldId id="480" r:id="rId16"/>
    <p:sldId id="976" r:id="rId17"/>
    <p:sldId id="481" r:id="rId18"/>
    <p:sldId id="483" r:id="rId19"/>
    <p:sldId id="1034" r:id="rId20"/>
    <p:sldId id="949" r:id="rId21"/>
    <p:sldId id="498" r:id="rId22"/>
    <p:sldId id="499" r:id="rId23"/>
    <p:sldId id="485" r:id="rId24"/>
    <p:sldId id="1035" r:id="rId25"/>
    <p:sldId id="488" r:id="rId26"/>
    <p:sldId id="487" r:id="rId27"/>
    <p:sldId id="890" r:id="rId28"/>
    <p:sldId id="489" r:id="rId29"/>
    <p:sldId id="1036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99"/>
    <a:srgbClr val="99CCFF"/>
    <a:srgbClr val="99FF66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Styl pośredni 4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Styl jasny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62" autoAdjust="0"/>
    <p:restoredTop sz="94660"/>
  </p:normalViewPr>
  <p:slideViewPr>
    <p:cSldViewPr snapToGrid="0">
      <p:cViewPr varScale="1">
        <p:scale>
          <a:sx n="85" d="100"/>
          <a:sy n="85" d="100"/>
        </p:scale>
        <p:origin x="562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4" d="100"/>
        <a:sy n="7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713D8A-C425-4BAA-AEAD-1B3095D7BB81}" type="datetimeFigureOut">
              <a:rPr lang="pl-PL" smtClean="0"/>
              <a:pPr/>
              <a:t>28.04.2026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1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4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0D8D60-A8B1-477C-8D84-4B7B75FD85D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772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/>
              <a:t>Zgodnie z roporzadzeniem w sprawie warunków i sposobów oceniania, klasyfikowania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C723B-EE03-435E-A767-D002A6A505F2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72690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0530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DA110C-3D35-4FD3-808A-C1BFDD21E250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33896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F8F48A-6110-47DA-8521-A1D1FFD22FEF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003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6234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140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/>
          <a:lstStyle/>
          <a:p>
            <a:fld id="{6612E754-CC83-44BD-8589-9250A5149A7D}" type="datetime1">
              <a:rPr lang="en-US" smtClean="0"/>
              <a:pPr/>
              <a:t>4/28/2026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28787" y="6405650"/>
            <a:ext cx="764215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32" name="Obraz 3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130" y="348589"/>
            <a:ext cx="3809363" cy="9832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BD5D65-0169-412D-A4F2-4FD04D296376}" type="datetime1">
              <a:rPr lang="en-US" smtClean="0"/>
              <a:pPr>
                <a:defRPr/>
              </a:pPr>
              <a:t>4/28/2026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D42B2-BF6C-4AF5-95AE-7803DE761AA2}" type="slidenum">
              <a:rPr lang="en-US" altLang="pl-PL" smtClean="0"/>
              <a:pPr/>
              <a:t>‹#›</a:t>
            </a:fld>
            <a:endParaRPr lang="en-US" altLang="pl-PL"/>
          </a:p>
        </p:txBody>
      </p:sp>
      <p:pic>
        <p:nvPicPr>
          <p:cNvPr id="7" name="Obraz 5">
            <a:extLst>
              <a:ext uri="{FF2B5EF4-FFF2-40B4-BE49-F238E27FC236}">
                <a16:creationId xmlns:a16="http://schemas.microsoft.com/office/drawing/2014/main" id="{F9CDCC67-EC60-4C1B-9277-43E34B1214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72" y="136525"/>
            <a:ext cx="1790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5529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Róż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616E89-FD42-4D23-8339-57A0A9C1E3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2884932" y="2884932"/>
            <a:ext cx="6327648" cy="557784"/>
          </a:xfrm>
          <a:solidFill>
            <a:schemeClr val="accent4">
              <a:lumMod val="75000"/>
            </a:schemeClr>
          </a:solidFill>
          <a:ln w="38100">
            <a:noFill/>
          </a:ln>
        </p:spPr>
        <p:txBody>
          <a:bodyPr lIns="548640" tIns="73152" rtlCol="0">
            <a:noAutofit/>
          </a:bodyPr>
          <a:lstStyle>
            <a:lvl1pPr algn="l">
              <a:defRPr lang="pl-PL" sz="2800" b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pl-PL" dirty="0"/>
              <a:t>Akty prawne</a:t>
            </a:r>
          </a:p>
        </p:txBody>
      </p:sp>
    </p:spTree>
    <p:extLst>
      <p:ext uri="{BB962C8B-B14F-4D97-AF65-F5344CB8AC3E}">
        <p14:creationId xmlns:p14="http://schemas.microsoft.com/office/powerpoint/2010/main" val="1685099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4087" y="2336931"/>
            <a:ext cx="103638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/>
          <a:lstStyle/>
          <a:p>
            <a:fld id="{4EC26623-486B-4C28-9BC1-22C2C3A9A027}" type="datetime1">
              <a:rPr lang="en-US" smtClean="0"/>
              <a:pPr/>
              <a:t>4/28/2026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7600" y="6382039"/>
            <a:ext cx="764215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" y="6389877"/>
            <a:ext cx="1790789" cy="46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909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/>
          <a:lstStyle/>
          <a:p>
            <a:fld id="{BDFA013C-9B55-42B5-B08C-87C7412E4DE9}" type="datetime1">
              <a:rPr lang="en-US" smtClean="0"/>
              <a:pPr/>
              <a:t>4/28/2026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27785" y="6492875"/>
            <a:ext cx="764215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9" y="64193"/>
            <a:ext cx="1790789" cy="46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80316"/>
            <a:ext cx="10364451" cy="78439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/>
          <a:lstStyle/>
          <a:p>
            <a:fld id="{F54D2868-2658-4884-9030-650847209FFA}" type="datetime1">
              <a:rPr lang="en-US" smtClean="0"/>
              <a:pPr/>
              <a:t>4/28/2026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278226" y="6323528"/>
            <a:ext cx="764215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8351" y="49192"/>
            <a:ext cx="1503649" cy="3881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9F06E22-7F79-4409-9568-50E6F316AA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878BF943-CB63-448F-942D-BBFCD8AEF2B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90538" y="2019300"/>
            <a:ext cx="4322762" cy="41068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A5E58DB9-122B-4410-8CBF-1C262EEB2A0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702300" y="2119314"/>
            <a:ext cx="4779963" cy="4006850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9" name="Symbol zastępczy tekstu 8">
            <a:extLst>
              <a:ext uri="{FF2B5EF4-FFF2-40B4-BE49-F238E27FC236}">
                <a16:creationId xmlns:a16="http://schemas.microsoft.com/office/drawing/2014/main" id="{31B6561D-3A1D-4A5A-B5E1-5E974FDC20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538" y="1130300"/>
            <a:ext cx="4322762" cy="739775"/>
          </a:xfrm>
        </p:spPr>
        <p:txBody>
          <a:bodyPr/>
          <a:lstStyle>
            <a:lvl3pPr marL="914400" indent="0">
              <a:buNone/>
              <a:defRPr/>
            </a:lvl3pPr>
          </a:lstStyle>
          <a:p>
            <a:pPr lvl="2"/>
            <a:endParaRPr lang="pl-PL" dirty="0"/>
          </a:p>
        </p:txBody>
      </p:sp>
      <p:sp>
        <p:nvSpPr>
          <p:cNvPr id="11" name="Symbol zastępczy tekstu 10">
            <a:extLst>
              <a:ext uri="{FF2B5EF4-FFF2-40B4-BE49-F238E27FC236}">
                <a16:creationId xmlns:a16="http://schemas.microsoft.com/office/drawing/2014/main" id="{AD49FFB9-C93D-4147-8D47-96DBDEADD9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02300" y="1130300"/>
            <a:ext cx="4779963" cy="889000"/>
          </a:xfrm>
        </p:spPr>
        <p:txBody>
          <a:bodyPr/>
          <a:lstStyle>
            <a:lvl3pPr marL="914400" indent="0">
              <a:buNone/>
              <a:defRPr/>
            </a:lvl3pPr>
          </a:lstStyle>
          <a:p>
            <a:pPr lvl="2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99374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/>
          <a:lstStyle/>
          <a:p>
            <a:fld id="{01622EBC-5E1D-469D-9054-9B404E04BFAF}" type="datetime1">
              <a:rPr lang="en-US" smtClean="0"/>
              <a:pPr/>
              <a:t>4/28/2026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303720" y="6354330"/>
            <a:ext cx="764215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6" name="Obraz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240" y="479754"/>
            <a:ext cx="4372321" cy="125882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0" y="3906982"/>
            <a:ext cx="5666509" cy="295101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/>
          <a:lstStyle/>
          <a:p>
            <a:fld id="{4B6A824C-58D2-4F1B-8079-0EF534633606}" type="datetime1">
              <a:rPr lang="en-US" smtClean="0"/>
              <a:pPr/>
              <a:t>4/28/2026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016">
            <a:off x="169930" y="6274967"/>
            <a:ext cx="1092497" cy="46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241" y="584685"/>
            <a:ext cx="4492242" cy="1258827"/>
          </a:xfrm>
          <a:prstGeom prst="rect">
            <a:avLst/>
          </a:prstGeom>
        </p:spPr>
      </p:pic>
      <p:sp>
        <p:nvSpPr>
          <p:cNvPr id="12" name="Tytuł 1"/>
          <p:cNvSpPr>
            <a:spLocks noGrp="1"/>
          </p:cNvSpPr>
          <p:nvPr>
            <p:ph type="ctrTitle"/>
          </p:nvPr>
        </p:nvSpPr>
        <p:spPr>
          <a:xfrm>
            <a:off x="1524000" y="2168860"/>
            <a:ext cx="9144000" cy="1571096"/>
          </a:xfrm>
        </p:spPr>
        <p:txBody>
          <a:bodyPr anchor="b">
            <a:normAutofit/>
          </a:bodyPr>
          <a:lstStyle>
            <a:lvl1pPr algn="ctr">
              <a:defRPr sz="5000">
                <a:solidFill>
                  <a:schemeClr val="accent2"/>
                </a:solidFill>
                <a:effectLst>
                  <a:glow rad="76200">
                    <a:schemeClr val="bg1">
                      <a:alpha val="35000"/>
                    </a:schemeClr>
                  </a:glow>
                </a:effectLst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3" name="Podtytuł 2"/>
          <p:cNvSpPr>
            <a:spLocks noGrp="1"/>
          </p:cNvSpPr>
          <p:nvPr>
            <p:ph type="subTitle" idx="1"/>
          </p:nvPr>
        </p:nvSpPr>
        <p:spPr>
          <a:xfrm>
            <a:off x="1524000" y="3897053"/>
            <a:ext cx="9144000" cy="1032933"/>
          </a:xfrm>
          <a:noFill/>
          <a:effectLst>
            <a:glow rad="228600">
              <a:schemeClr val="bg1">
                <a:alpha val="40000"/>
              </a:schemeClr>
            </a:glow>
          </a:effectLst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accent2">
                    <a:lumMod val="75000"/>
                  </a:schemeClr>
                </a:solidFill>
                <a:effectLst>
                  <a:glow rad="76200">
                    <a:schemeClr val="bg1">
                      <a:lumMod val="95000"/>
                      <a:alpha val="57000"/>
                    </a:schemeClr>
                  </a:glow>
                </a:effectLst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61122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/>
          <a:lstStyle/>
          <a:p>
            <a:fld id="{F54D2868-2658-4884-9030-650847209FFA}" type="datetime1">
              <a:rPr lang="en-US" smtClean="0"/>
              <a:pPr/>
              <a:t>4/28/2026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278226" y="6323528"/>
            <a:ext cx="764215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211" y="49192"/>
            <a:ext cx="1790789" cy="46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77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438636"/>
            <a:ext cx="10364451" cy="8954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1618938"/>
            <a:ext cx="10364452" cy="48739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27785" y="64928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50" r:id="rId3"/>
    <p:sldLayoutId id="2147483654" r:id="rId4"/>
    <p:sldLayoutId id="2147483673" r:id="rId5"/>
    <p:sldLayoutId id="2147483655" r:id="rId6"/>
    <p:sldLayoutId id="2147483661" r:id="rId7"/>
    <p:sldLayoutId id="2147483668" r:id="rId8"/>
    <p:sldLayoutId id="2147483671" r:id="rId9"/>
    <p:sldLayoutId id="2147483672" r:id="rId10"/>
    <p:sldLayoutId id="2147483674" r:id="rId11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rgbClr val="002060"/>
          </a:solidFill>
          <a:effectLst/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none" baseline="0">
          <a:solidFill>
            <a:srgbClr val="002060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none" baseline="0">
          <a:solidFill>
            <a:srgbClr val="002060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none" baseline="0">
          <a:solidFill>
            <a:srgbClr val="002060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none" baseline="0">
          <a:solidFill>
            <a:srgbClr val="002060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none" baseline="0">
          <a:solidFill>
            <a:srgbClr val="002060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>
                <a:solidFill>
                  <a:srgbClr val="002060"/>
                </a:solidFill>
              </a:rPr>
              <a:t>Szkolenie PZN</a:t>
            </a:r>
          </a:p>
        </p:txBody>
      </p:sp>
      <p:sp>
        <p:nvSpPr>
          <p:cNvPr id="6" name="Podtytuł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sz="2400" dirty="0"/>
              <a:t>część praktyczna</a:t>
            </a:r>
          </a:p>
          <a:p>
            <a:r>
              <a:rPr lang="pl-PL" dirty="0"/>
              <a:t>2026 r.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4294967295"/>
          </p:nvPr>
        </p:nvSpPr>
        <p:spPr>
          <a:xfrm>
            <a:off x="11428413" y="6492875"/>
            <a:ext cx="76358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1957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Po sprawdzeniu kompletności arkuszy</a:t>
            </a:r>
          </a:p>
        </p:txBody>
      </p:sp>
      <p:sp>
        <p:nvSpPr>
          <p:cNvPr id="12" name="Symbol zastępczy numeru slajd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type="body" sz="half" idx="4294967295"/>
          </p:nvPr>
        </p:nvSpPr>
        <p:spPr>
          <a:xfrm>
            <a:off x="379092" y="1340466"/>
            <a:ext cx="11433815" cy="2607819"/>
          </a:xfrm>
        </p:spPr>
        <p:txBody>
          <a:bodyPr>
            <a:noAutofit/>
          </a:bodyPr>
          <a:lstStyle/>
          <a:p>
            <a:pPr marL="360000" indent="-360000" algn="just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PZN poleca zdającym oznaczenie (zakodowanie) arkusza egzaminacyjnego (wpisanie </a:t>
            </a:r>
            <a:br>
              <a:rPr lang="pl-PL" sz="2400" dirty="0"/>
            </a:br>
            <a:r>
              <a:rPr lang="pl-PL" sz="2400" dirty="0"/>
              <a:t>nr </a:t>
            </a:r>
            <a:r>
              <a:rPr lang="pl-PL" sz="2400" b="1" dirty="0"/>
              <a:t>PESEL</a:t>
            </a:r>
            <a:r>
              <a:rPr lang="pl-PL" sz="2400" dirty="0"/>
              <a:t> i </a:t>
            </a:r>
            <a:r>
              <a:rPr lang="pl-PL" sz="2400" b="1" dirty="0"/>
              <a:t>nr stanowiska </a:t>
            </a:r>
            <a:r>
              <a:rPr lang="pl-PL" sz="2400" dirty="0"/>
              <a:t>na pierwszej stronie arkusza).</a:t>
            </a:r>
          </a:p>
          <a:p>
            <a:pPr marL="360000" indent="-360000" algn="just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Zdający wpisuje </a:t>
            </a:r>
            <a:r>
              <a:rPr lang="pl-PL" sz="2400" b="1" dirty="0"/>
              <a:t>kod szkoły/placówki </a:t>
            </a:r>
            <a:r>
              <a:rPr lang="pl-PL" sz="2400" dirty="0"/>
              <a:t>w miejscu przeznaczonym na naklejkę.</a:t>
            </a:r>
          </a:p>
          <a:p>
            <a:pPr marL="360000" indent="-360000" algn="just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PZN lub wyznaczony przez niego członek ZN wkłada niewykorzystane materiały do papierowej  koperty, opisuje ją i zakleja.</a:t>
            </a:r>
          </a:p>
        </p:txBody>
      </p:sp>
      <p:pic>
        <p:nvPicPr>
          <p:cNvPr id="8" name="Obraz 7" descr="koperta_otwarta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513286" y="4012304"/>
            <a:ext cx="2237767" cy="916127"/>
          </a:xfrm>
          <a:prstGeom prst="rect">
            <a:avLst/>
          </a:prstGeom>
        </p:spPr>
      </p:pic>
      <p:sp>
        <p:nvSpPr>
          <p:cNvPr id="13" name="pole tekstowe 12"/>
          <p:cNvSpPr txBox="1"/>
          <p:nvPr/>
        </p:nvSpPr>
        <p:spPr>
          <a:xfrm>
            <a:off x="782940" y="4615940"/>
            <a:ext cx="8920934" cy="126188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3600" cap="sm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ostatni moment dla spóźnialskich</a:t>
            </a:r>
          </a:p>
          <a:p>
            <a:pPr algn="ctr"/>
            <a:r>
              <a:rPr lang="pl-PL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Dla modelu </a:t>
            </a:r>
            <a:r>
              <a:rPr lang="pl-PL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dk</a:t>
            </a:r>
            <a:r>
              <a:rPr lang="pl-PL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w i </a:t>
            </a:r>
            <a:r>
              <a:rPr lang="pl-PL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wk</a:t>
            </a:r>
            <a:r>
              <a:rPr lang="pl-PL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 części praktycznej egzaminu należy dla spóźnialskich indywidualnie przeprowadzić instruktaż stanowiskowy</a:t>
            </a:r>
          </a:p>
        </p:txBody>
      </p:sp>
    </p:spTree>
    <p:extLst>
      <p:ext uri="{BB962C8B-B14F-4D97-AF65-F5344CB8AC3E}">
        <p14:creationId xmlns:p14="http://schemas.microsoft.com/office/powerpoint/2010/main" val="176093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3">
            <a:extLst>
              <a:ext uri="{FF2B5EF4-FFF2-40B4-BE49-F238E27FC236}">
                <a16:creationId xmlns:a16="http://schemas.microsoft.com/office/drawing/2014/main" id="{60907ACE-A1E0-4C21-9683-307FA2A46F3D}"/>
              </a:ext>
            </a:extLst>
          </p:cNvPr>
          <p:cNvSpPr txBox="1">
            <a:spLocks/>
          </p:cNvSpPr>
          <p:nvPr/>
        </p:nvSpPr>
        <p:spPr>
          <a:xfrm>
            <a:off x="838200" y="210049"/>
            <a:ext cx="10515600" cy="512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KODOWANIE</a:t>
            </a:r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ARKUSZY</a:t>
            </a:r>
          </a:p>
        </p:txBody>
      </p:sp>
      <p:pic>
        <p:nvPicPr>
          <p:cNvPr id="11" name="Symbol zastępczy zawartości 5">
            <a:extLst>
              <a:ext uri="{FF2B5EF4-FFF2-40B4-BE49-F238E27FC236}">
                <a16:creationId xmlns:a16="http://schemas.microsoft.com/office/drawing/2014/main" id="{6BDA30C9-CA61-41ED-ACE0-4C6C53A273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180" y="1608192"/>
            <a:ext cx="3566333" cy="5079302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36856121-1801-4FC7-83FD-B5E8C9ECD360}"/>
              </a:ext>
            </a:extLst>
          </p:cNvPr>
          <p:cNvSpPr txBox="1"/>
          <p:nvPr/>
        </p:nvSpPr>
        <p:spPr>
          <a:xfrm>
            <a:off x="534756" y="783123"/>
            <a:ext cx="109490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Zdający</a:t>
            </a:r>
            <a:r>
              <a:rPr lang="pl-P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koduje arkusz egzaminacyjny wpisując </a:t>
            </a:r>
            <a:r>
              <a:rPr lang="pl-PL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nr PESEL </a:t>
            </a:r>
            <a:r>
              <a:rPr lang="pl-P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pl-PL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nr stanowiska </a:t>
            </a:r>
            <a:r>
              <a:rPr lang="pl-P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pierwszej stronie arkusza oraz </a:t>
            </a:r>
            <a:r>
              <a:rPr lang="pl-PL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kod OE </a:t>
            </a:r>
            <a:r>
              <a:rPr lang="pl-P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miejscu na naklejkę. </a:t>
            </a:r>
            <a:r>
              <a:rPr lang="pl-PL" sz="2000" dirty="0">
                <a:solidFill>
                  <a:srgbClr val="3494BA">
                    <a:lumMod val="75000"/>
                  </a:srgbClr>
                </a:solidFill>
                <a:highlight>
                  <a:srgbClr val="FFFF00"/>
                </a:highlight>
                <a:latin typeface="Arial"/>
              </a:rPr>
              <a:t>Ważne! Sprawdza poprawność wpisanych danych.</a:t>
            </a:r>
            <a:endParaRPr lang="pl-PL" sz="20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wal 3">
            <a:extLst>
              <a:ext uri="{FF2B5EF4-FFF2-40B4-BE49-F238E27FC236}">
                <a16:creationId xmlns:a16="http://schemas.microsoft.com/office/drawing/2014/main" id="{31F185A0-3644-4685-AC27-23047B495A47}"/>
              </a:ext>
            </a:extLst>
          </p:cNvPr>
          <p:cNvSpPr/>
          <p:nvPr/>
        </p:nvSpPr>
        <p:spPr>
          <a:xfrm>
            <a:off x="2076617" y="2471530"/>
            <a:ext cx="2574896" cy="90446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94DC1E46-9447-4607-9156-B2AF18D9EA4C}"/>
              </a:ext>
            </a:extLst>
          </p:cNvPr>
          <p:cNvSpPr txBox="1"/>
          <p:nvPr/>
        </p:nvSpPr>
        <p:spPr>
          <a:xfrm>
            <a:off x="7356914" y="1857199"/>
            <a:ext cx="43925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Brak kart oceny </a:t>
            </a:r>
          </a:p>
          <a:p>
            <a:r>
              <a:rPr lang="pl-PL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(nie będą dostarczone z arkuszami)</a:t>
            </a:r>
          </a:p>
        </p:txBody>
      </p:sp>
      <p:pic>
        <p:nvPicPr>
          <p:cNvPr id="21" name="Obraz 20">
            <a:extLst>
              <a:ext uri="{FF2B5EF4-FFF2-40B4-BE49-F238E27FC236}">
                <a16:creationId xmlns:a16="http://schemas.microsoft.com/office/drawing/2014/main" id="{7500CDBE-A633-4FB6-9870-61F095B907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7364" y="2761129"/>
            <a:ext cx="2635938" cy="391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56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77740" y="358611"/>
            <a:ext cx="10935325" cy="784398"/>
          </a:xfrm>
        </p:spPr>
        <p:txBody>
          <a:bodyPr>
            <a:normAutofit fontScale="90000"/>
          </a:bodyPr>
          <a:lstStyle/>
          <a:p>
            <a:r>
              <a:rPr lang="pl-PL" dirty="0"/>
              <a:t>kodowanie </a:t>
            </a:r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Zasad OCENIANIA i Kart oceny </a:t>
            </a:r>
            <a:r>
              <a:rPr lang="pl-PL" dirty="0"/>
              <a:t>PRZEZ EGZAMINATORA</a:t>
            </a:r>
            <a:br>
              <a:rPr lang="pl-PL" dirty="0"/>
            </a:br>
            <a:r>
              <a:rPr lang="pl-PL" sz="3100" dirty="0"/>
              <a:t>część praktyczna </a:t>
            </a:r>
            <a:r>
              <a:rPr lang="pl-PL" sz="3100" dirty="0">
                <a:solidFill>
                  <a:srgbClr val="FF0000"/>
                </a:solidFill>
              </a:rPr>
              <a:t>Model w i </a:t>
            </a:r>
            <a:r>
              <a:rPr lang="pl-PL" sz="3100" dirty="0" err="1">
                <a:solidFill>
                  <a:srgbClr val="FF0000"/>
                </a:solidFill>
              </a:rPr>
              <a:t>wk</a:t>
            </a:r>
            <a:r>
              <a:rPr lang="pl-PL" sz="31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6" name="Symbol zastępczy numeru slajdu 22"/>
          <p:cNvSpPr>
            <a:spLocks noGrp="1"/>
          </p:cNvSpPr>
          <p:nvPr>
            <p:ph type="sldNum" sz="quarter" idx="12"/>
          </p:nvPr>
        </p:nvSpPr>
        <p:spPr>
          <a:xfrm>
            <a:off x="11030958" y="6323528"/>
            <a:ext cx="764215" cy="365125"/>
          </a:xfrm>
        </p:spPr>
        <p:txBody>
          <a:bodyPr/>
          <a:lstStyle/>
          <a:p>
            <a:pPr>
              <a:defRPr/>
            </a:pPr>
            <a:fld id="{2CD506AE-BC8D-47B2-B8EB-BB270348506E}" type="slidenum">
              <a:rPr lang="pl-PL" smtClean="0"/>
              <a:pPr>
                <a:defRPr/>
              </a:pPr>
              <a:t>12</a:t>
            </a:fld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7E282FB-2C6F-4ADF-967D-290B8039C92C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253622" y="1632698"/>
            <a:ext cx="5718572" cy="3459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60000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Egzaminator wpisuje:</a:t>
            </a:r>
          </a:p>
          <a:p>
            <a:pPr marL="720000" indent="-288000">
              <a:buClr>
                <a:srgbClr val="002060"/>
              </a:buClr>
            </a:pPr>
            <a:r>
              <a:rPr lang="pl-PL" sz="2200" dirty="0">
                <a:ea typeface="Calibri" panose="020F0502020204030204" pitchFamily="34" charset="0"/>
              </a:rPr>
              <a:t>Kod ośrodka,</a:t>
            </a:r>
            <a:endParaRPr lang="pl-PL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20000" indent="-288000">
              <a:buClr>
                <a:srgbClr val="002060"/>
              </a:buClr>
            </a:pPr>
            <a:r>
              <a:rPr lang="pl-PL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swój numer egzaminatora, </a:t>
            </a:r>
          </a:p>
          <a:p>
            <a:pPr marL="720000" indent="-288000">
              <a:buClr>
                <a:srgbClr val="002060"/>
              </a:buClr>
            </a:pPr>
            <a:r>
              <a:rPr lang="pl-PL" sz="2200" dirty="0">
                <a:ea typeface="Calibri" panose="020F0502020204030204" pitchFamily="34" charset="0"/>
              </a:rPr>
              <a:t>dane dotyczące egzaminu, </a:t>
            </a:r>
            <a:endParaRPr lang="pl-PL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20000" indent="-288000">
              <a:buClr>
                <a:srgbClr val="002060"/>
              </a:buClr>
            </a:pPr>
            <a:r>
              <a:rPr lang="pl-PL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wszystkich wskazanych miejscach dokumentu </a:t>
            </a:r>
            <a:r>
              <a:rPr lang="pl-PL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numery stanowisk </a:t>
            </a:r>
            <a:r>
              <a:rPr lang="pl-PL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egzaminacyjnych zdających.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147E5E2-6792-4E94-965B-A2C0D5100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9806" y="1237319"/>
            <a:ext cx="5718572" cy="4070545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7C6E9B0A-62B5-4137-9E54-68FF9C2E5D3A}"/>
              </a:ext>
            </a:extLst>
          </p:cNvPr>
          <p:cNvSpPr/>
          <p:nvPr/>
        </p:nvSpPr>
        <p:spPr>
          <a:xfrm>
            <a:off x="253622" y="5490427"/>
            <a:ext cx="119383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Uzupełnia </a:t>
            </a:r>
            <a:r>
              <a:rPr lang="pl-PL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nr PESEL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zdających po zakończeniu egzaminu na podstawie danych </a:t>
            </a:r>
            <a:r>
              <a:rPr lang="pl-PL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wpisanych przez zdających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pierwszej stronie arkuszy egzaminacyjnych, sprawdzając jednocześnie spójność i poprawność tych danych.</a:t>
            </a:r>
          </a:p>
        </p:txBody>
      </p:sp>
    </p:spTree>
    <p:extLst>
      <p:ext uri="{BB962C8B-B14F-4D97-AF65-F5344CB8AC3E}">
        <p14:creationId xmlns:p14="http://schemas.microsoft.com/office/powerpoint/2010/main" val="11105900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 zakończeniu czynności organizacyjnych</a:t>
            </a:r>
          </a:p>
        </p:txBody>
      </p:sp>
      <p:sp>
        <p:nvSpPr>
          <p:cNvPr id="13" name="Symbol zastępczy numeru slajdu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13</a:t>
            </a:fld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type="body" sz="half" idx="4294967295"/>
          </p:nvPr>
        </p:nvSpPr>
        <p:spPr>
          <a:xfrm>
            <a:off x="363059" y="1351988"/>
            <a:ext cx="11679382" cy="775775"/>
          </a:xfrm>
        </p:spPr>
        <p:txBody>
          <a:bodyPr>
            <a:noAutofit/>
          </a:bodyPr>
          <a:lstStyle/>
          <a:p>
            <a:pPr marL="468000" lvl="1" indent="-468000" algn="ctr">
              <a:spcBef>
                <a:spcPts val="1200"/>
              </a:spcBef>
              <a:buClr>
                <a:srgbClr val="002060"/>
              </a:buClr>
              <a:buSzPct val="120000"/>
              <a:buFont typeface="Wingdings" panose="05000000000000000000" pitchFamily="2" charset="2"/>
              <a:buChar char="q"/>
            </a:pPr>
            <a:r>
              <a:rPr lang="pl-PL" sz="2800" dirty="0"/>
              <a:t>Przewodniczący lub członek ZN ogłasza i zapisuje w widocznym miejscu: </a:t>
            </a:r>
          </a:p>
        </p:txBody>
      </p:sp>
      <p:pic>
        <p:nvPicPr>
          <p:cNvPr id="8" name="Obraz 7" descr="images11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5037"/>
            <a:ext cx="2232248" cy="2232248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24D86EAF-33AA-4015-BF85-E51253AB65EF}"/>
              </a:ext>
            </a:extLst>
          </p:cNvPr>
          <p:cNvSpPr/>
          <p:nvPr/>
        </p:nvSpPr>
        <p:spPr>
          <a:xfrm>
            <a:off x="1470839" y="2544642"/>
            <a:ext cx="1032671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indent="-360000" algn="just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czas przeznaczony na zapoznanie się przez zdających ze stanowiskiem </a:t>
            </a:r>
            <a:b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z materiałami egzaminacyjnymi:</a:t>
            </a:r>
          </a:p>
          <a:p>
            <a:pPr marL="360000" indent="-360000"/>
            <a:endParaRPr lang="pl-PL" sz="2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indent="-360000"/>
            <a:endParaRPr lang="pl-PL" sz="2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indent="-360000"/>
            <a:endParaRPr lang="pl-PL" sz="2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indent="-36000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godzinę  rozpoczęcia i zakończenia egzaminu,</a:t>
            </a:r>
          </a:p>
          <a:p>
            <a:pPr marL="360000" indent="-36000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kod szkoły/placówki.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CCEBF6B-4492-4FBB-B552-00F24D25C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2656" y="3429000"/>
            <a:ext cx="4298053" cy="8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404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/>
              <a:t>Podczas egzaminu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14</a:t>
            </a:fld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type="body" sz="half" idx="4294967295"/>
          </p:nvPr>
        </p:nvSpPr>
        <p:spPr>
          <a:xfrm>
            <a:off x="710648" y="929012"/>
            <a:ext cx="10363200" cy="49542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Zdający powinni:</a:t>
            </a:r>
          </a:p>
          <a:p>
            <a:pPr marL="360000" indent="-360000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pracować samodzielnie przestrzegając przepisów bhp,</a:t>
            </a:r>
          </a:p>
          <a:p>
            <a:pPr marL="360000" indent="-360000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korzystać wyłącznie z materiałów, sprzętu znajdujących się na stanowisku egzaminacyjnym,</a:t>
            </a:r>
          </a:p>
          <a:p>
            <a:pPr marL="360000" indent="-360000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nie porozumiewać się między sobą,</a:t>
            </a:r>
          </a:p>
          <a:p>
            <a:pPr marL="360000" indent="-360000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przez podniesienie ręki zgłaszać między innymi:</a:t>
            </a:r>
          </a:p>
          <a:p>
            <a:pPr lvl="1">
              <a:lnSpc>
                <a:spcPct val="120000"/>
              </a:lnSpc>
              <a:buClr>
                <a:srgbClr val="002060"/>
              </a:buClr>
            </a:pPr>
            <a:r>
              <a:rPr lang="pl-PL" sz="2000" dirty="0"/>
              <a:t>wcześniejsze zakończenie egzaminu,</a:t>
            </a:r>
          </a:p>
          <a:p>
            <a:pPr lvl="1">
              <a:lnSpc>
                <a:spcPct val="120000"/>
              </a:lnSpc>
              <a:buClr>
                <a:srgbClr val="002060"/>
              </a:buClr>
            </a:pPr>
            <a:r>
              <a:rPr lang="pl-PL" sz="2000" dirty="0"/>
              <a:t>gotowość do oceny rezultatu ‎pośredniego, jeżeli taki rezultat występuje w zadaniu egzaminacyjnym,</a:t>
            </a:r>
          </a:p>
          <a:p>
            <a:pPr lvl="1">
              <a:lnSpc>
                <a:spcPct val="120000"/>
              </a:lnSpc>
              <a:buClr>
                <a:srgbClr val="002060"/>
              </a:buClr>
            </a:pPr>
            <a:r>
              <a:rPr lang="pl-PL" sz="2000" dirty="0"/>
              <a:t>gotowość do podłączenia zasilania, wykonania określonych w zadaniu działań, itp.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512115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900" dirty="0"/>
              <a:t>Podczas egzaminu</a:t>
            </a:r>
          </a:p>
        </p:txBody>
      </p:sp>
      <p:sp>
        <p:nvSpPr>
          <p:cNvPr id="10" name="Symbol zastępczy numeru slajd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15</a:t>
            </a:fld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type="body" sz="half" idx="4294967295"/>
          </p:nvPr>
        </p:nvSpPr>
        <p:spPr>
          <a:xfrm>
            <a:off x="560294" y="1431934"/>
            <a:ext cx="11071412" cy="4251689"/>
          </a:xfrm>
        </p:spPr>
        <p:txBody>
          <a:bodyPr>
            <a:noAutofit/>
          </a:bodyPr>
          <a:lstStyle/>
          <a:p>
            <a:pPr marL="360000" marR="68580" indent="-360000" algn="just" eaLnBrk="0" hangingPunct="0">
              <a:lnSpc>
                <a:spcPct val="110000"/>
              </a:lnSpc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>
                <a:ea typeface="Calibri" panose="020F0502020204030204" pitchFamily="34" charset="0"/>
              </a:rPr>
              <a:t>PZN przypomina</a:t>
            </a:r>
            <a:r>
              <a:rPr lang="pl-PL" sz="2400" spc="400" dirty="0">
                <a:ea typeface="Calibri" panose="020F0502020204030204" pitchFamily="34" charset="0"/>
              </a:rPr>
              <a:t> </a:t>
            </a:r>
            <a:r>
              <a:rPr lang="pl-PL" sz="2400" dirty="0">
                <a:ea typeface="Calibri" panose="020F0502020204030204" pitchFamily="34" charset="0"/>
              </a:rPr>
              <a:t>zdającym,</a:t>
            </a:r>
            <a:r>
              <a:rPr lang="pl-PL" sz="2400" spc="400" dirty="0">
                <a:ea typeface="Calibri" panose="020F0502020204030204" pitchFamily="34" charset="0"/>
              </a:rPr>
              <a:t> </a:t>
            </a:r>
            <a:r>
              <a:rPr lang="pl-PL" sz="2400" dirty="0">
                <a:ea typeface="Calibri" panose="020F0502020204030204" pitchFamily="34" charset="0"/>
              </a:rPr>
              <a:t>że</a:t>
            </a:r>
            <a:r>
              <a:rPr lang="pl-PL" sz="2400" spc="165" dirty="0">
                <a:ea typeface="Calibri" panose="020F0502020204030204" pitchFamily="34" charset="0"/>
              </a:rPr>
              <a:t>  </a:t>
            </a:r>
            <a:r>
              <a:rPr lang="pl-PL" sz="2400" dirty="0">
                <a:ea typeface="Calibri" panose="020F0502020204030204" pitchFamily="34" charset="0"/>
              </a:rPr>
              <a:t>rozwiązują</a:t>
            </a:r>
            <a:r>
              <a:rPr lang="pl-PL" sz="2400" spc="165" dirty="0">
                <a:ea typeface="Calibri" panose="020F0502020204030204" pitchFamily="34" charset="0"/>
              </a:rPr>
              <a:t>  </a:t>
            </a:r>
            <a:r>
              <a:rPr lang="pl-PL" sz="2400" dirty="0">
                <a:ea typeface="Calibri" panose="020F0502020204030204" pitchFamily="34" charset="0"/>
              </a:rPr>
              <a:t>zadanie</a:t>
            </a:r>
            <a:r>
              <a:rPr lang="pl-PL" sz="2400" spc="165" dirty="0">
                <a:ea typeface="Calibri" panose="020F0502020204030204" pitchFamily="34" charset="0"/>
              </a:rPr>
              <a:t>  </a:t>
            </a:r>
            <a:r>
              <a:rPr lang="pl-PL" sz="2400" dirty="0">
                <a:ea typeface="Calibri" panose="020F0502020204030204" pitchFamily="34" charset="0"/>
              </a:rPr>
              <a:t>egzaminacyjne</a:t>
            </a:r>
            <a:r>
              <a:rPr lang="pl-PL" sz="2400" spc="400" dirty="0">
                <a:ea typeface="Calibri" panose="020F0502020204030204" pitchFamily="34" charset="0"/>
              </a:rPr>
              <a:t> </a:t>
            </a:r>
            <a:r>
              <a:rPr lang="pl-PL" sz="2400" dirty="0">
                <a:ea typeface="Calibri" panose="020F0502020204030204" pitchFamily="34" charset="0"/>
              </a:rPr>
              <a:t>tylko</a:t>
            </a:r>
            <a:r>
              <a:rPr lang="pl-PL" sz="2400" spc="165" dirty="0">
                <a:ea typeface="Calibri" panose="020F0502020204030204" pitchFamily="34" charset="0"/>
              </a:rPr>
              <a:t>  </a:t>
            </a:r>
            <a:br>
              <a:rPr lang="pl-PL" sz="2400" spc="165" dirty="0">
                <a:ea typeface="Calibri" panose="020F0502020204030204" pitchFamily="34" charset="0"/>
              </a:rPr>
            </a:br>
            <a:r>
              <a:rPr lang="pl-PL" sz="2400" dirty="0">
                <a:ea typeface="Calibri" panose="020F0502020204030204" pitchFamily="34" charset="0"/>
              </a:rPr>
              <a:t>w</a:t>
            </a:r>
            <a:r>
              <a:rPr lang="pl-PL" sz="2400" spc="400" dirty="0">
                <a:ea typeface="Calibri" panose="020F0502020204030204" pitchFamily="34" charset="0"/>
              </a:rPr>
              <a:t> </a:t>
            </a:r>
            <a:r>
              <a:rPr lang="pl-PL" sz="2400" dirty="0">
                <a:ea typeface="Calibri" panose="020F0502020204030204" pitchFamily="34" charset="0"/>
              </a:rPr>
              <a:t>arkuszu</a:t>
            </a:r>
            <a:r>
              <a:rPr lang="pl-PL" sz="2400" spc="-5" dirty="0">
                <a:ea typeface="Calibri" panose="020F0502020204030204" pitchFamily="34" charset="0"/>
              </a:rPr>
              <a:t> </a:t>
            </a:r>
            <a:r>
              <a:rPr lang="pl-PL" sz="2400" dirty="0">
                <a:ea typeface="Calibri" panose="020F0502020204030204" pitchFamily="34" charset="0"/>
              </a:rPr>
              <a:t>egzaminacyjnym</a:t>
            </a:r>
            <a:r>
              <a:rPr lang="pl-PL" sz="2400" spc="200" dirty="0">
                <a:ea typeface="Calibri" panose="020F0502020204030204" pitchFamily="34" charset="0"/>
              </a:rPr>
              <a:t> </a:t>
            </a:r>
            <a:r>
              <a:rPr lang="pl-PL" sz="2400" dirty="0">
                <a:ea typeface="Calibri" panose="020F0502020204030204" pitchFamily="34" charset="0"/>
              </a:rPr>
              <a:t>-</a:t>
            </a:r>
            <a:r>
              <a:rPr lang="pl-PL" sz="2400" spc="200" dirty="0">
                <a:ea typeface="Calibri" panose="020F0502020204030204" pitchFamily="34" charset="0"/>
              </a:rPr>
              <a:t> 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dodatkowe</a:t>
            </a:r>
            <a:r>
              <a:rPr lang="pl-PL" sz="2400" spc="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 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kartki</a:t>
            </a:r>
            <a:r>
              <a:rPr lang="pl-PL" sz="2400" spc="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 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są</a:t>
            </a:r>
            <a:r>
              <a:rPr lang="pl-PL" sz="2400" spc="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 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niedozwolone</a:t>
            </a:r>
            <a:r>
              <a:rPr lang="pl-PL" sz="2400" spc="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 </a:t>
            </a:r>
            <a:r>
              <a:rPr lang="pl-PL" sz="2400" dirty="0">
                <a:ea typeface="Calibri" panose="020F0502020204030204" pitchFamily="34" charset="0"/>
              </a:rPr>
              <a:t>i</a:t>
            </a:r>
            <a:r>
              <a:rPr lang="pl-PL" sz="2400" spc="200" dirty="0">
                <a:ea typeface="Calibri" panose="020F0502020204030204" pitchFamily="34" charset="0"/>
              </a:rPr>
              <a:t> </a:t>
            </a:r>
            <a:r>
              <a:rPr lang="pl-PL" sz="2400" dirty="0">
                <a:ea typeface="Calibri" panose="020F0502020204030204" pitchFamily="34" charset="0"/>
              </a:rPr>
              <a:t>nie</a:t>
            </a:r>
            <a:r>
              <a:rPr lang="pl-PL" sz="2400" spc="200" dirty="0">
                <a:ea typeface="Calibri" panose="020F0502020204030204" pitchFamily="34" charset="0"/>
              </a:rPr>
              <a:t> </a:t>
            </a:r>
            <a:r>
              <a:rPr lang="pl-PL" sz="2400" dirty="0">
                <a:ea typeface="Calibri" panose="020F0502020204030204" pitchFamily="34" charset="0"/>
              </a:rPr>
              <a:t>podlegają</a:t>
            </a:r>
            <a:r>
              <a:rPr lang="pl-PL" sz="2400" spc="200" dirty="0">
                <a:ea typeface="Calibri" panose="020F0502020204030204" pitchFamily="34" charset="0"/>
              </a:rPr>
              <a:t> </a:t>
            </a:r>
            <a:r>
              <a:rPr lang="pl-PL" sz="2400" dirty="0">
                <a:ea typeface="Calibri" panose="020F0502020204030204" pitchFamily="34" charset="0"/>
              </a:rPr>
              <a:t>sprawdzeniu</a:t>
            </a:r>
            <a:r>
              <a:rPr lang="pl-PL" sz="2400" spc="200" dirty="0">
                <a:ea typeface="Calibri" panose="020F0502020204030204" pitchFamily="34" charset="0"/>
              </a:rPr>
              <a:t> </a:t>
            </a:r>
            <a:r>
              <a:rPr lang="pl-PL" sz="2400" dirty="0">
                <a:ea typeface="Calibri" panose="020F0502020204030204" pitchFamily="34" charset="0"/>
              </a:rPr>
              <a:t>i ocenie.</a:t>
            </a:r>
            <a:r>
              <a:rPr lang="pl-PL" sz="2400" spc="365" dirty="0">
                <a:ea typeface="Calibri" panose="020F0502020204030204" pitchFamily="34" charset="0"/>
              </a:rPr>
              <a:t> </a:t>
            </a:r>
            <a:r>
              <a:rPr lang="pl-PL" sz="2400" dirty="0">
                <a:ea typeface="Calibri" panose="020F0502020204030204" pitchFamily="34" charset="0"/>
              </a:rPr>
              <a:t>Wyjątkiem</a:t>
            </a:r>
            <a:r>
              <a:rPr lang="pl-PL" sz="2400" spc="365" dirty="0">
                <a:ea typeface="Calibri" panose="020F0502020204030204" pitchFamily="34" charset="0"/>
              </a:rPr>
              <a:t> </a:t>
            </a:r>
            <a:r>
              <a:rPr lang="pl-PL" sz="2400" dirty="0">
                <a:ea typeface="Calibri" panose="020F0502020204030204" pitchFamily="34" charset="0"/>
              </a:rPr>
              <a:t>są</a:t>
            </a:r>
            <a:r>
              <a:rPr lang="pl-PL" sz="2400" spc="360" dirty="0">
                <a:ea typeface="Calibri" panose="020F0502020204030204" pitchFamily="34" charset="0"/>
              </a:rPr>
              <a:t> </a:t>
            </a:r>
            <a:r>
              <a:rPr lang="pl-PL" sz="2400" dirty="0">
                <a:ea typeface="Calibri" panose="020F0502020204030204" pitchFamily="34" charset="0"/>
              </a:rPr>
              <a:t>rezultaty</a:t>
            </a:r>
            <a:r>
              <a:rPr lang="pl-PL" sz="2400" spc="375" dirty="0">
                <a:ea typeface="Calibri" panose="020F0502020204030204" pitchFamily="34" charset="0"/>
              </a:rPr>
              <a:t> </a:t>
            </a:r>
            <a:r>
              <a:rPr lang="pl-PL" sz="2400" dirty="0">
                <a:ea typeface="Calibri" panose="020F0502020204030204" pitchFamily="34" charset="0"/>
              </a:rPr>
              <a:t>w</a:t>
            </a:r>
            <a:r>
              <a:rPr lang="pl-PL" sz="2400" spc="355" dirty="0">
                <a:ea typeface="Calibri" panose="020F0502020204030204" pitchFamily="34" charset="0"/>
              </a:rPr>
              <a:t> </a:t>
            </a:r>
            <a:r>
              <a:rPr lang="pl-PL" sz="2400" dirty="0">
                <a:ea typeface="Calibri" panose="020F0502020204030204" pitchFamily="34" charset="0"/>
              </a:rPr>
              <a:t>postaci</a:t>
            </a:r>
            <a:r>
              <a:rPr lang="pl-PL" sz="2400" spc="355" dirty="0">
                <a:ea typeface="Calibri" panose="020F0502020204030204" pitchFamily="34" charset="0"/>
              </a:rPr>
              <a:t> </a:t>
            </a:r>
            <a:r>
              <a:rPr lang="pl-PL" sz="2400" dirty="0">
                <a:ea typeface="Calibri" panose="020F0502020204030204" pitchFamily="34" charset="0"/>
              </a:rPr>
              <a:t>wydruku,</a:t>
            </a:r>
            <a:r>
              <a:rPr lang="pl-PL" sz="2400" spc="365" dirty="0">
                <a:ea typeface="Calibri" panose="020F0502020204030204" pitchFamily="34" charset="0"/>
              </a:rPr>
              <a:t> </a:t>
            </a:r>
            <a:r>
              <a:rPr lang="pl-PL" sz="2400" dirty="0">
                <a:ea typeface="Calibri" panose="020F0502020204030204" pitchFamily="34" charset="0"/>
              </a:rPr>
              <a:t>wykonane</a:t>
            </a:r>
            <a:r>
              <a:rPr lang="pl-PL" sz="2400" spc="360" dirty="0">
                <a:ea typeface="Calibri" panose="020F0502020204030204" pitchFamily="34" charset="0"/>
              </a:rPr>
              <a:t> </a:t>
            </a:r>
            <a:br>
              <a:rPr lang="pl-PL" sz="2400" spc="360" dirty="0">
                <a:ea typeface="Calibri" panose="020F0502020204030204" pitchFamily="34" charset="0"/>
              </a:rPr>
            </a:br>
            <a:r>
              <a:rPr lang="pl-PL" sz="2400" dirty="0">
                <a:ea typeface="Calibri" panose="020F0502020204030204" pitchFamily="34" charset="0"/>
              </a:rPr>
              <a:t>z</a:t>
            </a:r>
            <a:r>
              <a:rPr lang="pl-PL" sz="2400" spc="360" dirty="0">
                <a:ea typeface="Calibri" panose="020F0502020204030204" pitchFamily="34" charset="0"/>
              </a:rPr>
              <a:t> </a:t>
            </a:r>
            <a:r>
              <a:rPr lang="pl-PL" sz="2400" dirty="0">
                <a:ea typeface="Calibri" panose="020F0502020204030204" pitchFamily="34" charset="0"/>
              </a:rPr>
              <a:t>wykorzystaniem komputera, będącego przyznaną formą dostosowania warunków egzaminu.</a:t>
            </a:r>
            <a:endParaRPr lang="pl-PL" dirty="0"/>
          </a:p>
          <a:p>
            <a:pPr marL="131763" indent="0">
              <a:spcBef>
                <a:spcPts val="800"/>
              </a:spcBef>
              <a:buNone/>
            </a:pPr>
            <a:r>
              <a:rPr lang="pl-PL" sz="2200" dirty="0"/>
              <a:t>Przewodniczący ZN reaguje na zgłoszenia zdających:</a:t>
            </a:r>
          </a:p>
          <a:p>
            <a:pPr marL="360000" indent="-360000" algn="just">
              <a:spcBef>
                <a:spcPts val="800"/>
              </a:spcBef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w uzasadnionych przypadkach zezwala zdającemu na opuszczenie sali ‎egzaminacyjnej, przy czym nie może się on kontaktować z innymi osobami, </a:t>
            </a:r>
            <a:br>
              <a:rPr lang="pl-PL" sz="2400" dirty="0"/>
            </a:br>
            <a:r>
              <a:rPr lang="pl-PL" sz="2400" dirty="0"/>
              <a:t>z wyjątkiem ‎osób udzielających pomocy medycznej.</a:t>
            </a:r>
          </a:p>
        </p:txBody>
      </p:sp>
    </p:spTree>
    <p:extLst>
      <p:ext uri="{BB962C8B-B14F-4D97-AF65-F5344CB8AC3E}">
        <p14:creationId xmlns:p14="http://schemas.microsoft.com/office/powerpoint/2010/main" val="1873951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le 97" hidden="1">
            <a:extLst>
              <a:ext uri="{FF2B5EF4-FFF2-40B4-BE49-F238E27FC236}">
                <a16:creationId xmlns:a16="http://schemas.microsoft.com/office/drawing/2014/main" id="{D69146DD-53CC-4FD6-9456-3F49560FC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Human resources slide 9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FA5AF66-F428-4EBE-A3A8-9F827101F023}"/>
              </a:ext>
            </a:extLst>
          </p:cNvPr>
          <p:cNvSpPr txBox="1"/>
          <p:nvPr/>
        </p:nvSpPr>
        <p:spPr>
          <a:xfrm>
            <a:off x="2132962" y="1273510"/>
            <a:ext cx="7337580" cy="38472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sz="3600" b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 sz="3000" dirty="0">
              <a:latin typeface="+mn-lt"/>
            </a:endParaRP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E20180D9-2505-4CB5-9434-3C78679D1754}"/>
              </a:ext>
            </a:extLst>
          </p:cNvPr>
          <p:cNvSpPr txBox="1">
            <a:spLocks/>
          </p:cNvSpPr>
          <p:nvPr/>
        </p:nvSpPr>
        <p:spPr>
          <a:xfrm>
            <a:off x="646258" y="194056"/>
            <a:ext cx="7511625" cy="775297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l-PL" sz="2700" dirty="0">
                <a:solidFill>
                  <a:srgbClr val="002060"/>
                </a:solidFill>
                <a:latin typeface="+mn-lt"/>
              </a:rPr>
              <a:t>  </a:t>
            </a:r>
            <a:r>
              <a:rPr lang="pl-PL" sz="3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SYTUACJE SZCZEGÓLNE NA EGZAMINIE</a:t>
            </a: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8F1F8BB-8996-42D8-9925-A0F2D63E4861}"/>
              </a:ext>
            </a:extLst>
          </p:cNvPr>
          <p:cNvSpPr txBox="1">
            <a:spLocks/>
          </p:cNvSpPr>
          <p:nvPr/>
        </p:nvSpPr>
        <p:spPr>
          <a:xfrm>
            <a:off x="552081" y="1162656"/>
            <a:ext cx="11326154" cy="4057477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indent="-360000">
              <a:lnSpc>
                <a:spcPct val="100000"/>
              </a:lnSpc>
              <a:spcBef>
                <a:spcPts val="1350"/>
              </a:spcBef>
              <a:buClr>
                <a:srgbClr val="002060"/>
              </a:buClr>
              <a:buFont typeface="Wingdings" panose="05000000000000000000" pitchFamily="2" charset="2"/>
              <a:buChar char="q"/>
              <a:defRPr/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PZN bezzwłocznie zgłasza do PZE, który przekazuje do OKE zakłócenia przebiegu egzaminu:</a:t>
            </a:r>
          </a:p>
          <a:p>
            <a:pPr indent="-270000">
              <a:lnSpc>
                <a:spcPct val="100000"/>
              </a:lnSpc>
              <a:spcBef>
                <a:spcPts val="1350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pl-PL" altLang="pl-PL" sz="18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BD59E3E5-3621-4F4C-83D4-B431C30C5B96}"/>
              </a:ext>
            </a:extLst>
          </p:cNvPr>
          <p:cNvSpPr/>
          <p:nvPr/>
        </p:nvSpPr>
        <p:spPr>
          <a:xfrm>
            <a:off x="785163" y="2286383"/>
            <a:ext cx="4304278" cy="1451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66900" lvl="1" indent="-342900">
              <a:spcBef>
                <a:spcPts val="450"/>
              </a:spcBef>
              <a:buClr>
                <a:srgbClr val="002060"/>
              </a:buClr>
              <a:buFont typeface="Arial" panose="020B0604020202020204" pitchFamily="34" charset="0"/>
              <a:buChar char="•"/>
              <a:defRPr/>
            </a:pPr>
            <a:r>
              <a:rPr lang="pl-P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kod ośrodka egzaminacyjnego</a:t>
            </a:r>
          </a:p>
          <a:p>
            <a:pPr marL="666900" lvl="1" indent="-342900">
              <a:spcBef>
                <a:spcPts val="450"/>
              </a:spcBef>
              <a:buClr>
                <a:srgbClr val="002060"/>
              </a:buClr>
              <a:buFont typeface="Arial" panose="020B0604020202020204" pitchFamily="34" charset="0"/>
              <a:buChar char="•"/>
              <a:defRPr/>
            </a:pPr>
            <a:r>
              <a:rPr lang="pl-P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informację</a:t>
            </a:r>
          </a:p>
          <a:p>
            <a:pPr marL="666900" lvl="1" indent="-342900">
              <a:spcBef>
                <a:spcPts val="450"/>
              </a:spcBef>
              <a:buClr>
                <a:srgbClr val="002060"/>
              </a:buClr>
              <a:buFont typeface="Arial" panose="020B0604020202020204" pitchFamily="34" charset="0"/>
              <a:buChar char="•"/>
              <a:defRPr/>
            </a:pPr>
            <a:r>
              <a:rPr lang="pl-P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imię i nazwisko oraz </a:t>
            </a:r>
            <a:r>
              <a:rPr lang="pl-PL" sz="2000" u="sng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nr telefonu </a:t>
            </a:r>
            <a:r>
              <a:rPr lang="pl-P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osoby pełniącej funkcję PZE.</a:t>
            </a:r>
          </a:p>
        </p:txBody>
      </p:sp>
      <p:sp>
        <p:nvSpPr>
          <p:cNvPr id="11" name="pole tekstowe 11">
            <a:extLst>
              <a:ext uri="{FF2B5EF4-FFF2-40B4-BE49-F238E27FC236}">
                <a16:creationId xmlns:a16="http://schemas.microsoft.com/office/drawing/2014/main" id="{8B311C22-A049-43A0-A2BE-6B68C056F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9934" y="5218290"/>
            <a:ext cx="6252132" cy="95410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l-PL" altLang="pl-PL" sz="2800" dirty="0">
                <a:solidFill>
                  <a:srgbClr val="C00000"/>
                </a:solidFill>
              </a:rPr>
              <a:t>Informacja o zdarzeniu musi się znaleźć </a:t>
            </a:r>
          </a:p>
          <a:p>
            <a:pPr algn="ctr"/>
            <a:r>
              <a:rPr lang="pl-PL" altLang="pl-PL" sz="2800" dirty="0">
                <a:solidFill>
                  <a:srgbClr val="C00000"/>
                </a:solidFill>
              </a:rPr>
              <a:t>w protokole przebiegu egzaminu z sali.</a:t>
            </a:r>
          </a:p>
        </p:txBody>
      </p: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0E10A48B-F0F6-4B0B-A5DC-17E58E751878}"/>
              </a:ext>
            </a:extLst>
          </p:cNvPr>
          <p:cNvSpPr/>
          <p:nvPr/>
        </p:nvSpPr>
        <p:spPr>
          <a:xfrm>
            <a:off x="6096000" y="2052142"/>
            <a:ext cx="4638760" cy="232137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68580" indent="-270000" defTabSz="685800">
              <a:spcBef>
                <a:spcPts val="1350"/>
              </a:spcBef>
              <a:spcAft>
                <a:spcPts val="150"/>
              </a:spcAft>
              <a:buClr>
                <a:prstClr val="white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pl-PL" altLang="pl-PL" kern="0" dirty="0">
                <a:solidFill>
                  <a:prstClr val="white"/>
                </a:solidFill>
                <a:latin typeface="Calibri" panose="020F0502020204030204"/>
              </a:rPr>
              <a:t>awaria sprzętu, brak prądu</a:t>
            </a:r>
          </a:p>
          <a:p>
            <a:pPr marL="68580" indent="-270000" defTabSz="685800">
              <a:spcBef>
                <a:spcPts val="1350"/>
              </a:spcBef>
              <a:spcAft>
                <a:spcPts val="150"/>
              </a:spcAft>
              <a:buClr>
                <a:prstClr val="white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pl-PL" altLang="pl-PL" kern="0" dirty="0">
                <a:solidFill>
                  <a:prstClr val="white"/>
                </a:solidFill>
                <a:latin typeface="Calibri" panose="020F0502020204030204"/>
              </a:rPr>
              <a:t>niewłaściwe przygotowane stanowiska itp.</a:t>
            </a:r>
          </a:p>
          <a:p>
            <a:pPr marL="68580" indent="-270000" defTabSz="685800">
              <a:spcBef>
                <a:spcPts val="1350"/>
              </a:spcBef>
              <a:spcAft>
                <a:spcPts val="150"/>
              </a:spcAft>
              <a:buClr>
                <a:prstClr val="white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pl-PL" altLang="pl-PL" kern="0" dirty="0">
                <a:solidFill>
                  <a:prstClr val="white"/>
                </a:solidFill>
                <a:latin typeface="Calibri" panose="020F0502020204030204"/>
              </a:rPr>
              <a:t>naruszenie pakietów egzaminacyjnych</a:t>
            </a:r>
          </a:p>
          <a:p>
            <a:pPr marL="68580" indent="-270000" defTabSz="270000">
              <a:spcBef>
                <a:spcPts val="1350"/>
              </a:spcBef>
              <a:spcAft>
                <a:spcPts val="150"/>
              </a:spcAft>
              <a:buClr>
                <a:prstClr val="white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pl-PL" altLang="pl-PL" kern="0" dirty="0">
                <a:solidFill>
                  <a:prstClr val="white"/>
                </a:solidFill>
                <a:latin typeface="Calibri" panose="020F0502020204030204"/>
              </a:rPr>
              <a:t>zgłoszenia egzaminatora dotyczące </a:t>
            </a:r>
            <a:br>
              <a:rPr lang="pl-PL" altLang="pl-PL" kern="0" dirty="0">
                <a:solidFill>
                  <a:prstClr val="white"/>
                </a:solidFill>
                <a:latin typeface="Calibri" panose="020F0502020204030204"/>
              </a:rPr>
            </a:br>
            <a:r>
              <a:rPr lang="pl-PL" altLang="pl-PL" kern="0" dirty="0">
                <a:solidFill>
                  <a:prstClr val="white"/>
                </a:solidFill>
                <a:latin typeface="Calibri" panose="020F0502020204030204"/>
              </a:rPr>
              <a:t>	zasad oceniania</a:t>
            </a:r>
          </a:p>
        </p:txBody>
      </p:sp>
    </p:spTree>
    <p:extLst>
      <p:ext uri="{BB962C8B-B14F-4D97-AF65-F5344CB8AC3E}">
        <p14:creationId xmlns:p14="http://schemas.microsoft.com/office/powerpoint/2010/main" val="4160864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44834" y="172740"/>
            <a:ext cx="10364451" cy="544463"/>
          </a:xfrm>
        </p:spPr>
        <p:txBody>
          <a:bodyPr>
            <a:normAutofit/>
          </a:bodyPr>
          <a:lstStyle/>
          <a:p>
            <a:r>
              <a:rPr lang="pl-PL" dirty="0"/>
              <a:t>Podczas egzaminu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17</a:t>
            </a:fld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type="body" sz="half" idx="4294967295"/>
          </p:nvPr>
        </p:nvSpPr>
        <p:spPr>
          <a:xfrm>
            <a:off x="913775" y="824779"/>
            <a:ext cx="11083636" cy="6033221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pl-PL" sz="2400" dirty="0"/>
              <a:t>W przypadku, gdy zdający podczas części praktycznej:‎</a:t>
            </a:r>
          </a:p>
          <a:p>
            <a:pPr marL="720000" indent="-360000" algn="just">
              <a:buClr>
                <a:srgbClr val="002060"/>
              </a:buClr>
            </a:pPr>
            <a:r>
              <a:rPr lang="pl-PL" dirty="0"/>
              <a:t>niesamodzielnie wykonuje zadanie egzaminacyjne (</a:t>
            </a:r>
            <a:r>
              <a:rPr lang="pl-PL" dirty="0">
                <a:solidFill>
                  <a:srgbClr val="C00000"/>
                </a:solidFill>
              </a:rPr>
              <a:t>art.44zzzp pkt.1</a:t>
            </a:r>
            <a:r>
              <a:rPr lang="pl-PL" dirty="0"/>
              <a:t>),</a:t>
            </a:r>
          </a:p>
          <a:p>
            <a:pPr marL="720000" lvl="2" indent="-360000" algn="just">
              <a:spcBef>
                <a:spcPts val="600"/>
              </a:spcBef>
              <a:buClr>
                <a:srgbClr val="002060"/>
              </a:buClr>
            </a:pPr>
            <a:r>
              <a:rPr lang="pl-PL" sz="2000" dirty="0"/>
              <a:t>wniósł lub korzysta w sali/miejscu egzaminu z urządzeń telekomunikacyjnych‎‎ lub materiałów </a:t>
            </a:r>
            <a:br>
              <a:rPr lang="pl-PL" sz="2000" dirty="0"/>
            </a:br>
            <a:r>
              <a:rPr lang="pl-PL" sz="2000" dirty="0"/>
              <a:t>i przyborów niewymienionych w informacji dyrektora CKE (</a:t>
            </a:r>
            <a:r>
              <a:rPr lang="pl-PL" sz="2000" dirty="0">
                <a:solidFill>
                  <a:srgbClr val="C00000"/>
                </a:solidFill>
              </a:rPr>
              <a:t>art.44zzzp pkt.2</a:t>
            </a:r>
            <a:r>
              <a:rPr lang="pl-PL" sz="2000" dirty="0"/>
              <a:t>),</a:t>
            </a:r>
          </a:p>
          <a:p>
            <a:pPr marL="720000" lvl="2" indent="-360000" algn="just">
              <a:spcBef>
                <a:spcPts val="600"/>
              </a:spcBef>
              <a:buClr>
                <a:srgbClr val="002060"/>
              </a:buClr>
            </a:pPr>
            <a:r>
              <a:rPr lang="pl-PL" sz="2000" dirty="0"/>
              <a:t>zakłóca prawidłowy ‎przebieg egzaminu w sposób utrudniający pracę pozostałym zdającym, </a:t>
            </a:r>
            <a:br>
              <a:rPr lang="pl-PL" sz="2000" dirty="0"/>
            </a:br>
            <a:r>
              <a:rPr lang="pl-PL" sz="2000" dirty="0"/>
              <a:t>w szczególności, gdy narusza przepisy bezpieczeństwa i higieny ‎pracy w sposób prowadzący do zagrożenia zdrowia lub życia (</a:t>
            </a:r>
            <a:r>
              <a:rPr lang="pl-PL" sz="2000" dirty="0">
                <a:solidFill>
                  <a:srgbClr val="C00000"/>
                </a:solidFill>
              </a:rPr>
              <a:t>art.44zzzp pkt.3</a:t>
            </a:r>
            <a:r>
              <a:rPr lang="pl-PL" sz="2000" dirty="0"/>
              <a:t>),</a:t>
            </a:r>
          </a:p>
          <a:p>
            <a:pPr marL="92075" indent="0" algn="just">
              <a:spcBef>
                <a:spcPts val="600"/>
              </a:spcBef>
              <a:buNone/>
            </a:pPr>
            <a:r>
              <a:rPr lang="pl-PL" sz="2400" dirty="0"/>
              <a:t>przewodniczący ZN </a:t>
            </a:r>
            <a:r>
              <a:rPr lang="pl-PL" sz="2300" dirty="0"/>
              <a:t>kontaktuje się z PZE, który przerywa zdającemu egzamin </a:t>
            </a:r>
            <a:br>
              <a:rPr lang="pl-PL" sz="2300" dirty="0"/>
            </a:br>
            <a:r>
              <a:rPr lang="pl-PL" sz="2300" dirty="0"/>
              <a:t>i unieważnia jego część praktyczną:</a:t>
            </a:r>
          </a:p>
          <a:p>
            <a:pPr marL="720000" indent="-360000">
              <a:spcBef>
                <a:spcPts val="600"/>
              </a:spcBef>
              <a:buClr>
                <a:srgbClr val="002060"/>
              </a:buClr>
            </a:pPr>
            <a:r>
              <a:rPr lang="pl-PL" dirty="0"/>
              <a:t>odbiera od zdającego arkusz egzaminacyjny, kartę odpowiedzi/oceny, ewentualne wydruki i poleca opuszczenie sali/miejsca egzaminu,</a:t>
            </a:r>
          </a:p>
          <a:p>
            <a:pPr marL="720000" indent="-360000">
              <a:spcBef>
                <a:spcPts val="600"/>
              </a:spcBef>
              <a:buClr>
                <a:srgbClr val="002060"/>
              </a:buClr>
            </a:pPr>
            <a:r>
              <a:rPr lang="pl-PL" dirty="0"/>
              <a:t>wypełnia druk Decyzja o przerwaniu i unieważnieniu …, do którego dołącza dokumentację zdającego, </a:t>
            </a:r>
          </a:p>
          <a:p>
            <a:pPr marL="720000" indent="-360000">
              <a:spcBef>
                <a:spcPts val="600"/>
              </a:spcBef>
              <a:buClr>
                <a:srgbClr val="002060"/>
              </a:buClr>
            </a:pPr>
            <a:r>
              <a:rPr lang="pl-PL" dirty="0"/>
              <a:t>odnotowuje ten fakt w wykazie zdających.</a:t>
            </a:r>
          </a:p>
        </p:txBody>
      </p:sp>
    </p:spTree>
    <p:extLst>
      <p:ext uri="{BB962C8B-B14F-4D97-AF65-F5344CB8AC3E}">
        <p14:creationId xmlns:p14="http://schemas.microsoft.com/office/powerpoint/2010/main" val="19463337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Po upływie czasu trwania egzaminu</a:t>
            </a:r>
          </a:p>
        </p:txBody>
      </p:sp>
      <p:sp>
        <p:nvSpPr>
          <p:cNvPr id="31" name="Symbol zastępczy numeru slajd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18</a:t>
            </a:fld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type="body" sz="half" idx="4294967295"/>
          </p:nvPr>
        </p:nvSpPr>
        <p:spPr>
          <a:xfrm>
            <a:off x="335902" y="1256814"/>
            <a:ext cx="11588620" cy="4845406"/>
          </a:xfrm>
        </p:spPr>
        <p:txBody>
          <a:bodyPr>
            <a:normAutofit/>
          </a:bodyPr>
          <a:lstStyle/>
          <a:p>
            <a:pPr marL="360363" lvl="1" indent="-360363">
              <a:spcBef>
                <a:spcPts val="1200"/>
              </a:spcBef>
              <a:buClr>
                <a:srgbClr val="002060"/>
              </a:buClr>
              <a:buSzPct val="120000"/>
              <a:buFont typeface="Wingdings" panose="05000000000000000000" pitchFamily="2" charset="2"/>
              <a:buChar char="q"/>
            </a:pPr>
            <a:r>
              <a:rPr lang="pl-PL" sz="2400" cap="none" dirty="0">
                <a:latin typeface="Calibri" panose="020F0502020204030204" pitchFamily="34" charset="0"/>
                <a:cs typeface="Calibri" panose="020F0502020204030204" pitchFamily="34" charset="0"/>
              </a:rPr>
              <a:t>Przewodniczący lub członek ZN ogłasza zakończenie egzaminu i poleca zdającym:</a:t>
            </a:r>
          </a:p>
          <a:p>
            <a:pPr marL="539750" lvl="1" indent="-179388">
              <a:lnSpc>
                <a:spcPct val="110000"/>
              </a:lnSpc>
              <a:spcBef>
                <a:spcPts val="1200"/>
              </a:spcBef>
              <a:buClr>
                <a:srgbClr val="002060"/>
              </a:buClr>
            </a:pPr>
            <a:r>
              <a:rPr lang="pl-PL" sz="2000" cap="none" dirty="0">
                <a:latin typeface="Calibri" panose="020F0502020204030204" pitchFamily="34" charset="0"/>
                <a:cs typeface="Calibri" panose="020F0502020204030204" pitchFamily="34" charset="0"/>
              </a:rPr>
              <a:t>pozostawienie na stanowisku egzaminacyjnym arkuszy egzaminacyjnych i rezultatów wykonania zadania</a:t>
            </a:r>
          </a:p>
          <a:p>
            <a:pPr marL="539750" lvl="1" indent="-179388">
              <a:lnSpc>
                <a:spcPct val="110000"/>
              </a:lnSpc>
              <a:spcBef>
                <a:spcPts val="1200"/>
              </a:spcBef>
              <a:buClr>
                <a:srgbClr val="002060"/>
              </a:buClr>
            </a:pPr>
            <a:r>
              <a:rPr lang="pl-PL" sz="2000" cap="none" dirty="0">
                <a:latin typeface="Calibri" panose="020F0502020204030204" pitchFamily="34" charset="0"/>
                <a:cs typeface="Calibri" panose="020F0502020204030204" pitchFamily="34" charset="0"/>
              </a:rPr>
              <a:t>opuszczenie sali / miejsca egzaminu </a:t>
            </a:r>
            <a:r>
              <a:rPr lang="pl-PL" sz="2000" cap="none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pl-PL" sz="2000" cap="none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tylko</a:t>
            </a:r>
            <a:r>
              <a:rPr lang="pl-PL" sz="2000" cap="none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cap="none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w modelu d i </a:t>
            </a:r>
            <a:r>
              <a:rPr lang="pl-PL" sz="2000" cap="none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dk</a:t>
            </a:r>
            <a:r>
              <a:rPr lang="pl-PL" sz="2000" cap="none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w sali pozostają przedstawiciele zdających</a:t>
            </a:r>
            <a:r>
              <a:rPr lang="pl-PL" sz="2000" cap="none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marL="360000" lvl="0" indent="-360000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cap="none" dirty="0">
                <a:latin typeface="Calibri" panose="020F0502020204030204" pitchFamily="34" charset="0"/>
                <a:cs typeface="Calibri" panose="020F0502020204030204" pitchFamily="34" charset="0"/>
              </a:rPr>
              <a:t>Przewodniczący lub członek ZN potwierdza w wykazie zdających w sali pozostawienie przez zdających arkuszy egzaminacyjnych oraz rezultatów wykonania zadania.</a:t>
            </a:r>
          </a:p>
        </p:txBody>
      </p:sp>
    </p:spTree>
    <p:extLst>
      <p:ext uri="{BB962C8B-B14F-4D97-AF65-F5344CB8AC3E}">
        <p14:creationId xmlns:p14="http://schemas.microsoft.com/office/powerpoint/2010/main" val="3502052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3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75CAA5FA-571F-4E7C-A43D-2E333EF5D3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7508" y="397016"/>
            <a:ext cx="8856984" cy="6460984"/>
          </a:xfrm>
          <a:prstGeom prst="rect">
            <a:avLst/>
          </a:prstGeom>
        </p:spPr>
      </p:pic>
      <p:sp>
        <p:nvSpPr>
          <p:cNvPr id="98" name="Title 97" hidden="1">
            <a:extLst>
              <a:ext uri="{FF2B5EF4-FFF2-40B4-BE49-F238E27FC236}">
                <a16:creationId xmlns:a16="http://schemas.microsoft.com/office/drawing/2014/main" id="{D69146DD-53CC-4FD6-9456-3F49560FC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Human resources slide 9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FA5AF66-F428-4EBE-A3A8-9F827101F023}"/>
              </a:ext>
            </a:extLst>
          </p:cNvPr>
          <p:cNvSpPr txBox="1"/>
          <p:nvPr/>
        </p:nvSpPr>
        <p:spPr>
          <a:xfrm>
            <a:off x="2132962" y="1273510"/>
            <a:ext cx="7337580" cy="38472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sz="3600" b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 sz="3000" dirty="0">
              <a:latin typeface="+mn-lt"/>
            </a:endParaRP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9332F6F5-AF37-4298-BF4D-4B744D59E1D3}"/>
              </a:ext>
            </a:extLst>
          </p:cNvPr>
          <p:cNvSpPr txBox="1">
            <a:spLocks/>
          </p:cNvSpPr>
          <p:nvPr/>
        </p:nvSpPr>
        <p:spPr>
          <a:xfrm>
            <a:off x="2242011" y="127509"/>
            <a:ext cx="7707978" cy="539013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l-PL" sz="27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Informacje w Wykazie zdających w sali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6FF84B7-835B-4298-93B6-21289C600A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1824" y="4437112"/>
            <a:ext cx="75009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050" dirty="0" err="1">
                <a:latin typeface="Blackadder ITC" panose="04020505051007020D02" pitchFamily="82" charset="0"/>
              </a:rPr>
              <a:t>Pykraa</a:t>
            </a:r>
            <a:endParaRPr lang="pl-PL" altLang="pl-PL" sz="1050" dirty="0">
              <a:latin typeface="Blackadder ITC" panose="04020505051007020D02" pitchFamily="82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D12CAB08-A639-4633-9A11-A463C644D5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0559" y="4702770"/>
            <a:ext cx="75009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050" dirty="0" err="1">
                <a:latin typeface="Blackadder ITC" panose="04020505051007020D02" pitchFamily="82" charset="0"/>
              </a:rPr>
              <a:t>Cykray</a:t>
            </a:r>
            <a:endParaRPr lang="pl-PL" altLang="pl-PL" sz="1050" dirty="0">
              <a:latin typeface="Blackadder ITC" panose="04020505051007020D02" pitchFamily="82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1BDCC7DE-D22C-445A-8DE9-15312B7B3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7419" y="4448854"/>
            <a:ext cx="783431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050" dirty="0" err="1">
                <a:latin typeface="Blackadder ITC" panose="04020505051007020D02" pitchFamily="82" charset="0"/>
              </a:rPr>
              <a:t>Pykraa</a:t>
            </a:r>
            <a:endParaRPr lang="pl-PL" altLang="pl-PL" sz="1050" dirty="0">
              <a:latin typeface="Blackadder ITC" panose="04020505051007020D02" pitchFamily="82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476F2D1B-11A1-49F3-879C-70D09C32A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1985" y="4809669"/>
            <a:ext cx="783431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050" dirty="0" err="1">
                <a:latin typeface="Blackadder ITC" panose="04020505051007020D02" pitchFamily="82" charset="0"/>
              </a:rPr>
              <a:t>Cykray</a:t>
            </a:r>
            <a:endParaRPr lang="pl-PL" altLang="pl-PL" sz="1050" dirty="0">
              <a:latin typeface="Blackadder ITC" panose="04020505051007020D02" pitchFamily="82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500C4684-A95A-4632-B919-A44775877F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3713" y="4448854"/>
            <a:ext cx="622696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050" i="1" dirty="0">
                <a:latin typeface="Arial" panose="020B0604020202020204" pitchFamily="34" charset="0"/>
                <a:cs typeface="Arial" panose="020B0604020202020204" pitchFamily="34" charset="0"/>
              </a:rPr>
              <a:t>01-SG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DAC7DDCB-9CB9-4516-931E-BC0496D23B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6622" y="4780183"/>
            <a:ext cx="622696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050" i="1" dirty="0">
                <a:latin typeface="Arial" panose="020B0604020202020204" pitchFamily="34" charset="0"/>
                <a:cs typeface="Arial" panose="020B0604020202020204" pitchFamily="34" charset="0"/>
              </a:rPr>
              <a:t>01-SG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70B8310E-AA2F-4C95-8BE4-654E8A305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1460" y="4437112"/>
            <a:ext cx="783431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050" dirty="0" err="1">
                <a:latin typeface="Blackadder ITC" panose="04020505051007020D02" pitchFamily="82" charset="0"/>
              </a:rPr>
              <a:t>Pykraa</a:t>
            </a:r>
            <a:endParaRPr lang="pl-PL" altLang="pl-PL" sz="1050" dirty="0">
              <a:latin typeface="Blackadder ITC" panose="04020505051007020D02" pitchFamily="82" charset="0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9130B596-C44B-4B84-9F83-F815324A5A30}"/>
              </a:ext>
            </a:extLst>
          </p:cNvPr>
          <p:cNvSpPr txBox="1"/>
          <p:nvPr/>
        </p:nvSpPr>
        <p:spPr>
          <a:xfrm>
            <a:off x="9264353" y="4749065"/>
            <a:ext cx="11174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200" b="1" i="1" dirty="0">
                <a:solidFill>
                  <a:srgbClr val="C00000"/>
                </a:solidFill>
                <a:cs typeface="Arial" pitchFamily="34" charset="0"/>
              </a:rPr>
              <a:t>18:20 </a:t>
            </a:r>
            <a:r>
              <a:rPr lang="pl-PL" sz="1200" b="1" i="1" dirty="0">
                <a:solidFill>
                  <a:srgbClr val="C00000"/>
                </a:solidFill>
                <a:highlight>
                  <a:srgbClr val="FFFF00"/>
                </a:highlight>
                <a:cs typeface="Arial" pitchFamily="34" charset="0"/>
              </a:rPr>
              <a:t>| 003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4875F788-A7E6-43E3-92C4-ED35ED459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5647" y="4410510"/>
            <a:ext cx="62269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44A9B4A9-8662-42BE-8132-B54C1033DE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2583" y="5549616"/>
            <a:ext cx="75009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050" dirty="0">
                <a:latin typeface="Blackadder ITC" panose="04020505051007020D02" pitchFamily="82" charset="0"/>
              </a:rPr>
              <a:t>Iksiński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11196FAA-873D-4158-957A-5B1165EA5B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9274" y="5804348"/>
            <a:ext cx="1275078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050" dirty="0">
                <a:latin typeface="Blackadder ITC" panose="04020505051007020D02" pitchFamily="82" charset="0"/>
              </a:rPr>
              <a:t>Kowalski          Nowak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00B5FE08-099E-4F43-832C-32795BA48F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1304" y="5034099"/>
            <a:ext cx="62269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23" name="Objaśnienie prostokątne 35">
            <a:extLst>
              <a:ext uri="{FF2B5EF4-FFF2-40B4-BE49-F238E27FC236}">
                <a16:creationId xmlns:a16="http://schemas.microsoft.com/office/drawing/2014/main" id="{AD4E6F8D-B8CC-4FE9-A01C-C6B2DBB66215}"/>
              </a:ext>
            </a:extLst>
          </p:cNvPr>
          <p:cNvSpPr/>
          <p:nvPr/>
        </p:nvSpPr>
        <p:spPr>
          <a:xfrm>
            <a:off x="4633349" y="6172817"/>
            <a:ext cx="2336805" cy="723889"/>
          </a:xfrm>
          <a:prstGeom prst="wedgeRectCallout">
            <a:avLst>
              <a:gd name="adj1" fmla="val 52923"/>
              <a:gd name="adj2" fmla="val -214646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kern="0" dirty="0">
                <a:solidFill>
                  <a:srgbClr val="5AA2AE">
                    <a:lumMod val="50000"/>
                  </a:srgbClr>
                </a:solidFill>
                <a:latin typeface="Calibri" panose="020F0502020204030204"/>
              </a:rPr>
              <a:t>dla części praktycznej model d rubryka pozostaje pusta</a:t>
            </a:r>
          </a:p>
        </p:txBody>
      </p:sp>
    </p:spTree>
    <p:extLst>
      <p:ext uri="{BB962C8B-B14F-4D97-AF65-F5344CB8AC3E}">
        <p14:creationId xmlns:p14="http://schemas.microsoft.com/office/powerpoint/2010/main" val="284731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20" grpId="0"/>
      <p:bldP spid="21" grpId="0"/>
      <p:bldP spid="22" grpId="0"/>
      <p:bldP spid="24" grpId="0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2" name="Prostokąt 1"/>
          <p:cNvSpPr/>
          <p:nvPr/>
        </p:nvSpPr>
        <p:spPr>
          <a:xfrm>
            <a:off x="1292257" y="771530"/>
            <a:ext cx="8856476" cy="4427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Bef>
                <a:spcPts val="1800"/>
              </a:spcBef>
              <a:buClr>
                <a:srgbClr val="002060"/>
              </a:buClr>
              <a:buSzPct val="100000"/>
            </a:pPr>
            <a:r>
              <a:rPr lang="pl-PL" sz="2800" b="1" dirty="0">
                <a:solidFill>
                  <a:srgbClr val="23476F"/>
                </a:solidFill>
                <a:effectLst>
                  <a:glow rad="63500">
                    <a:schemeClr val="bg1">
                      <a:alpha val="32000"/>
                    </a:schemeClr>
                  </a:glow>
                  <a:outerShdw blurRad="177800" dist="50800" dir="5400000" algn="ctr" rotWithShape="0">
                    <a:schemeClr val="bg1">
                      <a:lumMod val="85000"/>
                      <a:alpha val="53000"/>
                    </a:schemeClr>
                  </a:outerShdw>
                </a:effectLst>
              </a:rPr>
              <a:t>Za ‎prawidłowy przebieg </a:t>
            </a:r>
            <a:r>
              <a:rPr lang="pl-PL" sz="2800" dirty="0">
                <a:solidFill>
                  <a:srgbClr val="23476F"/>
                </a:solidFill>
                <a:effectLst>
                  <a:glow rad="63500">
                    <a:schemeClr val="bg1">
                      <a:alpha val="32000"/>
                    </a:schemeClr>
                  </a:glow>
                  <a:outerShdw blurRad="177800" dist="50800" dir="5400000" algn="ctr" rotWithShape="0">
                    <a:schemeClr val="bg1">
                      <a:lumMod val="85000"/>
                      <a:alpha val="53000"/>
                    </a:schemeClr>
                  </a:outerShdw>
                </a:effectLst>
              </a:rPr>
              <a:t>części</a:t>
            </a:r>
            <a:r>
              <a:rPr lang="pl-PL" sz="2800" b="1" dirty="0">
                <a:solidFill>
                  <a:srgbClr val="23476F"/>
                </a:solidFill>
                <a:effectLst>
                  <a:glow rad="63500">
                    <a:schemeClr val="bg1">
                      <a:alpha val="32000"/>
                    </a:schemeClr>
                  </a:glow>
                  <a:outerShdw blurRad="177800" dist="50800" dir="5400000" algn="ctr" rotWithShape="0">
                    <a:schemeClr val="bg1">
                      <a:lumMod val="85000"/>
                      <a:alpha val="53000"/>
                    </a:schemeClr>
                  </a:outerShdw>
                </a:effectLst>
              </a:rPr>
              <a:t> </a:t>
            </a:r>
            <a:r>
              <a:rPr lang="pl-PL" sz="2800" dirty="0">
                <a:solidFill>
                  <a:srgbClr val="23476F"/>
                </a:solidFill>
                <a:effectLst>
                  <a:glow rad="63500">
                    <a:schemeClr val="bg1">
                      <a:alpha val="32000"/>
                    </a:schemeClr>
                  </a:glow>
                  <a:outerShdw blurRad="177800" dist="50800" dir="5400000" algn="ctr" rotWithShape="0">
                    <a:schemeClr val="bg1">
                      <a:lumMod val="85000"/>
                      <a:alpha val="53000"/>
                    </a:schemeClr>
                  </a:outerShdw>
                </a:effectLst>
              </a:rPr>
              <a:t>praktycznej egzaminu oraz ‎bezpieczeństwo i higienę pracy </a:t>
            </a:r>
            <a:br>
              <a:rPr lang="pl-PL" sz="2800" dirty="0">
                <a:solidFill>
                  <a:srgbClr val="23476F"/>
                </a:solidFill>
                <a:effectLst>
                  <a:glow rad="63500">
                    <a:schemeClr val="bg1">
                      <a:alpha val="32000"/>
                    </a:schemeClr>
                  </a:glow>
                  <a:outerShdw blurRad="177800" dist="50800" dir="5400000" algn="ctr" rotWithShape="0">
                    <a:schemeClr val="bg1">
                      <a:lumMod val="85000"/>
                      <a:alpha val="53000"/>
                    </a:schemeClr>
                  </a:outerShdw>
                </a:effectLst>
              </a:rPr>
            </a:br>
            <a:r>
              <a:rPr lang="pl-PL" sz="2800" dirty="0">
                <a:solidFill>
                  <a:srgbClr val="23476F"/>
                </a:solidFill>
                <a:effectLst>
                  <a:glow rad="63500">
                    <a:schemeClr val="bg1">
                      <a:alpha val="32000"/>
                    </a:schemeClr>
                  </a:glow>
                  <a:outerShdw blurRad="177800" dist="50800" dir="5400000" algn="ctr" rotWithShape="0">
                    <a:schemeClr val="bg1">
                      <a:lumMod val="85000"/>
                      <a:alpha val="53000"/>
                    </a:schemeClr>
                  </a:outerShdw>
                </a:effectLst>
              </a:rPr>
              <a:t>podczas wykonywania zadań egzaminacyjnych ‎przez zdających </a:t>
            </a:r>
            <a:r>
              <a:rPr lang="pl-PL" sz="2800" b="1" dirty="0">
                <a:solidFill>
                  <a:srgbClr val="23476F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w danej sali / miejscu przeprowadzania egzaminu</a:t>
            </a:r>
          </a:p>
          <a:p>
            <a:pPr algn="ctr">
              <a:lnSpc>
                <a:spcPct val="130000"/>
              </a:lnSpc>
              <a:spcBef>
                <a:spcPts val="1800"/>
              </a:spcBef>
              <a:buClr>
                <a:srgbClr val="002060"/>
              </a:buClr>
              <a:buSzPct val="100000"/>
            </a:pPr>
            <a:r>
              <a:rPr lang="pl-PL" sz="2800" b="1" dirty="0">
                <a:solidFill>
                  <a:srgbClr val="23476F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odpowiada</a:t>
            </a:r>
          </a:p>
          <a:p>
            <a:pPr algn="ctr">
              <a:lnSpc>
                <a:spcPct val="130000"/>
              </a:lnSpc>
              <a:spcBef>
                <a:spcPts val="1800"/>
              </a:spcBef>
              <a:buClr>
                <a:srgbClr val="002060"/>
              </a:buClr>
              <a:buSzPct val="100000"/>
            </a:pPr>
            <a:r>
              <a:rPr lang="pl-PL" sz="2800" b="1" dirty="0">
                <a:solidFill>
                  <a:srgbClr val="23476F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przewodniczący zespołu nadzorującego (PZN)</a:t>
            </a:r>
          </a:p>
        </p:txBody>
      </p:sp>
      <p:pic>
        <p:nvPicPr>
          <p:cNvPr id="6" name="Obraz 5" descr="przewodniczący 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0364" y="4458471"/>
            <a:ext cx="850408" cy="8504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60726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le 97" hidden="1">
            <a:extLst>
              <a:ext uri="{FF2B5EF4-FFF2-40B4-BE49-F238E27FC236}">
                <a16:creationId xmlns:a16="http://schemas.microsoft.com/office/drawing/2014/main" id="{D69146DD-53CC-4FD6-9456-3F49560FC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Human resources slide 9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FA5AF66-F428-4EBE-A3A8-9F827101F023}"/>
              </a:ext>
            </a:extLst>
          </p:cNvPr>
          <p:cNvSpPr txBox="1"/>
          <p:nvPr/>
        </p:nvSpPr>
        <p:spPr>
          <a:xfrm>
            <a:off x="2132962" y="1273510"/>
            <a:ext cx="7337580" cy="38472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sz="3600" b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 sz="3000" dirty="0">
              <a:latin typeface="+mn-lt"/>
            </a:endParaRP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24554B06-93D0-41F4-A623-D6B37CAB4974}"/>
              </a:ext>
            </a:extLst>
          </p:cNvPr>
          <p:cNvSpPr txBox="1">
            <a:spLocks/>
          </p:cNvSpPr>
          <p:nvPr/>
        </p:nvSpPr>
        <p:spPr>
          <a:xfrm>
            <a:off x="2132962" y="277100"/>
            <a:ext cx="7886700" cy="629841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l-PL" sz="3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Informacje w protokole przebiegu egzaminu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99E88A68-1DE0-4C22-94D8-50DCB5FE00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552" y="1119921"/>
            <a:ext cx="9941519" cy="48949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Prostokąt zaokrąglony 7">
            <a:extLst>
              <a:ext uri="{FF2B5EF4-FFF2-40B4-BE49-F238E27FC236}">
                <a16:creationId xmlns:a16="http://schemas.microsoft.com/office/drawing/2014/main" id="{A07D907A-EB03-4826-AC15-0C1C8744ECF1}"/>
              </a:ext>
            </a:extLst>
          </p:cNvPr>
          <p:cNvSpPr/>
          <p:nvPr/>
        </p:nvSpPr>
        <p:spPr>
          <a:xfrm>
            <a:off x="1066175" y="3975196"/>
            <a:ext cx="2586148" cy="38472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sz="1350">
              <a:ln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13" name="Prostokąt zaokrąglony 9">
            <a:extLst>
              <a:ext uri="{FF2B5EF4-FFF2-40B4-BE49-F238E27FC236}">
                <a16:creationId xmlns:a16="http://schemas.microsoft.com/office/drawing/2014/main" id="{A9BA6E76-2984-4032-B381-C1D77FB88511}"/>
              </a:ext>
            </a:extLst>
          </p:cNvPr>
          <p:cNvSpPr/>
          <p:nvPr/>
        </p:nvSpPr>
        <p:spPr>
          <a:xfrm>
            <a:off x="6491442" y="2882803"/>
            <a:ext cx="4595006" cy="109239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sz="1350">
              <a:ln>
                <a:solidFill>
                  <a:srgbClr val="FF0000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2056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186" y="1471486"/>
            <a:ext cx="10871820" cy="51770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ytuł 1"/>
          <p:cNvSpPr txBox="1">
            <a:spLocks/>
          </p:cNvSpPr>
          <p:nvPr/>
        </p:nvSpPr>
        <p:spPr>
          <a:xfrm>
            <a:off x="674186" y="237120"/>
            <a:ext cx="10364451" cy="46166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pl-PL" sz="3200" dirty="0"/>
              <a:t>model </a:t>
            </a:r>
            <a:r>
              <a:rPr lang="pl-PL" sz="3200" dirty="0" err="1"/>
              <a:t>dk</a:t>
            </a:r>
            <a:r>
              <a:rPr lang="pl-PL" sz="3200" dirty="0"/>
              <a:t> – rezultaty są na wydrukach </a:t>
            </a:r>
          </a:p>
        </p:txBody>
      </p:sp>
      <p:sp>
        <p:nvSpPr>
          <p:cNvPr id="10" name="Prostokąt zaokrąglony 9"/>
          <p:cNvSpPr/>
          <p:nvPr/>
        </p:nvSpPr>
        <p:spPr>
          <a:xfrm>
            <a:off x="6816671" y="2784144"/>
            <a:ext cx="2852382" cy="46402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zaokrąglony 10"/>
          <p:cNvSpPr/>
          <p:nvPr/>
        </p:nvSpPr>
        <p:spPr>
          <a:xfrm>
            <a:off x="9787617" y="2784144"/>
            <a:ext cx="1587791" cy="46402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zaokrąglony 11"/>
          <p:cNvSpPr/>
          <p:nvPr/>
        </p:nvSpPr>
        <p:spPr>
          <a:xfrm>
            <a:off x="913775" y="3073094"/>
            <a:ext cx="1587791" cy="46402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zaokrąglony 16"/>
          <p:cNvSpPr/>
          <p:nvPr/>
        </p:nvSpPr>
        <p:spPr>
          <a:xfrm>
            <a:off x="9225642" y="4716344"/>
            <a:ext cx="2149766" cy="46402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zaokrąglony 17"/>
          <p:cNvSpPr/>
          <p:nvPr/>
        </p:nvSpPr>
        <p:spPr>
          <a:xfrm>
            <a:off x="793743" y="5084133"/>
            <a:ext cx="1567320" cy="38861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ole tekstowe 18"/>
          <p:cNvSpPr txBox="1"/>
          <p:nvPr/>
        </p:nvSpPr>
        <p:spPr>
          <a:xfrm>
            <a:off x="502440" y="854303"/>
            <a:ext cx="67944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ostatniej stronie arkusza znajduje się tabela:</a:t>
            </a:r>
          </a:p>
        </p:txBody>
      </p:sp>
    </p:spTree>
    <p:extLst>
      <p:ext uri="{BB962C8B-B14F-4D97-AF65-F5344CB8AC3E}">
        <p14:creationId xmlns:p14="http://schemas.microsoft.com/office/powerpoint/2010/main" val="2858599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7" grpId="0" animBg="1"/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662763" y="258210"/>
            <a:ext cx="10364451" cy="53179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pl-PL" sz="3200" dirty="0"/>
              <a:t>model </a:t>
            </a:r>
            <a:r>
              <a:rPr lang="pl-PL" sz="3200" dirty="0" err="1"/>
              <a:t>dk</a:t>
            </a:r>
            <a:r>
              <a:rPr lang="pl-PL" sz="3200" dirty="0"/>
              <a:t> – rezultaty nagrywane są na płycie 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475546" y="887715"/>
            <a:ext cx="67944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ostatniej stronie arkusza znajduje się tabela:</a:t>
            </a:r>
          </a:p>
        </p:txBody>
      </p:sp>
      <p:pic>
        <p:nvPicPr>
          <p:cNvPr id="8" name="Symbol zastępczy zawartości 5">
            <a:extLst>
              <a:ext uri="{FF2B5EF4-FFF2-40B4-BE49-F238E27FC236}">
                <a16:creationId xmlns:a16="http://schemas.microsoft.com/office/drawing/2014/main" id="{9E7544B9-3F33-4ABA-A936-03ED3E8EB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0109" y="1349380"/>
            <a:ext cx="8029757" cy="5620830"/>
          </a:xfrm>
          <a:prstGeom prst="rect">
            <a:avLst/>
          </a:prstGeom>
        </p:spPr>
      </p:pic>
      <p:sp>
        <p:nvSpPr>
          <p:cNvPr id="6" name="Prostokąt zaokrąglony 5"/>
          <p:cNvSpPr/>
          <p:nvPr/>
        </p:nvSpPr>
        <p:spPr>
          <a:xfrm>
            <a:off x="1971611" y="2587546"/>
            <a:ext cx="2627284" cy="46402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944BAECC-4794-44FB-A0E4-B1BBA145D1EE}"/>
              </a:ext>
            </a:extLst>
          </p:cNvPr>
          <p:cNvSpPr/>
          <p:nvPr/>
        </p:nvSpPr>
        <p:spPr>
          <a:xfrm>
            <a:off x="4186518" y="1963271"/>
            <a:ext cx="1192306" cy="259976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bg1"/>
              </a:solidFill>
            </a:endParaRPr>
          </a:p>
        </p:txBody>
      </p:sp>
      <p:sp>
        <p:nvSpPr>
          <p:cNvPr id="9" name="Prostokąt: zaokrąglone rogi 8">
            <a:extLst>
              <a:ext uri="{FF2B5EF4-FFF2-40B4-BE49-F238E27FC236}">
                <a16:creationId xmlns:a16="http://schemas.microsoft.com/office/drawing/2014/main" id="{D201AC45-5370-4FF0-A893-0E6183BC883C}"/>
              </a:ext>
            </a:extLst>
          </p:cNvPr>
          <p:cNvSpPr/>
          <p:nvPr/>
        </p:nvSpPr>
        <p:spPr>
          <a:xfrm>
            <a:off x="8023412" y="3756212"/>
            <a:ext cx="1192306" cy="259976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17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Po opuszczeniu sali / miejsca egzaminu przez zdających</a:t>
            </a:r>
          </a:p>
        </p:txBody>
      </p:sp>
      <p:sp>
        <p:nvSpPr>
          <p:cNvPr id="35" name="Symbol zastępczy numeru slajdu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23</a:t>
            </a:fld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type="body" sz="half" idx="4294967295"/>
          </p:nvPr>
        </p:nvSpPr>
        <p:spPr>
          <a:xfrm>
            <a:off x="1128405" y="1097212"/>
            <a:ext cx="10234272" cy="3566058"/>
          </a:xfrm>
        </p:spPr>
        <p:txBody>
          <a:bodyPr>
            <a:noAutofit/>
          </a:bodyPr>
          <a:lstStyle/>
          <a:p>
            <a:pPr marL="0" lvl="1" indent="0" algn="ctr">
              <a:buClr>
                <a:srgbClr val="002060"/>
              </a:buClr>
              <a:buSzPct val="100000"/>
              <a:buNone/>
            </a:pPr>
            <a:r>
              <a:rPr lang="pl-PL" sz="2400" b="1" dirty="0"/>
              <a:t>CZĘŚĆ PRAKTYCZNA - </a:t>
            </a:r>
            <a:r>
              <a:rPr lang="pl-PL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 w i </a:t>
            </a:r>
            <a:r>
              <a:rPr lang="pl-PL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wk</a:t>
            </a:r>
            <a:endParaRPr lang="pl-PL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0000" indent="-360000" algn="just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Egzaminator ocenia rezultaty końcowe wykonania zadania praktycznego przez zdających (oceny wpisuje do zasad oceniania i </a:t>
            </a:r>
            <a:r>
              <a:rPr lang="pl-PL" sz="2400" b="1" dirty="0">
                <a:solidFill>
                  <a:srgbClr val="FF0000"/>
                </a:solidFill>
              </a:rPr>
              <a:t>przenosi je bezpośrednio do SIOEZ</a:t>
            </a:r>
            <a:r>
              <a:rPr lang="pl-PL" sz="2400" dirty="0"/>
              <a:t>). </a:t>
            </a:r>
          </a:p>
          <a:p>
            <a:pPr marL="360000" indent="-360000" algn="just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PZN jest obecny, ale nie ingeruje w pracę egzaminatora.</a:t>
            </a:r>
          </a:p>
          <a:p>
            <a:pPr marL="360000" indent="-360000" algn="just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>
                <a:ea typeface="Calibri" panose="020F0502020204030204" pitchFamily="34" charset="0"/>
              </a:rPr>
              <a:t>PZN sprawdza, czy egzaminator wprowadził oceny do systemu dla wszystkich zdających 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obecnych</a:t>
            </a:r>
            <a:r>
              <a:rPr lang="pl-PL" sz="2400" dirty="0">
                <a:ea typeface="Calibri" panose="020F0502020204030204" pitchFamily="34" charset="0"/>
              </a:rPr>
              <a:t> na egzaminie. </a:t>
            </a:r>
          </a:p>
          <a:p>
            <a:endParaRPr lang="pl-PL" sz="2400" dirty="0"/>
          </a:p>
        </p:txBody>
      </p:sp>
      <p:pic>
        <p:nvPicPr>
          <p:cNvPr id="41" name="Obraz 40" descr="egzaminator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6125" y="829070"/>
            <a:ext cx="796762" cy="7967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2" name="Obraz 41" descr="przewodniczący 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44" y="3257223"/>
            <a:ext cx="850408" cy="8504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Prostokąt 2"/>
          <p:cNvSpPr/>
          <p:nvPr/>
        </p:nvSpPr>
        <p:spPr>
          <a:xfrm>
            <a:off x="1128405" y="4745881"/>
            <a:ext cx="104361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indent="-360000" algn="just"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Asystent techniczny nie rozpoczyna przygotowania stanowisk egzaminacyjnych do czasu zakończenia pracy przez egzaminatora i PZN.</a:t>
            </a:r>
          </a:p>
        </p:txBody>
      </p:sp>
    </p:spTree>
    <p:extLst>
      <p:ext uri="{BB962C8B-B14F-4D97-AF65-F5344CB8AC3E}">
        <p14:creationId xmlns:p14="http://schemas.microsoft.com/office/powerpoint/2010/main" val="229314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Po opuszczeniu sali / miejsca egzaminu przez zdających</a:t>
            </a:r>
          </a:p>
        </p:txBody>
      </p:sp>
      <p:sp>
        <p:nvSpPr>
          <p:cNvPr id="35" name="Symbol zastępczy numeru slajdu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24</a:t>
            </a:fld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type="body" sz="half" idx="4294967295"/>
          </p:nvPr>
        </p:nvSpPr>
        <p:spPr>
          <a:xfrm>
            <a:off x="913774" y="1041326"/>
            <a:ext cx="4738282" cy="490241"/>
          </a:xfrm>
        </p:spPr>
        <p:txBody>
          <a:bodyPr>
            <a:noAutofit/>
          </a:bodyPr>
          <a:lstStyle/>
          <a:p>
            <a:pPr marL="0" lvl="1" indent="0" algn="ctr">
              <a:buClr>
                <a:srgbClr val="002060"/>
              </a:buClr>
              <a:buSzPct val="100000"/>
              <a:buNone/>
            </a:pPr>
            <a:r>
              <a:rPr lang="pl-PL" sz="2400" b="1" dirty="0"/>
              <a:t>CZĘŚĆ PRAKTYCZNA - </a:t>
            </a:r>
            <a:r>
              <a:rPr lang="pl-PL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 </a:t>
            </a:r>
            <a:r>
              <a:rPr lang="pl-PL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dk</a:t>
            </a:r>
            <a:endParaRPr lang="pl-PL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pl-PL" sz="2400" dirty="0"/>
          </a:p>
        </p:txBody>
      </p:sp>
      <p:pic>
        <p:nvPicPr>
          <p:cNvPr id="41" name="Obraz 40" descr="egzaminator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8994" y="1208401"/>
            <a:ext cx="796762" cy="7967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2" name="Obraz 41" descr="przewodniczący 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97" y="3257223"/>
            <a:ext cx="850408" cy="8504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91AF9957-3BA5-49CC-9822-0ABF069DF8F7}"/>
              </a:ext>
            </a:extLst>
          </p:cNvPr>
          <p:cNvSpPr/>
          <p:nvPr/>
        </p:nvSpPr>
        <p:spPr>
          <a:xfrm>
            <a:off x="577146" y="1768435"/>
            <a:ext cx="1070108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Operator pracowni informatycznej zabezpiecza trwale (archiwizuje) efekty wykonania zadania egzaminacyjnego przez zdających (rezultaty), znajdujące się na pulpicie stanowiska komputerowego każdego zdającego, w następujący sposób:</a:t>
            </a:r>
          </a:p>
          <a:p>
            <a:pPr marL="684000" indent="-2520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tworzy na nośniku zewnętrznym (płycie CD/DVD lub </a:t>
            </a:r>
            <a:r>
              <a:rPr lang="pl-PL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pendrivie</a:t>
            </a:r>
            <a:r>
              <a:rPr lang="pl-P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lub dysku zewnętrznym) folder opisany symbolem kwalifikacji, datą i godziną egzaminu oraz ewentualnie numerem sali, </a:t>
            </a:r>
            <a:br>
              <a:rPr lang="pl-P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następnie kopiuje do niego, bezpośrednio z pulpitu stanowiska komputerowego każdego zdającego, plik/folder z rezultatami zdającego, opisany jego numerem PESEL,</a:t>
            </a:r>
          </a:p>
          <a:p>
            <a:pPr marL="684000" indent="-2520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sprawdza na nośniku poprawność i kompletność zapisu rezultatów wszystkich zdających </a:t>
            </a:r>
            <a:br>
              <a:rPr lang="pl-P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danej sali/danym miejscu, opisuje go i przekazuje przewodniczącemu ZN; przewodniczący ZN przekazuje nośnik przewodniczącemu Zespołu Egzaminacyjnego,</a:t>
            </a:r>
          </a:p>
          <a:p>
            <a:pPr marL="684000" indent="-2520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uzyskaniu zgody przewodniczącego ZN usuwa rezultaty wykonania zadania egzaminacyjnego przez zdających ze wszystkich stanowisk komputerowych.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492686B-1F3B-4AAE-AC7F-094D7E795D3C}"/>
              </a:ext>
            </a:extLst>
          </p:cNvPr>
          <p:cNvSpPr txBox="1"/>
          <p:nvPr/>
        </p:nvSpPr>
        <p:spPr>
          <a:xfrm>
            <a:off x="6470030" y="978417"/>
            <a:ext cx="4440018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i="1" dirty="0">
                <a:solidFill>
                  <a:srgbClr val="002060"/>
                </a:solidFill>
              </a:rPr>
              <a:t>Załącznik 15 Informacji o sposobie organizacji i przeprowadzania egzaminu zawodowego </a:t>
            </a:r>
          </a:p>
        </p:txBody>
      </p:sp>
    </p:spTree>
    <p:extLst>
      <p:ext uri="{BB962C8B-B14F-4D97-AF65-F5344CB8AC3E}">
        <p14:creationId xmlns:p14="http://schemas.microsoft.com/office/powerpoint/2010/main" val="14051541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4653977"/>
              </p:ext>
            </p:extLst>
          </p:nvPr>
        </p:nvGraphicFramePr>
        <p:xfrm>
          <a:off x="756806" y="1603716"/>
          <a:ext cx="10903527" cy="41288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5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80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461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836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77109">
                <a:tc>
                  <a:txBody>
                    <a:bodyPr/>
                    <a:lstStyle/>
                    <a:p>
                      <a:endParaRPr lang="pl-PL" sz="18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800" b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Bezpieczna koperta</a:t>
                      </a: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Arkusze egzaminacyjne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l-PL" sz="2000" b="0" kern="1200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z włożonymi do środka </a:t>
                      </a:r>
                      <a:br>
                        <a:rPr lang="pl-PL" sz="2000" b="0" kern="1200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</a:br>
                      <a:r>
                        <a:rPr lang="pl-PL" sz="2000" b="1" kern="1200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wszystkimi rezultatami</a:t>
                      </a: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/>
                      <a:r>
                        <a:rPr kumimoji="0" lang="pl-PL" sz="1800" b="0" kern="1200" baseline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Kopertę w sali zakleja </a:t>
                      </a:r>
                      <a:r>
                        <a:rPr lang="pl-PL" sz="1800" b="0" kern="1200" baseline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PZN</a:t>
                      </a:r>
                      <a:r>
                        <a:rPr kumimoji="0" lang="pl-PL" sz="1800" b="0" kern="1200" baseline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w obecności członków ZN </a:t>
                      </a:r>
                    </a:p>
                    <a:p>
                      <a:pPr marL="0" indent="0" algn="l"/>
                      <a:r>
                        <a:rPr kumimoji="0" lang="pl-PL" sz="1800" b="0" kern="1200" baseline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 </a:t>
                      </a:r>
                      <a:r>
                        <a:rPr kumimoji="0" lang="pl-PL" sz="1800" b="1" kern="1200" baseline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przedstawiciela</a:t>
                      </a:r>
                      <a:r>
                        <a:rPr kumimoji="0" lang="pl-PL" sz="1800" b="0" kern="1200" baseline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pl-PL" sz="1800" b="1" kern="1200" baseline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zdających</a:t>
                      </a:r>
                      <a:endParaRPr lang="pl-PL" sz="1800" b="1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737">
                <a:tc>
                  <a:txBody>
                    <a:bodyPr/>
                    <a:lstStyle/>
                    <a:p>
                      <a:endParaRPr lang="pl-PL" sz="18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Papierowa koperta</a:t>
                      </a: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9388" marR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pl-PL" sz="18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Niewykorzystane arkusze egzaminacyjne</a:t>
                      </a: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Zamiast wkładać</a:t>
                      </a:r>
                      <a:br>
                        <a:rPr lang="pl-PL" sz="1800" b="0" baseline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800" b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 koperty</a:t>
                      </a:r>
                      <a:r>
                        <a:rPr lang="pl-PL" sz="1800" b="0" baseline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można banderolować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5861">
                <a:tc>
                  <a:txBody>
                    <a:bodyPr/>
                    <a:lstStyle/>
                    <a:p>
                      <a:endParaRPr lang="pl-PL" sz="18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l-PL" sz="1800" b="0" baseline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Papierowa koperta lub skoroszyt</a:t>
                      </a: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pl-PL" sz="1800" b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Wykaz zdających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pl-PL" sz="1800" b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Protokół przebiegu</a:t>
                      </a:r>
                      <a:r>
                        <a:rPr lang="pl-PL" sz="1800" b="0" baseline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egzaminu w sali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pl-PL" sz="1800" b="0" baseline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Ewentualnie inne dokumenty, np.: decyzja o unieważnieniu  wraz </a:t>
                      </a:r>
                      <a:br>
                        <a:rPr lang="pl-PL" sz="1800" b="0" baseline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800" b="0" baseline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 arkuszem egzaminacyjnym zdającego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4625" indent="-174625">
                        <a:buFont typeface="Wingdings" panose="05000000000000000000" pitchFamily="2" charset="2"/>
                        <a:buChar char="§"/>
                      </a:pPr>
                      <a:endParaRPr kumimoji="0" lang="pl-PL" sz="18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ytuł 8"/>
          <p:cNvSpPr>
            <a:spLocks noGrp="1"/>
          </p:cNvSpPr>
          <p:nvPr>
            <p:ph type="title"/>
          </p:nvPr>
        </p:nvSpPr>
        <p:spPr>
          <a:xfrm>
            <a:off x="366352" y="424290"/>
            <a:ext cx="10996281" cy="784398"/>
          </a:xfrm>
        </p:spPr>
        <p:txBody>
          <a:bodyPr>
            <a:normAutofit fontScale="90000"/>
          </a:bodyPr>
          <a:lstStyle/>
          <a:p>
            <a:r>
              <a:rPr lang="pl-PL" dirty="0"/>
              <a:t>Pakowanie materiałów egzaminacyjnych w sali /miejscu</a:t>
            </a:r>
            <a:br>
              <a:rPr lang="pl-PL" dirty="0"/>
            </a:br>
            <a:r>
              <a:rPr lang="pl-PL" dirty="0"/>
              <a:t>– część praktyczna </a:t>
            </a:r>
            <a:r>
              <a:rPr lang="pl-PL" dirty="0">
                <a:solidFill>
                  <a:srgbClr val="C00000"/>
                </a:solidFill>
              </a:rPr>
              <a:t>model D i </a:t>
            </a:r>
            <a:r>
              <a:rPr lang="pl-PL" dirty="0" err="1">
                <a:solidFill>
                  <a:srgbClr val="C00000"/>
                </a:solidFill>
              </a:rPr>
              <a:t>Dk</a:t>
            </a: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CC9F7-DB95-4C23-9755-48D093E33067}" type="slidenum">
              <a:rPr lang="pl-PL" smtClean="0"/>
              <a:pPr>
                <a:defRPr/>
              </a:pPr>
              <a:t>25</a:t>
            </a:fld>
            <a:endParaRPr lang="pl-PL"/>
          </a:p>
        </p:txBody>
      </p:sp>
      <p:sp>
        <p:nvSpPr>
          <p:cNvPr id="12" name="Symbol zastępczy zawartości 4"/>
          <p:cNvSpPr txBox="1">
            <a:spLocks/>
          </p:cNvSpPr>
          <p:nvPr/>
        </p:nvSpPr>
        <p:spPr>
          <a:xfrm>
            <a:off x="1776414" y="3522663"/>
            <a:ext cx="8137525" cy="12239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61938" indent="-261938">
              <a:buClr>
                <a:schemeClr val="tx2">
                  <a:lumMod val="75000"/>
                </a:schemeClr>
              </a:buClr>
              <a:buSzPct val="120000"/>
              <a:buFont typeface="Wingdings" pitchFamily="2" charset="2"/>
              <a:buChar char="§"/>
              <a:defRPr/>
            </a:pPr>
            <a:endParaRPr lang="pl-PL" sz="2400" dirty="0">
              <a:latin typeface="+mj-lt"/>
            </a:endParaRPr>
          </a:p>
        </p:txBody>
      </p:sp>
      <p:grpSp>
        <p:nvGrpSpPr>
          <p:cNvPr id="40991" name="Grupa 5"/>
          <p:cNvGrpSpPr>
            <a:grpSpLocks/>
          </p:cNvGrpSpPr>
          <p:nvPr/>
        </p:nvGrpSpPr>
        <p:grpSpPr bwMode="auto">
          <a:xfrm>
            <a:off x="976209" y="1902026"/>
            <a:ext cx="2001304" cy="992790"/>
            <a:chOff x="-2484276" y="621178"/>
            <a:chExt cx="4968552" cy="2895096"/>
          </a:xfrm>
        </p:grpSpPr>
        <p:pic>
          <p:nvPicPr>
            <p:cNvPr id="41018" name="Picture 2" descr="C:\Users\mbednarek\Desktop\Szkolenie PZNC\Rys\koperta bezp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84276" y="621178"/>
              <a:ext cx="4968552" cy="2895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1019" name="Grupa 20"/>
            <p:cNvGrpSpPr>
              <a:grpSpLocks/>
            </p:cNvGrpSpPr>
            <p:nvPr/>
          </p:nvGrpSpPr>
          <p:grpSpPr bwMode="auto">
            <a:xfrm>
              <a:off x="-1331100" y="1088563"/>
              <a:ext cx="3561503" cy="1944216"/>
              <a:chOff x="4499992" y="1412776"/>
              <a:chExt cx="4341252" cy="1743878"/>
            </a:xfrm>
          </p:grpSpPr>
          <p:sp>
            <p:nvSpPr>
              <p:cNvPr id="20" name="Prostokąt 19"/>
              <p:cNvSpPr/>
              <p:nvPr/>
            </p:nvSpPr>
            <p:spPr>
              <a:xfrm>
                <a:off x="4501465" y="1412167"/>
                <a:ext cx="4102267" cy="16812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l-PL">
                  <a:latin typeface="+mj-lt"/>
                </a:endParaRPr>
              </a:p>
            </p:txBody>
          </p:sp>
          <p:sp>
            <p:nvSpPr>
              <p:cNvPr id="19" name="Prostokąt 18"/>
              <p:cNvSpPr/>
              <p:nvPr/>
            </p:nvSpPr>
            <p:spPr>
              <a:xfrm>
                <a:off x="6014450" y="2205152"/>
                <a:ext cx="2448128" cy="57517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l-PL">
                  <a:latin typeface="+mj-lt"/>
                </a:endParaRPr>
              </a:p>
            </p:txBody>
          </p:sp>
          <p:pic>
            <p:nvPicPr>
              <p:cNvPr id="41022" name="Picture 4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99992" y="1412776"/>
                <a:ext cx="4341252" cy="1743878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7" name="Prostokąt 26"/>
          <p:cNvSpPr/>
          <p:nvPr/>
        </p:nvSpPr>
        <p:spPr>
          <a:xfrm rot="19695217">
            <a:off x="1405208" y="2171382"/>
            <a:ext cx="12718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l-PL" sz="28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zakleić</a:t>
            </a:r>
          </a:p>
        </p:txBody>
      </p:sp>
      <p:grpSp>
        <p:nvGrpSpPr>
          <p:cNvPr id="41007" name="Grupa 31"/>
          <p:cNvGrpSpPr>
            <a:grpSpLocks/>
          </p:cNvGrpSpPr>
          <p:nvPr/>
        </p:nvGrpSpPr>
        <p:grpSpPr bwMode="auto">
          <a:xfrm>
            <a:off x="956411" y="4380565"/>
            <a:ext cx="1192545" cy="1243868"/>
            <a:chOff x="4556458" y="2220511"/>
            <a:chExt cx="1885108" cy="2231567"/>
          </a:xfrm>
        </p:grpSpPr>
        <p:grpSp>
          <p:nvGrpSpPr>
            <p:cNvPr id="41012" name="Group 70"/>
            <p:cNvGrpSpPr>
              <a:grpSpLocks/>
            </p:cNvGrpSpPr>
            <p:nvPr/>
          </p:nvGrpSpPr>
          <p:grpSpPr bwMode="auto">
            <a:xfrm>
              <a:off x="5167647" y="3409554"/>
              <a:ext cx="828675" cy="677863"/>
              <a:chOff x="3696" y="3362"/>
              <a:chExt cx="522" cy="427"/>
            </a:xfrm>
          </p:grpSpPr>
          <p:sp>
            <p:nvSpPr>
              <p:cNvPr id="37" name="AutoShape 20"/>
              <p:cNvSpPr>
                <a:spLocks noChangeArrowheads="1"/>
              </p:cNvSpPr>
              <p:nvPr/>
            </p:nvSpPr>
            <p:spPr bwMode="auto">
              <a:xfrm rot="2627017">
                <a:off x="3696" y="3521"/>
                <a:ext cx="336" cy="144"/>
              </a:xfrm>
              <a:prstGeom prst="rightArrow">
                <a:avLst>
                  <a:gd name="adj1" fmla="val 50000"/>
                  <a:gd name="adj2" fmla="val 58333"/>
                </a:avLst>
              </a:prstGeom>
              <a:solidFill>
                <a:srgbClr val="D00000"/>
              </a:solidFill>
              <a:ln w="9525">
                <a:solidFill>
                  <a:srgbClr val="D0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latin typeface="+mj-lt"/>
                </a:endParaRPr>
              </a:p>
            </p:txBody>
          </p:sp>
          <p:sp>
            <p:nvSpPr>
              <p:cNvPr id="38" name="Oval 21"/>
              <p:cNvSpPr>
                <a:spLocks noChangeArrowheads="1"/>
              </p:cNvSpPr>
              <p:nvPr/>
            </p:nvSpPr>
            <p:spPr bwMode="auto">
              <a:xfrm>
                <a:off x="3901" y="3362"/>
                <a:ext cx="317" cy="427"/>
              </a:xfrm>
              <a:prstGeom prst="ellips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pl-PL" sz="2400">
                    <a:solidFill>
                      <a:srgbClr val="D00000"/>
                    </a:solidFill>
                    <a:latin typeface="+mj-lt"/>
                  </a:rPr>
                  <a:t>4</a:t>
                </a:r>
              </a:p>
            </p:txBody>
          </p:sp>
        </p:grpSp>
        <p:pic>
          <p:nvPicPr>
            <p:cNvPr id="41013" name="Picture 66" descr="skoroszyt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6458" y="2220511"/>
              <a:ext cx="1885108" cy="22315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Text Box 67"/>
            <p:cNvSpPr txBox="1">
              <a:spLocks noChangeArrowheads="1"/>
            </p:cNvSpPr>
            <p:nvPr/>
          </p:nvSpPr>
          <p:spPr bwMode="auto">
            <a:xfrm>
              <a:off x="4826228" y="2293515"/>
              <a:ext cx="1455112" cy="215345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90488" indent="-90488">
                <a:buClr>
                  <a:srgbClr val="0000FA"/>
                </a:buClr>
                <a:buFont typeface="Wingdings" pitchFamily="2" charset="2"/>
                <a:buChar char="§"/>
                <a:defRPr/>
              </a:pPr>
              <a:r>
                <a:rPr lang="pl-PL" sz="1200" dirty="0">
                  <a:latin typeface="+mj-lt"/>
                </a:rPr>
                <a:t>Wykaz</a:t>
              </a:r>
            </a:p>
            <a:p>
              <a:pPr>
                <a:buClr>
                  <a:srgbClr val="0000FA"/>
                </a:buClr>
                <a:defRPr/>
              </a:pPr>
              <a:r>
                <a:rPr lang="pl-PL" sz="1200" dirty="0">
                  <a:latin typeface="+mj-lt"/>
                </a:rPr>
                <a:t>zdających </a:t>
              </a:r>
            </a:p>
            <a:p>
              <a:pPr marL="90488" indent="-90488">
                <a:buClr>
                  <a:srgbClr val="0000FA"/>
                </a:buClr>
                <a:buFont typeface="Wingdings" pitchFamily="2" charset="2"/>
                <a:buChar char="§"/>
                <a:defRPr/>
              </a:pPr>
              <a:r>
                <a:rPr lang="pl-PL" sz="1200" dirty="0">
                  <a:latin typeface="+mj-lt"/>
                </a:rPr>
                <a:t>Protokół przebiegu egzaminu</a:t>
              </a:r>
            </a:p>
            <a:p>
              <a:pPr marL="90488" indent="-90488">
                <a:buClr>
                  <a:srgbClr val="0000FA"/>
                </a:buClr>
                <a:buFont typeface="Wingdings" pitchFamily="2" charset="2"/>
                <a:buChar char="§"/>
                <a:defRPr/>
              </a:pPr>
              <a:r>
                <a:rPr lang="pl-PL" sz="1200" dirty="0">
                  <a:latin typeface="+mj-lt"/>
                </a:rPr>
                <a:t>In </a:t>
              </a:r>
              <a:r>
                <a:rPr lang="pl-PL" sz="1200" dirty="0" err="1">
                  <a:latin typeface="+mj-lt"/>
                </a:rPr>
                <a:t>umenty</a:t>
              </a:r>
              <a:endParaRPr lang="pl-PL" sz="1000" dirty="0">
                <a:latin typeface="+mj-lt"/>
              </a:endParaRPr>
            </a:p>
          </p:txBody>
        </p:sp>
        <p:sp>
          <p:nvSpPr>
            <p:cNvPr id="36" name="Rectangle 68"/>
            <p:cNvSpPr>
              <a:spLocks noChangeArrowheads="1"/>
            </p:cNvSpPr>
            <p:nvPr/>
          </p:nvSpPr>
          <p:spPr bwMode="auto">
            <a:xfrm>
              <a:off x="4738756" y="2292352"/>
              <a:ext cx="1630055" cy="1990990"/>
            </a:xfrm>
            <a:prstGeom prst="rect">
              <a:avLst/>
            </a:prstGeom>
            <a:solidFill>
              <a:srgbClr val="FFFFFF">
                <a:alpha val="58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 sz="1000" dirty="0">
                <a:latin typeface="+mj-lt"/>
              </a:endParaRPr>
            </a:p>
          </p:txBody>
        </p:sp>
      </p:grpSp>
      <p:grpSp>
        <p:nvGrpSpPr>
          <p:cNvPr id="6" name="Grupa 5"/>
          <p:cNvGrpSpPr/>
          <p:nvPr/>
        </p:nvGrpSpPr>
        <p:grpSpPr>
          <a:xfrm>
            <a:off x="1228995" y="3193126"/>
            <a:ext cx="1272497" cy="792410"/>
            <a:chOff x="4912658" y="2105694"/>
            <a:chExt cx="1385888" cy="966788"/>
          </a:xfrm>
        </p:grpSpPr>
        <p:pic>
          <p:nvPicPr>
            <p:cNvPr id="34" name="Picture 3" descr="C:\Users\mbednarek\Desktop\Szkolenie PZNC\Rys\koperta sz 2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H="1">
              <a:off x="4912658" y="2105694"/>
              <a:ext cx="1385888" cy="966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" name="Obraz 39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4933019" y="2326161"/>
              <a:ext cx="695995" cy="476641"/>
            </a:xfrm>
            <a:prstGeom prst="rect">
              <a:avLst/>
            </a:prstGeom>
          </p:spPr>
        </p:pic>
      </p:grpSp>
      <p:grpSp>
        <p:nvGrpSpPr>
          <p:cNvPr id="40962" name="Grupa 22"/>
          <p:cNvGrpSpPr>
            <a:grpSpLocks/>
          </p:cNvGrpSpPr>
          <p:nvPr/>
        </p:nvGrpSpPr>
        <p:grpSpPr bwMode="auto">
          <a:xfrm>
            <a:off x="1490055" y="4806458"/>
            <a:ext cx="1775373" cy="909515"/>
            <a:chOff x="7015463" y="2630751"/>
            <a:chExt cx="1386468" cy="967304"/>
          </a:xfrm>
        </p:grpSpPr>
        <p:pic>
          <p:nvPicPr>
            <p:cNvPr id="41023" name="Picture 3" descr="C:\Users\mbednarek\Desktop\Szkolenie PZNC\Rys\koperta sz 2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H="1">
              <a:off x="7015463" y="2630751"/>
              <a:ext cx="1386468" cy="967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" name="pole tekstowe 46"/>
            <p:cNvSpPr txBox="1"/>
            <p:nvPr/>
          </p:nvSpPr>
          <p:spPr>
            <a:xfrm>
              <a:off x="7090592" y="2867388"/>
              <a:ext cx="1056357" cy="402438"/>
            </a:xfrm>
            <a:prstGeom prst="rect">
              <a:avLst/>
            </a:prstGeom>
            <a:solidFill>
              <a:schemeClr val="bg1"/>
            </a:solidFill>
          </p:spPr>
          <p:txBody>
            <a:bodyPr lIns="0" rIns="0">
              <a:spAutoFit/>
            </a:bodyPr>
            <a:lstStyle/>
            <a:p>
              <a:pPr algn="ctr">
                <a:defRPr/>
              </a:pPr>
              <a:r>
                <a:rPr lang="pl-PL" sz="1200">
                  <a:latin typeface="+mj-lt"/>
                </a:rPr>
                <a:t>kod OE </a:t>
              </a:r>
              <a:endParaRPr lang="pl-PL" sz="1200" dirty="0">
                <a:latin typeface="+mj-lt"/>
              </a:endParaRPr>
            </a:p>
            <a:p>
              <a:pPr algn="ctr">
                <a:defRPr/>
              </a:pPr>
              <a:r>
                <a:rPr lang="pl-PL" sz="1200" dirty="0">
                  <a:latin typeface="+mj-lt"/>
                </a:rPr>
                <a:t>dokumentacja</a:t>
              </a:r>
            </a:p>
          </p:txBody>
        </p:sp>
      </p:grpSp>
      <p:sp>
        <p:nvSpPr>
          <p:cNvPr id="4" name="Prostokąt 3"/>
          <p:cNvSpPr/>
          <p:nvPr/>
        </p:nvSpPr>
        <p:spPr>
          <a:xfrm rot="19686711">
            <a:off x="1646500" y="4984276"/>
            <a:ext cx="171232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24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Nie zaklejać</a:t>
            </a:r>
          </a:p>
        </p:txBody>
      </p:sp>
    </p:spTree>
    <p:extLst>
      <p:ext uri="{BB962C8B-B14F-4D97-AF65-F5344CB8AC3E}">
        <p14:creationId xmlns:p14="http://schemas.microsoft.com/office/powerpoint/2010/main" val="29870750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686606"/>
              </p:ext>
            </p:extLst>
          </p:nvPr>
        </p:nvGraphicFramePr>
        <p:xfrm>
          <a:off x="756806" y="1629746"/>
          <a:ext cx="10903527" cy="4403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5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71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670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836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77109">
                <a:tc>
                  <a:txBody>
                    <a:bodyPr/>
                    <a:lstStyle/>
                    <a:p>
                      <a:endParaRPr lang="pl-PL" sz="18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800" b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Bezpieczna koperta</a:t>
                      </a: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Pogrupowane</a:t>
                      </a:r>
                    </a:p>
                    <a:p>
                      <a:pPr marL="174625" marR="0" lvl="1" indent="-1746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l-PL" sz="1800" b="0" kern="12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ZASADY OCENIANIA I KARTY OCENY</a:t>
                      </a:r>
                    </a:p>
                    <a:p>
                      <a:pPr marL="174625" marR="0" lvl="1" indent="-1746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pl-PL" sz="1800" b="0" kern="12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Arkusze egzaminacyjne</a:t>
                      </a:r>
                      <a:br>
                        <a:rPr kumimoji="0" lang="pl-PL" sz="1800" b="1" kern="12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</a:br>
                      <a:r>
                        <a:rPr kumimoji="0" lang="pl-PL" sz="18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z ewentualnymi dokumentami 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/>
                      <a:r>
                        <a:rPr kumimoji="0" lang="pl-PL" sz="1800" b="0" kern="1200" baseline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Kopertę w sali / miejscu egzaminu zakleja </a:t>
                      </a:r>
                      <a:r>
                        <a:rPr lang="pl-PL" sz="1800" b="0" kern="1200" baseline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PZN</a:t>
                      </a:r>
                      <a:r>
                        <a:rPr kumimoji="0" lang="pl-PL" sz="1800" b="0" kern="1200" baseline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br>
                        <a:rPr kumimoji="0" lang="pl-PL" sz="1800" b="0" kern="1200" baseline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</a:br>
                      <a:r>
                        <a:rPr kumimoji="0" lang="pl-PL" sz="1800" b="0" kern="1200" baseline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w obecności członków ZN 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737">
                <a:tc>
                  <a:txBody>
                    <a:bodyPr/>
                    <a:lstStyle/>
                    <a:p>
                      <a:endParaRPr lang="pl-PL" sz="18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Papierowa koperta</a:t>
                      </a: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9388" marR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pl-PL" sz="18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Niewykorzystane arkusze egzaminacyjne</a:t>
                      </a:r>
                    </a:p>
                    <a:p>
                      <a:pPr marL="179388" marR="0" lvl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pl-PL" sz="18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Niewykorzystane </a:t>
                      </a:r>
                      <a:r>
                        <a:rPr lang="pl-PL" sz="18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ZASADY OCENIANIA I KARTY OCENY</a:t>
                      </a: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Zamiast wkładać</a:t>
                      </a:r>
                      <a:br>
                        <a:rPr lang="pl-PL" sz="1800" b="0" baseline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800" b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 koperty</a:t>
                      </a:r>
                      <a:r>
                        <a:rPr lang="pl-PL" sz="1800" b="0" baseline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można banderolować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5861">
                <a:tc>
                  <a:txBody>
                    <a:bodyPr/>
                    <a:lstStyle/>
                    <a:p>
                      <a:endParaRPr lang="pl-PL" sz="18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l-PL" sz="1800" b="0" baseline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Papierowa koperta lub skoroszyt</a:t>
                      </a: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pl-PL" sz="1800" b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Wykaz zdających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pl-PL" sz="1800" b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Protokół przebiegu</a:t>
                      </a:r>
                      <a:r>
                        <a:rPr lang="pl-PL" sz="1800" b="0" baseline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egzaminu w sali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pl-PL" sz="1800" b="0" baseline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Ewentualnie inne dokumenty, np.: decyzja o unieważnieniu  wraz </a:t>
                      </a:r>
                      <a:br>
                        <a:rPr lang="pl-PL" sz="1800" b="0" baseline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800" b="0" baseline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 arkuszem egzaminacyjnym </a:t>
                      </a:r>
                      <a:br>
                        <a:rPr lang="pl-PL" sz="1800" b="0" baseline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800" b="0" baseline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 kartą oceny zdającego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4625" indent="-174625">
                        <a:buFont typeface="Wingdings" panose="05000000000000000000" pitchFamily="2" charset="2"/>
                        <a:buChar char="§"/>
                      </a:pPr>
                      <a:endParaRPr kumimoji="0" lang="pl-PL" sz="18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ytuł 8"/>
          <p:cNvSpPr>
            <a:spLocks noGrp="1"/>
          </p:cNvSpPr>
          <p:nvPr>
            <p:ph type="title"/>
          </p:nvPr>
        </p:nvSpPr>
        <p:spPr>
          <a:xfrm>
            <a:off x="366352" y="424290"/>
            <a:ext cx="10996281" cy="784398"/>
          </a:xfrm>
        </p:spPr>
        <p:txBody>
          <a:bodyPr>
            <a:normAutofit fontScale="90000"/>
          </a:bodyPr>
          <a:lstStyle/>
          <a:p>
            <a:r>
              <a:rPr lang="pl-PL" dirty="0"/>
              <a:t>Pakowanie materiałów egzaminacyjnych w sali /miejscu</a:t>
            </a:r>
            <a:br>
              <a:rPr lang="pl-PL" dirty="0"/>
            </a:br>
            <a:r>
              <a:rPr lang="pl-PL" dirty="0"/>
              <a:t>– część praktyczna </a:t>
            </a:r>
            <a:r>
              <a:rPr lang="pl-PL" dirty="0">
                <a:solidFill>
                  <a:srgbClr val="C00000"/>
                </a:solidFill>
              </a:rPr>
              <a:t>model w i </a:t>
            </a:r>
            <a:r>
              <a:rPr lang="pl-PL" dirty="0" err="1">
                <a:solidFill>
                  <a:srgbClr val="C00000"/>
                </a:solidFill>
              </a:rPr>
              <a:t>wk</a:t>
            </a: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CC9F7-DB95-4C23-9755-48D093E33067}" type="slidenum">
              <a:rPr lang="pl-PL" smtClean="0"/>
              <a:pPr>
                <a:defRPr/>
              </a:pPr>
              <a:t>26</a:t>
            </a:fld>
            <a:endParaRPr lang="pl-PL"/>
          </a:p>
        </p:txBody>
      </p:sp>
      <p:sp>
        <p:nvSpPr>
          <p:cNvPr id="12" name="Symbol zastępczy zawartości 4"/>
          <p:cNvSpPr txBox="1">
            <a:spLocks/>
          </p:cNvSpPr>
          <p:nvPr/>
        </p:nvSpPr>
        <p:spPr>
          <a:xfrm>
            <a:off x="1776414" y="3522663"/>
            <a:ext cx="8137525" cy="12239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61938" indent="-261938">
              <a:buClr>
                <a:schemeClr val="tx2">
                  <a:lumMod val="75000"/>
                </a:schemeClr>
              </a:buClr>
              <a:buSzPct val="120000"/>
              <a:buFont typeface="Wingdings" pitchFamily="2" charset="2"/>
              <a:buChar char="§"/>
              <a:defRPr/>
            </a:pPr>
            <a:endParaRPr lang="pl-PL" sz="2400" dirty="0">
              <a:latin typeface="+mj-lt"/>
            </a:endParaRPr>
          </a:p>
        </p:txBody>
      </p:sp>
      <p:grpSp>
        <p:nvGrpSpPr>
          <p:cNvPr id="40991" name="Grupa 5"/>
          <p:cNvGrpSpPr>
            <a:grpSpLocks/>
          </p:cNvGrpSpPr>
          <p:nvPr/>
        </p:nvGrpSpPr>
        <p:grpSpPr bwMode="auto">
          <a:xfrm>
            <a:off x="976209" y="1902026"/>
            <a:ext cx="2001304" cy="992790"/>
            <a:chOff x="-2484276" y="621178"/>
            <a:chExt cx="4968552" cy="2895096"/>
          </a:xfrm>
        </p:grpSpPr>
        <p:pic>
          <p:nvPicPr>
            <p:cNvPr id="41018" name="Picture 2" descr="C:\Users\mbednarek\Desktop\Szkolenie PZNC\Rys\koperta bezp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84276" y="621178"/>
              <a:ext cx="4968552" cy="2895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1019" name="Grupa 20"/>
            <p:cNvGrpSpPr>
              <a:grpSpLocks/>
            </p:cNvGrpSpPr>
            <p:nvPr/>
          </p:nvGrpSpPr>
          <p:grpSpPr bwMode="auto">
            <a:xfrm>
              <a:off x="-1331100" y="1088563"/>
              <a:ext cx="3561503" cy="1944216"/>
              <a:chOff x="4499992" y="1412776"/>
              <a:chExt cx="4341252" cy="1743878"/>
            </a:xfrm>
          </p:grpSpPr>
          <p:sp>
            <p:nvSpPr>
              <p:cNvPr id="20" name="Prostokąt 19"/>
              <p:cNvSpPr/>
              <p:nvPr/>
            </p:nvSpPr>
            <p:spPr>
              <a:xfrm>
                <a:off x="4501465" y="1412167"/>
                <a:ext cx="4102267" cy="16812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l-PL">
                  <a:latin typeface="+mj-lt"/>
                </a:endParaRPr>
              </a:p>
            </p:txBody>
          </p:sp>
          <p:sp>
            <p:nvSpPr>
              <p:cNvPr id="19" name="Prostokąt 18"/>
              <p:cNvSpPr/>
              <p:nvPr/>
            </p:nvSpPr>
            <p:spPr>
              <a:xfrm>
                <a:off x="6014450" y="2205152"/>
                <a:ext cx="2448128" cy="57517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l-PL">
                  <a:latin typeface="+mj-lt"/>
                </a:endParaRPr>
              </a:p>
            </p:txBody>
          </p:sp>
          <p:pic>
            <p:nvPicPr>
              <p:cNvPr id="41022" name="Picture 4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99992" y="1412776"/>
                <a:ext cx="4341252" cy="1743878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7" name="Prostokąt 26"/>
          <p:cNvSpPr/>
          <p:nvPr/>
        </p:nvSpPr>
        <p:spPr>
          <a:xfrm rot="19695217">
            <a:off x="1405208" y="2171382"/>
            <a:ext cx="12718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l-PL" sz="28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zakleić</a:t>
            </a:r>
          </a:p>
        </p:txBody>
      </p:sp>
      <p:grpSp>
        <p:nvGrpSpPr>
          <p:cNvPr id="41007" name="Grupa 31"/>
          <p:cNvGrpSpPr>
            <a:grpSpLocks/>
          </p:cNvGrpSpPr>
          <p:nvPr/>
        </p:nvGrpSpPr>
        <p:grpSpPr bwMode="auto">
          <a:xfrm>
            <a:off x="907058" y="4379336"/>
            <a:ext cx="1192545" cy="1243868"/>
            <a:chOff x="4556458" y="2220511"/>
            <a:chExt cx="1885108" cy="2231567"/>
          </a:xfrm>
        </p:grpSpPr>
        <p:grpSp>
          <p:nvGrpSpPr>
            <p:cNvPr id="41012" name="Group 70"/>
            <p:cNvGrpSpPr>
              <a:grpSpLocks/>
            </p:cNvGrpSpPr>
            <p:nvPr/>
          </p:nvGrpSpPr>
          <p:grpSpPr bwMode="auto">
            <a:xfrm>
              <a:off x="5167647" y="3409554"/>
              <a:ext cx="828675" cy="677863"/>
              <a:chOff x="3696" y="3362"/>
              <a:chExt cx="522" cy="427"/>
            </a:xfrm>
          </p:grpSpPr>
          <p:sp>
            <p:nvSpPr>
              <p:cNvPr id="37" name="AutoShape 20"/>
              <p:cNvSpPr>
                <a:spLocks noChangeArrowheads="1"/>
              </p:cNvSpPr>
              <p:nvPr/>
            </p:nvSpPr>
            <p:spPr bwMode="auto">
              <a:xfrm rot="2627017">
                <a:off x="3696" y="3521"/>
                <a:ext cx="336" cy="144"/>
              </a:xfrm>
              <a:prstGeom prst="rightArrow">
                <a:avLst>
                  <a:gd name="adj1" fmla="val 50000"/>
                  <a:gd name="adj2" fmla="val 58333"/>
                </a:avLst>
              </a:prstGeom>
              <a:solidFill>
                <a:srgbClr val="D00000"/>
              </a:solidFill>
              <a:ln w="9525">
                <a:solidFill>
                  <a:srgbClr val="D0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latin typeface="+mj-lt"/>
                </a:endParaRPr>
              </a:p>
            </p:txBody>
          </p:sp>
          <p:sp>
            <p:nvSpPr>
              <p:cNvPr id="38" name="Oval 21"/>
              <p:cNvSpPr>
                <a:spLocks noChangeArrowheads="1"/>
              </p:cNvSpPr>
              <p:nvPr/>
            </p:nvSpPr>
            <p:spPr bwMode="auto">
              <a:xfrm>
                <a:off x="3901" y="3362"/>
                <a:ext cx="317" cy="427"/>
              </a:xfrm>
              <a:prstGeom prst="ellips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pl-PL" sz="2400">
                    <a:solidFill>
                      <a:srgbClr val="D00000"/>
                    </a:solidFill>
                    <a:latin typeface="+mj-lt"/>
                  </a:rPr>
                  <a:t>4</a:t>
                </a:r>
              </a:p>
            </p:txBody>
          </p:sp>
        </p:grpSp>
        <p:pic>
          <p:nvPicPr>
            <p:cNvPr id="41013" name="Picture 66" descr="skoroszyt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6458" y="2220511"/>
              <a:ext cx="1885108" cy="22315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Text Box 67"/>
            <p:cNvSpPr txBox="1">
              <a:spLocks noChangeArrowheads="1"/>
            </p:cNvSpPr>
            <p:nvPr/>
          </p:nvSpPr>
          <p:spPr bwMode="auto">
            <a:xfrm>
              <a:off x="4826228" y="2293515"/>
              <a:ext cx="1455112" cy="215345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90488" indent="-90488">
                <a:buClr>
                  <a:srgbClr val="0000FA"/>
                </a:buClr>
                <a:buFont typeface="Wingdings" pitchFamily="2" charset="2"/>
                <a:buChar char="§"/>
                <a:defRPr/>
              </a:pPr>
              <a:r>
                <a:rPr lang="pl-PL" sz="1200" dirty="0">
                  <a:latin typeface="+mj-lt"/>
                </a:rPr>
                <a:t>Wykaz</a:t>
              </a:r>
            </a:p>
            <a:p>
              <a:pPr>
                <a:buClr>
                  <a:srgbClr val="0000FA"/>
                </a:buClr>
                <a:defRPr/>
              </a:pPr>
              <a:r>
                <a:rPr lang="pl-PL" sz="1200" dirty="0">
                  <a:latin typeface="+mj-lt"/>
                </a:rPr>
                <a:t>zdających </a:t>
              </a:r>
            </a:p>
            <a:p>
              <a:pPr marL="90488" indent="-90488">
                <a:buClr>
                  <a:srgbClr val="0000FA"/>
                </a:buClr>
                <a:buFont typeface="Wingdings" pitchFamily="2" charset="2"/>
                <a:buChar char="§"/>
                <a:defRPr/>
              </a:pPr>
              <a:r>
                <a:rPr lang="pl-PL" sz="1200" dirty="0">
                  <a:latin typeface="+mj-lt"/>
                </a:rPr>
                <a:t>Protokół przebiegu egzaminu</a:t>
              </a:r>
            </a:p>
            <a:p>
              <a:pPr marL="90488" indent="-90488">
                <a:buClr>
                  <a:srgbClr val="0000FA"/>
                </a:buClr>
                <a:buFont typeface="Wingdings" pitchFamily="2" charset="2"/>
                <a:buChar char="§"/>
                <a:defRPr/>
              </a:pPr>
              <a:r>
                <a:rPr lang="pl-PL" sz="1200" dirty="0">
                  <a:latin typeface="+mj-lt"/>
                </a:rPr>
                <a:t>In </a:t>
              </a:r>
              <a:r>
                <a:rPr lang="pl-PL" sz="1200" dirty="0" err="1">
                  <a:latin typeface="+mj-lt"/>
                </a:rPr>
                <a:t>umenty</a:t>
              </a:r>
              <a:endParaRPr lang="pl-PL" sz="1000" dirty="0">
                <a:latin typeface="+mj-lt"/>
              </a:endParaRPr>
            </a:p>
          </p:txBody>
        </p:sp>
        <p:sp>
          <p:nvSpPr>
            <p:cNvPr id="36" name="Rectangle 68"/>
            <p:cNvSpPr>
              <a:spLocks noChangeArrowheads="1"/>
            </p:cNvSpPr>
            <p:nvPr/>
          </p:nvSpPr>
          <p:spPr bwMode="auto">
            <a:xfrm>
              <a:off x="4738756" y="2292352"/>
              <a:ext cx="1630055" cy="1990990"/>
            </a:xfrm>
            <a:prstGeom prst="rect">
              <a:avLst/>
            </a:prstGeom>
            <a:solidFill>
              <a:srgbClr val="FFFFFF">
                <a:alpha val="58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 sz="1000" dirty="0">
                <a:latin typeface="+mj-lt"/>
              </a:endParaRPr>
            </a:p>
          </p:txBody>
        </p:sp>
      </p:grpSp>
      <p:grpSp>
        <p:nvGrpSpPr>
          <p:cNvPr id="6" name="Grupa 5"/>
          <p:cNvGrpSpPr/>
          <p:nvPr/>
        </p:nvGrpSpPr>
        <p:grpSpPr>
          <a:xfrm>
            <a:off x="1304901" y="3170081"/>
            <a:ext cx="1272497" cy="792410"/>
            <a:chOff x="4912658" y="2105694"/>
            <a:chExt cx="1385888" cy="966788"/>
          </a:xfrm>
        </p:grpSpPr>
        <p:pic>
          <p:nvPicPr>
            <p:cNvPr id="34" name="Picture 3" descr="C:\Users\mbednarek\Desktop\Szkolenie PZNC\Rys\koperta sz 2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H="1">
              <a:off x="4912658" y="2105694"/>
              <a:ext cx="1385888" cy="966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" name="Obraz 39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4933019" y="2326161"/>
              <a:ext cx="695995" cy="476641"/>
            </a:xfrm>
            <a:prstGeom prst="rect">
              <a:avLst/>
            </a:prstGeom>
          </p:spPr>
        </p:pic>
      </p:grpSp>
      <p:grpSp>
        <p:nvGrpSpPr>
          <p:cNvPr id="40962" name="Grupa 22"/>
          <p:cNvGrpSpPr>
            <a:grpSpLocks/>
          </p:cNvGrpSpPr>
          <p:nvPr/>
        </p:nvGrpSpPr>
        <p:grpSpPr bwMode="auto">
          <a:xfrm>
            <a:off x="1440702" y="4805229"/>
            <a:ext cx="1775373" cy="909515"/>
            <a:chOff x="7015463" y="2630751"/>
            <a:chExt cx="1386468" cy="967304"/>
          </a:xfrm>
        </p:grpSpPr>
        <p:pic>
          <p:nvPicPr>
            <p:cNvPr id="41023" name="Picture 3" descr="C:\Users\mbednarek\Desktop\Szkolenie PZNC\Rys\koperta sz 2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H="1">
              <a:off x="7015463" y="2630751"/>
              <a:ext cx="1386468" cy="967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" name="pole tekstowe 46"/>
            <p:cNvSpPr txBox="1"/>
            <p:nvPr/>
          </p:nvSpPr>
          <p:spPr>
            <a:xfrm>
              <a:off x="7090592" y="2867388"/>
              <a:ext cx="1056357" cy="402438"/>
            </a:xfrm>
            <a:prstGeom prst="rect">
              <a:avLst/>
            </a:prstGeom>
            <a:solidFill>
              <a:schemeClr val="bg1"/>
            </a:solidFill>
          </p:spPr>
          <p:txBody>
            <a:bodyPr lIns="0" rIns="0">
              <a:spAutoFit/>
            </a:bodyPr>
            <a:lstStyle/>
            <a:p>
              <a:pPr algn="ctr">
                <a:defRPr/>
              </a:pPr>
              <a:r>
                <a:rPr lang="pl-PL" sz="1200">
                  <a:latin typeface="+mj-lt"/>
                </a:rPr>
                <a:t>kod OE </a:t>
              </a:r>
              <a:endParaRPr lang="pl-PL" sz="1200" dirty="0">
                <a:latin typeface="+mj-lt"/>
              </a:endParaRPr>
            </a:p>
            <a:p>
              <a:pPr algn="ctr">
                <a:defRPr/>
              </a:pPr>
              <a:r>
                <a:rPr lang="pl-PL" sz="1200" dirty="0">
                  <a:latin typeface="+mj-lt"/>
                </a:rPr>
                <a:t>dokumentacja</a:t>
              </a:r>
            </a:p>
          </p:txBody>
        </p:sp>
      </p:grpSp>
      <p:sp>
        <p:nvSpPr>
          <p:cNvPr id="4" name="Prostokąt 3"/>
          <p:cNvSpPr/>
          <p:nvPr/>
        </p:nvSpPr>
        <p:spPr>
          <a:xfrm rot="19686711">
            <a:off x="1597147" y="4983047"/>
            <a:ext cx="171232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24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Nie zaklejać</a:t>
            </a:r>
          </a:p>
        </p:txBody>
      </p:sp>
    </p:spTree>
    <p:extLst>
      <p:ext uri="{BB962C8B-B14F-4D97-AF65-F5344CB8AC3E}">
        <p14:creationId xmlns:p14="http://schemas.microsoft.com/office/powerpoint/2010/main" val="22568533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FA6BDB7-24F9-4DF3-B85E-78E1EA304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41" y="748151"/>
            <a:ext cx="11519647" cy="957736"/>
          </a:xfrm>
        </p:spPr>
        <p:txBody>
          <a:bodyPr>
            <a:noAutofit/>
          </a:bodyPr>
          <a:lstStyle/>
          <a:p>
            <a:pPr lvl="0" algn="l">
              <a:lnSpc>
                <a:spcPct val="100000"/>
              </a:lnSpc>
              <a:spcBef>
                <a:spcPts val="3000"/>
              </a:spcBef>
              <a:spcAft>
                <a:spcPts val="600"/>
              </a:spcAft>
              <a:defRPr/>
            </a:pPr>
            <a:r>
              <a:rPr lang="pl-PL" altLang="pl-PL" sz="2000" cap="none" dirty="0">
                <a:latin typeface="Calibri" panose="020F0502020204030204"/>
              </a:rPr>
              <a:t>Na naklejce zwrotnej, dla egzaminów z części praktycznej </a:t>
            </a:r>
            <a:r>
              <a:rPr lang="pl-PL" altLang="pl-PL" sz="2000" b="1" cap="none" dirty="0">
                <a:latin typeface="Calibri" panose="020F0502020204030204"/>
              </a:rPr>
              <a:t>modelu „d” i „</a:t>
            </a:r>
            <a:r>
              <a:rPr lang="pl-PL" altLang="pl-PL" sz="2000" b="1" cap="none" dirty="0" err="1">
                <a:latin typeface="Calibri" panose="020F0502020204030204"/>
              </a:rPr>
              <a:t>dk</a:t>
            </a:r>
            <a:r>
              <a:rPr lang="pl-PL" altLang="pl-PL" sz="2000" b="1" cap="none" dirty="0">
                <a:latin typeface="Calibri" panose="020F0502020204030204"/>
              </a:rPr>
              <a:t>”, należy wpisać </a:t>
            </a:r>
            <a:r>
              <a:rPr lang="pl-PL" altLang="pl-PL" sz="2000" cap="none" dirty="0">
                <a:latin typeface="Calibri" panose="020F0502020204030204"/>
              </a:rPr>
              <a:t>oznaczenie egzaminu, </a:t>
            </a:r>
            <a:r>
              <a:rPr lang="pl-PL" altLang="pl-PL" sz="2000" cap="none" dirty="0">
                <a:solidFill>
                  <a:prstClr val="black"/>
                </a:solidFill>
                <a:latin typeface="Calibri" panose="020F0502020204030204"/>
              </a:rPr>
              <a:t>np. </a:t>
            </a:r>
            <a:r>
              <a:rPr lang="pl-PL" sz="2200" cap="none" dirty="0">
                <a:latin typeface="Calibri" panose="020F0502020204030204"/>
                <a:cs typeface="+mj-cs"/>
              </a:rPr>
              <a:t>20230317/061606-02337/64045384</a:t>
            </a:r>
            <a:endParaRPr lang="pl-PL" sz="1800" dirty="0">
              <a:latin typeface="+mn-lt"/>
            </a:endParaRPr>
          </a:p>
        </p:txBody>
      </p:sp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413D6700-B852-44C5-9F21-20A0B12A57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6060" y="1961576"/>
            <a:ext cx="6618703" cy="4633091"/>
          </a:xfrm>
          <a:prstGeom prst="rect">
            <a:avLst/>
          </a:prstGeom>
        </p:spPr>
      </p:pic>
      <p:sp>
        <p:nvSpPr>
          <p:cNvPr id="8" name="Owal 7">
            <a:extLst>
              <a:ext uri="{FF2B5EF4-FFF2-40B4-BE49-F238E27FC236}">
                <a16:creationId xmlns:a16="http://schemas.microsoft.com/office/drawing/2014/main" id="{0CE2E309-4BB1-4D2C-ABF7-9835AFAA807C}"/>
              </a:ext>
            </a:extLst>
          </p:cNvPr>
          <p:cNvSpPr/>
          <p:nvPr/>
        </p:nvSpPr>
        <p:spPr>
          <a:xfrm>
            <a:off x="2105759" y="3429000"/>
            <a:ext cx="5844467" cy="47256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DF18F75A-200C-4728-A9B4-0AE78722A6D8}"/>
              </a:ext>
            </a:extLst>
          </p:cNvPr>
          <p:cNvSpPr txBox="1"/>
          <p:nvPr/>
        </p:nvSpPr>
        <p:spPr>
          <a:xfrm>
            <a:off x="8875552" y="1954635"/>
            <a:ext cx="23740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2060"/>
                </a:solidFill>
              </a:rPr>
              <a:t>Do przepisania </a:t>
            </a:r>
            <a:br>
              <a:rPr lang="pl-PL" dirty="0">
                <a:solidFill>
                  <a:srgbClr val="002060"/>
                </a:solidFill>
              </a:rPr>
            </a:br>
            <a:r>
              <a:rPr lang="pl-PL" dirty="0">
                <a:solidFill>
                  <a:srgbClr val="002060"/>
                </a:solidFill>
              </a:rPr>
              <a:t>z protokołu z sali</a:t>
            </a:r>
          </a:p>
        </p:txBody>
      </p:sp>
      <p:cxnSp>
        <p:nvCxnSpPr>
          <p:cNvPr id="4" name="Łącznik prosty ze strzałką 3">
            <a:extLst>
              <a:ext uri="{FF2B5EF4-FFF2-40B4-BE49-F238E27FC236}">
                <a16:creationId xmlns:a16="http://schemas.microsoft.com/office/drawing/2014/main" id="{6B9999FF-19D2-4F85-8058-B0AAE1738952}"/>
              </a:ext>
            </a:extLst>
          </p:cNvPr>
          <p:cNvCxnSpPr>
            <a:cxnSpLocks/>
          </p:cNvCxnSpPr>
          <p:nvPr/>
        </p:nvCxnSpPr>
        <p:spPr>
          <a:xfrm flipH="1">
            <a:off x="7950226" y="2599503"/>
            <a:ext cx="1990457" cy="95773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30509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252593" y="424935"/>
            <a:ext cx="11423592" cy="784398"/>
          </a:xfrm>
        </p:spPr>
        <p:txBody>
          <a:bodyPr>
            <a:normAutofit/>
          </a:bodyPr>
          <a:lstStyle/>
          <a:p>
            <a:r>
              <a:rPr lang="pl-PL" dirty="0"/>
              <a:t>Zakończenie pracy ZN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1171853" y="1555581"/>
            <a:ext cx="10363200" cy="3424237"/>
          </a:xfrm>
        </p:spPr>
        <p:txBody>
          <a:bodyPr>
            <a:normAutofit/>
          </a:bodyPr>
          <a:lstStyle/>
          <a:p>
            <a:pPr marL="360000" indent="-360000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Po zakończeniu pakowania PZN oraz członek ZN przekazuje przewodniczącemu zespołu egzaminacyjnego:</a:t>
            </a:r>
          </a:p>
          <a:p>
            <a:pPr marL="720000" indent="-360000">
              <a:buClr>
                <a:srgbClr val="002060"/>
              </a:buClr>
            </a:pPr>
            <a:r>
              <a:rPr lang="pl-PL" sz="2400" dirty="0"/>
              <a:t>zamknięte bezpieczne koperty,</a:t>
            </a:r>
          </a:p>
          <a:p>
            <a:pPr marL="720000" indent="-360000">
              <a:buClr>
                <a:srgbClr val="002060"/>
              </a:buClr>
            </a:pPr>
            <a:r>
              <a:rPr lang="pl-PL" sz="2400" dirty="0"/>
              <a:t>niewykorzystane zestawy egzaminacyjne,</a:t>
            </a:r>
          </a:p>
          <a:p>
            <a:pPr marL="720000" indent="-360000">
              <a:buClr>
                <a:srgbClr val="002060"/>
              </a:buClr>
            </a:pPr>
            <a:r>
              <a:rPr lang="pl-PL" sz="2400" dirty="0"/>
              <a:t>uzupełnioną dokumentację przebiegu egzaminu.</a:t>
            </a:r>
          </a:p>
        </p:txBody>
      </p:sp>
    </p:spTree>
    <p:extLst>
      <p:ext uri="{BB962C8B-B14F-4D97-AF65-F5344CB8AC3E}">
        <p14:creationId xmlns:p14="http://schemas.microsoft.com/office/powerpoint/2010/main" val="6563249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7FB8F24-FB9F-4A13-A0AA-00AD397B7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BEB2E952-6E13-412F-9374-B86D4AE72AB1}"/>
              </a:ext>
            </a:extLst>
          </p:cNvPr>
          <p:cNvSpPr/>
          <p:nvPr/>
        </p:nvSpPr>
        <p:spPr>
          <a:xfrm>
            <a:off x="699246" y="1218903"/>
            <a:ext cx="1079350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dirty="0">
                <a:solidFill>
                  <a:srgbClr val="002060"/>
                </a:solidFill>
                <a:latin typeface="Arial" panose="020B0604020202020204" pitchFamily="34" charset="0"/>
              </a:rPr>
              <a:t>Zdający przystąpił do części praktycznej egzaminu zawodowego (w protokole i w SIOEZ zapisano jego obecność), jeżeli co najmniej: </a:t>
            </a:r>
          </a:p>
          <a:p>
            <a:pPr marL="720000" indent="-3600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2060"/>
                </a:solidFill>
                <a:latin typeface="Arial" panose="020B0604020202020204" pitchFamily="34" charset="0"/>
              </a:rPr>
              <a:t>potwierdził swoją obecność podpisem na wykazie zdających, </a:t>
            </a:r>
          </a:p>
          <a:p>
            <a:pPr marL="720000" indent="-3600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2060"/>
                </a:solidFill>
                <a:latin typeface="Arial" panose="020B0604020202020204" pitchFamily="34" charset="0"/>
              </a:rPr>
              <a:t>wylosował numer stanowiska lub numer ten został dla niego wylosowany, </a:t>
            </a:r>
          </a:p>
          <a:p>
            <a:pPr marL="720000" indent="-3600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2060"/>
                </a:solidFill>
                <a:latin typeface="Arial" panose="020B0604020202020204" pitchFamily="34" charset="0"/>
              </a:rPr>
              <a:t>odebrał i zakodował arkusz egzaminacyjny.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dirty="0">
                <a:solidFill>
                  <a:srgbClr val="002060"/>
                </a:solidFill>
                <a:latin typeface="Arial" panose="020B0604020202020204" pitchFamily="34" charset="0"/>
              </a:rPr>
              <a:t>Niezależnie od czasu zakończenia pracy przez zdającego arkusz oznaczony przez zdającego </a:t>
            </a:r>
            <a:br>
              <a:rPr lang="pl-PL" dirty="0">
                <a:solidFill>
                  <a:srgbClr val="002060"/>
                </a:solidFill>
                <a:latin typeface="Arial" panose="020B0604020202020204" pitchFamily="34" charset="0"/>
              </a:rPr>
            </a:br>
            <a:r>
              <a:rPr lang="pl-PL" dirty="0">
                <a:solidFill>
                  <a:srgbClr val="002060"/>
                </a:solidFill>
                <a:latin typeface="Arial" panose="020B0604020202020204" pitchFamily="34" charset="0"/>
              </a:rPr>
              <a:t>z rezultatami wykonania przez zdającego zadania jest poddawany ocenie przez egzaminatora </a:t>
            </a:r>
            <a:br>
              <a:rPr lang="pl-PL" dirty="0">
                <a:solidFill>
                  <a:srgbClr val="002060"/>
                </a:solidFill>
                <a:latin typeface="Arial" panose="020B0604020202020204" pitchFamily="34" charset="0"/>
              </a:rPr>
            </a:br>
            <a:r>
              <a:rPr lang="pl-PL" dirty="0">
                <a:solidFill>
                  <a:srgbClr val="002060"/>
                </a:solidFill>
                <a:latin typeface="Arial" panose="020B0604020202020204" pitchFamily="34" charset="0"/>
              </a:rPr>
              <a:t>z zastosowaniem zasad oceniania (model w i </a:t>
            </a:r>
            <a:r>
              <a:rPr lang="pl-PL" dirty="0" err="1">
                <a:solidFill>
                  <a:srgbClr val="002060"/>
                </a:solidFill>
                <a:latin typeface="Arial" panose="020B0604020202020204" pitchFamily="34" charset="0"/>
              </a:rPr>
              <a:t>wk</a:t>
            </a:r>
            <a:r>
              <a:rPr lang="pl-PL" dirty="0">
                <a:solidFill>
                  <a:srgbClr val="002060"/>
                </a:solidFill>
                <a:latin typeface="Arial" panose="020B0604020202020204" pitchFamily="34" charset="0"/>
              </a:rPr>
              <a:t>.)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dirty="0">
                <a:solidFill>
                  <a:srgbClr val="002060"/>
                </a:solidFill>
                <a:latin typeface="Arial" panose="020B0604020202020204" pitchFamily="34" charset="0"/>
              </a:rPr>
              <a:t>Niezależnie od czasu zakończenia pracy przez zdającego arkusz oznaczony przez zdającego </a:t>
            </a:r>
            <a:br>
              <a:rPr lang="pl-PL" dirty="0">
                <a:solidFill>
                  <a:srgbClr val="002060"/>
                </a:solidFill>
                <a:latin typeface="Arial" panose="020B0604020202020204" pitchFamily="34" charset="0"/>
              </a:rPr>
            </a:br>
            <a:r>
              <a:rPr lang="pl-PL" dirty="0">
                <a:solidFill>
                  <a:srgbClr val="002060"/>
                </a:solidFill>
                <a:latin typeface="Arial" panose="020B0604020202020204" pitchFamily="34" charset="0"/>
              </a:rPr>
              <a:t>z rezultatami wykonania przez zdającego zadania jest pakowany przez ZN do bezpiecznej koperty zwrotnej.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</a:rPr>
              <a:t>Jeżeli zdający tylko potwierdził swoją obecność podpisem na wykazie zdających, a nie odebrał arkusza egzaminacyjnego, nie oznaczył go – to uznaje się, że zdający ten nie przystąpił do części praktycznej egzaminu zawodowego. 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0FD03AD-9DD9-4CC1-9ACA-CAEC3F81F2FC}"/>
              </a:ext>
            </a:extLst>
          </p:cNvPr>
          <p:cNvSpPr txBox="1"/>
          <p:nvPr/>
        </p:nvSpPr>
        <p:spPr>
          <a:xfrm>
            <a:off x="681317" y="274800"/>
            <a:ext cx="95563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Kiedy uznaje się, że zdający przystąpił do egzaminu?</a:t>
            </a:r>
          </a:p>
        </p:txBody>
      </p:sp>
    </p:spTree>
    <p:extLst>
      <p:ext uri="{BB962C8B-B14F-4D97-AF65-F5344CB8AC3E}">
        <p14:creationId xmlns:p14="http://schemas.microsoft.com/office/powerpoint/2010/main" val="3775750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3775" y="280316"/>
            <a:ext cx="10364451" cy="784398"/>
          </a:xfrm>
        </p:spPr>
        <p:txBody>
          <a:bodyPr/>
          <a:lstStyle/>
          <a:p>
            <a:r>
              <a:rPr lang="pl-PL" dirty="0"/>
              <a:t>Około 40-30 minut przed egzaminem</a:t>
            </a:r>
          </a:p>
        </p:txBody>
      </p:sp>
      <p:sp>
        <p:nvSpPr>
          <p:cNvPr id="13" name="Symbol zastępczy numeru slajdu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type="body" sz="half" idx="4294967295"/>
          </p:nvPr>
        </p:nvSpPr>
        <p:spPr>
          <a:xfrm>
            <a:off x="1119674" y="1064714"/>
            <a:ext cx="10363200" cy="5522698"/>
          </a:xfrm>
        </p:spPr>
        <p:txBody>
          <a:bodyPr>
            <a:noAutofit/>
          </a:bodyPr>
          <a:lstStyle/>
          <a:p>
            <a:pPr indent="-360000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ZN uczestniczy w odprawie organizowanej przez PZE.</a:t>
            </a:r>
          </a:p>
          <a:p>
            <a:pPr indent="-360000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PZN odbiera od PZE dokumentację egzaminacyjną:</a:t>
            </a:r>
          </a:p>
          <a:p>
            <a:pPr lvl="1"/>
            <a:r>
              <a:rPr lang="pl-PL" sz="2000" dirty="0"/>
              <a:t>Wykaz zdających w sali </a:t>
            </a:r>
            <a:r>
              <a:rPr lang="pl-PL" sz="2000" dirty="0">
                <a:solidFill>
                  <a:srgbClr val="0070C0"/>
                </a:solidFill>
              </a:rPr>
              <a:t>(wydruk z systemu SIOEZ),</a:t>
            </a:r>
          </a:p>
          <a:p>
            <a:pPr lvl="1"/>
            <a:r>
              <a:rPr lang="pl-PL" sz="2000" dirty="0"/>
              <a:t>Protokół przebiegu części praktycznej egzaminu </a:t>
            </a:r>
            <a:r>
              <a:rPr lang="pl-PL" sz="2000" dirty="0">
                <a:solidFill>
                  <a:srgbClr val="0070C0"/>
                </a:solidFill>
              </a:rPr>
              <a:t>(wydruk z systemu SIOEZ),</a:t>
            </a:r>
            <a:endParaRPr lang="pl-PL" sz="2000" dirty="0"/>
          </a:p>
          <a:p>
            <a:pPr lvl="1"/>
            <a:r>
              <a:rPr lang="pl-PL" sz="2000" dirty="0"/>
              <a:t>Decyzję o przerwaniu i unieważnieniu egzaminu,</a:t>
            </a:r>
            <a:endParaRPr lang="pl-PL" sz="2000" dirty="0">
              <a:solidFill>
                <a:srgbClr val="0070C0"/>
              </a:solidFill>
            </a:endParaRPr>
          </a:p>
          <a:p>
            <a:pPr lvl="1"/>
            <a:r>
              <a:rPr lang="pl-PL" sz="2000" dirty="0"/>
              <a:t>identyfikatory dla ZN (z napisem członek ZN, przewodniczący ZN) oraz obserwatora,</a:t>
            </a:r>
          </a:p>
          <a:p>
            <a:pPr lvl="1"/>
            <a:r>
              <a:rPr lang="pl-PL" sz="2000" dirty="0"/>
              <a:t>losy z numerami stanowisk egzaminacyjnych (identyfikatory – model w i </a:t>
            </a:r>
            <a:r>
              <a:rPr lang="pl-PL" sz="2000" dirty="0" err="1"/>
              <a:t>wk</a:t>
            </a:r>
            <a:r>
              <a:rPr lang="pl-PL" sz="2000" dirty="0"/>
              <a:t>),</a:t>
            </a:r>
          </a:p>
          <a:p>
            <a:pPr lvl="1"/>
            <a:r>
              <a:rPr lang="pl-PL" sz="2000" dirty="0"/>
              <a:t>kopertę bezpieczną/koperty bezpieczne </a:t>
            </a:r>
          </a:p>
          <a:p>
            <a:pPr lvl="1"/>
            <a:r>
              <a:rPr lang="pl-PL" sz="2000" dirty="0"/>
              <a:t>2 koperty papierowe na:</a:t>
            </a:r>
          </a:p>
          <a:p>
            <a:pPr lvl="2">
              <a:buClr>
                <a:srgbClr val="002060"/>
              </a:buClr>
              <a:buFont typeface="Courier New" panose="02070309020205020404" pitchFamily="49" charset="0"/>
              <a:buChar char="o"/>
            </a:pPr>
            <a:r>
              <a:rPr lang="pl-PL" sz="1800" dirty="0"/>
              <a:t>niewykorzystane materiały egzaminacyjne</a:t>
            </a:r>
          </a:p>
          <a:p>
            <a:pPr lvl="2">
              <a:buClr>
                <a:srgbClr val="002060"/>
              </a:buClr>
              <a:buFont typeface="Courier New" panose="02070309020205020404" pitchFamily="49" charset="0"/>
              <a:buChar char="o"/>
            </a:pPr>
            <a:r>
              <a:rPr lang="pl-PL" sz="1800" dirty="0"/>
              <a:t>dokumentację egzaminacyjną.</a:t>
            </a:r>
          </a:p>
        </p:txBody>
      </p:sp>
    </p:spTree>
    <p:extLst>
      <p:ext uri="{BB962C8B-B14F-4D97-AF65-F5344CB8AC3E}">
        <p14:creationId xmlns:p14="http://schemas.microsoft.com/office/powerpoint/2010/main" val="831878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30 minut przed egzaminem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4</a:t>
            </a:fld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type="body" sz="half" idx="4294967295"/>
          </p:nvPr>
        </p:nvSpPr>
        <p:spPr>
          <a:xfrm>
            <a:off x="417825" y="1086609"/>
            <a:ext cx="11335308" cy="5419481"/>
          </a:xfrm>
        </p:spPr>
        <p:txBody>
          <a:bodyPr>
            <a:normAutofit/>
          </a:bodyPr>
          <a:lstStyle/>
          <a:p>
            <a:pPr marL="360000" indent="-360000">
              <a:lnSpc>
                <a:spcPct val="120000"/>
              </a:lnSpc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Zdający zgłaszają się na egzamin w wyznaczonym dniu, co najmniej ‎‎</a:t>
            </a:r>
            <a:r>
              <a:rPr lang="pl-PL" sz="2400" b="1" dirty="0"/>
              <a:t>30</a:t>
            </a:r>
            <a:r>
              <a:rPr lang="pl-PL" sz="2400" dirty="0"/>
              <a:t> </a:t>
            </a:r>
            <a:r>
              <a:rPr lang="pl-PL" sz="2400" b="1" dirty="0"/>
              <a:t>minut</a:t>
            </a:r>
            <a:r>
              <a:rPr lang="pl-PL" sz="2400" dirty="0"/>
              <a:t> przed rozpoczęciem egzaminu i przynoszą ze sobą:</a:t>
            </a:r>
          </a:p>
          <a:p>
            <a:pPr lvl="1" algn="just">
              <a:spcBef>
                <a:spcPts val="1200"/>
              </a:spcBef>
            </a:pPr>
            <a:r>
              <a:rPr lang="pl-PL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dowód  tożsamości</a:t>
            </a:r>
            <a:r>
              <a:rPr lang="pl-PL" sz="2200" dirty="0"/>
              <a:t> </a:t>
            </a:r>
            <a:r>
              <a:rPr lang="pl-PL" sz="1900" dirty="0"/>
              <a:t>(dopuszcza się potwierdzenie tożsamości przez zdającego na podstawie cyfrowego dokumentu tożsamości ze zdjęciem, np. </a:t>
            </a:r>
            <a:r>
              <a:rPr lang="pl-PL" sz="1900" dirty="0" err="1"/>
              <a:t>mDowód</a:t>
            </a:r>
            <a:r>
              <a:rPr lang="pl-PL" sz="1900" dirty="0"/>
              <a:t>, bez naruszenia wymogu dotyczącego niewnoszenia przez zdającego do sali egzaminacyjnej urządzenia telekomunikacyjnego i korzystania </a:t>
            </a:r>
            <a:br>
              <a:rPr lang="pl-PL" sz="1900" dirty="0"/>
            </a:br>
            <a:r>
              <a:rPr lang="pl-PL" sz="1900" dirty="0"/>
              <a:t>z takiego urządzenia w sali),</a:t>
            </a:r>
          </a:p>
          <a:p>
            <a:pPr lvl="1" algn="just">
              <a:spcBef>
                <a:spcPts val="1200"/>
              </a:spcBef>
            </a:pPr>
            <a:r>
              <a:rPr lang="pl-PL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długopis lub pióro z czarnym atramentem, ewentualnie inne przybory wymienione </a:t>
            </a:r>
            <a:br>
              <a:rPr lang="pl-PL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 komunikacie dyrektora CKE </a:t>
            </a:r>
            <a:r>
              <a:rPr lang="pl-PL" sz="1900" dirty="0"/>
              <a:t>(na egzaminie każdy zdający korzysta z własnych przyborów piśmienniczych, linijki, kalkulatora itd., zdający nie mogą pożyczać przyborów od innych zdających), </a:t>
            </a:r>
          </a:p>
          <a:p>
            <a:pPr lvl="1" algn="just">
              <a:lnSpc>
                <a:spcPct val="120000"/>
              </a:lnSpc>
              <a:spcBef>
                <a:spcPts val="1200"/>
              </a:spcBef>
            </a:pPr>
            <a:r>
              <a:rPr lang="pl-PL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ubrania robocze</a:t>
            </a:r>
            <a:r>
              <a:rPr lang="pl-PL" sz="2200" dirty="0"/>
              <a:t>, jeżeli jest to wymagane przepisami ‎bhp dla kwalifikacji,‎ w której odbywa się część praktyczna egzaminu.</a:t>
            </a:r>
          </a:p>
          <a:p>
            <a:pPr indent="-360000">
              <a:lnSpc>
                <a:spcPct val="120000"/>
              </a:lnSpc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Przebierają się w ubrania robocze, o ile jest to wymagane.</a:t>
            </a:r>
          </a:p>
          <a:p>
            <a:pPr lvl="0"/>
            <a:endParaRPr lang="pl-PL" dirty="0"/>
          </a:p>
          <a:p>
            <a:endParaRPr lang="pl-PL" dirty="0"/>
          </a:p>
        </p:txBody>
      </p:sp>
      <p:grpSp>
        <p:nvGrpSpPr>
          <p:cNvPr id="6" name="Grupa 5"/>
          <p:cNvGrpSpPr/>
          <p:nvPr/>
        </p:nvGrpSpPr>
        <p:grpSpPr>
          <a:xfrm>
            <a:off x="11054095" y="743629"/>
            <a:ext cx="720080" cy="1196752"/>
            <a:chOff x="755576" y="476672"/>
            <a:chExt cx="720080" cy="1196752"/>
          </a:xfrm>
        </p:grpSpPr>
        <p:pic>
          <p:nvPicPr>
            <p:cNvPr id="4098" name="Picture 2" descr="\\ike\WEZ_PWOE\tymczasowe\gosia\Rysunki_25_03_2013\ręka do góry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476672"/>
              <a:ext cx="720080" cy="1196752"/>
            </a:xfrm>
            <a:prstGeom prst="rect">
              <a:avLst/>
            </a:prstGeom>
            <a:noFill/>
          </p:spPr>
        </p:pic>
        <p:sp>
          <p:nvSpPr>
            <p:cNvPr id="4" name="pole tekstowe 3"/>
            <p:cNvSpPr txBox="1"/>
            <p:nvPr/>
          </p:nvSpPr>
          <p:spPr>
            <a:xfrm>
              <a:off x="899592" y="904156"/>
              <a:ext cx="3240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05204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B8AD24-5863-4654-8248-6B6F93824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3CDEDB-B7DD-498B-8E6D-5E7D0B1ADABB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914400" y="1238344"/>
            <a:ext cx="10363200" cy="2768879"/>
          </a:xfrm>
        </p:spPr>
        <p:txBody>
          <a:bodyPr>
            <a:noAutofit/>
          </a:bodyPr>
          <a:lstStyle/>
          <a:p>
            <a:pPr marL="360000" indent="-360000" algn="just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Zdający 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nie mogą </a:t>
            </a:r>
            <a:r>
              <a:rPr lang="pl-PL" sz="2400" dirty="0"/>
              <a:t>wnosić do sali egzaminacyjnej zbędnych rzeczy, telefonów komórkowych, maskotek. </a:t>
            </a:r>
          </a:p>
          <a:p>
            <a:pPr marL="360000" indent="-360000" algn="just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Na egzaminie każdy zdający korzysta z własnych przyborów piśmienniczych, linijki, kalkulatora itd. Zdający nie mogą pożyczać przyborów od innych zdających. 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C4A14E51-F0C9-452D-8688-2DCB8A334C89}"/>
              </a:ext>
            </a:extLst>
          </p:cNvPr>
          <p:cNvSpPr/>
          <p:nvPr/>
        </p:nvSpPr>
        <p:spPr>
          <a:xfrm>
            <a:off x="627530" y="4565211"/>
            <a:ext cx="11268636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Zakaz wnoszenia do sali egzaminacyjnej urządzeń telekomunikacyjnych dotyczy </a:t>
            </a:r>
            <a:r>
              <a:rPr lang="pl-PL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wszystkich zdających i wszystkich pozostałych osób</a:t>
            </a:r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które przebywają w sali egzaminacyjnej.</a:t>
            </a:r>
          </a:p>
        </p:txBody>
      </p:sp>
    </p:spTree>
    <p:extLst>
      <p:ext uri="{BB962C8B-B14F-4D97-AF65-F5344CB8AC3E}">
        <p14:creationId xmlns:p14="http://schemas.microsoft.com/office/powerpoint/2010/main" val="4147705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Ok. 30 minut przed egzaminem</a:t>
            </a:r>
          </a:p>
        </p:txBody>
      </p:sp>
      <p:sp>
        <p:nvSpPr>
          <p:cNvPr id="2" name="Symbol zastępczy zawartości 1"/>
          <p:cNvSpPr>
            <a:spLocks noGrp="1"/>
          </p:cNvSpPr>
          <p:nvPr>
            <p:ph type="body" sz="half" idx="4294967295"/>
          </p:nvPr>
        </p:nvSpPr>
        <p:spPr>
          <a:xfrm>
            <a:off x="380435" y="1100695"/>
            <a:ext cx="11662006" cy="5343652"/>
          </a:xfrm>
        </p:spPr>
        <p:txBody>
          <a:bodyPr>
            <a:noAutofit/>
          </a:bodyPr>
          <a:lstStyle/>
          <a:p>
            <a:pPr marL="342900" lvl="1" indent="-342900"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Przewodniczący ZN lub wyznaczony przez niego członek ZN, 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przed salą egzaminacyjną</a:t>
            </a:r>
            <a:r>
              <a:rPr lang="pl-PL" sz="2400" dirty="0"/>
              <a:t>: </a:t>
            </a:r>
          </a:p>
          <a:p>
            <a:pPr marL="720000" lvl="1" indent="-360000">
              <a:spcBef>
                <a:spcPts val="600"/>
              </a:spcBef>
              <a:buClr>
                <a:srgbClr val="002060"/>
              </a:buClr>
            </a:pPr>
            <a:r>
              <a:rPr lang="pl-PL" sz="2400" dirty="0"/>
              <a:t>przypomina o zakazie wnoszenia i korzystania z: </a:t>
            </a:r>
          </a:p>
          <a:p>
            <a:pPr marL="936000" lvl="2" indent="-34290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Symbol" panose="05050102010706020507" pitchFamily="18" charset="2"/>
              <a:buChar char=""/>
            </a:pPr>
            <a:r>
              <a:rPr lang="pl-PL" sz="2400" dirty="0"/>
              <a:t>urządzeń telekomunikacyjnych, </a:t>
            </a:r>
          </a:p>
          <a:p>
            <a:pPr marL="936000" lvl="2" indent="-34290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Symbol" panose="05050102010706020507" pitchFamily="18" charset="2"/>
              <a:buChar char=""/>
            </a:pPr>
            <a:r>
              <a:rPr lang="pl-PL" sz="2400" dirty="0"/>
              <a:t>materiałów / przyborów, które nie zostały wymienione</a:t>
            </a:r>
            <a:br>
              <a:rPr lang="pl-PL" sz="2400" dirty="0"/>
            </a:br>
            <a:r>
              <a:rPr lang="pl-PL" sz="2400" dirty="0"/>
              <a:t>w informacji dyrektora CKE,</a:t>
            </a:r>
          </a:p>
          <a:p>
            <a:pPr marL="720000" lvl="1" indent="-360000">
              <a:spcBef>
                <a:spcPts val="600"/>
              </a:spcBef>
              <a:buClr>
                <a:srgbClr val="002060"/>
              </a:buClr>
            </a:pPr>
            <a:r>
              <a:rPr lang="pl-PL" sz="2400" dirty="0"/>
              <a:t>sprawdza tożsamość zdających,</a:t>
            </a:r>
          </a:p>
          <a:p>
            <a:pPr marL="720000" lvl="1" indent="-360000">
              <a:spcBef>
                <a:spcPts val="600"/>
              </a:spcBef>
              <a:buClr>
                <a:srgbClr val="002060"/>
              </a:buClr>
            </a:pPr>
            <a:r>
              <a:rPr lang="pl-PL" sz="2400" dirty="0"/>
              <a:t>przeprowadza losowanie miejsc / stanowisk ,</a:t>
            </a:r>
          </a:p>
          <a:p>
            <a:pPr marL="720000" lvl="1" indent="-360000">
              <a:lnSpc>
                <a:spcPct val="100000"/>
              </a:lnSpc>
              <a:spcBef>
                <a:spcPts val="600"/>
              </a:spcBef>
              <a:buClr>
                <a:srgbClr val="002060"/>
              </a:buClr>
            </a:pPr>
            <a:r>
              <a:rPr lang="pl-PL" sz="2400" b="1" dirty="0"/>
              <a:t>dopilnowuje, aby zdający potwierdził obecność podpisem </a:t>
            </a:r>
            <a:br>
              <a:rPr lang="pl-PL" sz="2400" b="1" dirty="0"/>
            </a:br>
            <a:r>
              <a:rPr lang="pl-PL" sz="2400" b="1" dirty="0"/>
              <a:t>w wykazie zdających w sali.</a:t>
            </a:r>
          </a:p>
          <a:p>
            <a:pPr marL="720000" lvl="1" indent="-360000">
              <a:lnSpc>
                <a:spcPct val="100000"/>
              </a:lnSpc>
              <a:spcBef>
                <a:spcPts val="600"/>
              </a:spcBef>
              <a:buClr>
                <a:srgbClr val="002060"/>
              </a:buClr>
            </a:pPr>
            <a:r>
              <a:rPr lang="pl-PL" sz="2400" dirty="0">
                <a:highlight>
                  <a:srgbClr val="FFFF00"/>
                </a:highlight>
              </a:rPr>
              <a:t>sprawdza na wykazie zdających poprawność numeru PESEL (a w przypadku braku numeru PESEL – serii i numeru paszportu lub innego dokumentu potwierdzającego tożsamość) każdego zdającego. </a:t>
            </a:r>
          </a:p>
          <a:p>
            <a:pPr marL="720000" lvl="1" indent="-360000">
              <a:spcBef>
                <a:spcPts val="1200"/>
              </a:spcBef>
              <a:buClr>
                <a:srgbClr val="002060"/>
              </a:buClr>
            </a:pPr>
            <a:endParaRPr lang="pl-PL" sz="2400" dirty="0"/>
          </a:p>
          <a:p>
            <a:pPr marL="0" indent="0">
              <a:buNone/>
            </a:pPr>
            <a:endParaRPr lang="pl-PL" sz="2400" dirty="0"/>
          </a:p>
        </p:txBody>
      </p:sp>
      <p:pic>
        <p:nvPicPr>
          <p:cNvPr id="2050" name="Picture 2" descr="D:\@Passport_Gosia\Konferencje\Prezentacje\Wiosna_2014\Rysunki\Kalejdoskop\drzw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3637" y="1134235"/>
            <a:ext cx="1657928" cy="3894908"/>
          </a:xfrm>
          <a:prstGeom prst="rect">
            <a:avLst/>
          </a:prstGeom>
          <a:noFill/>
        </p:spPr>
      </p:pic>
      <p:sp>
        <p:nvSpPr>
          <p:cNvPr id="4" name="pole tekstowe 3"/>
          <p:cNvSpPr txBox="1"/>
          <p:nvPr/>
        </p:nvSpPr>
        <p:spPr>
          <a:xfrm>
            <a:off x="11278226" y="2549959"/>
            <a:ext cx="490702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36000" rIns="36000" rtlCol="0">
            <a:spAutoFit/>
          </a:bodyPr>
          <a:lstStyle/>
          <a:p>
            <a:r>
              <a:rPr lang="pl-PL" sz="1200" dirty="0"/>
              <a:t>Sala 5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11233891" y="2980562"/>
            <a:ext cx="59056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r>
              <a:rPr lang="pl-PL" sz="900" dirty="0"/>
              <a:t>Lista zdających</a:t>
            </a:r>
          </a:p>
        </p:txBody>
      </p:sp>
      <p:grpSp>
        <p:nvGrpSpPr>
          <p:cNvPr id="11" name="Grupa 10"/>
          <p:cNvGrpSpPr/>
          <p:nvPr/>
        </p:nvGrpSpPr>
        <p:grpSpPr>
          <a:xfrm flipH="1">
            <a:off x="8471065" y="1915177"/>
            <a:ext cx="528290" cy="805681"/>
            <a:chOff x="755576" y="476672"/>
            <a:chExt cx="720080" cy="1196752"/>
          </a:xfrm>
        </p:grpSpPr>
        <p:pic>
          <p:nvPicPr>
            <p:cNvPr id="12" name="Picture 2" descr="\\ike\WEZ_PWOE\tymczasowe\gosia\Rysunki_25_03_2013\ręka do góry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476672"/>
              <a:ext cx="720080" cy="1196752"/>
            </a:xfrm>
            <a:prstGeom prst="rect">
              <a:avLst/>
            </a:prstGeom>
            <a:noFill/>
          </p:spPr>
        </p:pic>
        <p:sp>
          <p:nvSpPr>
            <p:cNvPr id="13" name="pole tekstowe 12"/>
            <p:cNvSpPr txBox="1"/>
            <p:nvPr/>
          </p:nvSpPr>
          <p:spPr>
            <a:xfrm>
              <a:off x="899591" y="904156"/>
              <a:ext cx="324037" cy="548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</a:t>
              </a:r>
            </a:p>
          </p:txBody>
        </p:sp>
      </p:grpSp>
      <p:grpSp>
        <p:nvGrpSpPr>
          <p:cNvPr id="14" name="Grupa 13"/>
          <p:cNvGrpSpPr/>
          <p:nvPr/>
        </p:nvGrpSpPr>
        <p:grpSpPr>
          <a:xfrm flipH="1">
            <a:off x="7473436" y="3769122"/>
            <a:ext cx="528290" cy="805681"/>
            <a:chOff x="755576" y="476672"/>
            <a:chExt cx="720080" cy="1196752"/>
          </a:xfrm>
        </p:grpSpPr>
        <p:pic>
          <p:nvPicPr>
            <p:cNvPr id="15" name="Picture 2" descr="\\ike\WEZ_PWOE\tymczasowe\gosia\Rysunki_25_03_2013\ręka do góry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476672"/>
              <a:ext cx="720080" cy="1196752"/>
            </a:xfrm>
            <a:prstGeom prst="rect">
              <a:avLst/>
            </a:prstGeom>
            <a:noFill/>
          </p:spPr>
        </p:pic>
        <p:sp>
          <p:nvSpPr>
            <p:cNvPr id="16" name="pole tekstowe 15"/>
            <p:cNvSpPr txBox="1"/>
            <p:nvPr/>
          </p:nvSpPr>
          <p:spPr>
            <a:xfrm>
              <a:off x="899591" y="904156"/>
              <a:ext cx="324037" cy="548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</a:t>
              </a:r>
            </a:p>
          </p:txBody>
        </p:sp>
      </p:grp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128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2" descr="D:\@Passport_Gosia\Konferencje\Prezentacje\Wiosna_2014\Rysunki\Kalejdoskop\drzw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16" y="1017572"/>
            <a:ext cx="1673989" cy="5216226"/>
          </a:xfrm>
          <a:prstGeom prst="rect">
            <a:avLst/>
          </a:prstGeom>
          <a:noFill/>
        </p:spPr>
      </p:pic>
      <p:grpSp>
        <p:nvGrpSpPr>
          <p:cNvPr id="7" name="Grupa 6"/>
          <p:cNvGrpSpPr/>
          <p:nvPr/>
        </p:nvGrpSpPr>
        <p:grpSpPr>
          <a:xfrm>
            <a:off x="10585290" y="2022089"/>
            <a:ext cx="1457151" cy="2309401"/>
            <a:chOff x="1929480" y="2700619"/>
            <a:chExt cx="1457151" cy="2309401"/>
          </a:xfrm>
        </p:grpSpPr>
        <p:pic>
          <p:nvPicPr>
            <p:cNvPr id="50" name="Picture 3" descr="D:\@Passport_Gosia\Szkolenia\Rysunki\Ludziki_03_04_2013\zegar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1410" y="2700619"/>
              <a:ext cx="589096" cy="589096"/>
            </a:xfrm>
            <a:prstGeom prst="rect">
              <a:avLst/>
            </a:prstGeom>
            <a:noFill/>
            <a:scene3d>
              <a:camera prst="perspectiveContrastingRightFacing"/>
              <a:lightRig rig="threePt" dir="t"/>
            </a:scene3d>
          </p:spPr>
        </p:pic>
        <p:pic>
          <p:nvPicPr>
            <p:cNvPr id="52" name="Picture 4" descr="D:\@Passport_Gosia\Szkolenia\Rysunki\Ludziki_03_04_2013\tablica.gi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9480" y="3942886"/>
              <a:ext cx="1457151" cy="1067134"/>
            </a:xfrm>
            <a:prstGeom prst="rect">
              <a:avLst/>
            </a:prstGeom>
            <a:noFill/>
            <a:scene3d>
              <a:camera prst="perspectiveHeroicExtremeRightFacing"/>
              <a:lightRig rig="threePt" dir="t"/>
            </a:scene3d>
          </p:spPr>
        </p:pic>
      </p:grpSp>
      <p:sp>
        <p:nvSpPr>
          <p:cNvPr id="12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Ok. 20 minut przed egzaminem</a:t>
            </a:r>
          </a:p>
        </p:txBody>
      </p:sp>
      <p:sp>
        <p:nvSpPr>
          <p:cNvPr id="62" name="Symbol zastępczy zawartości 2"/>
          <p:cNvSpPr>
            <a:spLocks noGrp="1"/>
          </p:cNvSpPr>
          <p:nvPr>
            <p:ph type="body" sz="half" idx="4294967295"/>
          </p:nvPr>
        </p:nvSpPr>
        <p:spPr>
          <a:xfrm>
            <a:off x="2384299" y="1156520"/>
            <a:ext cx="9276034" cy="1369991"/>
          </a:xfrm>
        </p:spPr>
        <p:txBody>
          <a:bodyPr>
            <a:noAutofit/>
          </a:bodyPr>
          <a:lstStyle/>
          <a:p>
            <a:pPr marL="540000" lvl="1" indent="-540000">
              <a:buClr>
                <a:srgbClr val="002060"/>
              </a:buClr>
              <a:buSzPct val="100000"/>
              <a:buFont typeface="Wingdings" panose="05000000000000000000" pitchFamily="2" charset="2"/>
              <a:buChar char="q"/>
            </a:pPr>
            <a:r>
              <a:rPr lang="pl-PL" sz="2400" dirty="0"/>
              <a:t>Zdający zajmują wylosowane miejsca/stanowiska egzaminacyjne.</a:t>
            </a:r>
          </a:p>
          <a:p>
            <a:pPr marL="540000" indent="-540000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PZN informuje zdających o przebiegu egzaminu.</a:t>
            </a:r>
          </a:p>
        </p:txBody>
      </p:sp>
      <p:sp>
        <p:nvSpPr>
          <p:cNvPr id="70" name="Prostokąt 69"/>
          <p:cNvSpPr/>
          <p:nvPr/>
        </p:nvSpPr>
        <p:spPr>
          <a:xfrm>
            <a:off x="2384299" y="2718688"/>
            <a:ext cx="9178826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0000" indent="-540000">
              <a:spcBef>
                <a:spcPts val="18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rgbClr val="C00000"/>
                </a:solidFill>
              </a:rPr>
              <a:t>Przed rozpoczęciem części praktycznej egzaminu - model </a:t>
            </a:r>
            <a:r>
              <a:rPr lang="pl-PL" sz="2400" dirty="0" err="1">
                <a:solidFill>
                  <a:srgbClr val="C00000"/>
                </a:solidFill>
              </a:rPr>
              <a:t>dk</a:t>
            </a:r>
            <a:r>
              <a:rPr lang="pl-PL" sz="2400" dirty="0">
                <a:solidFill>
                  <a:srgbClr val="C00000"/>
                </a:solidFill>
              </a:rPr>
              <a:t>, w i </a:t>
            </a:r>
            <a:r>
              <a:rPr lang="pl-PL" sz="2400" dirty="0" err="1">
                <a:solidFill>
                  <a:srgbClr val="C00000"/>
                </a:solidFill>
              </a:rPr>
              <a:t>wk</a:t>
            </a:r>
            <a:r>
              <a:rPr lang="pl-PL" sz="2400" dirty="0">
                <a:solidFill>
                  <a:srgbClr val="C00000"/>
                </a:solidFill>
              </a:rPr>
              <a:t> – przewodniczący ZN lub wyznaczona przez PZE osoba przeprowadza </a:t>
            </a:r>
            <a:r>
              <a:rPr lang="pl-PL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instruktaż stanowiskowy.</a:t>
            </a:r>
          </a:p>
          <a:p>
            <a:pPr marL="540000" indent="-540000">
              <a:spcBef>
                <a:spcPts val="18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rgbClr val="C00000"/>
                </a:solidFill>
              </a:rPr>
              <a:t>PZN odbiera od zdających pisemne potwierdzenie odbycia instruktażu (na wykazie zdających).</a:t>
            </a:r>
          </a:p>
        </p:txBody>
      </p:sp>
      <p:sp>
        <p:nvSpPr>
          <p:cNvPr id="46" name="pole tekstowe 45"/>
          <p:cNvSpPr txBox="1"/>
          <p:nvPr/>
        </p:nvSpPr>
        <p:spPr>
          <a:xfrm>
            <a:off x="1615373" y="2794881"/>
            <a:ext cx="490702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36000" rIns="36000" rtlCol="0">
            <a:spAutoFit/>
          </a:bodyPr>
          <a:lstStyle/>
          <a:p>
            <a:r>
              <a:rPr lang="pl-PL" sz="1200" dirty="0"/>
              <a:t>Sala 5</a:t>
            </a:r>
          </a:p>
        </p:txBody>
      </p:sp>
      <p:sp>
        <p:nvSpPr>
          <p:cNvPr id="53" name="pole tekstowe 52"/>
          <p:cNvSpPr txBox="1"/>
          <p:nvPr/>
        </p:nvSpPr>
        <p:spPr>
          <a:xfrm>
            <a:off x="1615373" y="3244334"/>
            <a:ext cx="490702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r>
              <a:rPr lang="pl-PL" sz="900" dirty="0"/>
              <a:t>Lista zdających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818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Ok. 10 minut przed egzaminem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11427785" y="6381084"/>
            <a:ext cx="764215" cy="365125"/>
          </a:xfrm>
        </p:spPr>
        <p:txBody>
          <a:bodyPr/>
          <a:lstStyle/>
          <a:p>
            <a:fld id="{589B7C76-EFF2-4CD8-A475-4750F11B4BC6}" type="slidenum">
              <a:rPr lang="pl-PL" smtClean="0"/>
              <a:pPr/>
              <a:t>8</a:t>
            </a:fld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type="body" sz="half" idx="4294967295"/>
          </p:nvPr>
        </p:nvSpPr>
        <p:spPr>
          <a:xfrm>
            <a:off x="478116" y="1678777"/>
            <a:ext cx="10883900" cy="4702307"/>
          </a:xfrm>
        </p:spPr>
        <p:txBody>
          <a:bodyPr>
            <a:noAutofit/>
          </a:bodyPr>
          <a:lstStyle/>
          <a:p>
            <a:pPr marL="360000" indent="-360000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Przewodniczący ZN w obecności przedstawicieli zdających odbiera od PZE zestawy egzaminacyjne:</a:t>
            </a:r>
          </a:p>
          <a:p>
            <a:pPr marL="720000" lvl="1">
              <a:buClr>
                <a:srgbClr val="002060"/>
              </a:buClr>
            </a:pPr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arkusze egzaminacyjne </a:t>
            </a:r>
            <a:r>
              <a:rPr lang="pl-PL" sz="2000" dirty="0"/>
              <a:t>(ewentualnie z dodatkowymi materiałami niezbędnymi do wykonania zadania) w liczbie odpowiadającej liczbie zdających w sali / miejscu przeprowadzania egzaminu na danej zmianie,</a:t>
            </a:r>
          </a:p>
          <a:p>
            <a:pPr marL="720000" lvl="1">
              <a:buClr>
                <a:srgbClr val="002060"/>
              </a:buClr>
            </a:pPr>
            <a:r>
              <a:rPr lang="pl-PL" sz="2000" dirty="0"/>
              <a:t>dokument pn. </a:t>
            </a:r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ZASADY OCENIANIA I KARTY OCENY </a:t>
            </a:r>
            <a:r>
              <a:rPr lang="pl-PL" sz="2000" dirty="0"/>
              <a:t>(dotyczy części praktycznej - model w i </a:t>
            </a:r>
            <a:r>
              <a:rPr lang="pl-PL" sz="2000" dirty="0" err="1"/>
              <a:t>wk</a:t>
            </a:r>
            <a:r>
              <a:rPr lang="pl-PL" sz="2000" dirty="0"/>
              <a:t>).</a:t>
            </a:r>
          </a:p>
          <a:p>
            <a:pPr lvl="1"/>
            <a:endParaRPr lang="pl-PL" sz="2000" dirty="0"/>
          </a:p>
        </p:txBody>
      </p:sp>
      <p:pic>
        <p:nvPicPr>
          <p:cNvPr id="24" name="Obraz 23" descr="przewodniczący 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678" y="639510"/>
            <a:ext cx="850408" cy="8504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25" name="Grupa 24"/>
          <p:cNvGrpSpPr/>
          <p:nvPr/>
        </p:nvGrpSpPr>
        <p:grpSpPr>
          <a:xfrm flipH="1">
            <a:off x="1318092" y="684237"/>
            <a:ext cx="528290" cy="805681"/>
            <a:chOff x="755576" y="476672"/>
            <a:chExt cx="720080" cy="1196752"/>
          </a:xfrm>
        </p:grpSpPr>
        <p:pic>
          <p:nvPicPr>
            <p:cNvPr id="26" name="Picture 2" descr="\\ike\WEZ_PWOE\tymczasowe\gosia\Rysunki_25_03_2013\ręka do góry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476672"/>
              <a:ext cx="720080" cy="1196752"/>
            </a:xfrm>
            <a:prstGeom prst="rect">
              <a:avLst/>
            </a:prstGeom>
            <a:noFill/>
          </p:spPr>
        </p:pic>
        <p:sp>
          <p:nvSpPr>
            <p:cNvPr id="27" name="pole tekstowe 26"/>
            <p:cNvSpPr txBox="1"/>
            <p:nvPr/>
          </p:nvSpPr>
          <p:spPr>
            <a:xfrm>
              <a:off x="899592" y="904156"/>
              <a:ext cx="324037" cy="548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</a:t>
              </a:r>
            </a:p>
          </p:txBody>
        </p:sp>
      </p:grpSp>
      <p:grpSp>
        <p:nvGrpSpPr>
          <p:cNvPr id="28" name="Grupa 27"/>
          <p:cNvGrpSpPr/>
          <p:nvPr/>
        </p:nvGrpSpPr>
        <p:grpSpPr>
          <a:xfrm>
            <a:off x="9168515" y="554571"/>
            <a:ext cx="881760" cy="888902"/>
            <a:chOff x="1574836" y="1268760"/>
            <a:chExt cx="881760" cy="888902"/>
          </a:xfrm>
        </p:grpSpPr>
        <p:sp>
          <p:nvSpPr>
            <p:cNvPr id="29" name="Elipsa 28"/>
            <p:cNvSpPr/>
            <p:nvPr/>
          </p:nvSpPr>
          <p:spPr>
            <a:xfrm>
              <a:off x="1574836" y="1275902"/>
              <a:ext cx="881760" cy="881760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30" name="Obraz 29"/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tx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691680" y="1268760"/>
              <a:ext cx="764916" cy="832409"/>
            </a:xfrm>
            <a:prstGeom prst="rect">
              <a:avLst/>
            </a:prstGeom>
          </p:spPr>
        </p:pic>
      </p:grpSp>
      <p:sp>
        <p:nvSpPr>
          <p:cNvPr id="17" name="Symbol zastępczy zawartości 2"/>
          <p:cNvSpPr txBox="1">
            <a:spLocks/>
          </p:cNvSpPr>
          <p:nvPr/>
        </p:nvSpPr>
        <p:spPr>
          <a:xfrm>
            <a:off x="478116" y="4356261"/>
            <a:ext cx="11382189" cy="9592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360000" indent="-360000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rgbClr val="002060"/>
                </a:solidFill>
              </a:rPr>
              <a:t>PZE i PZN sprawdzają, czy arkusze nie są naruszone oraz czytają na głos z naklejki </a:t>
            </a:r>
            <a:br>
              <a:rPr lang="pl-PL" sz="2400" dirty="0">
                <a:solidFill>
                  <a:srgbClr val="002060"/>
                </a:solidFill>
              </a:rPr>
            </a:br>
            <a:r>
              <a:rPr lang="pl-PL" sz="2400" dirty="0">
                <a:solidFill>
                  <a:srgbClr val="002060"/>
                </a:solidFill>
              </a:rPr>
              <a:t>na kopercie:</a:t>
            </a:r>
          </a:p>
          <a:p>
            <a:pPr>
              <a:buFont typeface="Wingdings" panose="05000000000000000000" pitchFamily="2" charset="2"/>
              <a:buChar char="§"/>
            </a:pPr>
            <a:endParaRPr lang="pl-PL" sz="2400" b="1" i="1" dirty="0"/>
          </a:p>
        </p:txBody>
      </p:sp>
      <p:sp>
        <p:nvSpPr>
          <p:cNvPr id="14" name="Symbol zastępczy zawartości 2">
            <a:extLst>
              <a:ext uri="{FF2B5EF4-FFF2-40B4-BE49-F238E27FC236}">
                <a16:creationId xmlns:a16="http://schemas.microsoft.com/office/drawing/2014/main" id="{4E51E77C-03CB-4DB1-9626-C1FAF9EFA2FD}"/>
              </a:ext>
            </a:extLst>
          </p:cNvPr>
          <p:cNvSpPr txBox="1">
            <a:spLocks/>
          </p:cNvSpPr>
          <p:nvPr/>
        </p:nvSpPr>
        <p:spPr>
          <a:xfrm>
            <a:off x="3094086" y="5173314"/>
            <a:ext cx="5386370" cy="15101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120000"/>
              <a:buFont typeface="Wingdings" pitchFamily="2" charset="2"/>
              <a:buChar char="§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28637" lvl="1" indent="-342900"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datę i godzinę egzaminu na pakiecie</a:t>
            </a:r>
          </a:p>
          <a:p>
            <a:pPr marL="528637" lvl="1" indent="-342900"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oznaczenie kwalifikacji i liczbę sztuk</a:t>
            </a:r>
          </a:p>
        </p:txBody>
      </p:sp>
    </p:spTree>
    <p:extLst>
      <p:ext uri="{BB962C8B-B14F-4D97-AF65-F5344CB8AC3E}">
        <p14:creationId xmlns:p14="http://schemas.microsoft.com/office/powerpoint/2010/main" val="4063016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 godzinie wyznaczonej przez dyrektora </a:t>
            </a:r>
            <a:r>
              <a:rPr lang="pl-PL" dirty="0" err="1"/>
              <a:t>OKE</a:t>
            </a:r>
            <a:endParaRPr lang="pl-PL" dirty="0"/>
          </a:p>
        </p:txBody>
      </p:sp>
      <p:sp>
        <p:nvSpPr>
          <p:cNvPr id="12" name="Symbol zastępczy numeru slajd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9</a:t>
            </a:fld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type="body" sz="half" idx="4294967295"/>
          </p:nvPr>
        </p:nvSpPr>
        <p:spPr>
          <a:xfrm>
            <a:off x="490819" y="1786359"/>
            <a:ext cx="11701181" cy="4293797"/>
          </a:xfrm>
        </p:spPr>
        <p:txBody>
          <a:bodyPr>
            <a:noAutofit/>
          </a:bodyPr>
          <a:lstStyle/>
          <a:p>
            <a:pPr marL="360000" indent="-360000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PZN przekazuje zdającym arkusze egzaminacyjne (i ewentualnie z dodatkowymi materiałami niezbędnymi do wykonania zadania).</a:t>
            </a:r>
          </a:p>
          <a:p>
            <a:pPr marL="360000" indent="-360000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PZN poleca zdającym  sprawdzenie kompletności materiałów i uzupełnia ewentualne braki:</a:t>
            </a:r>
          </a:p>
          <a:p>
            <a:pPr lvl="1">
              <a:buClr>
                <a:srgbClr val="002060"/>
              </a:buClr>
            </a:pPr>
            <a:r>
              <a:rPr lang="pl-PL" sz="2000" dirty="0"/>
              <a:t>wymienia arkusz egzaminacyjny, jeżeli jest taka możliwość (tzn. jest większa liczba arkuszy niż liczba obecnych zdających w sali),</a:t>
            </a:r>
          </a:p>
          <a:p>
            <a:pPr lvl="1">
              <a:buClr>
                <a:srgbClr val="002060"/>
              </a:buClr>
            </a:pPr>
            <a:r>
              <a:rPr lang="pl-PL" sz="2000" dirty="0"/>
              <a:t>informuje PZE o brakach i PZE podejmuje decyzję o powieleniu po uzyskaniu zgody </a:t>
            </a:r>
            <a:r>
              <a:rPr lang="x-none" sz="2000" dirty="0"/>
              <a:t>dyrektor</a:t>
            </a:r>
            <a:r>
              <a:rPr lang="pl-PL" sz="2000" dirty="0"/>
              <a:t>a</a:t>
            </a:r>
            <a:r>
              <a:rPr lang="x-none" sz="2000" dirty="0"/>
              <a:t> OKE</a:t>
            </a:r>
            <a:r>
              <a:rPr lang="pl-PL" sz="2000" dirty="0"/>
              <a:t>.</a:t>
            </a:r>
            <a:endParaRPr lang="pl-PL" sz="2400" dirty="0">
              <a:solidFill>
                <a:srgbClr val="C00000"/>
              </a:solidFill>
            </a:endParaRPr>
          </a:p>
          <a:p>
            <a:pPr marL="360000" indent="-3600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rgbClr val="C00000"/>
                </a:solidFill>
              </a:rPr>
              <a:t>Zdający, który zgłosił braki, podpisuje czytelnie w wykazie zdających w sali wymianę arkusza.</a:t>
            </a:r>
          </a:p>
        </p:txBody>
      </p:sp>
      <p:pic>
        <p:nvPicPr>
          <p:cNvPr id="10" name="Obraz 9" descr="przewodniczący 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80" y="777844"/>
            <a:ext cx="850408" cy="8504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4958601"/>
      </p:ext>
    </p:extLst>
  </p:cSld>
  <p:clrMapOvr>
    <a:masterClrMapping/>
  </p:clrMapOvr>
</p:sld>
</file>

<file path=ppt/theme/theme1.xml><?xml version="1.0" encoding="utf-8"?>
<a:theme xmlns:a="http://schemas.openxmlformats.org/drawingml/2006/main" name="Kropla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TM04033925[[fn=Kropla]]</Template>
  <TotalTime>44739</TotalTime>
  <Words>2116</Words>
  <Application>Microsoft Office PowerPoint</Application>
  <PresentationFormat>Panoramiczny</PresentationFormat>
  <Paragraphs>249</Paragraphs>
  <Slides>29</Slides>
  <Notes>6</Notes>
  <HiddenSlides>1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29</vt:i4>
      </vt:variant>
    </vt:vector>
  </HeadingPairs>
  <TitlesOfParts>
    <vt:vector size="39" baseType="lpstr">
      <vt:lpstr>Arial</vt:lpstr>
      <vt:lpstr>Blackadder ITC</vt:lpstr>
      <vt:lpstr>Calibri</vt:lpstr>
      <vt:lpstr>Calibri Light</vt:lpstr>
      <vt:lpstr>Courier New</vt:lpstr>
      <vt:lpstr>Segoe UI</vt:lpstr>
      <vt:lpstr>Symbol</vt:lpstr>
      <vt:lpstr>Tw Cen MT</vt:lpstr>
      <vt:lpstr>Wingdings</vt:lpstr>
      <vt:lpstr>Kropla</vt:lpstr>
      <vt:lpstr>Szkolenie PZN</vt:lpstr>
      <vt:lpstr>Prezentacja programu PowerPoint</vt:lpstr>
      <vt:lpstr>Około 40-30 minut przed egzaminem</vt:lpstr>
      <vt:lpstr>30 minut przed egzaminem</vt:lpstr>
      <vt:lpstr>Prezentacja programu PowerPoint</vt:lpstr>
      <vt:lpstr>Ok. 30 minut przed egzaminem</vt:lpstr>
      <vt:lpstr>Ok. 20 minut przed egzaminem</vt:lpstr>
      <vt:lpstr>Ok. 10 minut przed egzaminem</vt:lpstr>
      <vt:lpstr>O godzinie wyznaczonej przez dyrektora OKE</vt:lpstr>
      <vt:lpstr>Po sprawdzeniu kompletności arkuszy</vt:lpstr>
      <vt:lpstr>Prezentacja programu PowerPoint</vt:lpstr>
      <vt:lpstr>kodowanie Zasad OCENIANIA i Kart oceny PRZEZ EGZAMINATORA część praktyczna Model w i wk </vt:lpstr>
      <vt:lpstr>Po zakończeniu czynności organizacyjnych</vt:lpstr>
      <vt:lpstr>Podczas egzaminu</vt:lpstr>
      <vt:lpstr>Podczas egzaminu</vt:lpstr>
      <vt:lpstr>Human resources slide 9</vt:lpstr>
      <vt:lpstr>Podczas egzaminu</vt:lpstr>
      <vt:lpstr>Po upływie czasu trwania egzaminu</vt:lpstr>
      <vt:lpstr>Human resources slide 9</vt:lpstr>
      <vt:lpstr>Human resources slide 9</vt:lpstr>
      <vt:lpstr>Prezentacja programu PowerPoint</vt:lpstr>
      <vt:lpstr>Prezentacja programu PowerPoint</vt:lpstr>
      <vt:lpstr>Po opuszczeniu sali / miejsca egzaminu przez zdających</vt:lpstr>
      <vt:lpstr>Po opuszczeniu sali / miejsca egzaminu przez zdających</vt:lpstr>
      <vt:lpstr>Pakowanie materiałów egzaminacyjnych w sali /miejscu – część praktyczna model D i Dk</vt:lpstr>
      <vt:lpstr>Pakowanie materiałów egzaminacyjnych w sali /miejscu – część praktyczna model w i wk</vt:lpstr>
      <vt:lpstr>Na naklejce zwrotnej, dla egzaminów z części praktycznej modelu „d” i „dk”, należy wpisać oznaczenie egzaminu, np. 20230317/061606-02337/64045384</vt:lpstr>
      <vt:lpstr>Zakończenie pracy ZN</vt:lpstr>
      <vt:lpstr>Prezentacja programu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OKE Kr</dc:creator>
  <cp:lastModifiedBy>Joanna Drwal</cp:lastModifiedBy>
  <cp:revision>442</cp:revision>
  <cp:lastPrinted>2018-12-06T08:14:48Z</cp:lastPrinted>
  <dcterms:created xsi:type="dcterms:W3CDTF">2016-10-21T06:41:18Z</dcterms:created>
  <dcterms:modified xsi:type="dcterms:W3CDTF">2026-04-28T09:09:55Z</dcterms:modified>
</cp:coreProperties>
</file>