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467" r:id="rId2"/>
    <p:sldId id="468" r:id="rId3"/>
    <p:sldId id="469" r:id="rId4"/>
    <p:sldId id="470" r:id="rId5"/>
    <p:sldId id="504" r:id="rId6"/>
    <p:sldId id="471" r:id="rId7"/>
    <p:sldId id="472" r:id="rId8"/>
    <p:sldId id="473" r:id="rId9"/>
    <p:sldId id="474" r:id="rId10"/>
    <p:sldId id="475" r:id="rId11"/>
    <p:sldId id="412" r:id="rId12"/>
    <p:sldId id="477" r:id="rId13"/>
    <p:sldId id="478" r:id="rId14"/>
    <p:sldId id="479" r:id="rId15"/>
    <p:sldId id="480" r:id="rId16"/>
    <p:sldId id="976" r:id="rId17"/>
    <p:sldId id="481" r:id="rId18"/>
    <p:sldId id="483" r:id="rId19"/>
    <p:sldId id="1034" r:id="rId20"/>
    <p:sldId id="949" r:id="rId21"/>
    <p:sldId id="498" r:id="rId22"/>
    <p:sldId id="499" r:id="rId23"/>
    <p:sldId id="485" r:id="rId24"/>
    <p:sldId id="1035" r:id="rId25"/>
    <p:sldId id="488" r:id="rId26"/>
    <p:sldId id="487" r:id="rId27"/>
    <p:sldId id="890" r:id="rId28"/>
    <p:sldId id="489" r:id="rId29"/>
    <p:sldId id="103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99CCFF"/>
    <a:srgbClr val="99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13D8A-C425-4BAA-AEAD-1B3095D7BB81}" type="datetimeFigureOut">
              <a:rPr lang="pl-PL" smtClean="0"/>
              <a:pPr/>
              <a:t>28.04.2026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D8D60-A8B1-477C-8D84-4B7B75FD85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7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/>
              <a:t>Zgodnie z roporzadzeniem w sprawie warunków i sposobów oceniania, klasyfikowania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26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8D60-A8B1-477C-8D84-4B7B75FD85D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53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A110C-3D35-4FD3-808A-C1BFDD21E25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8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03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23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14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6612E754-CC83-44BD-8589-9250A5149A7D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787" y="640565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30" y="348589"/>
            <a:ext cx="3809363" cy="983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5D65-0169-412D-A4F2-4FD04D296376}" type="datetime1">
              <a:rPr lang="en-US" smtClean="0"/>
              <a:pPr>
                <a:defRPr/>
              </a:pPr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42B2-BF6C-4AF5-95AE-7803DE761AA2}" type="slidenum">
              <a:rPr lang="en-US" altLang="pl-PL" smtClean="0"/>
              <a:pPr/>
              <a:t>‹#›</a:t>
            </a:fld>
            <a:endParaRPr lang="en-US" altLang="pl-PL"/>
          </a:p>
        </p:txBody>
      </p:sp>
      <p:pic>
        <p:nvPicPr>
          <p:cNvPr id="7" name="Obraz 5">
            <a:extLst>
              <a:ext uri="{FF2B5EF4-FFF2-40B4-BE49-F238E27FC236}">
                <a16:creationId xmlns:a16="http://schemas.microsoft.com/office/drawing/2014/main" id="{F9CDCC67-EC60-4C1B-9277-43E34B121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" y="136525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óż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616E89-FD42-4D23-8339-57A0A9C1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884932" y="2884932"/>
            <a:ext cx="6327648" cy="557784"/>
          </a:xfrm>
          <a:solidFill>
            <a:schemeClr val="accent4">
              <a:lumMod val="75000"/>
            </a:schemeClr>
          </a:solidFill>
          <a:ln w="38100">
            <a:noFill/>
          </a:ln>
        </p:spPr>
        <p:txBody>
          <a:bodyPr lIns="548640" tIns="73152" rtlCol="0">
            <a:noAutofit/>
          </a:bodyPr>
          <a:lstStyle>
            <a:lvl1pPr algn="l">
              <a:defRPr lang="pl-PL" sz="28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dirty="0"/>
              <a:t>Akty prawne</a:t>
            </a:r>
          </a:p>
        </p:txBody>
      </p:sp>
    </p:spTree>
    <p:extLst>
      <p:ext uri="{BB962C8B-B14F-4D97-AF65-F5344CB8AC3E}">
        <p14:creationId xmlns:p14="http://schemas.microsoft.com/office/powerpoint/2010/main" val="168509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2336931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EC26623-486B-4C28-9BC1-22C2C3A9A027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" y="6389877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BDFA013C-9B55-42B5-B08C-87C7412E4DE9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" y="64193"/>
            <a:ext cx="1790789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80316"/>
            <a:ext cx="10364451" cy="78439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54D2868-2658-4884-9030-650847209FFA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8226" y="63235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351" y="49192"/>
            <a:ext cx="1503649" cy="38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9F06E22-7F79-4409-9568-50E6F316A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878BF943-CB63-448F-942D-BBFCD8AEF2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538" y="2019300"/>
            <a:ext cx="4322762" cy="4106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A5E58DB9-122B-4410-8CBF-1C262EEB2A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02300" y="2119314"/>
            <a:ext cx="4779963" cy="400685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31B6561D-3A1D-4A5A-B5E1-5E974FDC2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8" y="1130300"/>
            <a:ext cx="4322762" cy="739775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2"/>
            <a:endParaRPr lang="pl-PL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AD49FFB9-C93D-4147-8D47-96DBDEADD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300" y="1130300"/>
            <a:ext cx="4779963" cy="889000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2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937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1622EBC-5E1D-469D-9054-9B404E04BFAF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03720" y="635433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0" y="479754"/>
            <a:ext cx="4372321" cy="1258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3906982"/>
            <a:ext cx="5666509" cy="2951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B6A824C-58D2-4F1B-8079-0EF534633606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16">
            <a:off x="169930" y="6274967"/>
            <a:ext cx="1092497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1" y="584685"/>
            <a:ext cx="4492242" cy="1258827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1524000" y="2168860"/>
            <a:ext cx="9144000" cy="1571096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accent2"/>
                </a:solidFill>
                <a:effectLst>
                  <a:glow rad="76200">
                    <a:schemeClr val="bg1">
                      <a:alpha val="35000"/>
                    </a:schemeClr>
                  </a:glo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3" name="Podtytuł 2"/>
          <p:cNvSpPr>
            <a:spLocks noGrp="1"/>
          </p:cNvSpPr>
          <p:nvPr>
            <p:ph type="subTitle" idx="1"/>
          </p:nvPr>
        </p:nvSpPr>
        <p:spPr>
          <a:xfrm>
            <a:off x="1524000" y="3897053"/>
            <a:ext cx="9144000" cy="1032933"/>
          </a:xfr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chemeClr val="bg1">
                      <a:lumMod val="95000"/>
                      <a:alpha val="57000"/>
                    </a:schemeClr>
                  </a:glo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112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54D2868-2658-4884-9030-650847209FFA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8226" y="63235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11" y="49192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438636"/>
            <a:ext cx="10364451" cy="895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618938"/>
            <a:ext cx="10364452" cy="487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7785" y="64928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54" r:id="rId4"/>
    <p:sldLayoutId id="2147483673" r:id="rId5"/>
    <p:sldLayoutId id="2147483655" r:id="rId6"/>
    <p:sldLayoutId id="2147483661" r:id="rId7"/>
    <p:sldLayoutId id="2147483668" r:id="rId8"/>
    <p:sldLayoutId id="2147483671" r:id="rId9"/>
    <p:sldLayoutId id="2147483672" r:id="rId10"/>
    <p:sldLayoutId id="2147483674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02060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Szkolenie PZN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400" dirty="0"/>
              <a:t>część praktyczna</a:t>
            </a:r>
          </a:p>
          <a:p>
            <a:r>
              <a:rPr lang="pl-PL" dirty="0"/>
              <a:t>2026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428413" y="6492875"/>
            <a:ext cx="76358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9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sprawdzeniu kompletności arkuszy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379092" y="1340466"/>
            <a:ext cx="11433815" cy="2607819"/>
          </a:xfrm>
        </p:spPr>
        <p:txBody>
          <a:bodyPr>
            <a:noAutofit/>
          </a:bodyPr>
          <a:lstStyle/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PZN poleca zdającym oznaczenie (zakodowanie) arkusza egzaminacyjnego (wpisanie </a:t>
            </a:r>
            <a:br>
              <a:rPr lang="pl-PL" sz="2400" dirty="0"/>
            </a:br>
            <a:r>
              <a:rPr lang="pl-PL" sz="2400" dirty="0"/>
              <a:t>nr </a:t>
            </a:r>
            <a:r>
              <a:rPr lang="pl-PL" sz="2400" b="1" dirty="0"/>
              <a:t>PESEL</a:t>
            </a:r>
            <a:r>
              <a:rPr lang="pl-PL" sz="2400" dirty="0"/>
              <a:t> i </a:t>
            </a:r>
            <a:r>
              <a:rPr lang="pl-PL" sz="2400" b="1" dirty="0"/>
              <a:t>nr stanowiska </a:t>
            </a:r>
            <a:r>
              <a:rPr lang="pl-PL" sz="2400" dirty="0"/>
              <a:t>na pierwszej stronie arkusza).</a:t>
            </a: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Zdający wpisuje </a:t>
            </a:r>
            <a:r>
              <a:rPr lang="pl-PL" sz="2400" b="1" dirty="0"/>
              <a:t>kod szkoły/placówki </a:t>
            </a:r>
            <a:r>
              <a:rPr lang="pl-PL" sz="2400" dirty="0"/>
              <a:t>w miejscu przeznaczonym na naklejkę.</a:t>
            </a: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PZN lub wyznaczony przez niego członek ZN wkłada niewykorzystane materiały do papierowej  koperty, opisuje ją i zakleja.</a:t>
            </a:r>
          </a:p>
        </p:txBody>
      </p:sp>
      <p:pic>
        <p:nvPicPr>
          <p:cNvPr id="8" name="Obraz 7" descr="koperta_otwart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13286" y="4012304"/>
            <a:ext cx="2237767" cy="916127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782940" y="4615940"/>
            <a:ext cx="8920934" cy="12618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ostatni moment dla spóźnialskich</a:t>
            </a:r>
          </a:p>
          <a:p>
            <a:pPr algn="ctr"/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modelu </a:t>
            </a:r>
            <a:r>
              <a:rPr 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i </a:t>
            </a:r>
            <a:r>
              <a:rPr 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części praktycznej egzaminu należy dla spóźnialskich indywidualnie przeprowadzić instruktaż stanowiskowy</a:t>
            </a:r>
          </a:p>
        </p:txBody>
      </p:sp>
    </p:spTree>
    <p:extLst>
      <p:ext uri="{BB962C8B-B14F-4D97-AF65-F5344CB8AC3E}">
        <p14:creationId xmlns:p14="http://schemas.microsoft.com/office/powerpoint/2010/main" val="1760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3">
            <a:extLst>
              <a:ext uri="{FF2B5EF4-FFF2-40B4-BE49-F238E27FC236}">
                <a16:creationId xmlns:a16="http://schemas.microsoft.com/office/drawing/2014/main" id="{60907ACE-A1E0-4C21-9683-307FA2A46F3D}"/>
              </a:ext>
            </a:extLst>
          </p:cNvPr>
          <p:cNvSpPr txBox="1">
            <a:spLocks/>
          </p:cNvSpPr>
          <p:nvPr/>
        </p:nvSpPr>
        <p:spPr>
          <a:xfrm>
            <a:off x="838200" y="210049"/>
            <a:ext cx="10515600" cy="512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KODOWANIE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ARKUSZY</a:t>
            </a:r>
          </a:p>
        </p:txBody>
      </p:sp>
      <p:pic>
        <p:nvPicPr>
          <p:cNvPr id="11" name="Symbol zastępczy zawartości 5">
            <a:extLst>
              <a:ext uri="{FF2B5EF4-FFF2-40B4-BE49-F238E27FC236}">
                <a16:creationId xmlns:a16="http://schemas.microsoft.com/office/drawing/2014/main" id="{6BDA30C9-CA61-41ED-ACE0-4C6C53A27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80" y="1608192"/>
            <a:ext cx="3566333" cy="507930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6856121-1801-4FC7-83FD-B5E8C9ECD360}"/>
              </a:ext>
            </a:extLst>
          </p:cNvPr>
          <p:cNvSpPr txBox="1"/>
          <p:nvPr/>
        </p:nvSpPr>
        <p:spPr>
          <a:xfrm>
            <a:off x="534756" y="783123"/>
            <a:ext cx="10949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koduje arkusz egzaminacyjny wpisując </a:t>
            </a: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 PESEL 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 stanowiska 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pierwszej stronie arkusza oraz </a:t>
            </a: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 OE 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miejscu na naklejkę. </a:t>
            </a:r>
            <a:r>
              <a:rPr lang="pl-PL" sz="2000" dirty="0">
                <a:solidFill>
                  <a:srgbClr val="3494BA">
                    <a:lumMod val="75000"/>
                  </a:srgbClr>
                </a:solidFill>
                <a:highlight>
                  <a:srgbClr val="FFFF00"/>
                </a:highlight>
                <a:latin typeface="Arial"/>
              </a:rPr>
              <a:t>Ważne! Sprawdza poprawność wpisanych danych.</a:t>
            </a:r>
            <a:endParaRPr lang="pl-PL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31F185A0-3644-4685-AC27-23047B495A47}"/>
              </a:ext>
            </a:extLst>
          </p:cNvPr>
          <p:cNvSpPr/>
          <p:nvPr/>
        </p:nvSpPr>
        <p:spPr>
          <a:xfrm>
            <a:off x="2076617" y="2471530"/>
            <a:ext cx="2574896" cy="904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4DC1E46-9447-4607-9156-B2AF18D9EA4C}"/>
              </a:ext>
            </a:extLst>
          </p:cNvPr>
          <p:cNvSpPr txBox="1"/>
          <p:nvPr/>
        </p:nvSpPr>
        <p:spPr>
          <a:xfrm>
            <a:off x="7356914" y="1857199"/>
            <a:ext cx="439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Brak kart oceny </a:t>
            </a:r>
          </a:p>
          <a:p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(nie będą dostarczone z arkuszami)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7500CDBE-A633-4FB6-9870-61F095B90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364" y="2761129"/>
            <a:ext cx="2635938" cy="39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740" y="358611"/>
            <a:ext cx="10935325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kodowanie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 OCENIANIA i Kart oceny </a:t>
            </a:r>
            <a:r>
              <a:rPr lang="pl-PL" dirty="0"/>
              <a:t>PRZEZ EGZAMINATORA</a:t>
            </a:r>
            <a:br>
              <a:rPr lang="pl-PL" dirty="0"/>
            </a:br>
            <a:r>
              <a:rPr lang="pl-PL" sz="3100" dirty="0"/>
              <a:t>część praktyczna </a:t>
            </a:r>
            <a:r>
              <a:rPr lang="pl-PL" sz="3100" dirty="0">
                <a:solidFill>
                  <a:srgbClr val="FF0000"/>
                </a:solidFill>
              </a:rPr>
              <a:t>Model w i </a:t>
            </a:r>
            <a:r>
              <a:rPr lang="pl-PL" sz="3100" dirty="0" err="1">
                <a:solidFill>
                  <a:srgbClr val="FF0000"/>
                </a:solidFill>
              </a:rPr>
              <a:t>wk</a:t>
            </a:r>
            <a:r>
              <a:rPr lang="pl-PL" sz="3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11030958" y="6323528"/>
            <a:ext cx="764215" cy="365125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7E282FB-2C6F-4ADF-967D-290B8039C92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53622" y="1632698"/>
            <a:ext cx="5718572" cy="345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Egzaminator wpisuje:</a:t>
            </a:r>
          </a:p>
          <a:p>
            <a:pPr marL="720000" indent="-288000">
              <a:buClr>
                <a:srgbClr val="002060"/>
              </a:buClr>
            </a:pPr>
            <a:r>
              <a:rPr lang="pl-PL" sz="2200" dirty="0">
                <a:ea typeface="Calibri" panose="020F0502020204030204" pitchFamily="34" charset="0"/>
              </a:rPr>
              <a:t>Kod ośrodka,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0" indent="-288000">
              <a:buClr>
                <a:srgbClr val="002060"/>
              </a:buClr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swój numer egzaminatora, </a:t>
            </a:r>
          </a:p>
          <a:p>
            <a:pPr marL="720000" indent="-288000">
              <a:buClr>
                <a:srgbClr val="002060"/>
              </a:buClr>
            </a:pPr>
            <a:r>
              <a:rPr lang="pl-PL" sz="2200" dirty="0">
                <a:ea typeface="Calibri" panose="020F0502020204030204" pitchFamily="34" charset="0"/>
              </a:rPr>
              <a:t>dane dotyczące egzaminu, 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0" indent="-288000">
              <a:buClr>
                <a:srgbClr val="002060"/>
              </a:buClr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wszystkich wskazanych miejscach dokumentu 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numery stanowisk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egzaminacyjnych zdających.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147E5E2-6792-4E94-965B-A2C0D5100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06" y="1237319"/>
            <a:ext cx="5718572" cy="407054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C6E9B0A-62B5-4137-9E54-68FF9C2E5D3A}"/>
              </a:ext>
            </a:extLst>
          </p:cNvPr>
          <p:cNvSpPr/>
          <p:nvPr/>
        </p:nvSpPr>
        <p:spPr>
          <a:xfrm>
            <a:off x="253622" y="5490427"/>
            <a:ext cx="11938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Uzupełnia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 PESEL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zdających po zakończeniu egzaminu na podstawie danych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wpisanych przez zdających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pierwszej stronie arkuszy egzaminacyjnych, sprawdzając jednocześnie spójność i poprawność tych danych.</a:t>
            </a:r>
          </a:p>
        </p:txBody>
      </p:sp>
    </p:spTree>
    <p:extLst>
      <p:ext uri="{BB962C8B-B14F-4D97-AF65-F5344CB8AC3E}">
        <p14:creationId xmlns:p14="http://schemas.microsoft.com/office/powerpoint/2010/main" val="111059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zakończeniu czynności organizacyjnych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363059" y="1351988"/>
            <a:ext cx="11679382" cy="775775"/>
          </a:xfrm>
        </p:spPr>
        <p:txBody>
          <a:bodyPr>
            <a:noAutofit/>
          </a:bodyPr>
          <a:lstStyle/>
          <a:p>
            <a:pPr marL="468000" lvl="1" indent="-468000" algn="ctr">
              <a:spcBef>
                <a:spcPts val="12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q"/>
            </a:pPr>
            <a:r>
              <a:rPr lang="pl-PL" sz="2800" dirty="0"/>
              <a:t>Przewodniczący lub członek ZN ogłasza i zapisuje w widocznym miejscu: </a:t>
            </a:r>
          </a:p>
        </p:txBody>
      </p:sp>
      <p:pic>
        <p:nvPicPr>
          <p:cNvPr id="8" name="Obraz 7" descr="images1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037"/>
            <a:ext cx="2232248" cy="22322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4D86EAF-33AA-4015-BF85-E51253AB65EF}"/>
              </a:ext>
            </a:extLst>
          </p:cNvPr>
          <p:cNvSpPr/>
          <p:nvPr/>
        </p:nvSpPr>
        <p:spPr>
          <a:xfrm>
            <a:off x="1470839" y="2544642"/>
            <a:ext cx="103267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 przeznaczony na zapoznanie się przez zdających ze stanowiskiem </a:t>
            </a:r>
            <a:b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z materiałami egzaminacyjnymi:</a:t>
            </a:r>
          </a:p>
          <a:p>
            <a:pPr marL="360000" indent="-360000"/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/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/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godzinę  rozpoczęcia i zakończenia egzaminu,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 szkoły/placówki.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CEBF6B-4492-4FBB-B552-00F24D25C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656" y="3429000"/>
            <a:ext cx="429805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Podczas egzaminu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710648" y="929012"/>
            <a:ext cx="10363200" cy="495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Zdający powinni:</a:t>
            </a:r>
          </a:p>
          <a:p>
            <a:pPr marL="360000"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pracować samodzielnie przestrzegając przepisów bhp,</a:t>
            </a:r>
          </a:p>
          <a:p>
            <a:pPr marL="360000"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korzystać wyłącznie z materiałów, sprzętu znajdujących się na stanowisku egzaminacyjnym,</a:t>
            </a:r>
          </a:p>
          <a:p>
            <a:pPr marL="360000"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nie porozumiewać się między sobą,</a:t>
            </a:r>
          </a:p>
          <a:p>
            <a:pPr marL="360000"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przez podniesienie ręki zgłaszać między innymi: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</a:pPr>
            <a:r>
              <a:rPr lang="pl-PL" sz="2000" dirty="0"/>
              <a:t>wcześniejsze zakończenie egzaminu,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</a:pPr>
            <a:r>
              <a:rPr lang="pl-PL" sz="2000" dirty="0"/>
              <a:t>gotowość do oceny rezultatu ‎pośredniego, jeżeli taki rezultat występuje w zadaniu egzaminacyjnym,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</a:pPr>
            <a:r>
              <a:rPr lang="pl-PL" sz="2000" dirty="0"/>
              <a:t>gotowość do podłączenia zasilania, wykonania określonych w zadaniu działań, itp.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121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Podczas egzaminu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560294" y="1431934"/>
            <a:ext cx="11071412" cy="4251689"/>
          </a:xfrm>
        </p:spPr>
        <p:txBody>
          <a:bodyPr>
            <a:noAutofit/>
          </a:bodyPr>
          <a:lstStyle/>
          <a:p>
            <a:pPr marL="360000" marR="68580" indent="-360000" algn="just" eaLnBrk="0" hangingPunct="0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>
                <a:ea typeface="Calibri" panose="020F0502020204030204" pitchFamily="34" charset="0"/>
              </a:rPr>
              <a:t>PZN przypomina</a:t>
            </a:r>
            <a:r>
              <a:rPr lang="pl-PL" sz="2400" spc="400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zdającym,</a:t>
            </a:r>
            <a:r>
              <a:rPr lang="pl-PL" sz="2400" spc="400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że</a:t>
            </a:r>
            <a:r>
              <a:rPr lang="pl-PL" sz="2400" spc="165" dirty="0">
                <a:ea typeface="Calibri" panose="020F0502020204030204" pitchFamily="34" charset="0"/>
              </a:rPr>
              <a:t>  </a:t>
            </a:r>
            <a:r>
              <a:rPr lang="pl-PL" sz="2400" dirty="0">
                <a:ea typeface="Calibri" panose="020F0502020204030204" pitchFamily="34" charset="0"/>
              </a:rPr>
              <a:t>rozwiązują</a:t>
            </a:r>
            <a:r>
              <a:rPr lang="pl-PL" sz="2400" spc="165" dirty="0">
                <a:ea typeface="Calibri" panose="020F0502020204030204" pitchFamily="34" charset="0"/>
              </a:rPr>
              <a:t>  </a:t>
            </a:r>
            <a:r>
              <a:rPr lang="pl-PL" sz="2400" dirty="0">
                <a:ea typeface="Calibri" panose="020F0502020204030204" pitchFamily="34" charset="0"/>
              </a:rPr>
              <a:t>zadanie</a:t>
            </a:r>
            <a:r>
              <a:rPr lang="pl-PL" sz="2400" spc="165" dirty="0">
                <a:ea typeface="Calibri" panose="020F0502020204030204" pitchFamily="34" charset="0"/>
              </a:rPr>
              <a:t>  </a:t>
            </a:r>
            <a:r>
              <a:rPr lang="pl-PL" sz="2400" dirty="0">
                <a:ea typeface="Calibri" panose="020F0502020204030204" pitchFamily="34" charset="0"/>
              </a:rPr>
              <a:t>egzaminacyjne</a:t>
            </a:r>
            <a:r>
              <a:rPr lang="pl-PL" sz="2400" spc="400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tylko</a:t>
            </a:r>
            <a:r>
              <a:rPr lang="pl-PL" sz="2400" spc="165" dirty="0">
                <a:ea typeface="Calibri" panose="020F0502020204030204" pitchFamily="34" charset="0"/>
              </a:rPr>
              <a:t>  </a:t>
            </a:r>
            <a:br>
              <a:rPr lang="pl-PL" sz="2400" spc="165" dirty="0">
                <a:ea typeface="Calibri" panose="020F0502020204030204" pitchFamily="34" charset="0"/>
              </a:rPr>
            </a:br>
            <a:r>
              <a:rPr lang="pl-PL" sz="2400" dirty="0">
                <a:ea typeface="Calibri" panose="020F0502020204030204" pitchFamily="34" charset="0"/>
              </a:rPr>
              <a:t>w</a:t>
            </a:r>
            <a:r>
              <a:rPr lang="pl-PL" sz="2400" spc="400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arkuszu</a:t>
            </a:r>
            <a:r>
              <a:rPr lang="pl-PL" sz="2400" spc="-5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egzaminacyjnym</a:t>
            </a:r>
            <a:r>
              <a:rPr lang="pl-PL" sz="2400" spc="200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-</a:t>
            </a:r>
            <a:r>
              <a:rPr lang="pl-PL" sz="2400" spc="200" dirty="0">
                <a:ea typeface="Calibri" panose="020F0502020204030204" pitchFamily="34" charset="0"/>
              </a:rPr>
              <a:t>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dodatkowe</a:t>
            </a:r>
            <a:r>
              <a:rPr lang="pl-PL" sz="24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kartki</a:t>
            </a:r>
            <a:r>
              <a:rPr lang="pl-PL" sz="24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są</a:t>
            </a:r>
            <a:r>
              <a:rPr lang="pl-PL" sz="24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niedozwolone</a:t>
            </a:r>
            <a:r>
              <a:rPr lang="pl-PL" sz="24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i</a:t>
            </a:r>
            <a:r>
              <a:rPr lang="pl-PL" sz="2400" spc="200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nie</a:t>
            </a:r>
            <a:r>
              <a:rPr lang="pl-PL" sz="2400" spc="200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podlegają</a:t>
            </a:r>
            <a:r>
              <a:rPr lang="pl-PL" sz="2400" spc="200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sprawdzeniu</a:t>
            </a:r>
            <a:r>
              <a:rPr lang="pl-PL" sz="2400" spc="200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i ocenie.</a:t>
            </a:r>
            <a:r>
              <a:rPr lang="pl-PL" sz="2400" spc="365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Wyjątkiem</a:t>
            </a:r>
            <a:r>
              <a:rPr lang="pl-PL" sz="2400" spc="365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są</a:t>
            </a:r>
            <a:r>
              <a:rPr lang="pl-PL" sz="2400" spc="360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rezultaty</a:t>
            </a:r>
            <a:r>
              <a:rPr lang="pl-PL" sz="2400" spc="375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w</a:t>
            </a:r>
            <a:r>
              <a:rPr lang="pl-PL" sz="2400" spc="355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postaci</a:t>
            </a:r>
            <a:r>
              <a:rPr lang="pl-PL" sz="2400" spc="355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wydruku,</a:t>
            </a:r>
            <a:r>
              <a:rPr lang="pl-PL" sz="2400" spc="365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wykonane</a:t>
            </a:r>
            <a:r>
              <a:rPr lang="pl-PL" sz="2400" spc="360" dirty="0">
                <a:ea typeface="Calibri" panose="020F0502020204030204" pitchFamily="34" charset="0"/>
              </a:rPr>
              <a:t> </a:t>
            </a:r>
            <a:br>
              <a:rPr lang="pl-PL" sz="2400" spc="360" dirty="0">
                <a:ea typeface="Calibri" panose="020F0502020204030204" pitchFamily="34" charset="0"/>
              </a:rPr>
            </a:br>
            <a:r>
              <a:rPr lang="pl-PL" sz="2400" dirty="0">
                <a:ea typeface="Calibri" panose="020F0502020204030204" pitchFamily="34" charset="0"/>
              </a:rPr>
              <a:t>z</a:t>
            </a:r>
            <a:r>
              <a:rPr lang="pl-PL" sz="2400" spc="360" dirty="0">
                <a:ea typeface="Calibri" panose="020F0502020204030204" pitchFamily="34" charset="0"/>
              </a:rPr>
              <a:t> </a:t>
            </a:r>
            <a:r>
              <a:rPr lang="pl-PL" sz="2400" dirty="0">
                <a:ea typeface="Calibri" panose="020F0502020204030204" pitchFamily="34" charset="0"/>
              </a:rPr>
              <a:t>wykorzystaniem komputera, będącego przyznaną formą dostosowania warunków egzaminu.</a:t>
            </a:r>
            <a:endParaRPr lang="pl-PL" dirty="0"/>
          </a:p>
          <a:p>
            <a:pPr marL="131763" indent="0">
              <a:spcBef>
                <a:spcPts val="800"/>
              </a:spcBef>
              <a:buNone/>
            </a:pPr>
            <a:r>
              <a:rPr lang="pl-PL" sz="2200" dirty="0"/>
              <a:t>Przewodniczący ZN reaguje na zgłoszenia zdających:</a:t>
            </a:r>
          </a:p>
          <a:p>
            <a:pPr marL="360000" indent="-360000" algn="just">
              <a:spcBef>
                <a:spcPts val="8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w uzasadnionych przypadkach zezwala zdającemu na opuszczenie sali ‎egzaminacyjnej, przy czym nie może się on kontaktować z innymi osobami, </a:t>
            </a:r>
            <a:br>
              <a:rPr lang="pl-PL" sz="2400" dirty="0"/>
            </a:br>
            <a:r>
              <a:rPr lang="pl-PL" sz="2400" dirty="0"/>
              <a:t>z wyjątkiem ‎osób udzielających pomocy medycznej.</a:t>
            </a:r>
          </a:p>
        </p:txBody>
      </p:sp>
    </p:spTree>
    <p:extLst>
      <p:ext uri="{BB962C8B-B14F-4D97-AF65-F5344CB8AC3E}">
        <p14:creationId xmlns:p14="http://schemas.microsoft.com/office/powerpoint/2010/main" val="18739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97" hidden="1">
            <a:extLst>
              <a:ext uri="{FF2B5EF4-FFF2-40B4-BE49-F238E27FC236}">
                <a16:creationId xmlns:a16="http://schemas.microsoft.com/office/drawing/2014/main" id="{D69146DD-53CC-4FD6-9456-3F49560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2132962" y="1273510"/>
            <a:ext cx="7337580" cy="384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sz="3000" dirty="0">
              <a:latin typeface="+mn-lt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20180D9-2505-4CB5-9434-3C78679D1754}"/>
              </a:ext>
            </a:extLst>
          </p:cNvPr>
          <p:cNvSpPr txBox="1">
            <a:spLocks/>
          </p:cNvSpPr>
          <p:nvPr/>
        </p:nvSpPr>
        <p:spPr>
          <a:xfrm>
            <a:off x="646258" y="194056"/>
            <a:ext cx="7511625" cy="77529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7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SYTUACJE SZCZEGÓLNE NA EGZAMINIE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8F1F8BB-8996-42D8-9925-A0F2D63E4861}"/>
              </a:ext>
            </a:extLst>
          </p:cNvPr>
          <p:cNvSpPr txBox="1">
            <a:spLocks/>
          </p:cNvSpPr>
          <p:nvPr/>
        </p:nvSpPr>
        <p:spPr>
          <a:xfrm>
            <a:off x="552081" y="1162656"/>
            <a:ext cx="11326154" cy="405747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1350"/>
              </a:spcBef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PZN bezzwłocznie zgłasza do PZE, który przekazuje do OKE zakłócenia przebiegu egzaminu:</a:t>
            </a:r>
          </a:p>
          <a:p>
            <a:pPr indent="-270000">
              <a:lnSpc>
                <a:spcPct val="100000"/>
              </a:lnSpc>
              <a:spcBef>
                <a:spcPts val="135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pl-PL" altLang="pl-PL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D59E3E5-3621-4F4C-83D4-B431C30C5B96}"/>
              </a:ext>
            </a:extLst>
          </p:cNvPr>
          <p:cNvSpPr/>
          <p:nvPr/>
        </p:nvSpPr>
        <p:spPr>
          <a:xfrm>
            <a:off x="785163" y="2286383"/>
            <a:ext cx="4304278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900" lvl="1" indent="-342900">
              <a:spcBef>
                <a:spcPts val="4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 ośrodka egzaminacyjnego</a:t>
            </a:r>
          </a:p>
          <a:p>
            <a:pPr marL="666900" lvl="1" indent="-342900">
              <a:spcBef>
                <a:spcPts val="4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informację</a:t>
            </a:r>
          </a:p>
          <a:p>
            <a:pPr marL="666900" lvl="1" indent="-342900">
              <a:spcBef>
                <a:spcPts val="4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imię i nazwisko oraz </a:t>
            </a:r>
            <a:r>
              <a:rPr lang="pl-PL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 telefonu 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osoby pełniącej funkcję PZE.</a:t>
            </a:r>
          </a:p>
        </p:txBody>
      </p:sp>
      <p:sp>
        <p:nvSpPr>
          <p:cNvPr id="11" name="pole tekstowe 11">
            <a:extLst>
              <a:ext uri="{FF2B5EF4-FFF2-40B4-BE49-F238E27FC236}">
                <a16:creationId xmlns:a16="http://schemas.microsoft.com/office/drawing/2014/main" id="{8B311C22-A049-43A0-A2BE-6B68C056F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934" y="5218290"/>
            <a:ext cx="625213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2800" dirty="0">
                <a:solidFill>
                  <a:srgbClr val="C00000"/>
                </a:solidFill>
              </a:rPr>
              <a:t>Informacja o zdarzeniu musi się znaleźć </a:t>
            </a:r>
          </a:p>
          <a:p>
            <a:pPr algn="ctr"/>
            <a:r>
              <a:rPr lang="pl-PL" altLang="pl-PL" sz="2800" dirty="0">
                <a:solidFill>
                  <a:srgbClr val="C00000"/>
                </a:solidFill>
              </a:rPr>
              <a:t>w protokole przebiegu egzaminu z sali.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0E10A48B-F0F6-4B0B-A5DC-17E58E751878}"/>
              </a:ext>
            </a:extLst>
          </p:cNvPr>
          <p:cNvSpPr/>
          <p:nvPr/>
        </p:nvSpPr>
        <p:spPr>
          <a:xfrm>
            <a:off x="6096000" y="2052142"/>
            <a:ext cx="4638760" cy="232137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-270000" defTabSz="685800">
              <a:spcBef>
                <a:spcPts val="1350"/>
              </a:spcBef>
              <a:spcAft>
                <a:spcPts val="15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kern="0" dirty="0">
                <a:solidFill>
                  <a:prstClr val="white"/>
                </a:solidFill>
                <a:latin typeface="Calibri" panose="020F0502020204030204"/>
              </a:rPr>
              <a:t>awaria sprzętu, brak prądu</a:t>
            </a:r>
          </a:p>
          <a:p>
            <a:pPr marL="68580" indent="-270000" defTabSz="685800">
              <a:spcBef>
                <a:spcPts val="1350"/>
              </a:spcBef>
              <a:spcAft>
                <a:spcPts val="15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kern="0" dirty="0">
                <a:solidFill>
                  <a:prstClr val="white"/>
                </a:solidFill>
                <a:latin typeface="Calibri" panose="020F0502020204030204"/>
              </a:rPr>
              <a:t>niewłaściwe przygotowane stanowiska itp.</a:t>
            </a:r>
          </a:p>
          <a:p>
            <a:pPr marL="68580" indent="-270000" defTabSz="685800">
              <a:spcBef>
                <a:spcPts val="1350"/>
              </a:spcBef>
              <a:spcAft>
                <a:spcPts val="15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kern="0" dirty="0">
                <a:solidFill>
                  <a:prstClr val="white"/>
                </a:solidFill>
                <a:latin typeface="Calibri" panose="020F0502020204030204"/>
              </a:rPr>
              <a:t>naruszenie pakietów egzaminacyjnych</a:t>
            </a:r>
          </a:p>
          <a:p>
            <a:pPr marL="68580" indent="-270000" defTabSz="270000">
              <a:spcBef>
                <a:spcPts val="1350"/>
              </a:spcBef>
              <a:spcAft>
                <a:spcPts val="15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kern="0" dirty="0">
                <a:solidFill>
                  <a:prstClr val="white"/>
                </a:solidFill>
                <a:latin typeface="Calibri" panose="020F0502020204030204"/>
              </a:rPr>
              <a:t>zgłoszenia egzaminatora dotyczące </a:t>
            </a:r>
            <a:br>
              <a:rPr lang="pl-PL" altLang="pl-PL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pl-PL" altLang="pl-PL" kern="0" dirty="0">
                <a:solidFill>
                  <a:prstClr val="white"/>
                </a:solidFill>
                <a:latin typeface="Calibri" panose="020F0502020204030204"/>
              </a:rPr>
              <a:t>	zasad oceniania</a:t>
            </a:r>
          </a:p>
        </p:txBody>
      </p:sp>
    </p:spTree>
    <p:extLst>
      <p:ext uri="{BB962C8B-B14F-4D97-AF65-F5344CB8AC3E}">
        <p14:creationId xmlns:p14="http://schemas.microsoft.com/office/powerpoint/2010/main" val="41608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4834" y="172740"/>
            <a:ext cx="10364451" cy="544463"/>
          </a:xfrm>
        </p:spPr>
        <p:txBody>
          <a:bodyPr>
            <a:normAutofit/>
          </a:bodyPr>
          <a:lstStyle/>
          <a:p>
            <a:r>
              <a:rPr lang="pl-PL" dirty="0"/>
              <a:t>Podczas egzaminu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3775" y="824779"/>
            <a:ext cx="11083636" cy="603322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l-PL" sz="2400" dirty="0"/>
              <a:t>W przypadku, gdy zdający podczas części praktycznej:‎</a:t>
            </a:r>
          </a:p>
          <a:p>
            <a:pPr marL="720000" indent="-360000" algn="just">
              <a:buClr>
                <a:srgbClr val="002060"/>
              </a:buClr>
            </a:pPr>
            <a:r>
              <a:rPr lang="pl-PL" dirty="0"/>
              <a:t>niesamodzielnie wykonuje zadanie egzaminacyjne (</a:t>
            </a:r>
            <a:r>
              <a:rPr lang="pl-PL" dirty="0">
                <a:solidFill>
                  <a:srgbClr val="C00000"/>
                </a:solidFill>
              </a:rPr>
              <a:t>art.44zzzp pkt.1</a:t>
            </a:r>
            <a:r>
              <a:rPr lang="pl-PL" dirty="0"/>
              <a:t>),</a:t>
            </a:r>
          </a:p>
          <a:p>
            <a:pPr marL="720000" lvl="2" indent="-360000" algn="just">
              <a:spcBef>
                <a:spcPts val="600"/>
              </a:spcBef>
              <a:buClr>
                <a:srgbClr val="002060"/>
              </a:buClr>
            </a:pPr>
            <a:r>
              <a:rPr lang="pl-PL" sz="2000" dirty="0"/>
              <a:t>wniósł lub korzysta w sali/miejscu egzaminu z urządzeń telekomunikacyjnych‎‎ lub materiałów </a:t>
            </a:r>
            <a:br>
              <a:rPr lang="pl-PL" sz="2000" dirty="0"/>
            </a:br>
            <a:r>
              <a:rPr lang="pl-PL" sz="2000" dirty="0"/>
              <a:t>i przyborów niewymienionych w informacji dyrektora CKE (</a:t>
            </a:r>
            <a:r>
              <a:rPr lang="pl-PL" sz="2000" dirty="0">
                <a:solidFill>
                  <a:srgbClr val="C00000"/>
                </a:solidFill>
              </a:rPr>
              <a:t>art.44zzzp pkt.2</a:t>
            </a:r>
            <a:r>
              <a:rPr lang="pl-PL" sz="2000" dirty="0"/>
              <a:t>),</a:t>
            </a:r>
          </a:p>
          <a:p>
            <a:pPr marL="720000" lvl="2" indent="-360000" algn="just">
              <a:spcBef>
                <a:spcPts val="600"/>
              </a:spcBef>
              <a:buClr>
                <a:srgbClr val="002060"/>
              </a:buClr>
            </a:pPr>
            <a:r>
              <a:rPr lang="pl-PL" sz="2000" dirty="0"/>
              <a:t>zakłóca prawidłowy ‎przebieg egzaminu w sposób utrudniający pracę pozostałym zdającym, </a:t>
            </a:r>
            <a:br>
              <a:rPr lang="pl-PL" sz="2000" dirty="0"/>
            </a:br>
            <a:r>
              <a:rPr lang="pl-PL" sz="2000" dirty="0"/>
              <a:t>w szczególności, gdy narusza przepisy bezpieczeństwa i higieny ‎pracy w sposób prowadzący do zagrożenia zdrowia lub życia (</a:t>
            </a:r>
            <a:r>
              <a:rPr lang="pl-PL" sz="2000" dirty="0">
                <a:solidFill>
                  <a:srgbClr val="C00000"/>
                </a:solidFill>
              </a:rPr>
              <a:t>art.44zzzp pkt.3</a:t>
            </a:r>
            <a:r>
              <a:rPr lang="pl-PL" sz="2000" dirty="0"/>
              <a:t>),</a:t>
            </a:r>
          </a:p>
          <a:p>
            <a:pPr marL="92075" indent="0" algn="just">
              <a:spcBef>
                <a:spcPts val="600"/>
              </a:spcBef>
              <a:buNone/>
            </a:pPr>
            <a:r>
              <a:rPr lang="pl-PL" sz="2400" dirty="0"/>
              <a:t>przewodniczący ZN </a:t>
            </a:r>
            <a:r>
              <a:rPr lang="pl-PL" sz="2300" dirty="0"/>
              <a:t>kontaktuje się z PZE, który przerywa zdającemu egzamin </a:t>
            </a:r>
            <a:br>
              <a:rPr lang="pl-PL" sz="2300" dirty="0"/>
            </a:br>
            <a:r>
              <a:rPr lang="pl-PL" sz="2300" dirty="0"/>
              <a:t>i unieważnia jego część praktyczną:</a:t>
            </a:r>
          </a:p>
          <a:p>
            <a:pPr marL="720000" indent="-360000">
              <a:spcBef>
                <a:spcPts val="600"/>
              </a:spcBef>
              <a:buClr>
                <a:srgbClr val="002060"/>
              </a:buClr>
            </a:pPr>
            <a:r>
              <a:rPr lang="pl-PL" dirty="0"/>
              <a:t>odbiera od zdającego arkusz egzaminacyjny, kartę odpowiedzi/oceny, ewentualne wydruki i poleca opuszczenie sali/miejsca egzaminu,</a:t>
            </a:r>
          </a:p>
          <a:p>
            <a:pPr marL="720000" indent="-360000">
              <a:spcBef>
                <a:spcPts val="600"/>
              </a:spcBef>
              <a:buClr>
                <a:srgbClr val="002060"/>
              </a:buClr>
            </a:pPr>
            <a:r>
              <a:rPr lang="pl-PL" dirty="0"/>
              <a:t>wypełnia druk Decyzja o przerwaniu i unieważnieniu …, do którego dołącza dokumentację zdającego, </a:t>
            </a:r>
          </a:p>
          <a:p>
            <a:pPr marL="720000" indent="-360000">
              <a:spcBef>
                <a:spcPts val="600"/>
              </a:spcBef>
              <a:buClr>
                <a:srgbClr val="002060"/>
              </a:buClr>
            </a:pPr>
            <a:r>
              <a:rPr lang="pl-PL" dirty="0"/>
              <a:t>odnotowuje ten fakt w wykazie zdających.</a:t>
            </a:r>
          </a:p>
        </p:txBody>
      </p:sp>
    </p:spTree>
    <p:extLst>
      <p:ext uri="{BB962C8B-B14F-4D97-AF65-F5344CB8AC3E}">
        <p14:creationId xmlns:p14="http://schemas.microsoft.com/office/powerpoint/2010/main" val="194633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upływie czasu trwania egzaminu</a:t>
            </a:r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335902" y="1256814"/>
            <a:ext cx="11588620" cy="4845406"/>
          </a:xfrm>
        </p:spPr>
        <p:txBody>
          <a:bodyPr>
            <a:normAutofit/>
          </a:bodyPr>
          <a:lstStyle/>
          <a:p>
            <a:pPr marL="360363" lvl="1" indent="-360363">
              <a:spcBef>
                <a:spcPts val="12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q"/>
            </a:pP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Przewodniczący lub członek ZN ogłasza zakończenie egzaminu i poleca zdającym: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  <a:buClr>
                <a:srgbClr val="002060"/>
              </a:buClr>
            </a:pPr>
            <a:r>
              <a:rPr lang="pl-P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pozostawienie na stanowisku egzaminacyjnym arkuszy egzaminacyjnych i rezultatów wykonania zadania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  <a:buClr>
                <a:srgbClr val="002060"/>
              </a:buClr>
            </a:pPr>
            <a:r>
              <a:rPr lang="pl-P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opuszczenie sali / miejsca egzaminu </a:t>
            </a:r>
            <a:r>
              <a:rPr lang="pl-PL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tylko</a:t>
            </a:r>
            <a:r>
              <a:rPr lang="pl-PL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 modelu d i </a:t>
            </a:r>
            <a:r>
              <a:rPr lang="pl-PL" sz="2000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 sali pozostają przedstawiciele zdających</a:t>
            </a:r>
            <a:r>
              <a:rPr lang="pl-PL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60000" lvl="0"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Przewodniczący lub członek ZN potwierdza w wykazie zdających w sali pozostawienie przez zdających arkuszy egzaminacyjnych oraz rezultatów wykonania zadania.</a:t>
            </a:r>
          </a:p>
        </p:txBody>
      </p:sp>
    </p:spTree>
    <p:extLst>
      <p:ext uri="{BB962C8B-B14F-4D97-AF65-F5344CB8AC3E}">
        <p14:creationId xmlns:p14="http://schemas.microsoft.com/office/powerpoint/2010/main" val="35020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5CAA5FA-571F-4E7C-A43D-2E333EF5D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08" y="397016"/>
            <a:ext cx="8856984" cy="6460984"/>
          </a:xfrm>
          <a:prstGeom prst="rect">
            <a:avLst/>
          </a:prstGeom>
        </p:spPr>
      </p:pic>
      <p:sp>
        <p:nvSpPr>
          <p:cNvPr id="98" name="Title 97" hidden="1">
            <a:extLst>
              <a:ext uri="{FF2B5EF4-FFF2-40B4-BE49-F238E27FC236}">
                <a16:creationId xmlns:a16="http://schemas.microsoft.com/office/drawing/2014/main" id="{D69146DD-53CC-4FD6-9456-3F49560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2132962" y="1273510"/>
            <a:ext cx="7337580" cy="384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sz="3000" dirty="0">
              <a:latin typeface="+mn-lt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9332F6F5-AF37-4298-BF4D-4B744D59E1D3}"/>
              </a:ext>
            </a:extLst>
          </p:cNvPr>
          <p:cNvSpPr txBox="1">
            <a:spLocks/>
          </p:cNvSpPr>
          <p:nvPr/>
        </p:nvSpPr>
        <p:spPr>
          <a:xfrm>
            <a:off x="2242011" y="127509"/>
            <a:ext cx="7707978" cy="53901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7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Informacje w Wykazie zdających w sali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6FF84B7-835B-4298-93B6-21289C600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824" y="4437112"/>
            <a:ext cx="7500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050" dirty="0" err="1">
                <a:latin typeface="Blackadder ITC" panose="04020505051007020D02" pitchFamily="82" charset="0"/>
              </a:rPr>
              <a:t>Pykraa</a:t>
            </a:r>
            <a:endParaRPr lang="pl-PL" altLang="pl-PL" sz="1050" dirty="0">
              <a:latin typeface="Blackadder ITC" panose="04020505051007020D02" pitchFamily="82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12CAB08-A639-4633-9A11-A463C644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559" y="4702770"/>
            <a:ext cx="7500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050" dirty="0" err="1">
                <a:latin typeface="Blackadder ITC" panose="04020505051007020D02" pitchFamily="82" charset="0"/>
              </a:rPr>
              <a:t>Cykray</a:t>
            </a:r>
            <a:endParaRPr lang="pl-PL" altLang="pl-PL" sz="1050" dirty="0">
              <a:latin typeface="Blackadder ITC" panose="04020505051007020D02" pitchFamily="82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BDCC7DE-D22C-445A-8DE9-15312B7B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419" y="4448854"/>
            <a:ext cx="7834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050" dirty="0" err="1">
                <a:latin typeface="Blackadder ITC" panose="04020505051007020D02" pitchFamily="82" charset="0"/>
              </a:rPr>
              <a:t>Pykraa</a:t>
            </a:r>
            <a:endParaRPr lang="pl-PL" altLang="pl-PL" sz="1050" dirty="0">
              <a:latin typeface="Blackadder ITC" panose="04020505051007020D02" pitchFamily="82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76F2D1B-11A1-49F3-879C-70D09C32A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985" y="4809669"/>
            <a:ext cx="7834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050" dirty="0" err="1">
                <a:latin typeface="Blackadder ITC" panose="04020505051007020D02" pitchFamily="82" charset="0"/>
              </a:rPr>
              <a:t>Cykray</a:t>
            </a:r>
            <a:endParaRPr lang="pl-PL" altLang="pl-PL" sz="1050" dirty="0">
              <a:latin typeface="Blackadder ITC" panose="04020505051007020D02" pitchFamily="82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00C4684-A95A-4632-B919-A44775877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713" y="4448854"/>
            <a:ext cx="62269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050" i="1" dirty="0">
                <a:latin typeface="Arial" panose="020B0604020202020204" pitchFamily="34" charset="0"/>
                <a:cs typeface="Arial" panose="020B0604020202020204" pitchFamily="34" charset="0"/>
              </a:rPr>
              <a:t>01-SG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AC7DDCB-9CB9-4516-931E-BC0496D23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622" y="4780183"/>
            <a:ext cx="62269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050" i="1" dirty="0">
                <a:latin typeface="Arial" panose="020B0604020202020204" pitchFamily="34" charset="0"/>
                <a:cs typeface="Arial" panose="020B0604020202020204" pitchFamily="34" charset="0"/>
              </a:rPr>
              <a:t>01-SG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0B8310E-AA2F-4C95-8BE4-654E8A305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460" y="4437112"/>
            <a:ext cx="7834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050" dirty="0" err="1">
                <a:latin typeface="Blackadder ITC" panose="04020505051007020D02" pitchFamily="82" charset="0"/>
              </a:rPr>
              <a:t>Pykraa</a:t>
            </a:r>
            <a:endParaRPr lang="pl-PL" altLang="pl-PL" sz="1050" dirty="0">
              <a:latin typeface="Blackadder ITC" panose="04020505051007020D02" pitchFamily="82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130B596-C44B-4B84-9F83-F815324A5A30}"/>
              </a:ext>
            </a:extLst>
          </p:cNvPr>
          <p:cNvSpPr txBox="1"/>
          <p:nvPr/>
        </p:nvSpPr>
        <p:spPr>
          <a:xfrm>
            <a:off x="9264353" y="4749065"/>
            <a:ext cx="1117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b="1" i="1" dirty="0">
                <a:solidFill>
                  <a:srgbClr val="C00000"/>
                </a:solidFill>
                <a:cs typeface="Arial" pitchFamily="34" charset="0"/>
              </a:rPr>
              <a:t>18:20 </a:t>
            </a:r>
            <a:r>
              <a:rPr lang="pl-PL" sz="1200" b="1" i="1" dirty="0">
                <a:solidFill>
                  <a:srgbClr val="C00000"/>
                </a:solidFill>
                <a:highlight>
                  <a:srgbClr val="FFFF00"/>
                </a:highlight>
                <a:cs typeface="Arial" pitchFamily="34" charset="0"/>
              </a:rPr>
              <a:t>| 003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875F788-A7E6-43E3-92C4-ED35ED459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647" y="4410510"/>
            <a:ext cx="6226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4A9B4A9-8662-42BE-8132-B54C1033D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583" y="5549616"/>
            <a:ext cx="7500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050" dirty="0">
                <a:latin typeface="Blackadder ITC" panose="04020505051007020D02" pitchFamily="82" charset="0"/>
              </a:rPr>
              <a:t>Iksiński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1196FAA-873D-4158-957A-5B1165EA5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274" y="5804348"/>
            <a:ext cx="127507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050" dirty="0">
                <a:latin typeface="Blackadder ITC" panose="04020505051007020D02" pitchFamily="82" charset="0"/>
              </a:rPr>
              <a:t>Kowalski          Nowak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0B5FE08-099E-4F43-832C-32795BA48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304" y="5034099"/>
            <a:ext cx="6226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Objaśnienie prostokątne 35">
            <a:extLst>
              <a:ext uri="{FF2B5EF4-FFF2-40B4-BE49-F238E27FC236}">
                <a16:creationId xmlns:a16="http://schemas.microsoft.com/office/drawing/2014/main" id="{AD4E6F8D-B8CC-4FE9-A01C-C6B2DBB66215}"/>
              </a:ext>
            </a:extLst>
          </p:cNvPr>
          <p:cNvSpPr/>
          <p:nvPr/>
        </p:nvSpPr>
        <p:spPr>
          <a:xfrm>
            <a:off x="4633349" y="6172817"/>
            <a:ext cx="2336805" cy="723889"/>
          </a:xfrm>
          <a:prstGeom prst="wedgeRectCallout">
            <a:avLst>
              <a:gd name="adj1" fmla="val 52923"/>
              <a:gd name="adj2" fmla="val -2146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kern="0" dirty="0">
                <a:solidFill>
                  <a:srgbClr val="5AA2AE">
                    <a:lumMod val="50000"/>
                  </a:srgbClr>
                </a:solidFill>
                <a:latin typeface="Calibri" panose="020F0502020204030204"/>
              </a:rPr>
              <a:t>dla części praktycznej model d rubryka pozostaje pusta</a:t>
            </a:r>
          </a:p>
        </p:txBody>
      </p:sp>
    </p:spTree>
    <p:extLst>
      <p:ext uri="{BB962C8B-B14F-4D97-AF65-F5344CB8AC3E}">
        <p14:creationId xmlns:p14="http://schemas.microsoft.com/office/powerpoint/2010/main" val="28473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4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292257" y="771530"/>
            <a:ext cx="8856476" cy="442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8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Za ‎prawidłowy przebieg </a:t>
            </a:r>
            <a:r>
              <a:rPr lang="pl-PL" sz="28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części</a:t>
            </a:r>
            <a:r>
              <a:rPr lang="pl-PL" sz="28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 </a:t>
            </a:r>
            <a:r>
              <a:rPr lang="pl-PL" sz="28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praktycznej egzaminu oraz ‎bezpieczeństwo i higienę pracy </a:t>
            </a:r>
            <a:br>
              <a:rPr lang="pl-PL" sz="28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</a:br>
            <a:r>
              <a:rPr lang="pl-PL" sz="28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podczas wykonywania zadań egzaminacyjnych ‎przez zdających </a:t>
            </a:r>
            <a:r>
              <a:rPr lang="pl-PL" sz="28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 danej sali / miejscu przeprowadzania egzaminu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8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odpowiada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8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przewodniczący zespołu nadzorującego (PZN)</a:t>
            </a:r>
          </a:p>
        </p:txBody>
      </p:sp>
      <p:pic>
        <p:nvPicPr>
          <p:cNvPr id="6" name="Obraz 5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64" y="4458471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072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97" hidden="1">
            <a:extLst>
              <a:ext uri="{FF2B5EF4-FFF2-40B4-BE49-F238E27FC236}">
                <a16:creationId xmlns:a16="http://schemas.microsoft.com/office/drawing/2014/main" id="{D69146DD-53CC-4FD6-9456-3F49560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2132962" y="1273510"/>
            <a:ext cx="7337580" cy="384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sz="3000" dirty="0">
              <a:latin typeface="+mn-lt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24554B06-93D0-41F4-A623-D6B37CAB4974}"/>
              </a:ext>
            </a:extLst>
          </p:cNvPr>
          <p:cNvSpPr txBox="1">
            <a:spLocks/>
          </p:cNvSpPr>
          <p:nvPr/>
        </p:nvSpPr>
        <p:spPr>
          <a:xfrm>
            <a:off x="2132962" y="277100"/>
            <a:ext cx="7886700" cy="62984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Informacje w protokole przebiegu egzaminu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9E88A68-1DE0-4C22-94D8-50DCB5FE0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52" y="1119921"/>
            <a:ext cx="9941519" cy="4894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Prostokąt zaokrąglony 7">
            <a:extLst>
              <a:ext uri="{FF2B5EF4-FFF2-40B4-BE49-F238E27FC236}">
                <a16:creationId xmlns:a16="http://schemas.microsoft.com/office/drawing/2014/main" id="{A07D907A-EB03-4826-AC15-0C1C8744ECF1}"/>
              </a:ext>
            </a:extLst>
          </p:cNvPr>
          <p:cNvSpPr/>
          <p:nvPr/>
        </p:nvSpPr>
        <p:spPr>
          <a:xfrm>
            <a:off x="1066175" y="3975196"/>
            <a:ext cx="2586148" cy="3847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35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Prostokąt zaokrąglony 9">
            <a:extLst>
              <a:ext uri="{FF2B5EF4-FFF2-40B4-BE49-F238E27FC236}">
                <a16:creationId xmlns:a16="http://schemas.microsoft.com/office/drawing/2014/main" id="{A9BA6E76-2984-4032-B381-C1D77FB88511}"/>
              </a:ext>
            </a:extLst>
          </p:cNvPr>
          <p:cNvSpPr/>
          <p:nvPr/>
        </p:nvSpPr>
        <p:spPr>
          <a:xfrm>
            <a:off x="6491442" y="2882803"/>
            <a:ext cx="4595006" cy="10923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35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05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6" y="1471486"/>
            <a:ext cx="10871820" cy="517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674186" y="237120"/>
            <a:ext cx="10364451" cy="4616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sz="3200" dirty="0"/>
              <a:t>model </a:t>
            </a:r>
            <a:r>
              <a:rPr lang="pl-PL" sz="3200" dirty="0" err="1"/>
              <a:t>dk</a:t>
            </a:r>
            <a:r>
              <a:rPr lang="pl-PL" sz="3200" dirty="0"/>
              <a:t> – rezultaty są na wydrukach 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6816671" y="2784144"/>
            <a:ext cx="2852382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9787617" y="2784144"/>
            <a:ext cx="1587791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913775" y="3073094"/>
            <a:ext cx="1587791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9225642" y="4716344"/>
            <a:ext cx="2149766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793743" y="5084133"/>
            <a:ext cx="1567320" cy="388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502440" y="854303"/>
            <a:ext cx="679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ostatniej stronie arkusza znajduje się tabela:</a:t>
            </a:r>
          </a:p>
        </p:txBody>
      </p:sp>
    </p:spTree>
    <p:extLst>
      <p:ext uri="{BB962C8B-B14F-4D97-AF65-F5344CB8AC3E}">
        <p14:creationId xmlns:p14="http://schemas.microsoft.com/office/powerpoint/2010/main" val="28585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62763" y="258210"/>
            <a:ext cx="10364451" cy="531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sz="3200" dirty="0"/>
              <a:t>model </a:t>
            </a:r>
            <a:r>
              <a:rPr lang="pl-PL" sz="3200" dirty="0" err="1"/>
              <a:t>dk</a:t>
            </a:r>
            <a:r>
              <a:rPr lang="pl-PL" sz="3200" dirty="0"/>
              <a:t> – rezultaty nagrywane są na płycie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75546" y="887715"/>
            <a:ext cx="679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ostatniej stronie arkusza znajduje się tabela:</a:t>
            </a:r>
          </a:p>
        </p:txBody>
      </p:sp>
      <p:pic>
        <p:nvPicPr>
          <p:cNvPr id="8" name="Symbol zastępczy zawartości 5">
            <a:extLst>
              <a:ext uri="{FF2B5EF4-FFF2-40B4-BE49-F238E27FC236}">
                <a16:creationId xmlns:a16="http://schemas.microsoft.com/office/drawing/2014/main" id="{9E7544B9-3F33-4ABA-A936-03ED3E8EB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09" y="1349380"/>
            <a:ext cx="8029757" cy="5620830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1971611" y="2587546"/>
            <a:ext cx="2627284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44BAECC-4794-44FB-A0E4-B1BBA145D1EE}"/>
              </a:ext>
            </a:extLst>
          </p:cNvPr>
          <p:cNvSpPr/>
          <p:nvPr/>
        </p:nvSpPr>
        <p:spPr>
          <a:xfrm>
            <a:off x="4186518" y="1963271"/>
            <a:ext cx="1192306" cy="25997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D201AC45-5370-4FF0-A893-0E6183BC883C}"/>
              </a:ext>
            </a:extLst>
          </p:cNvPr>
          <p:cNvSpPr/>
          <p:nvPr/>
        </p:nvSpPr>
        <p:spPr>
          <a:xfrm>
            <a:off x="8023412" y="3756212"/>
            <a:ext cx="1192306" cy="25997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 opuszczeniu sali / miejsca egzaminu przez zdających</a:t>
            </a:r>
          </a:p>
        </p:txBody>
      </p:sp>
      <p:sp>
        <p:nvSpPr>
          <p:cNvPr id="35" name="Symbol zastępczy numeru slajdu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1128405" y="1097212"/>
            <a:ext cx="10234272" cy="3566058"/>
          </a:xfrm>
        </p:spPr>
        <p:txBody>
          <a:bodyPr>
            <a:noAutofit/>
          </a:bodyPr>
          <a:lstStyle/>
          <a:p>
            <a:pPr marL="0" lvl="1" indent="0" algn="ctr">
              <a:buClr>
                <a:srgbClr val="002060"/>
              </a:buClr>
              <a:buSzPct val="100000"/>
              <a:buNone/>
            </a:pPr>
            <a:r>
              <a:rPr lang="pl-PL" sz="2400" b="1" dirty="0"/>
              <a:t>CZĘŚĆ PRAKTYCZNA -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w i </a:t>
            </a:r>
            <a:r>
              <a:rPr lang="pl-PL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Egzaminator ocenia rezultaty końcowe wykonania zadania praktycznego przez zdających (oceny wpisuje do zasad oceniania i </a:t>
            </a:r>
            <a:r>
              <a:rPr lang="pl-PL" sz="2400" b="1" dirty="0">
                <a:solidFill>
                  <a:srgbClr val="FF0000"/>
                </a:solidFill>
              </a:rPr>
              <a:t>przenosi je bezpośrednio do SIOEZ</a:t>
            </a:r>
            <a:r>
              <a:rPr lang="pl-PL" sz="2400" dirty="0"/>
              <a:t>). </a:t>
            </a: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PZN jest obecny, ale nie ingeruje w pracę egzaminatora.</a:t>
            </a: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>
                <a:ea typeface="Calibri" panose="020F0502020204030204" pitchFamily="34" charset="0"/>
              </a:rPr>
              <a:t>PZN sprawdza, czy egzaminator wprowadził oceny do systemu dla wszystkich zdających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obecnych</a:t>
            </a:r>
            <a:r>
              <a:rPr lang="pl-PL" sz="2400" dirty="0">
                <a:ea typeface="Calibri" panose="020F0502020204030204" pitchFamily="34" charset="0"/>
              </a:rPr>
              <a:t> na egzaminie. </a:t>
            </a:r>
          </a:p>
          <a:p>
            <a:endParaRPr lang="pl-PL" sz="2400" dirty="0"/>
          </a:p>
        </p:txBody>
      </p:sp>
      <p:pic>
        <p:nvPicPr>
          <p:cNvPr id="41" name="Obraz 40" descr="egzaminato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125" y="829070"/>
            <a:ext cx="796762" cy="796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Obraz 41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4" y="3257223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1128405" y="4745881"/>
            <a:ext cx="10436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Asystent techniczny nie rozpoczyna przygotowania stanowisk egzaminacyjnych do czasu zakończenia pracy przez egzaminatora i PZN.</a:t>
            </a:r>
          </a:p>
        </p:txBody>
      </p:sp>
    </p:spTree>
    <p:extLst>
      <p:ext uri="{BB962C8B-B14F-4D97-AF65-F5344CB8AC3E}">
        <p14:creationId xmlns:p14="http://schemas.microsoft.com/office/powerpoint/2010/main" val="2293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 opuszczeniu sali / miejsca egzaminu przez zdających</a:t>
            </a:r>
          </a:p>
        </p:txBody>
      </p:sp>
      <p:sp>
        <p:nvSpPr>
          <p:cNvPr id="35" name="Symbol zastępczy numeru slajdu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913774" y="1041326"/>
            <a:ext cx="4738282" cy="490241"/>
          </a:xfrm>
        </p:spPr>
        <p:txBody>
          <a:bodyPr>
            <a:noAutofit/>
          </a:bodyPr>
          <a:lstStyle/>
          <a:p>
            <a:pPr marL="0" lvl="1" indent="0" algn="ctr">
              <a:buClr>
                <a:srgbClr val="002060"/>
              </a:buClr>
              <a:buSzPct val="100000"/>
              <a:buNone/>
            </a:pPr>
            <a:r>
              <a:rPr lang="pl-PL" sz="2400" b="1" dirty="0"/>
              <a:t>CZĘŚĆ PRAKTYCZNA -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pl-PL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1" name="Obraz 40" descr="egzaminato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94" y="1208401"/>
            <a:ext cx="796762" cy="796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Obraz 41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7" y="3257223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91AF9957-3BA5-49CC-9822-0ABF069DF8F7}"/>
              </a:ext>
            </a:extLst>
          </p:cNvPr>
          <p:cNvSpPr/>
          <p:nvPr/>
        </p:nvSpPr>
        <p:spPr>
          <a:xfrm>
            <a:off x="577146" y="1768435"/>
            <a:ext cx="107010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Operator pracowni informatycznej zabezpiecza trwale (archiwizuje) efekty wykonania zadania egzaminacyjnego przez zdających (rezultaty), znajdujące się na pulpicie stanowiska komputerowego każdego zdającego, w następujący sposób:</a:t>
            </a:r>
          </a:p>
          <a:p>
            <a:pPr marL="684000" indent="-252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tworzy na nośniku zewnętrznym (płycie CD/DVD lub </a:t>
            </a:r>
            <a:r>
              <a:rPr lang="pl-PL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pendrivie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lub dysku zewnętrznym) folder opisany symbolem kwalifikacji, datą i godziną egzaminu oraz ewentualnie numerem sali, </a:t>
            </a:r>
            <a:b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następnie kopiuje do niego, bezpośrednio z pulpitu stanowiska komputerowego każdego zdającego, plik/folder z rezultatami zdającego, opisany jego numerem PESEL,</a:t>
            </a:r>
          </a:p>
          <a:p>
            <a:pPr marL="684000" indent="-252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sprawdza na nośniku poprawność i kompletność zapisu rezultatów wszystkich zdających </a:t>
            </a:r>
            <a:b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danej sali/danym miejscu, opisuje go i przekazuje przewodniczącemu ZN; przewodniczący ZN przekazuje nośnik przewodniczącemu Zespołu Egzaminacyjnego,</a:t>
            </a:r>
          </a:p>
          <a:p>
            <a:pPr marL="684000" indent="-252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uzyskaniu zgody przewodniczącego ZN usuwa rezultaty wykonania zadania egzaminacyjnego przez zdających ze wszystkich stanowisk komputerowych.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492686B-1F3B-4AAE-AC7F-094D7E795D3C}"/>
              </a:ext>
            </a:extLst>
          </p:cNvPr>
          <p:cNvSpPr txBox="1"/>
          <p:nvPr/>
        </p:nvSpPr>
        <p:spPr>
          <a:xfrm>
            <a:off x="6470030" y="978417"/>
            <a:ext cx="444001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002060"/>
                </a:solidFill>
              </a:rPr>
              <a:t>Załącznik 15 Informacji o sposobie organizacji i przeprowadzania egzaminu zawodowego </a:t>
            </a:r>
          </a:p>
        </p:txBody>
      </p:sp>
    </p:spTree>
    <p:extLst>
      <p:ext uri="{BB962C8B-B14F-4D97-AF65-F5344CB8AC3E}">
        <p14:creationId xmlns:p14="http://schemas.microsoft.com/office/powerpoint/2010/main" val="1405154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653977"/>
              </p:ext>
            </p:extLst>
          </p:nvPr>
        </p:nvGraphicFramePr>
        <p:xfrm>
          <a:off x="756806" y="1603716"/>
          <a:ext cx="10903527" cy="41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6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włożonymi do środka </a:t>
                      </a:r>
                      <a:b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2000" b="1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wszystkimi rezultatami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zakleja </a:t>
                      </a:r>
                      <a:r>
                        <a:rPr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</a:p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przedstawiciela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zdających</a:t>
                      </a:r>
                      <a:endParaRPr lang="pl-PL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/miejscu</a:t>
            </a:r>
            <a:br>
              <a:rPr lang="pl-PL" dirty="0"/>
            </a:br>
            <a:r>
              <a:rPr lang="pl-PL" dirty="0"/>
              <a:t>– część praktyczna </a:t>
            </a:r>
            <a:r>
              <a:rPr lang="pl-PL" dirty="0">
                <a:solidFill>
                  <a:srgbClr val="C00000"/>
                </a:solidFill>
              </a:rPr>
              <a:t>model D i </a:t>
            </a:r>
            <a:r>
              <a:rPr lang="pl-PL" dirty="0" err="1">
                <a:solidFill>
                  <a:srgbClr val="C00000"/>
                </a:solidFill>
              </a:rPr>
              <a:t>Dk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56411" y="4380565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>
                  <a:latin typeface="+mj-lt"/>
                </a:rPr>
                <a:t>zdających 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egzaminu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In </a:t>
              </a:r>
              <a:r>
                <a:rPr lang="pl-PL" sz="1200" dirty="0" err="1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228995" y="3193126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90055" y="4806458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646500" y="4984276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2987075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6606"/>
              </p:ext>
            </p:extLst>
          </p:nvPr>
        </p:nvGraphicFramePr>
        <p:xfrm>
          <a:off x="756806" y="1629746"/>
          <a:ext cx="10903527" cy="440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Pogrupowane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ZASADY OCENIANIA I KARTY OCENY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  <a:br>
                        <a:rPr kumimoji="0" lang="pl-PL" sz="18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ewentualnymi dokumentami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/ miejscu egzaminu zakleja </a:t>
                      </a:r>
                      <a:r>
                        <a:rPr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b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 obecności członków ZN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</a:t>
                      </a:r>
                      <a:r>
                        <a:rPr lang="pl-PL" sz="1800" b="0" i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ZASADY OCENIANIA I KARTY OCENY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/miejscu</a:t>
            </a:r>
            <a:br>
              <a:rPr lang="pl-PL" dirty="0"/>
            </a:br>
            <a:r>
              <a:rPr lang="pl-PL" dirty="0"/>
              <a:t>– część praktyczna </a:t>
            </a:r>
            <a:r>
              <a:rPr lang="pl-PL" dirty="0">
                <a:solidFill>
                  <a:srgbClr val="C00000"/>
                </a:solidFill>
              </a:rPr>
              <a:t>model w i </a:t>
            </a:r>
            <a:r>
              <a:rPr lang="pl-PL" dirty="0" err="1">
                <a:solidFill>
                  <a:srgbClr val="C00000"/>
                </a:solidFill>
              </a:rPr>
              <a:t>wk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07058" y="4379336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>
                  <a:latin typeface="+mj-lt"/>
                </a:rPr>
                <a:t>zdających 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egzaminu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In </a:t>
              </a:r>
              <a:r>
                <a:rPr lang="pl-PL" sz="1200" dirty="0" err="1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304901" y="3170081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40702" y="4805229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597147" y="4983047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225685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A6BDB7-24F9-4DF3-B85E-78E1EA30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748151"/>
            <a:ext cx="11519647" cy="957736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Bef>
                <a:spcPts val="3000"/>
              </a:spcBef>
              <a:spcAft>
                <a:spcPts val="600"/>
              </a:spcAft>
              <a:defRPr/>
            </a:pPr>
            <a:r>
              <a:rPr lang="pl-PL" altLang="pl-PL" sz="2000" cap="none" dirty="0">
                <a:latin typeface="Calibri" panose="020F0502020204030204"/>
              </a:rPr>
              <a:t>Na naklejce zwrotnej, dla egzaminów z części praktycznej </a:t>
            </a:r>
            <a:r>
              <a:rPr lang="pl-PL" altLang="pl-PL" sz="2000" b="1" cap="none" dirty="0">
                <a:latin typeface="Calibri" panose="020F0502020204030204"/>
              </a:rPr>
              <a:t>modelu „d” i „</a:t>
            </a:r>
            <a:r>
              <a:rPr lang="pl-PL" altLang="pl-PL" sz="2000" b="1" cap="none" dirty="0" err="1">
                <a:latin typeface="Calibri" panose="020F0502020204030204"/>
              </a:rPr>
              <a:t>dk</a:t>
            </a:r>
            <a:r>
              <a:rPr lang="pl-PL" altLang="pl-PL" sz="2000" b="1" cap="none" dirty="0">
                <a:latin typeface="Calibri" panose="020F0502020204030204"/>
              </a:rPr>
              <a:t>”, należy wpisać </a:t>
            </a:r>
            <a:r>
              <a:rPr lang="pl-PL" altLang="pl-PL" sz="2000" cap="none" dirty="0">
                <a:latin typeface="Calibri" panose="020F0502020204030204"/>
              </a:rPr>
              <a:t>oznaczenie egzaminu, </a:t>
            </a:r>
            <a:r>
              <a:rPr lang="pl-PL" altLang="pl-PL" sz="2000" cap="none" dirty="0">
                <a:solidFill>
                  <a:prstClr val="black"/>
                </a:solidFill>
                <a:latin typeface="Calibri" panose="020F0502020204030204"/>
              </a:rPr>
              <a:t>np. </a:t>
            </a:r>
            <a:r>
              <a:rPr lang="pl-PL" sz="2200" cap="none" dirty="0">
                <a:latin typeface="Calibri" panose="020F0502020204030204"/>
                <a:cs typeface="+mj-cs"/>
              </a:rPr>
              <a:t>20230317/061606-02337/64045384</a:t>
            </a:r>
            <a:endParaRPr lang="pl-PL" sz="1800" dirty="0">
              <a:latin typeface="+mn-lt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13D6700-B852-44C5-9F21-20A0B12A5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060" y="1961576"/>
            <a:ext cx="6618703" cy="4633091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0CE2E309-4BB1-4D2C-ABF7-9835AFAA807C}"/>
              </a:ext>
            </a:extLst>
          </p:cNvPr>
          <p:cNvSpPr/>
          <p:nvPr/>
        </p:nvSpPr>
        <p:spPr>
          <a:xfrm>
            <a:off x="2105759" y="3429000"/>
            <a:ext cx="5844467" cy="472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F18F75A-200C-4728-A9B4-0AE78722A6D8}"/>
              </a:ext>
            </a:extLst>
          </p:cNvPr>
          <p:cNvSpPr txBox="1"/>
          <p:nvPr/>
        </p:nvSpPr>
        <p:spPr>
          <a:xfrm>
            <a:off x="8875552" y="1954635"/>
            <a:ext cx="2374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Do przepisania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z protokołu z sali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6B9999FF-19D2-4F85-8058-B0AAE1738952}"/>
              </a:ext>
            </a:extLst>
          </p:cNvPr>
          <p:cNvCxnSpPr>
            <a:cxnSpLocks/>
          </p:cNvCxnSpPr>
          <p:nvPr/>
        </p:nvCxnSpPr>
        <p:spPr>
          <a:xfrm flipH="1">
            <a:off x="7950226" y="2599503"/>
            <a:ext cx="1990457" cy="9577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050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2593" y="424935"/>
            <a:ext cx="11423592" cy="784398"/>
          </a:xfrm>
        </p:spPr>
        <p:txBody>
          <a:bodyPr>
            <a:normAutofit/>
          </a:bodyPr>
          <a:lstStyle/>
          <a:p>
            <a:r>
              <a:rPr lang="pl-PL" dirty="0"/>
              <a:t>Zakończenie pracy ZN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1171853" y="1555581"/>
            <a:ext cx="10363200" cy="3424237"/>
          </a:xfrm>
        </p:spPr>
        <p:txBody>
          <a:bodyPr>
            <a:normAutofit/>
          </a:bodyPr>
          <a:lstStyle/>
          <a:p>
            <a:pPr marL="360000"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Po zakończeniu pakowania PZN oraz członek ZN przekazuje przewodniczącemu zespołu egzaminacyjnego:</a:t>
            </a:r>
          </a:p>
          <a:p>
            <a:pPr marL="720000" indent="-360000">
              <a:buClr>
                <a:srgbClr val="002060"/>
              </a:buClr>
            </a:pPr>
            <a:r>
              <a:rPr lang="pl-PL" sz="2400" dirty="0"/>
              <a:t>zamknięte bezpieczne koperty,</a:t>
            </a:r>
          </a:p>
          <a:p>
            <a:pPr marL="720000" indent="-360000">
              <a:buClr>
                <a:srgbClr val="002060"/>
              </a:buClr>
            </a:pPr>
            <a:r>
              <a:rPr lang="pl-PL" sz="2400" dirty="0"/>
              <a:t>niewykorzystane zestawy egzaminacyjne,</a:t>
            </a:r>
          </a:p>
          <a:p>
            <a:pPr marL="720000" indent="-360000">
              <a:buClr>
                <a:srgbClr val="002060"/>
              </a:buClr>
            </a:pPr>
            <a:r>
              <a:rPr lang="pl-PL" sz="2400" dirty="0"/>
              <a:t>uzupełnioną dokumentację przebiegu egzaminu.</a:t>
            </a:r>
          </a:p>
        </p:txBody>
      </p:sp>
    </p:spTree>
    <p:extLst>
      <p:ext uri="{BB962C8B-B14F-4D97-AF65-F5344CB8AC3E}">
        <p14:creationId xmlns:p14="http://schemas.microsoft.com/office/powerpoint/2010/main" val="656324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7FB8F24-FB9F-4A13-A0AA-00AD397B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EB2E952-6E13-412F-9374-B86D4AE72AB1}"/>
              </a:ext>
            </a:extLst>
          </p:cNvPr>
          <p:cNvSpPr/>
          <p:nvPr/>
        </p:nvSpPr>
        <p:spPr>
          <a:xfrm>
            <a:off x="699246" y="1218903"/>
            <a:ext cx="107935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Zdający przystąpił do części praktycznej egzaminu zawodowego (w protokole i w SIOEZ zapisano jego obecność), jeżeli co najmniej: </a:t>
            </a:r>
          </a:p>
          <a:p>
            <a:pPr marL="720000" indent="-36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potwierdził swoją obecność podpisem na wykazie zdających, </a:t>
            </a:r>
          </a:p>
          <a:p>
            <a:pPr marL="720000" indent="-36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wylosował numer stanowiska lub numer ten został dla niego wylosowany, </a:t>
            </a:r>
          </a:p>
          <a:p>
            <a:pPr marL="720000" indent="-36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odebrał i zakodował arkusz egzaminacyjny.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Niezależnie od czasu zakończenia pracy przez zdającego arkusz oznaczony przez zdającego 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z rezultatami wykonania przez zdającego zadania jest poddawany ocenie przez egzaminatora 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z zastosowaniem zasad oceniania (model w i </a:t>
            </a:r>
            <a:r>
              <a:rPr lang="pl-PL" dirty="0" err="1">
                <a:solidFill>
                  <a:srgbClr val="002060"/>
                </a:solidFill>
                <a:latin typeface="Arial" panose="020B0604020202020204" pitchFamily="34" charset="0"/>
              </a:rPr>
              <a:t>wk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.)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Niezależnie od czasu zakończenia pracy przez zdającego arkusz oznaczony przez zdającego 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z rezultatami wykonania przez zdającego zadania jest pakowany przez ZN do bezpiecznej koperty zwrotnej.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</a:rPr>
              <a:t>Jeżeli zdający tylko potwierdził swoją obecność podpisem na wykazie zdających, a nie odebrał arkusza egzaminacyjnego, nie oznaczył go – to uznaje się, że zdający ten nie przystąpił do części praktycznej egzaminu zawodowego.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0FD03AD-9DD9-4CC1-9ACA-CAEC3F81F2FC}"/>
              </a:ext>
            </a:extLst>
          </p:cNvPr>
          <p:cNvSpPr txBox="1"/>
          <p:nvPr/>
        </p:nvSpPr>
        <p:spPr>
          <a:xfrm>
            <a:off x="681317" y="274800"/>
            <a:ext cx="955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Kiedy uznaje się, że zdający przystąpił do egzaminu?</a:t>
            </a:r>
          </a:p>
        </p:txBody>
      </p:sp>
    </p:spTree>
    <p:extLst>
      <p:ext uri="{BB962C8B-B14F-4D97-AF65-F5344CB8AC3E}">
        <p14:creationId xmlns:p14="http://schemas.microsoft.com/office/powerpoint/2010/main" val="377575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280316"/>
            <a:ext cx="10364451" cy="784398"/>
          </a:xfrm>
        </p:spPr>
        <p:txBody>
          <a:bodyPr/>
          <a:lstStyle/>
          <a:p>
            <a:r>
              <a:rPr lang="pl-PL" dirty="0"/>
              <a:t>Około 40-30 minut przed egzaminem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1119674" y="1064714"/>
            <a:ext cx="10363200" cy="5522698"/>
          </a:xfrm>
        </p:spPr>
        <p:txBody>
          <a:bodyPr>
            <a:noAutofit/>
          </a:bodyPr>
          <a:lstStyle/>
          <a:p>
            <a:pPr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ZN uczestniczy w odprawie organizowanej przez PZE.</a:t>
            </a:r>
          </a:p>
          <a:p>
            <a:pPr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PZN odbiera od PZE dokumentację egzaminacyjną:</a:t>
            </a:r>
          </a:p>
          <a:p>
            <a:pPr lvl="1"/>
            <a:r>
              <a:rPr lang="pl-PL" sz="2000" dirty="0"/>
              <a:t>Wykaz zdających w sali </a:t>
            </a:r>
            <a:r>
              <a:rPr lang="pl-PL" sz="2000" dirty="0">
                <a:solidFill>
                  <a:srgbClr val="0070C0"/>
                </a:solidFill>
              </a:rPr>
              <a:t>(wydruk z systemu SIOEZ),</a:t>
            </a:r>
          </a:p>
          <a:p>
            <a:pPr lvl="1"/>
            <a:r>
              <a:rPr lang="pl-PL" sz="2000" dirty="0"/>
              <a:t>Protokół przebiegu części praktycznej egzaminu </a:t>
            </a:r>
            <a:r>
              <a:rPr lang="pl-PL" sz="2000" dirty="0">
                <a:solidFill>
                  <a:srgbClr val="0070C0"/>
                </a:solidFill>
              </a:rPr>
              <a:t>(wydruk z systemu SIOEZ),</a:t>
            </a:r>
            <a:endParaRPr lang="pl-PL" sz="2000" dirty="0"/>
          </a:p>
          <a:p>
            <a:pPr lvl="1"/>
            <a:r>
              <a:rPr lang="pl-PL" sz="2000" dirty="0"/>
              <a:t>Decyzję o przerwaniu i unieważnieniu egzaminu,</a:t>
            </a:r>
            <a:endParaRPr lang="pl-PL" sz="2000" dirty="0">
              <a:solidFill>
                <a:srgbClr val="0070C0"/>
              </a:solidFill>
            </a:endParaRPr>
          </a:p>
          <a:p>
            <a:pPr lvl="1"/>
            <a:r>
              <a:rPr lang="pl-PL" sz="2000" dirty="0"/>
              <a:t>identyfikatory dla ZN (z napisem członek ZN, przewodniczący ZN) oraz obserwatora,</a:t>
            </a:r>
          </a:p>
          <a:p>
            <a:pPr lvl="1"/>
            <a:r>
              <a:rPr lang="pl-PL" sz="2000" dirty="0"/>
              <a:t>losy z numerami stanowisk egzaminacyjnych (identyfikatory – model w i </a:t>
            </a:r>
            <a:r>
              <a:rPr lang="pl-PL" sz="2000" dirty="0" err="1"/>
              <a:t>wk</a:t>
            </a:r>
            <a:r>
              <a:rPr lang="pl-PL" sz="2000" dirty="0"/>
              <a:t>),</a:t>
            </a:r>
          </a:p>
          <a:p>
            <a:pPr lvl="1"/>
            <a:r>
              <a:rPr lang="pl-PL" sz="2000" dirty="0"/>
              <a:t>kopertę bezpieczną/koperty bezpieczne </a:t>
            </a:r>
          </a:p>
          <a:p>
            <a:pPr lvl="1"/>
            <a:r>
              <a:rPr lang="pl-PL" sz="2000" dirty="0"/>
              <a:t>2 koperty papierowe na:</a:t>
            </a:r>
          </a:p>
          <a:p>
            <a:pPr lvl="2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niewykorzystane materiały egzaminacyjne</a:t>
            </a:r>
          </a:p>
          <a:p>
            <a:pPr lvl="2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dokumentację egzaminacyjną.</a:t>
            </a:r>
          </a:p>
        </p:txBody>
      </p:sp>
    </p:spTree>
    <p:extLst>
      <p:ext uri="{BB962C8B-B14F-4D97-AF65-F5344CB8AC3E}">
        <p14:creationId xmlns:p14="http://schemas.microsoft.com/office/powerpoint/2010/main" val="83187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30 minut przed egzaminem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417825" y="1086609"/>
            <a:ext cx="11335308" cy="5419481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Zdający zgłaszają się na egzamin w wyznaczonym dniu, co najmniej ‎‎</a:t>
            </a:r>
            <a:r>
              <a:rPr lang="pl-PL" sz="2400" b="1" dirty="0"/>
              <a:t>30</a:t>
            </a:r>
            <a:r>
              <a:rPr lang="pl-PL" sz="2400" dirty="0"/>
              <a:t> </a:t>
            </a:r>
            <a:r>
              <a:rPr lang="pl-PL" sz="2400" b="1" dirty="0"/>
              <a:t>minut</a:t>
            </a:r>
            <a:r>
              <a:rPr lang="pl-PL" sz="2400" dirty="0"/>
              <a:t> przed rozpoczęciem egzaminu i przynoszą ze sobą:</a:t>
            </a:r>
          </a:p>
          <a:p>
            <a:pPr lvl="1" algn="just">
              <a:spcBef>
                <a:spcPts val="1200"/>
              </a:spcBef>
            </a:pP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dowód  tożsamości</a:t>
            </a:r>
            <a:r>
              <a:rPr lang="pl-PL" sz="2200" dirty="0"/>
              <a:t> </a:t>
            </a:r>
            <a:r>
              <a:rPr lang="pl-PL" sz="1900" dirty="0"/>
              <a:t>(dopuszcza się potwierdzenie tożsamości przez zdającego na podstawie cyfrowego dokumentu tożsamości ze zdjęciem, np. </a:t>
            </a:r>
            <a:r>
              <a:rPr lang="pl-PL" sz="1900" dirty="0" err="1"/>
              <a:t>mDowód</a:t>
            </a:r>
            <a:r>
              <a:rPr lang="pl-PL" sz="1900" dirty="0"/>
              <a:t>, bez naruszenia wymogu dotyczącego niewnoszenia przez zdającego do sali egzaminacyjnej urządzenia telekomunikacyjnego i korzystania </a:t>
            </a:r>
            <a:br>
              <a:rPr lang="pl-PL" sz="1900" dirty="0"/>
            </a:br>
            <a:r>
              <a:rPr lang="pl-PL" sz="1900" dirty="0"/>
              <a:t>z takiego urządzenia w sali),</a:t>
            </a:r>
          </a:p>
          <a:p>
            <a:pPr lvl="1" algn="just">
              <a:spcBef>
                <a:spcPts val="1200"/>
              </a:spcBef>
            </a:pP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długopis lub pióro z czarnym atramentem, ewentualnie inne przybory wymienione </a:t>
            </a:r>
            <a:b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komunikacie dyrektora CKE </a:t>
            </a:r>
            <a:r>
              <a:rPr lang="pl-PL" sz="1900" dirty="0"/>
              <a:t>(na egzaminie każdy zdający korzysta z własnych przyborów piśmienniczych, linijki, kalkulatora itd., zdający nie mogą pożyczać przyborów od innych zdających), 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ubrania robocze</a:t>
            </a:r>
            <a:r>
              <a:rPr lang="pl-PL" sz="2200" dirty="0"/>
              <a:t>, jeżeli jest to wymagane przepisami ‎bhp dla kwalifikacji,‎ w której odbywa się część praktyczna egzaminu.</a:t>
            </a:r>
          </a:p>
          <a:p>
            <a:pPr indent="-3600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Przebierają się w ubrania robocze, o ile jest to wymagane.</a:t>
            </a:r>
          </a:p>
          <a:p>
            <a:pPr lvl="0"/>
            <a:endParaRPr lang="pl-PL" dirty="0"/>
          </a:p>
          <a:p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11054095" y="743629"/>
            <a:ext cx="720080" cy="1196752"/>
            <a:chOff x="755576" y="476672"/>
            <a:chExt cx="720080" cy="1196752"/>
          </a:xfrm>
        </p:grpSpPr>
        <p:pic>
          <p:nvPicPr>
            <p:cNvPr id="4098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4" name="pole tekstowe 3"/>
            <p:cNvSpPr txBox="1"/>
            <p:nvPr/>
          </p:nvSpPr>
          <p:spPr>
            <a:xfrm>
              <a:off x="899592" y="904156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0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B8AD24-5863-4654-8248-6B6F9382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3CDEDB-B7DD-498B-8E6D-5E7D0B1ADAB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14400" y="1238344"/>
            <a:ext cx="10363200" cy="2768879"/>
          </a:xfrm>
        </p:spPr>
        <p:txBody>
          <a:bodyPr>
            <a:noAutofit/>
          </a:bodyPr>
          <a:lstStyle/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Zdający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mogą </a:t>
            </a:r>
            <a:r>
              <a:rPr lang="pl-PL" sz="2400" dirty="0"/>
              <a:t>wnosić do sali egzaminacyjnej zbędnych rzeczy, telefonów komórkowych, maskotek. </a:t>
            </a: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Na egzaminie każdy zdający korzysta z własnych przyborów piśmienniczych, linijki, kalkulatora itd. Zdający nie mogą pożyczać przyborów od innych zdających.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4A14E51-F0C9-452D-8688-2DCB8A334C89}"/>
              </a:ext>
            </a:extLst>
          </p:cNvPr>
          <p:cNvSpPr/>
          <p:nvPr/>
        </p:nvSpPr>
        <p:spPr>
          <a:xfrm>
            <a:off x="627530" y="4565211"/>
            <a:ext cx="1126863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Zakaz wnoszenia do sali egzaminacyjnej urządzeń telekomunikacyjnych dotyczy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wszystkich zdających i wszystkich pozostałych osób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które przebywają w sali egzaminacyjnej.</a:t>
            </a:r>
          </a:p>
        </p:txBody>
      </p:sp>
    </p:spTree>
    <p:extLst>
      <p:ext uri="{BB962C8B-B14F-4D97-AF65-F5344CB8AC3E}">
        <p14:creationId xmlns:p14="http://schemas.microsoft.com/office/powerpoint/2010/main" val="414770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Ok. 30 minut przed egzaminem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type="body" sz="half" idx="4294967295"/>
          </p:nvPr>
        </p:nvSpPr>
        <p:spPr>
          <a:xfrm>
            <a:off x="380435" y="1100695"/>
            <a:ext cx="11662006" cy="5343652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Przewodniczący ZN lub wyznaczony przez niego członek ZN,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salą egzaminacyjną</a:t>
            </a:r>
            <a:r>
              <a:rPr lang="pl-PL" sz="2400" dirty="0"/>
              <a:t>: </a:t>
            </a:r>
          </a:p>
          <a:p>
            <a:pPr marL="720000" lvl="1" indent="-360000">
              <a:spcBef>
                <a:spcPts val="600"/>
              </a:spcBef>
              <a:buClr>
                <a:srgbClr val="002060"/>
              </a:buClr>
            </a:pPr>
            <a:r>
              <a:rPr lang="pl-PL" sz="2400" dirty="0"/>
              <a:t>przypomina o zakazie wnoszenia i korzystania z: </a:t>
            </a:r>
          </a:p>
          <a:p>
            <a:pPr marL="936000" lvl="2" indent="-3429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 typeface="Symbol" panose="05050102010706020507" pitchFamily="18" charset="2"/>
              <a:buChar char=""/>
            </a:pPr>
            <a:r>
              <a:rPr lang="pl-PL" sz="2400" dirty="0"/>
              <a:t>urządzeń telekomunikacyjnych, </a:t>
            </a:r>
          </a:p>
          <a:p>
            <a:pPr marL="936000" lvl="2" indent="-3429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 typeface="Symbol" panose="05050102010706020507" pitchFamily="18" charset="2"/>
              <a:buChar char=""/>
            </a:pPr>
            <a:r>
              <a:rPr lang="pl-PL" sz="2400" dirty="0"/>
              <a:t>materiałów / przyborów, które nie zostały wymienione</a:t>
            </a:r>
            <a:br>
              <a:rPr lang="pl-PL" sz="2400" dirty="0"/>
            </a:br>
            <a:r>
              <a:rPr lang="pl-PL" sz="2400" dirty="0"/>
              <a:t>w informacji dyrektora CKE,</a:t>
            </a:r>
          </a:p>
          <a:p>
            <a:pPr marL="720000" lvl="1" indent="-360000">
              <a:spcBef>
                <a:spcPts val="600"/>
              </a:spcBef>
              <a:buClr>
                <a:srgbClr val="002060"/>
              </a:buClr>
            </a:pPr>
            <a:r>
              <a:rPr lang="pl-PL" sz="2400" dirty="0"/>
              <a:t>sprawdza tożsamość zdających,</a:t>
            </a:r>
          </a:p>
          <a:p>
            <a:pPr marL="720000" lvl="1" indent="-360000">
              <a:spcBef>
                <a:spcPts val="600"/>
              </a:spcBef>
              <a:buClr>
                <a:srgbClr val="002060"/>
              </a:buClr>
            </a:pPr>
            <a:r>
              <a:rPr lang="pl-PL" sz="2400" dirty="0"/>
              <a:t>przeprowadza losowanie miejsc / stanowisk ,</a:t>
            </a:r>
          </a:p>
          <a:p>
            <a:pPr marL="720000" lvl="1" indent="-360000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</a:pPr>
            <a:r>
              <a:rPr lang="pl-PL" sz="2400" b="1" dirty="0"/>
              <a:t>dopilnowuje, aby zdający potwierdził obecność podpisem </a:t>
            </a:r>
            <a:br>
              <a:rPr lang="pl-PL" sz="2400" b="1" dirty="0"/>
            </a:br>
            <a:r>
              <a:rPr lang="pl-PL" sz="2400" b="1" dirty="0"/>
              <a:t>w wykazie zdających w sali.</a:t>
            </a:r>
          </a:p>
          <a:p>
            <a:pPr marL="720000" lvl="1" indent="-360000"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</a:pPr>
            <a:r>
              <a:rPr lang="pl-PL" sz="2400" dirty="0">
                <a:highlight>
                  <a:srgbClr val="FFFF00"/>
                </a:highlight>
              </a:rPr>
              <a:t>sprawdza na wykazie zdających poprawność numeru PESEL (a w przypadku braku numeru PESEL – serii i numeru paszportu lub innego dokumentu potwierdzającego tożsamość) każdego zdającego. </a:t>
            </a:r>
          </a:p>
          <a:p>
            <a:pPr marL="720000" lvl="1" indent="-360000">
              <a:spcBef>
                <a:spcPts val="1200"/>
              </a:spcBef>
              <a:buClr>
                <a:srgbClr val="002060"/>
              </a:buClr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2050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37" y="1134235"/>
            <a:ext cx="1657928" cy="389490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1278226" y="2549959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233891" y="2980562"/>
            <a:ext cx="59056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grpSp>
        <p:nvGrpSpPr>
          <p:cNvPr id="11" name="Grupa 10"/>
          <p:cNvGrpSpPr/>
          <p:nvPr/>
        </p:nvGrpSpPr>
        <p:grpSpPr>
          <a:xfrm flipH="1">
            <a:off x="8471065" y="1915177"/>
            <a:ext cx="528290" cy="805681"/>
            <a:chOff x="755576" y="476672"/>
            <a:chExt cx="720080" cy="1196752"/>
          </a:xfrm>
        </p:grpSpPr>
        <p:pic>
          <p:nvPicPr>
            <p:cNvPr id="12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3" name="pole tekstowe 12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 flipH="1">
            <a:off x="7473436" y="3769122"/>
            <a:ext cx="528290" cy="805681"/>
            <a:chOff x="755576" y="476672"/>
            <a:chExt cx="720080" cy="1196752"/>
          </a:xfrm>
        </p:grpSpPr>
        <p:pic>
          <p:nvPicPr>
            <p:cNvPr id="15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6" name="pole tekstowe 15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2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6" y="1017572"/>
            <a:ext cx="1673989" cy="5216226"/>
          </a:xfrm>
          <a:prstGeom prst="rect">
            <a:avLst/>
          </a:prstGeom>
          <a:noFill/>
        </p:spPr>
      </p:pic>
      <p:grpSp>
        <p:nvGrpSpPr>
          <p:cNvPr id="7" name="Grupa 6"/>
          <p:cNvGrpSpPr/>
          <p:nvPr/>
        </p:nvGrpSpPr>
        <p:grpSpPr>
          <a:xfrm>
            <a:off x="10585290" y="2022089"/>
            <a:ext cx="1457151" cy="2309401"/>
            <a:chOff x="1929480" y="2700619"/>
            <a:chExt cx="1457151" cy="2309401"/>
          </a:xfrm>
        </p:grpSpPr>
        <p:pic>
          <p:nvPicPr>
            <p:cNvPr id="50" name="Picture 3" descr="D:\@Passport_Gosia\Szkolenia\Rysunki\Ludziki_03_04_2013\zega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410" y="2700619"/>
              <a:ext cx="589096" cy="58909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</p:pic>
        <p:pic>
          <p:nvPicPr>
            <p:cNvPr id="52" name="Picture 4" descr="D:\@Passport_Gosia\Szkolenia\Rysunki\Ludziki_03_04_2013\tablica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480" y="3942886"/>
              <a:ext cx="1457151" cy="1067134"/>
            </a:xfrm>
            <a:prstGeom prst="rect">
              <a:avLst/>
            </a:prstGeom>
            <a:noFill/>
            <a:scene3d>
              <a:camera prst="perspectiveHeroicExtremeRightFacing"/>
              <a:lightRig rig="threePt" dir="t"/>
            </a:scene3d>
          </p:spPr>
        </p:pic>
      </p:grpSp>
      <p:sp>
        <p:nvSpPr>
          <p:cNvPr id="12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Ok. 20 minut przed egzaminem</a:t>
            </a:r>
          </a:p>
        </p:txBody>
      </p:sp>
      <p:sp>
        <p:nvSpPr>
          <p:cNvPr id="62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2384299" y="1156520"/>
            <a:ext cx="9276034" cy="1369991"/>
          </a:xfrm>
        </p:spPr>
        <p:txBody>
          <a:bodyPr>
            <a:noAutofit/>
          </a:bodyPr>
          <a:lstStyle/>
          <a:p>
            <a:pPr marL="540000" lvl="1" indent="-540000"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2400" dirty="0"/>
              <a:t>Zdający zajmują wylosowane miejsca/stanowiska egzaminacyjne.</a:t>
            </a:r>
          </a:p>
          <a:p>
            <a:pPr marL="540000" indent="-54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PZN informuje zdających o przebiegu egzaminu.</a:t>
            </a:r>
          </a:p>
        </p:txBody>
      </p:sp>
      <p:sp>
        <p:nvSpPr>
          <p:cNvPr id="70" name="Prostokąt 69"/>
          <p:cNvSpPr/>
          <p:nvPr/>
        </p:nvSpPr>
        <p:spPr>
          <a:xfrm>
            <a:off x="2384299" y="2718688"/>
            <a:ext cx="917882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18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C00000"/>
                </a:solidFill>
              </a:rPr>
              <a:t>Przed rozpoczęciem części praktycznej egzaminu - model </a:t>
            </a:r>
            <a:r>
              <a:rPr lang="pl-PL" sz="2400" dirty="0" err="1">
                <a:solidFill>
                  <a:srgbClr val="C00000"/>
                </a:solidFill>
              </a:rPr>
              <a:t>dk</a:t>
            </a:r>
            <a:r>
              <a:rPr lang="pl-PL" sz="2400" dirty="0">
                <a:solidFill>
                  <a:srgbClr val="C00000"/>
                </a:solidFill>
              </a:rPr>
              <a:t>, w i </a:t>
            </a:r>
            <a:r>
              <a:rPr lang="pl-PL" sz="2400" dirty="0" err="1">
                <a:solidFill>
                  <a:srgbClr val="C00000"/>
                </a:solidFill>
              </a:rPr>
              <a:t>wk</a:t>
            </a:r>
            <a:r>
              <a:rPr lang="pl-PL" sz="2400" dirty="0">
                <a:solidFill>
                  <a:srgbClr val="C00000"/>
                </a:solidFill>
              </a:rPr>
              <a:t> – przewodniczący ZN lub wyznaczona przez PZE osoba przeprowadza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instruktaż stanowiskowy.</a:t>
            </a:r>
          </a:p>
          <a:p>
            <a:pPr marL="540000" indent="-540000">
              <a:spcBef>
                <a:spcPts val="18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C00000"/>
                </a:solidFill>
              </a:rPr>
              <a:t>PZN odbiera od zdających pisemne potwierdzenie odbycia instruktażu (na wykazie zdających).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1615373" y="2794881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3" name="pole tekstowe 52"/>
          <p:cNvSpPr txBox="1"/>
          <p:nvPr/>
        </p:nvSpPr>
        <p:spPr>
          <a:xfrm>
            <a:off x="1615373" y="3244334"/>
            <a:ext cx="49070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Ok. 10 minut przed egzaminem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11427785" y="6381084"/>
            <a:ext cx="764215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478116" y="1678777"/>
            <a:ext cx="10883900" cy="4702307"/>
          </a:xfrm>
        </p:spPr>
        <p:txBody>
          <a:bodyPr>
            <a:noAutofit/>
          </a:bodyPr>
          <a:lstStyle/>
          <a:p>
            <a:pPr marL="360000"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Przewodniczący ZN w obecności przedstawicieli zdających odbiera od PZE zestawy egzaminacyjne:</a:t>
            </a:r>
          </a:p>
          <a:p>
            <a:pPr marL="720000" lvl="1">
              <a:buClr>
                <a:srgbClr val="002060"/>
              </a:buClr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arkusze egzaminacyjne </a:t>
            </a:r>
            <a:r>
              <a:rPr lang="pl-PL" sz="2000" dirty="0"/>
              <a:t>(ewentualnie z dodatkowymi materiałami niezbędnymi do wykonania zadania) w liczbie odpowiadającej liczbie zdających w sali / miejscu przeprowadzania egzaminu na danej zmianie,</a:t>
            </a:r>
          </a:p>
          <a:p>
            <a:pPr marL="720000" lvl="1">
              <a:buClr>
                <a:srgbClr val="002060"/>
              </a:buClr>
            </a:pPr>
            <a:r>
              <a:rPr lang="pl-PL" sz="2000" dirty="0"/>
              <a:t>dokument pn.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OCENIANIA I KARTY OCENY </a:t>
            </a:r>
            <a:r>
              <a:rPr lang="pl-PL" sz="2000" dirty="0"/>
              <a:t>(dotyczy części praktycznej - model w i </a:t>
            </a:r>
            <a:r>
              <a:rPr lang="pl-PL" sz="2000" dirty="0" err="1"/>
              <a:t>wk</a:t>
            </a:r>
            <a:r>
              <a:rPr lang="pl-PL" sz="2000" dirty="0"/>
              <a:t>).</a:t>
            </a:r>
          </a:p>
          <a:p>
            <a:pPr lvl="1"/>
            <a:endParaRPr lang="pl-PL" sz="2000" dirty="0"/>
          </a:p>
        </p:txBody>
      </p:sp>
      <p:pic>
        <p:nvPicPr>
          <p:cNvPr id="24" name="Obraz 23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78" y="639510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upa 24"/>
          <p:cNvGrpSpPr/>
          <p:nvPr/>
        </p:nvGrpSpPr>
        <p:grpSpPr>
          <a:xfrm flipH="1">
            <a:off x="1318092" y="684237"/>
            <a:ext cx="528290" cy="805681"/>
            <a:chOff x="755576" y="476672"/>
            <a:chExt cx="720080" cy="1196752"/>
          </a:xfrm>
        </p:grpSpPr>
        <p:pic>
          <p:nvPicPr>
            <p:cNvPr id="26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27" name="pole tekstowe 26"/>
            <p:cNvSpPr txBox="1"/>
            <p:nvPr/>
          </p:nvSpPr>
          <p:spPr>
            <a:xfrm>
              <a:off x="899592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9168515" y="554571"/>
            <a:ext cx="881760" cy="888902"/>
            <a:chOff x="1574836" y="1268760"/>
            <a:chExt cx="881760" cy="888902"/>
          </a:xfrm>
        </p:grpSpPr>
        <p:sp>
          <p:nvSpPr>
            <p:cNvPr id="29" name="Elipsa 28"/>
            <p:cNvSpPr/>
            <p:nvPr/>
          </p:nvSpPr>
          <p:spPr>
            <a:xfrm>
              <a:off x="1574836" y="1275902"/>
              <a:ext cx="881760" cy="88176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0" name="Obraz 2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1680" y="1268760"/>
              <a:ext cx="764916" cy="832409"/>
            </a:xfrm>
            <a:prstGeom prst="rect">
              <a:avLst/>
            </a:prstGeom>
          </p:spPr>
        </p:pic>
      </p:grp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478116" y="4356261"/>
            <a:ext cx="11382189" cy="959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</a:rPr>
              <a:t>PZE i PZN sprawdzają, czy arkusze nie są naruszone oraz czytają na głos z naklejki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na kopercie: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400" b="1" i="1" dirty="0"/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4E51E77C-03CB-4DB1-9626-C1FAF9EFA2FD}"/>
              </a:ext>
            </a:extLst>
          </p:cNvPr>
          <p:cNvSpPr txBox="1">
            <a:spLocks/>
          </p:cNvSpPr>
          <p:nvPr/>
        </p:nvSpPr>
        <p:spPr>
          <a:xfrm>
            <a:off x="3094086" y="5173314"/>
            <a:ext cx="5386370" cy="15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8637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datę i godzinę egzaminu na pakiecie</a:t>
            </a:r>
          </a:p>
          <a:p>
            <a:pPr marL="528637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oznaczenie kwalifikacji i liczbę sztuk</a:t>
            </a:r>
          </a:p>
        </p:txBody>
      </p:sp>
    </p:spTree>
    <p:extLst>
      <p:ext uri="{BB962C8B-B14F-4D97-AF65-F5344CB8AC3E}">
        <p14:creationId xmlns:p14="http://schemas.microsoft.com/office/powerpoint/2010/main" val="406301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godzinie wyznaczonej przez dyrektora </a:t>
            </a:r>
            <a:r>
              <a:rPr lang="pl-PL" dirty="0" err="1"/>
              <a:t>OKE</a:t>
            </a:r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490819" y="1786359"/>
            <a:ext cx="11701181" cy="4293797"/>
          </a:xfrm>
        </p:spPr>
        <p:txBody>
          <a:bodyPr>
            <a:noAutofit/>
          </a:bodyPr>
          <a:lstStyle/>
          <a:p>
            <a:pPr marL="360000"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PZN przekazuje zdającym arkusze egzaminacyjne (i ewentualnie z dodatkowymi materiałami niezbędnymi do wykonania zadania).</a:t>
            </a:r>
          </a:p>
          <a:p>
            <a:pPr marL="360000"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PZN poleca zdającym  sprawdzenie kompletności materiałów i uzupełnia ewentualne braki:</a:t>
            </a:r>
          </a:p>
          <a:p>
            <a:pPr lvl="1">
              <a:buClr>
                <a:srgbClr val="002060"/>
              </a:buClr>
            </a:pPr>
            <a:r>
              <a:rPr lang="pl-PL" sz="2000" dirty="0"/>
              <a:t>wymienia arkusz egzaminacyjny, jeżeli jest taka możliwość (tzn. jest większa liczba arkuszy niż liczba obecnych zdających w sali),</a:t>
            </a:r>
          </a:p>
          <a:p>
            <a:pPr lvl="1">
              <a:buClr>
                <a:srgbClr val="002060"/>
              </a:buClr>
            </a:pPr>
            <a:r>
              <a:rPr lang="pl-PL" sz="2000" dirty="0"/>
              <a:t>informuje PZE o brakach i PZE podejmuje decyzję o powieleniu po uzyskaniu zgody </a:t>
            </a:r>
            <a:r>
              <a:rPr lang="x-none" sz="2000" dirty="0"/>
              <a:t>dyrektor</a:t>
            </a:r>
            <a:r>
              <a:rPr lang="pl-PL" sz="2000" dirty="0"/>
              <a:t>a</a:t>
            </a:r>
            <a:r>
              <a:rPr lang="x-none" sz="2000" dirty="0"/>
              <a:t> OKE</a:t>
            </a:r>
            <a:r>
              <a:rPr lang="pl-PL" sz="2000" dirty="0"/>
              <a:t>.</a:t>
            </a:r>
            <a:endParaRPr lang="pl-PL" sz="2400" dirty="0">
              <a:solidFill>
                <a:srgbClr val="C00000"/>
              </a:solidFill>
            </a:endParaRPr>
          </a:p>
          <a:p>
            <a:pPr marL="360000" indent="-3600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C00000"/>
                </a:solidFill>
              </a:rPr>
              <a:t>Zdający, który zgłosił braki, podpisuje czytelnie w wykazie zdających w sali wymianę arkusza.</a:t>
            </a:r>
          </a:p>
        </p:txBody>
      </p:sp>
      <p:pic>
        <p:nvPicPr>
          <p:cNvPr id="10" name="Obraz 9" descr="przewodniczący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0" y="777844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958601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44739</TotalTime>
  <Words>2116</Words>
  <Application>Microsoft Office PowerPoint</Application>
  <PresentationFormat>Panoramiczny</PresentationFormat>
  <Paragraphs>249</Paragraphs>
  <Slides>29</Slides>
  <Notes>6</Notes>
  <HiddenSlides>1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9" baseType="lpstr">
      <vt:lpstr>Arial</vt:lpstr>
      <vt:lpstr>Blackadder ITC</vt:lpstr>
      <vt:lpstr>Calibri</vt:lpstr>
      <vt:lpstr>Calibri Light</vt:lpstr>
      <vt:lpstr>Courier New</vt:lpstr>
      <vt:lpstr>Segoe UI</vt:lpstr>
      <vt:lpstr>Symbol</vt:lpstr>
      <vt:lpstr>Tw Cen MT</vt:lpstr>
      <vt:lpstr>Wingdings</vt:lpstr>
      <vt:lpstr>Kropla</vt:lpstr>
      <vt:lpstr>Szkolenie PZN</vt:lpstr>
      <vt:lpstr>Prezentacja programu PowerPoint</vt:lpstr>
      <vt:lpstr>Około 40-30 minut przed egzaminem</vt:lpstr>
      <vt:lpstr>30 minut przed egzaminem</vt:lpstr>
      <vt:lpstr>Prezentacja programu PowerPoint</vt:lpstr>
      <vt:lpstr>Ok. 30 minut przed egzaminem</vt:lpstr>
      <vt:lpstr>Ok. 20 minut przed egzaminem</vt:lpstr>
      <vt:lpstr>Ok. 10 minut przed egzaminem</vt:lpstr>
      <vt:lpstr>O godzinie wyznaczonej przez dyrektora OKE</vt:lpstr>
      <vt:lpstr>Po sprawdzeniu kompletności arkuszy</vt:lpstr>
      <vt:lpstr>Prezentacja programu PowerPoint</vt:lpstr>
      <vt:lpstr>kodowanie Zasad OCENIANIA i Kart oceny PRZEZ EGZAMINATORA część praktyczna Model w i wk </vt:lpstr>
      <vt:lpstr>Po zakończeniu czynności organizacyjnych</vt:lpstr>
      <vt:lpstr>Podczas egzaminu</vt:lpstr>
      <vt:lpstr>Podczas egzaminu</vt:lpstr>
      <vt:lpstr>Human resources slide 9</vt:lpstr>
      <vt:lpstr>Podczas egzaminu</vt:lpstr>
      <vt:lpstr>Po upływie czasu trwania egzaminu</vt:lpstr>
      <vt:lpstr>Human resources slide 9</vt:lpstr>
      <vt:lpstr>Human resources slide 9</vt:lpstr>
      <vt:lpstr>Prezentacja programu PowerPoint</vt:lpstr>
      <vt:lpstr>Prezentacja programu PowerPoint</vt:lpstr>
      <vt:lpstr>Po opuszczeniu sali / miejsca egzaminu przez zdających</vt:lpstr>
      <vt:lpstr>Po opuszczeniu sali / miejsca egzaminu przez zdających</vt:lpstr>
      <vt:lpstr>Pakowanie materiałów egzaminacyjnych w sali /miejscu – część praktyczna model D i Dk</vt:lpstr>
      <vt:lpstr>Pakowanie materiałów egzaminacyjnych w sali /miejscu – część praktyczna model w i wk</vt:lpstr>
      <vt:lpstr>Na naklejce zwrotnej, dla egzaminów z części praktycznej modelu „d” i „dk”, należy wpisać oznaczenie egzaminu, np. 20230317/061606-02337/64045384</vt:lpstr>
      <vt:lpstr>Zakończenie pracy ZN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OKE Kr</dc:creator>
  <cp:lastModifiedBy>Joanna Drwal</cp:lastModifiedBy>
  <cp:revision>442</cp:revision>
  <cp:lastPrinted>2018-12-06T08:14:48Z</cp:lastPrinted>
  <dcterms:created xsi:type="dcterms:W3CDTF">2016-10-21T06:41:18Z</dcterms:created>
  <dcterms:modified xsi:type="dcterms:W3CDTF">2026-04-28T09:09:55Z</dcterms:modified>
</cp:coreProperties>
</file>