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7" r:id="rId3"/>
    <p:sldId id="259" r:id="rId4"/>
    <p:sldId id="265" r:id="rId5"/>
    <p:sldId id="260" r:id="rId6"/>
    <p:sldId id="267" r:id="rId7"/>
    <p:sldId id="268" r:id="rId8"/>
    <p:sldId id="266" r:id="rId9"/>
    <p:sldId id="261" r:id="rId10"/>
    <p:sldId id="262" r:id="rId11"/>
  </p:sldIdLst>
  <p:sldSz cx="9144000" cy="6858000" type="screen4x3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FF66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1" autoAdjust="0"/>
    <p:restoredTop sz="94700" autoAdjust="0"/>
  </p:normalViewPr>
  <p:slideViewPr>
    <p:cSldViewPr snapToGrid="0">
      <p:cViewPr varScale="1">
        <p:scale>
          <a:sx n="85" d="100"/>
          <a:sy n="85" d="100"/>
        </p:scale>
        <p:origin x="-108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" y="11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-2754" y="-108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3522673-E510-4422-91B5-98E0B332066C}" type="datetimeFigureOut">
              <a:rPr lang="pl-PL"/>
              <a:pPr>
                <a:defRPr/>
              </a:pPr>
              <a:t>2010-09-14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20EE909-EFF8-4F79-A85F-1560CC4983D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smtClean="0"/>
          </a:p>
        </p:txBody>
      </p:sp>
      <p:sp>
        <p:nvSpPr>
          <p:cNvPr id="15363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FDADA99-64DA-4A21-A296-11835E612625}" type="slidenum">
              <a:rPr lang="pl-PL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l-PL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smtClean="0"/>
          </a:p>
        </p:txBody>
      </p:sp>
      <p:sp>
        <p:nvSpPr>
          <p:cNvPr id="19459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8820802-D4E7-4C4E-A4A1-93B1EEF82E67}" type="slidenum">
              <a:rPr lang="pl-PL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pl-PL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6F4CD-70DB-464D-B949-8489B2C2DFA0}" type="datetimeFigureOut">
              <a:rPr lang="pl-PL"/>
              <a:pPr>
                <a:defRPr/>
              </a:pPr>
              <a:t>2010-09-14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090A1-99BB-4E2A-A165-F069F6E013D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80DCF-F73C-4B55-82FE-B1B8E93F35DC}" type="datetimeFigureOut">
              <a:rPr lang="pl-PL"/>
              <a:pPr>
                <a:defRPr/>
              </a:pPr>
              <a:t>2010-09-14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D8EE2-26E7-402C-8AF0-F92F4C46B54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F71CF-06A4-4996-8BF6-93AFEDF9D173}" type="datetimeFigureOut">
              <a:rPr lang="pl-PL"/>
              <a:pPr>
                <a:defRPr/>
              </a:pPr>
              <a:t>2010-09-14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65581-1BB7-445D-AD53-BF4BC250E1E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B94B0-DC99-4576-872A-B102F0806D64}" type="datetimeFigureOut">
              <a:rPr lang="pl-PL"/>
              <a:pPr>
                <a:defRPr/>
              </a:pPr>
              <a:t>2010-09-14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A300A-AF25-412B-9F91-58A90F376C2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B012C-94D3-43B0-B2E4-CD3BC577E92E}" type="datetimeFigureOut">
              <a:rPr lang="pl-PL"/>
              <a:pPr>
                <a:defRPr/>
              </a:pPr>
              <a:t>2010-09-14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CB6D1-63CE-4859-AEBC-592A1B9F371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71EDC-86E4-478D-A76E-FB13B0633DC1}" type="datetimeFigureOut">
              <a:rPr lang="pl-PL"/>
              <a:pPr>
                <a:defRPr/>
              </a:pPr>
              <a:t>2010-09-14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00327-DB8F-4147-B53E-6B0A703B16B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11605-12DF-4E55-A040-C9D6A2878F3C}" type="datetimeFigureOut">
              <a:rPr lang="pl-PL"/>
              <a:pPr>
                <a:defRPr/>
              </a:pPr>
              <a:t>2010-09-14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AB23B-9F8E-41D5-AB1A-FE53EFC1B9D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41108-1A59-4ACA-A23F-874B138DD532}" type="datetimeFigureOut">
              <a:rPr lang="pl-PL"/>
              <a:pPr>
                <a:defRPr/>
              </a:pPr>
              <a:t>2010-09-14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24EE7-3B4B-42CB-91B9-C300BD0DD8D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DFE93-B8ED-48A5-8D33-CE3A46F57DBE}" type="datetimeFigureOut">
              <a:rPr lang="pl-PL"/>
              <a:pPr>
                <a:defRPr/>
              </a:pPr>
              <a:t>2010-09-14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BAE83-43D4-4166-ABF7-3CD13E37402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1A1DD-8576-4634-8956-D8FC94DD3CE7}" type="datetimeFigureOut">
              <a:rPr lang="pl-PL"/>
              <a:pPr>
                <a:defRPr/>
              </a:pPr>
              <a:t>2010-09-14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FFA2C-E6CF-4C89-A23D-3A5B7F8744B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B7A10-F022-430F-B5AD-27B2020A0458}" type="datetimeFigureOut">
              <a:rPr lang="pl-PL"/>
              <a:pPr>
                <a:defRPr/>
              </a:pPr>
              <a:t>2010-09-14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36113-241D-4CFD-9145-1552CA973F9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FDD47E-F118-4EDA-A044-F134892DDB4E}" type="datetimeFigureOut">
              <a:rPr lang="pl-PL"/>
              <a:pPr>
                <a:defRPr/>
              </a:pPr>
              <a:t>2010-09-14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219D97-EEAA-46A7-AFC2-2EF45D7EED4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tiff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871663" y="5005388"/>
            <a:ext cx="5343525" cy="7810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2000" b="1" dirty="0" smtClean="0">
                <a:latin typeface="Century Gothic" pitchFamily="34" charset="0"/>
              </a:rPr>
              <a:t>PROGRAM OPERACYJNY KAPITAŁ LUDZKI</a:t>
            </a:r>
            <a:br>
              <a:rPr lang="pl-PL" sz="2000" b="1" dirty="0" smtClean="0">
                <a:latin typeface="Century Gothic" pitchFamily="34" charset="0"/>
              </a:rPr>
            </a:br>
            <a:r>
              <a:rPr lang="pl-PL" sz="2000" b="1" dirty="0" smtClean="0">
                <a:latin typeface="Century Gothic" pitchFamily="34" charset="0"/>
              </a:rPr>
              <a:t>Priorytet III, Działanie 3.2 </a:t>
            </a:r>
            <a:r>
              <a:rPr lang="pl-PL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/>
            </a:r>
            <a:br>
              <a:rPr lang="pl-PL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</a:br>
            <a:endParaRPr lang="pl-PL" sz="2000" b="1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57313" y="5572125"/>
            <a:ext cx="6272212" cy="4286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Rozwój systemu egzaminów zewnętrznych</a:t>
            </a:r>
            <a:endParaRPr lang="pl-PL" sz="2000" dirty="0">
              <a:solidFill>
                <a:schemeClr val="tx1">
                  <a:lumMod val="95000"/>
                  <a:lumOff val="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0" name="Tytuł 1"/>
          <p:cNvSpPr txBox="1">
            <a:spLocks/>
          </p:cNvSpPr>
          <p:nvPr/>
        </p:nvSpPr>
        <p:spPr>
          <a:xfrm>
            <a:off x="357188" y="1143000"/>
            <a:ext cx="8501062" cy="4286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l-PL" sz="1100" dirty="0">
                <a:latin typeface="+mj-lt"/>
                <a:ea typeface="+mj-ea"/>
                <a:cs typeface="+mj-cs"/>
              </a:rPr>
              <a:t>Projekt współfinansowany przez Unię Europejską w ramach Europejskiego Funduszu Społecznego</a:t>
            </a:r>
          </a:p>
        </p:txBody>
      </p:sp>
      <p:pic>
        <p:nvPicPr>
          <p:cNvPr id="1031" name="Picture 7" descr="C:\Documents and Settings\Ania\Pulpit\LOGA DO POWERPOINTA\U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2767" y="428604"/>
            <a:ext cx="2129746" cy="571504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4342" name="Picture 8" descr="C:\Documents and Settings\Ania\Pulpit\LOGA DO POWERPOINTA\CKE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8" y="388938"/>
            <a:ext cx="1928812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9" descr="C:\Documents and Settings\Ania\Pulpit\LOGA DO POWERPOINTA\PO KL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" y="263525"/>
            <a:ext cx="2500313" cy="80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2" descr="C:\Documents and Settings\Ania\Pulpit\LOGA DO POWERPOINTA\loga_32_duz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14563" y="1754188"/>
            <a:ext cx="4714875" cy="310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sz="3600" b="1" smtClean="0">
                <a:solidFill>
                  <a:srgbClr val="FF9900"/>
                </a:solidFill>
              </a:rPr>
              <a:t>OGÓLNOPOLSKIE BADANIE </a:t>
            </a:r>
            <a:br>
              <a:rPr lang="pl-PL" sz="3600" b="1" smtClean="0">
                <a:solidFill>
                  <a:srgbClr val="FF9900"/>
                </a:solidFill>
              </a:rPr>
            </a:br>
            <a:r>
              <a:rPr lang="pl-PL" sz="3600" b="1" smtClean="0">
                <a:solidFill>
                  <a:srgbClr val="FF9900"/>
                </a:solidFill>
              </a:rPr>
              <a:t>UMIEJĘTNOŚCI TRZECIOKLASISTÓW</a:t>
            </a:r>
          </a:p>
        </p:txBody>
      </p:sp>
      <p:sp>
        <p:nvSpPr>
          <p:cNvPr id="25602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pl-PL" dirty="0" smtClean="0"/>
              <a:t>	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pl-PL" sz="3300" dirty="0" smtClean="0"/>
              <a:t>	</a:t>
            </a:r>
            <a:r>
              <a:rPr lang="pl-PL" sz="3600" dirty="0" smtClean="0">
                <a:solidFill>
                  <a:srgbClr val="002060"/>
                </a:solidFill>
              </a:rPr>
              <a:t>Zachęcamy do wzięcia udziału </a:t>
            </a:r>
            <a:endParaRPr lang="pl-PL" sz="3600" dirty="0" smtClean="0">
              <a:solidFill>
                <a:srgbClr val="002060"/>
              </a:solidFill>
              <a:latin typeface="Arial" charset="0"/>
            </a:endParaRP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pl-PL" sz="3600" dirty="0" smtClean="0">
                <a:solidFill>
                  <a:srgbClr val="002060"/>
                </a:solidFill>
              </a:rPr>
              <a:t>w badaniu, które stworzy możliwość wykorzystania wyników </a:t>
            </a:r>
            <a:br>
              <a:rPr lang="pl-PL" sz="3600" dirty="0" smtClean="0">
                <a:solidFill>
                  <a:srgbClr val="002060"/>
                </a:solidFill>
              </a:rPr>
            </a:br>
            <a:r>
              <a:rPr lang="pl-PL" sz="3600" dirty="0" smtClean="0">
                <a:solidFill>
                  <a:srgbClr val="002060"/>
                </a:solidFill>
              </a:rPr>
              <a:t>opracowanych przez </a:t>
            </a:r>
            <a:r>
              <a:rPr lang="pl-PL" sz="3600" smtClean="0">
                <a:solidFill>
                  <a:srgbClr val="002060"/>
                </a:solidFill>
              </a:rPr>
              <a:t>profesjonalny </a:t>
            </a:r>
            <a:br>
              <a:rPr lang="pl-PL" sz="3600" smtClean="0">
                <a:solidFill>
                  <a:srgbClr val="002060"/>
                </a:solidFill>
              </a:rPr>
            </a:br>
            <a:r>
              <a:rPr lang="pl-PL" sz="3600" smtClean="0">
                <a:solidFill>
                  <a:srgbClr val="002060"/>
                </a:solidFill>
              </a:rPr>
              <a:t>zespół </a:t>
            </a:r>
            <a:r>
              <a:rPr lang="pl-PL" sz="3600" dirty="0" smtClean="0">
                <a:solidFill>
                  <a:srgbClr val="002060"/>
                </a:solidFill>
              </a:rPr>
              <a:t>badawczy </a:t>
            </a:r>
            <a:br>
              <a:rPr lang="pl-PL" sz="3600" dirty="0" smtClean="0">
                <a:solidFill>
                  <a:srgbClr val="002060"/>
                </a:solidFill>
              </a:rPr>
            </a:br>
            <a:r>
              <a:rPr lang="pl-PL" sz="3600" dirty="0" smtClean="0">
                <a:solidFill>
                  <a:srgbClr val="002060"/>
                </a:solidFill>
              </a:rPr>
              <a:t>w ewaluacji wewnątrzszkolnej.</a:t>
            </a: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1081087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sz="3600" b="1" dirty="0" smtClean="0">
                <a:solidFill>
                  <a:srgbClr val="FF9900"/>
                </a:solidFill>
              </a:rPr>
              <a:t>OGÓLNOPOLSKIE BADANIE </a:t>
            </a:r>
            <a:br>
              <a:rPr lang="pl-PL" sz="3600" b="1" dirty="0" smtClean="0">
                <a:solidFill>
                  <a:srgbClr val="FF9900"/>
                </a:solidFill>
              </a:rPr>
            </a:br>
            <a:r>
              <a:rPr lang="pl-PL" sz="3600" b="1" dirty="0" smtClean="0">
                <a:solidFill>
                  <a:srgbClr val="FF9900"/>
                </a:solidFill>
              </a:rPr>
              <a:t>UMIEJĘTNOŚCI TRZECIOKLASISTÓW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endParaRPr lang="pl-PL" dirty="0" smtClean="0">
              <a:solidFill>
                <a:srgbClr val="002060"/>
              </a:solidFill>
            </a:endParaRPr>
          </a:p>
          <a:p>
            <a:pPr algn="ctr"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Centralna Komisja Egzaminacyjna, </a:t>
            </a:r>
          </a:p>
          <a:p>
            <a:pPr algn="ctr"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przy pełnej akceptacji ze strony </a:t>
            </a:r>
          </a:p>
          <a:p>
            <a:pPr algn="ctr"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Ministerstwa Edukacji Narodowej,</a:t>
            </a:r>
          </a:p>
          <a:p>
            <a:pPr algn="ctr"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 przeprowadzi w dniu </a:t>
            </a:r>
            <a:r>
              <a:rPr lang="pl-PL" b="1" dirty="0" smtClean="0">
                <a:solidFill>
                  <a:srgbClr val="002060"/>
                </a:solidFill>
              </a:rPr>
              <a:t>17 maja 2011 roku</a:t>
            </a:r>
          </a:p>
          <a:p>
            <a:pPr algn="ctr"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powszechne dobrowolne badanie </a:t>
            </a:r>
          </a:p>
          <a:p>
            <a:pPr algn="ctr"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wiadomości i umiejętności uczniów klasy trzeciej</a:t>
            </a:r>
          </a:p>
          <a:p>
            <a:pPr algn="ctr"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szkoły podstawowej. 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1081087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sz="3600" b="1" smtClean="0">
                <a:solidFill>
                  <a:srgbClr val="FF9900"/>
                </a:solidFill>
              </a:rPr>
              <a:t>OGÓLNOPOLSKIE BADANIE </a:t>
            </a:r>
            <a:br>
              <a:rPr lang="pl-PL" sz="3600" b="1" smtClean="0">
                <a:solidFill>
                  <a:srgbClr val="FF9900"/>
                </a:solidFill>
              </a:rPr>
            </a:br>
            <a:r>
              <a:rPr lang="pl-PL" sz="3600" b="1" smtClean="0">
                <a:solidFill>
                  <a:srgbClr val="FF9900"/>
                </a:solidFill>
              </a:rPr>
              <a:t>UMIEJĘTNOŚCI TRZECIOKLASISTÓW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  <a:buFont typeface="Arial" charset="0"/>
              <a:buNone/>
            </a:pPr>
            <a:endParaRPr lang="pl-PL" dirty="0" smtClean="0">
              <a:solidFill>
                <a:srgbClr val="002060"/>
              </a:solidFill>
              <a:latin typeface="Arial" charset="0"/>
            </a:endParaRP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Celem badania jest dostarczenie</a:t>
            </a:r>
            <a:r>
              <a:rPr lang="pl-PL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pl-PL" dirty="0" smtClean="0">
                <a:solidFill>
                  <a:srgbClr val="002060"/>
                </a:solidFill>
              </a:rPr>
              <a:t>szkołom: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pl-PL" dirty="0" smtClean="0">
              <a:solidFill>
                <a:srgbClr val="002060"/>
              </a:solidFill>
            </a:endParaRPr>
          </a:p>
          <a:p>
            <a:pPr>
              <a:spcBef>
                <a:spcPct val="0"/>
              </a:spcBef>
              <a:buBlip>
                <a:blip r:embed="rId2"/>
              </a:buBlip>
            </a:pPr>
            <a:r>
              <a:rPr lang="pl-PL" dirty="0" smtClean="0">
                <a:solidFill>
                  <a:srgbClr val="002060"/>
                </a:solidFill>
              </a:rPr>
              <a:t>przygotowanego przez zespół specjalistów</a:t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wysokiej jakości narzędzia do rzetelnego badania umiejętności językowych </a:t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i matematycznych uczniów kończących </a:t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klasę trzecią,</a:t>
            </a: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333375"/>
            <a:ext cx="1081087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sz="3600" b="1" smtClean="0">
                <a:solidFill>
                  <a:srgbClr val="FF9900"/>
                </a:solidFill>
              </a:rPr>
              <a:t>OGÓLNOPOLSKIE BADANIE </a:t>
            </a:r>
            <a:br>
              <a:rPr lang="pl-PL" sz="3600" b="1" smtClean="0">
                <a:solidFill>
                  <a:srgbClr val="FF9900"/>
                </a:solidFill>
              </a:rPr>
            </a:br>
            <a:r>
              <a:rPr lang="pl-PL" sz="3600" b="1" smtClean="0">
                <a:solidFill>
                  <a:srgbClr val="FF9900"/>
                </a:solidFill>
              </a:rPr>
              <a:t>UMIEJĘTNOŚCI TRZECIOKLASISTÓW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  <a:buFont typeface="Arial" charset="0"/>
              <a:buNone/>
            </a:pPr>
            <a:endParaRPr lang="pl-PL" dirty="0" smtClean="0"/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Celem badania jest dostarczenie</a:t>
            </a:r>
            <a:r>
              <a:rPr lang="pl-PL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pl-PL" dirty="0" smtClean="0">
                <a:solidFill>
                  <a:srgbClr val="002060"/>
                </a:solidFill>
              </a:rPr>
              <a:t>szkołom: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pl-PL" dirty="0" smtClean="0">
              <a:solidFill>
                <a:srgbClr val="002060"/>
              </a:solidFill>
            </a:endParaRPr>
          </a:p>
          <a:p>
            <a:pPr>
              <a:spcBef>
                <a:spcPct val="0"/>
              </a:spcBef>
              <a:buBlip>
                <a:blip r:embed="rId3"/>
              </a:buBlip>
            </a:pPr>
            <a:r>
              <a:rPr lang="pl-PL" dirty="0" smtClean="0">
                <a:solidFill>
                  <a:srgbClr val="002060"/>
                </a:solidFill>
              </a:rPr>
              <a:t>danych pozwalających na ocenę poziomu opanowania podstawowych umiejętności językowych i matematycznych uczniów </a:t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klasy trzeciej w odniesieniu do wyników badanej populacji,</a:t>
            </a: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333375"/>
            <a:ext cx="1081087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sz="3600" b="1" smtClean="0">
                <a:solidFill>
                  <a:srgbClr val="FF9900"/>
                </a:solidFill>
              </a:rPr>
              <a:t>OGÓLNOPOLSKIE BADANIE </a:t>
            </a:r>
            <a:br>
              <a:rPr lang="pl-PL" sz="3600" b="1" smtClean="0">
                <a:solidFill>
                  <a:srgbClr val="FF9900"/>
                </a:solidFill>
              </a:rPr>
            </a:br>
            <a:r>
              <a:rPr lang="pl-PL" sz="3600" b="1" smtClean="0">
                <a:solidFill>
                  <a:srgbClr val="FF9900"/>
                </a:solidFill>
              </a:rPr>
              <a:t>UMIEJĘTNOŚCI TRZECIOKLASISTÓW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358775">
              <a:spcBef>
                <a:spcPct val="0"/>
              </a:spcBef>
              <a:buFont typeface="Arial" charset="0"/>
              <a:buNone/>
            </a:pPr>
            <a:endParaRPr lang="pl-PL" dirty="0" smtClean="0"/>
          </a:p>
          <a:p>
            <a:pPr indent="-358775" algn="ctr">
              <a:spcBef>
                <a:spcPct val="0"/>
              </a:spcBef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Celem badania jest dostarczenie</a:t>
            </a:r>
            <a:r>
              <a:rPr lang="pl-PL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pl-PL" dirty="0" smtClean="0">
                <a:solidFill>
                  <a:srgbClr val="002060"/>
                </a:solidFill>
              </a:rPr>
              <a:t>szkołom:</a:t>
            </a:r>
          </a:p>
          <a:p>
            <a:pPr indent="-358775">
              <a:spcBef>
                <a:spcPct val="0"/>
              </a:spcBef>
              <a:buFont typeface="Arial" charset="0"/>
              <a:buNone/>
            </a:pPr>
            <a:endParaRPr lang="pl-PL" dirty="0" smtClean="0">
              <a:solidFill>
                <a:srgbClr val="002060"/>
              </a:solidFill>
            </a:endParaRPr>
          </a:p>
          <a:p>
            <a:pPr indent="-358775">
              <a:spcBef>
                <a:spcPct val="0"/>
              </a:spcBef>
              <a:buBlip>
                <a:blip r:embed="rId2"/>
              </a:buBlip>
            </a:pPr>
            <a:r>
              <a:rPr lang="pl-PL" dirty="0" smtClean="0">
                <a:solidFill>
                  <a:srgbClr val="002060"/>
                </a:solidFill>
              </a:rPr>
              <a:t>wyników badania umiejętności uczniów, pozwalających po zestawieniu z wynikami sprawdzianu w klasie szóstej w 2014 roku, obliczyć Edukacyjną Wartość Dodaną szkoły </a:t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na II etapie kształcenia.</a:t>
            </a: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333375"/>
            <a:ext cx="1081087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sz="3600" b="1" smtClean="0">
                <a:solidFill>
                  <a:srgbClr val="FF9900"/>
                </a:solidFill>
              </a:rPr>
              <a:t>OGÓLNOPOLSKIE BADANIE </a:t>
            </a:r>
            <a:br>
              <a:rPr lang="pl-PL" sz="3600" b="1" smtClean="0">
                <a:solidFill>
                  <a:srgbClr val="FF9900"/>
                </a:solidFill>
              </a:rPr>
            </a:br>
            <a:r>
              <a:rPr lang="pl-PL" sz="3600" b="1" smtClean="0">
                <a:solidFill>
                  <a:srgbClr val="FF9900"/>
                </a:solidFill>
              </a:rPr>
              <a:t>UMIEJĘTNOŚCI TRZECIOKLASISTÓW</a:t>
            </a:r>
          </a:p>
        </p:txBody>
      </p:sp>
      <p:sp>
        <p:nvSpPr>
          <p:cNvPr id="21506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pl-PL" dirty="0" smtClean="0"/>
              <a:t>	</a:t>
            </a:r>
          </a:p>
          <a:p>
            <a:pPr algn="ctr">
              <a:buFont typeface="Arial" charset="0"/>
              <a:buNone/>
            </a:pPr>
            <a:r>
              <a:rPr lang="pl-PL" dirty="0" smtClean="0"/>
              <a:t>	</a:t>
            </a:r>
            <a:r>
              <a:rPr lang="pl-PL" dirty="0" smtClean="0">
                <a:solidFill>
                  <a:srgbClr val="002060"/>
                </a:solidFill>
              </a:rPr>
              <a:t>Badanie będzie polegało na wypełnieniu </a:t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przez uczniów dwóch testów: badającego umiejętności i wiedzę z języka polskiego </a:t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oraz badającego wiedzę i umiejętności </a:t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z matematyki. </a:t>
            </a:r>
          </a:p>
          <a:p>
            <a:pPr algn="ctr">
              <a:buFont typeface="Arial" charset="0"/>
              <a:buNone/>
            </a:pPr>
            <a:endParaRPr lang="pl-PL" sz="800" dirty="0" smtClean="0">
              <a:solidFill>
                <a:srgbClr val="002060"/>
              </a:solidFill>
            </a:endParaRPr>
          </a:p>
          <a:p>
            <a:pPr algn="ctr"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   Testy zostaną przekazane nieodpłatnie.</a:t>
            </a: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1081087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sz="3600" b="1" smtClean="0">
                <a:solidFill>
                  <a:srgbClr val="FF9900"/>
                </a:solidFill>
              </a:rPr>
              <a:t>OGÓLNOPOLSKIE BADANIE </a:t>
            </a:r>
            <a:br>
              <a:rPr lang="pl-PL" sz="3600" b="1" smtClean="0">
                <a:solidFill>
                  <a:srgbClr val="FF9900"/>
                </a:solidFill>
              </a:rPr>
            </a:br>
            <a:r>
              <a:rPr lang="pl-PL" sz="3600" b="1" smtClean="0">
                <a:solidFill>
                  <a:srgbClr val="FF9900"/>
                </a:solidFill>
              </a:rPr>
              <a:t>UMIEJĘTNOŚCI TRZECIOKLASISTÓW</a:t>
            </a:r>
          </a:p>
        </p:txBody>
      </p:sp>
      <p:sp>
        <p:nvSpPr>
          <p:cNvPr id="22530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pl-PL" dirty="0" smtClean="0"/>
              <a:t>	</a:t>
            </a:r>
            <a:endParaRPr lang="pl-PL" dirty="0" smtClean="0">
              <a:solidFill>
                <a:srgbClr val="002060"/>
              </a:solidFill>
              <a:latin typeface="Arial" charset="0"/>
            </a:endParaRP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Każda szkoła otrzyma informacje 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o wynikach jej uczniów, 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raport z badania z danymi opracowanymi </a:t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na poziomie kraju i regionu oraz wskazówki, </a:t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jak interpretować i wykorzystywać  </a:t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w pracy szkoły wyniki badań.</a:t>
            </a:r>
          </a:p>
          <a:p>
            <a:pPr algn="ctr"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1081087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sz="3600" b="1" smtClean="0">
                <a:solidFill>
                  <a:srgbClr val="FF9900"/>
                </a:solidFill>
              </a:rPr>
              <a:t>OGÓLNOPOLSKIE BADANIE </a:t>
            </a:r>
            <a:br>
              <a:rPr lang="pl-PL" sz="3600" b="1" smtClean="0">
                <a:solidFill>
                  <a:srgbClr val="FF9900"/>
                </a:solidFill>
              </a:rPr>
            </a:br>
            <a:r>
              <a:rPr lang="pl-PL" sz="3600" b="1" smtClean="0">
                <a:solidFill>
                  <a:srgbClr val="FF9900"/>
                </a:solidFill>
              </a:rPr>
              <a:t>UMIEJĘTNOŚCI TRZECIOKLASISTÓW</a:t>
            </a:r>
            <a:endParaRPr lang="pl-PL" sz="3600" smtClean="0"/>
          </a:p>
        </p:txBody>
      </p:sp>
      <p:sp>
        <p:nvSpPr>
          <p:cNvPr id="23554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endParaRPr lang="pl-PL" dirty="0" smtClean="0"/>
          </a:p>
          <a:p>
            <a:pPr algn="ctr"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W roku 2014, po napisaniu przez  biorących udział w badaniu trzecioklasistów sprawdzianu </a:t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w klasie VI, CKE przekaże szkołom kalkulator EWD, który pozwoli szkole na obliczenie  Edukacyjnej Wartości Dodanej </a:t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dla drugiego etapu kształcenia.</a:t>
            </a:r>
          </a:p>
          <a:p>
            <a:pPr algn="ctr"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1081087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Prostokąt 5"/>
          <p:cNvSpPr>
            <a:spLocks noChangeArrowheads="1"/>
          </p:cNvSpPr>
          <p:nvPr/>
        </p:nvSpPr>
        <p:spPr bwMode="auto">
          <a:xfrm>
            <a:off x="2286000" y="2828925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002060"/>
                </a:solidFill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sz="3600" b="1" smtClean="0">
                <a:solidFill>
                  <a:srgbClr val="FF9900"/>
                </a:solidFill>
              </a:rPr>
              <a:t>OGÓLNOPOLSKIE BADANIE </a:t>
            </a:r>
            <a:br>
              <a:rPr lang="pl-PL" sz="3600" b="1" smtClean="0">
                <a:solidFill>
                  <a:srgbClr val="FF9900"/>
                </a:solidFill>
              </a:rPr>
            </a:br>
            <a:r>
              <a:rPr lang="pl-PL" sz="3600" b="1" smtClean="0">
                <a:solidFill>
                  <a:srgbClr val="FF9900"/>
                </a:solidFill>
              </a:rPr>
              <a:t>UMIEJĘTNOŚCI TRZECIOKLASISTÓW</a:t>
            </a:r>
          </a:p>
        </p:txBody>
      </p:sp>
      <p:sp>
        <p:nvSpPr>
          <p:cNvPr id="24578" name="Symbol zastępczy zawartości 2"/>
          <p:cNvSpPr>
            <a:spLocks noGrp="1"/>
          </p:cNvSpPr>
          <p:nvPr>
            <p:ph idx="1"/>
          </p:nvPr>
        </p:nvSpPr>
        <p:spPr>
          <a:xfrm>
            <a:off x="323850" y="1600200"/>
            <a:ext cx="8362950" cy="4525963"/>
          </a:xfrm>
        </p:spPr>
        <p:txBody>
          <a:bodyPr/>
          <a:lstStyle/>
          <a:p>
            <a:pPr marL="0" indent="0" algn="just">
              <a:spcBef>
                <a:spcPct val="0"/>
              </a:spcBef>
              <a:buFont typeface="Arial" charset="0"/>
              <a:buNone/>
            </a:pPr>
            <a:endParaRPr lang="pl-PL" dirty="0" smtClean="0"/>
          </a:p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Szczegółowe informacje </a:t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na temat ogólnopolskiego badania </a:t>
            </a:r>
            <a:br>
              <a:rPr lang="pl-PL" dirty="0" smtClean="0">
                <a:solidFill>
                  <a:srgbClr val="002060"/>
                </a:solidFill>
              </a:rPr>
            </a:br>
            <a:r>
              <a:rPr lang="pl-PL" dirty="0" smtClean="0">
                <a:solidFill>
                  <a:srgbClr val="002060"/>
                </a:solidFill>
              </a:rPr>
              <a:t>są dostępne na stronie internetowej</a:t>
            </a:r>
          </a:p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pl-PL" dirty="0" smtClean="0">
                <a:solidFill>
                  <a:srgbClr val="FF9900"/>
                </a:solidFill>
              </a:rPr>
              <a:t>http://trzecioklasista.cke-efs.pl/obut</a:t>
            </a:r>
            <a:r>
              <a:rPr lang="pl-PL" dirty="0" smtClean="0">
                <a:solidFill>
                  <a:srgbClr val="002060"/>
                </a:solidFill>
              </a:rPr>
              <a:t>,</a:t>
            </a:r>
          </a:p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na której można także zgłosić</a:t>
            </a:r>
            <a:r>
              <a:rPr lang="pl-PL" dirty="0" smtClean="0">
                <a:solidFill>
                  <a:srgbClr val="002060"/>
                </a:solidFill>
                <a:latin typeface="Arial" charset="0"/>
              </a:rPr>
              <a:t>,</a:t>
            </a:r>
            <a:r>
              <a:rPr lang="pl-PL" dirty="0" smtClean="0">
                <a:solidFill>
                  <a:srgbClr val="002060"/>
                </a:solidFill>
              </a:rPr>
              <a:t> </a:t>
            </a:r>
            <a:endParaRPr lang="pl-PL" dirty="0" smtClean="0">
              <a:solidFill>
                <a:srgbClr val="002060"/>
              </a:solidFill>
              <a:latin typeface="Arial" charset="0"/>
            </a:endParaRPr>
          </a:p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do dnia </a:t>
            </a:r>
            <a:r>
              <a:rPr lang="pl-PL" b="1" dirty="0" smtClean="0">
                <a:solidFill>
                  <a:srgbClr val="002060"/>
                </a:solidFill>
              </a:rPr>
              <a:t>30 października 2010 roku</a:t>
            </a:r>
            <a:r>
              <a:rPr lang="pl-PL" dirty="0" smtClean="0">
                <a:solidFill>
                  <a:srgbClr val="002060"/>
                </a:solidFill>
                <a:latin typeface="Arial" charset="0"/>
              </a:rPr>
              <a:t>,</a:t>
            </a:r>
          </a:p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pl-PL" dirty="0" smtClean="0">
                <a:solidFill>
                  <a:srgbClr val="002060"/>
                </a:solidFill>
              </a:rPr>
              <a:t>przystąpienie szkoły do badania.</a:t>
            </a: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33375"/>
            <a:ext cx="1081087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621</TotalTime>
  <Words>144</Words>
  <Application>Microsoft Office PowerPoint</Application>
  <PresentationFormat>Pokaz na ekranie (4:3)</PresentationFormat>
  <Paragraphs>56</Paragraphs>
  <Slides>10</Slides>
  <Notes>2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1" baseType="lpstr">
      <vt:lpstr>Motyw pakietu Office</vt:lpstr>
      <vt:lpstr>PROGRAM OPERACYJNY KAPITAŁ LUDZKI Priorytet III, Działanie 3.2  </vt:lpstr>
      <vt:lpstr>OGÓLNOPOLSKIE BADANIE  UMIEJĘTNOŚCI TRZECIOKLASISTÓW</vt:lpstr>
      <vt:lpstr>OGÓLNOPOLSKIE BADANIE  UMIEJĘTNOŚCI TRZECIOKLASISTÓW</vt:lpstr>
      <vt:lpstr>OGÓLNOPOLSKIE BADANIE  UMIEJĘTNOŚCI TRZECIOKLASISTÓW</vt:lpstr>
      <vt:lpstr>OGÓLNOPOLSKIE BADANIE  UMIEJĘTNOŚCI TRZECIOKLASISTÓW</vt:lpstr>
      <vt:lpstr>OGÓLNOPOLSKIE BADANIE  UMIEJĘTNOŚCI TRZECIOKLASISTÓW</vt:lpstr>
      <vt:lpstr>OGÓLNOPOLSKIE BADANIE  UMIEJĘTNOŚCI TRZECIOKLASISTÓW</vt:lpstr>
      <vt:lpstr>OGÓLNOPOLSKIE BADANIE  UMIEJĘTNOŚCI TRZECIOKLASISTÓW</vt:lpstr>
      <vt:lpstr>OGÓLNOPOLSKIE BADANIE  UMIEJĘTNOŚCI TRZECIOKLASISTÓW</vt:lpstr>
      <vt:lpstr>OGÓLNOPOLSKIE BADANIE  UMIEJĘTNOŚCI TRZECIOKLASISTÓW</vt:lpstr>
    </vt:vector>
  </TitlesOfParts>
  <Company>Centralna Komisja Egzaminacyjna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OPERACYJNY KAPITAŁ LUDZKI</dc:title>
  <dc:creator>Your User Name</dc:creator>
  <cp:lastModifiedBy>Marta</cp:lastModifiedBy>
  <cp:revision>70</cp:revision>
  <dcterms:created xsi:type="dcterms:W3CDTF">2009-09-09T09:22:03Z</dcterms:created>
  <dcterms:modified xsi:type="dcterms:W3CDTF">2010-09-14T09:01:35Z</dcterms:modified>
</cp:coreProperties>
</file>