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65" r:id="rId5"/>
    <p:sldId id="260" r:id="rId6"/>
    <p:sldId id="267" r:id="rId7"/>
    <p:sldId id="268" r:id="rId8"/>
    <p:sldId id="266" r:id="rId9"/>
    <p:sldId id="261" r:id="rId10"/>
    <p:sldId id="262" r:id="rId1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00" autoAdjust="0"/>
  </p:normalViewPr>
  <p:slideViewPr>
    <p:cSldViewPr snapToGrid="0">
      <p:cViewPr varScale="1">
        <p:scale>
          <a:sx n="85" d="100"/>
          <a:sy n="85" d="100"/>
        </p:scale>
        <p:origin x="-10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2754" y="-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522673-E510-4422-91B5-98E0B332066C}" type="datetimeFigureOut">
              <a:rPr lang="pl-PL"/>
              <a:pPr>
                <a:defRPr/>
              </a:pPr>
              <a:t>2010-09-14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0EE909-EFF8-4F79-A85F-1560CC498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53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DADA99-64DA-4A21-A296-11835E612625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820802-D4E7-4C4E-A4A1-93B1EEF82E67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F4CD-70DB-464D-B949-8489B2C2DFA0}" type="datetimeFigureOut">
              <a:rPr lang="pl-PL"/>
              <a:pPr>
                <a:defRPr/>
              </a:pPr>
              <a:t>2010-09-14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90A1-99BB-4E2A-A165-F069F6E013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0DCF-F73C-4B55-82FE-B1B8E93F35DC}" type="datetimeFigureOut">
              <a:rPr lang="pl-PL"/>
              <a:pPr>
                <a:defRPr/>
              </a:pPr>
              <a:t>2010-09-14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8EE2-26E7-402C-8AF0-F92F4C46B5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71CF-06A4-4996-8BF6-93AFEDF9D173}" type="datetimeFigureOut">
              <a:rPr lang="pl-PL"/>
              <a:pPr>
                <a:defRPr/>
              </a:pPr>
              <a:t>2010-09-14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5581-1BB7-445D-AD53-BF4BC250E1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94B0-DC99-4576-872A-B102F0806D64}" type="datetimeFigureOut">
              <a:rPr lang="pl-PL"/>
              <a:pPr>
                <a:defRPr/>
              </a:pPr>
              <a:t>2010-09-14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A300A-AF25-412B-9F91-58A90F376C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012C-94D3-43B0-B2E4-CD3BC577E92E}" type="datetimeFigureOut">
              <a:rPr lang="pl-PL"/>
              <a:pPr>
                <a:defRPr/>
              </a:pPr>
              <a:t>2010-09-14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B6D1-63CE-4859-AEBC-592A1B9F37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1EDC-86E4-478D-A76E-FB13B0633DC1}" type="datetimeFigureOut">
              <a:rPr lang="pl-PL"/>
              <a:pPr>
                <a:defRPr/>
              </a:pPr>
              <a:t>2010-09-14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0327-DB8F-4147-B53E-6B0A703B16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1605-12DF-4E55-A040-C9D6A2878F3C}" type="datetimeFigureOut">
              <a:rPr lang="pl-PL"/>
              <a:pPr>
                <a:defRPr/>
              </a:pPr>
              <a:t>2010-09-14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B23B-9F8E-41D5-AB1A-FE53EFC1B9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41108-1A59-4ACA-A23F-874B138DD532}" type="datetimeFigureOut">
              <a:rPr lang="pl-PL"/>
              <a:pPr>
                <a:defRPr/>
              </a:pPr>
              <a:t>2010-09-14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4EE7-3B4B-42CB-91B9-C300BD0DD8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FE93-B8ED-48A5-8D33-CE3A46F57DBE}" type="datetimeFigureOut">
              <a:rPr lang="pl-PL"/>
              <a:pPr>
                <a:defRPr/>
              </a:pPr>
              <a:t>2010-09-14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AE83-43D4-4166-ABF7-3CD13E3740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A1DD-8576-4634-8956-D8FC94DD3CE7}" type="datetimeFigureOut">
              <a:rPr lang="pl-PL"/>
              <a:pPr>
                <a:defRPr/>
              </a:pPr>
              <a:t>2010-09-14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FFA2C-E6CF-4C89-A23D-3A5B7F8744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7A10-F022-430F-B5AD-27B2020A0458}" type="datetimeFigureOut">
              <a:rPr lang="pl-PL"/>
              <a:pPr>
                <a:defRPr/>
              </a:pPr>
              <a:t>2010-09-14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6113-241D-4CFD-9145-1552CA973F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DD47E-F118-4EDA-A044-F134892DDB4E}" type="datetimeFigureOut">
              <a:rPr lang="pl-PL"/>
              <a:pPr>
                <a:defRPr/>
              </a:pPr>
              <a:t>2010-09-14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219D97-EEAA-46A7-AFC2-2EF45D7EED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71663" y="5005388"/>
            <a:ext cx="5343525" cy="781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 smtClean="0">
                <a:latin typeface="Century Gothic" pitchFamily="34" charset="0"/>
              </a:rPr>
              <a:t>PROGRAM OPERACYJNY KAPITAŁ LUDZKI</a:t>
            </a:r>
            <a:br>
              <a:rPr lang="pl-PL" sz="2000" b="1" dirty="0" smtClean="0">
                <a:latin typeface="Century Gothic" pitchFamily="34" charset="0"/>
              </a:rPr>
            </a:br>
            <a:r>
              <a:rPr lang="pl-PL" sz="2000" b="1" dirty="0" smtClean="0">
                <a:latin typeface="Century Gothic" pitchFamily="34" charset="0"/>
              </a:rPr>
              <a:t>Priorytet III, Działanie 3.2 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/>
            </a:r>
            <a:b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</a:br>
            <a:endParaRPr lang="pl-PL" sz="2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313" y="5572125"/>
            <a:ext cx="6272212" cy="428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Rozwój systemu egzaminów zewnętrznych</a:t>
            </a: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357188" y="1143000"/>
            <a:ext cx="8501062" cy="428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1100" dirty="0">
                <a:latin typeface="+mj-lt"/>
                <a:ea typeface="+mj-ea"/>
                <a:cs typeface="+mj-cs"/>
              </a:rPr>
              <a:t>Projekt współfinansowany przez Unię Europejską w ramach Europejskiego Funduszu Społecznego</a:t>
            </a:r>
          </a:p>
        </p:txBody>
      </p:sp>
      <p:pic>
        <p:nvPicPr>
          <p:cNvPr id="1031" name="Picture 7" descr="C:\Documents and Settings\Ania\Pulpit\LOGA DO POWERPOINTA\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767" y="428604"/>
            <a:ext cx="2129746" cy="57150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4342" name="Picture 8" descr="C:\Documents and Settings\Ania\Pulpit\LOGA DO POWERPOINTA\CK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388938"/>
            <a:ext cx="192881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C:\Documents and Settings\Ania\Pulpit\LOGA DO POWERPOINTA\PO KL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263525"/>
            <a:ext cx="250031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C:\Documents and Settings\Ania\Pulpit\LOGA DO POWERPOINTA\loga_32_duz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63" y="1754188"/>
            <a:ext cx="4714875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2560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l-PL" dirty="0" smtClean="0"/>
              <a:t>	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sz="3300" dirty="0" smtClean="0"/>
              <a:t>	</a:t>
            </a:r>
            <a:r>
              <a:rPr lang="pl-PL" sz="3600" dirty="0" smtClean="0">
                <a:solidFill>
                  <a:srgbClr val="002060"/>
                </a:solidFill>
              </a:rPr>
              <a:t>Zachęcamy do wzięcia udziału </a:t>
            </a:r>
            <a:endParaRPr lang="pl-PL" sz="3600" dirty="0" smtClean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sz="3600" dirty="0" smtClean="0">
                <a:solidFill>
                  <a:srgbClr val="002060"/>
                </a:solidFill>
              </a:rPr>
              <a:t>w badaniu, które stworzy możliwość wykorzystania wyników </a:t>
            </a:r>
            <a:br>
              <a:rPr lang="pl-PL" sz="3600" dirty="0" smtClean="0">
                <a:solidFill>
                  <a:srgbClr val="002060"/>
                </a:solidFill>
              </a:rPr>
            </a:br>
            <a:r>
              <a:rPr lang="pl-PL" sz="3600" dirty="0" smtClean="0">
                <a:solidFill>
                  <a:srgbClr val="002060"/>
                </a:solidFill>
              </a:rPr>
              <a:t>opracowanych przez </a:t>
            </a:r>
            <a:r>
              <a:rPr lang="pl-PL" sz="3600" smtClean="0">
                <a:solidFill>
                  <a:srgbClr val="002060"/>
                </a:solidFill>
              </a:rPr>
              <a:t>profesjonalny </a:t>
            </a:r>
            <a:br>
              <a:rPr lang="pl-PL" sz="3600" smtClean="0">
                <a:solidFill>
                  <a:srgbClr val="002060"/>
                </a:solidFill>
              </a:rPr>
            </a:br>
            <a:r>
              <a:rPr lang="pl-PL" sz="3600" smtClean="0">
                <a:solidFill>
                  <a:srgbClr val="002060"/>
                </a:solidFill>
              </a:rPr>
              <a:t>zespół </a:t>
            </a:r>
            <a:r>
              <a:rPr lang="pl-PL" sz="3600" dirty="0" smtClean="0">
                <a:solidFill>
                  <a:srgbClr val="002060"/>
                </a:solidFill>
              </a:rPr>
              <a:t>badawczy </a:t>
            </a:r>
            <a:br>
              <a:rPr lang="pl-PL" sz="3600" dirty="0" smtClean="0">
                <a:solidFill>
                  <a:srgbClr val="002060"/>
                </a:solidFill>
              </a:rPr>
            </a:br>
            <a:r>
              <a:rPr lang="pl-PL" sz="3600" dirty="0" smtClean="0">
                <a:solidFill>
                  <a:srgbClr val="002060"/>
                </a:solidFill>
              </a:rPr>
              <a:t>w ewaluacji wewnątrzszkolnej.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dirty="0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dirty="0" smtClean="0">
                <a:solidFill>
                  <a:srgbClr val="FF9900"/>
                </a:solidFill>
              </a:rPr>
            </a:br>
            <a:r>
              <a:rPr lang="pl-PL" sz="3600" b="1" dirty="0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Centralna Komisja Egzaminacyjna, </a:t>
            </a: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przy pełnej akceptacji ze strony </a:t>
            </a: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Ministerstwa Edukacji Narodowej,</a:t>
            </a: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 przeprowadzi w dniu </a:t>
            </a:r>
            <a:r>
              <a:rPr lang="pl-PL" b="1" dirty="0" smtClean="0">
                <a:solidFill>
                  <a:srgbClr val="002060"/>
                </a:solidFill>
              </a:rPr>
              <a:t>17 maja 2011 roku</a:t>
            </a: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powszechne dobrowolne badanie </a:t>
            </a: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wiadomości i umiejętności uczniów klasy trzeciej</a:t>
            </a: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szkoły podstawowej.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endParaRPr lang="pl-PL" dirty="0" smtClean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Celem badania jest dostarczenie</a:t>
            </a:r>
            <a:r>
              <a:rPr lang="pl-PL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szkołom: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pl-PL" dirty="0" smtClean="0">
                <a:solidFill>
                  <a:srgbClr val="002060"/>
                </a:solidFill>
              </a:rPr>
              <a:t>przygotowanego przez zespół specjalistów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wysokiej jakości narzędzia do rzetelnego badania umiejętności językowych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 matematycznych uczniów kończących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klasę trzecią,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endParaRPr lang="pl-PL" dirty="0" smtClean="0"/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Celem badania jest dostarczenie</a:t>
            </a:r>
            <a:r>
              <a:rPr lang="pl-PL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szkołom: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Blip>
                <a:blip r:embed="rId3"/>
              </a:buBlip>
            </a:pPr>
            <a:r>
              <a:rPr lang="pl-PL" dirty="0" smtClean="0">
                <a:solidFill>
                  <a:srgbClr val="002060"/>
                </a:solidFill>
              </a:rPr>
              <a:t>danych pozwalających na ocenę poziomu opanowania podstawowych umiejętności językowych i matematycznych uczniów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klasy trzeciej w odniesieniu do wyników badanej populacji,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58775">
              <a:spcBef>
                <a:spcPct val="0"/>
              </a:spcBef>
              <a:buFont typeface="Arial" charset="0"/>
              <a:buNone/>
            </a:pPr>
            <a:endParaRPr lang="pl-PL" dirty="0" smtClean="0"/>
          </a:p>
          <a:p>
            <a:pPr indent="-358775"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Celem badania jest dostarczenie</a:t>
            </a:r>
            <a:r>
              <a:rPr lang="pl-PL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szkołom:</a:t>
            </a:r>
          </a:p>
          <a:p>
            <a:pPr indent="-358775">
              <a:spcBef>
                <a:spcPct val="0"/>
              </a:spcBef>
              <a:buFont typeface="Arial" charset="0"/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indent="-358775">
              <a:spcBef>
                <a:spcPct val="0"/>
              </a:spcBef>
              <a:buBlip>
                <a:blip r:embed="rId2"/>
              </a:buBlip>
            </a:pPr>
            <a:r>
              <a:rPr lang="pl-PL" dirty="0" smtClean="0">
                <a:solidFill>
                  <a:srgbClr val="002060"/>
                </a:solidFill>
              </a:rPr>
              <a:t>wyników badania umiejętności uczniów, pozwalających po zestawieniu z wynikami sprawdzianu w klasie szóstej w 2014 roku, obliczyć Edukacyjną Wartość Dodaną szkoły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na II etapie kształcenia.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2150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l-PL" dirty="0" smtClean="0"/>
              <a:t>	</a:t>
            </a:r>
          </a:p>
          <a:p>
            <a:pPr algn="ctr">
              <a:buFont typeface="Arial" charset="0"/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002060"/>
                </a:solidFill>
              </a:rPr>
              <a:t>Badanie będzie polegało na wypełnieniu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przez uczniów dwóch testów: badającego umiejętności i wiedzę z języka polskiego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oraz badającego wiedzę i umiejętności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z matematyki. </a:t>
            </a:r>
          </a:p>
          <a:p>
            <a:pPr algn="ctr">
              <a:buFont typeface="Arial" charset="0"/>
              <a:buNone/>
            </a:pPr>
            <a:endParaRPr lang="pl-PL" sz="800" dirty="0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   Testy zostaną przekazane nieodpłatnie.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2253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l-PL" dirty="0" smtClean="0"/>
              <a:t>	</a:t>
            </a:r>
            <a:endParaRPr lang="pl-PL" dirty="0" smtClean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Każda szkoła otrzyma informacje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o wynikach jej uczniów,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raport z badania z danymi opracowanymi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na poziomie kraju i regionu oraz wskazówki,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jak interpretować i wykorzystywać 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w pracy szkoły wyniki badań.</a:t>
            </a: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  <a:endParaRPr lang="pl-PL" sz="3600" smtClean="0"/>
          </a:p>
        </p:txBody>
      </p:sp>
      <p:sp>
        <p:nvSpPr>
          <p:cNvPr id="2355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pl-PL" dirty="0" smtClean="0"/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W roku 2014, po napisaniu przez  biorących udział w badaniu trzecioklasistów sprawdzianu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w klasie VI, CKE przekaże szkołom kalkulator EWD, który pozwoli szkole na obliczenie  Edukacyjnej Wartości Dodanej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dla drugiego etapu kształcenia.</a:t>
            </a: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Prostokąt 5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pl-P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Szczegółowe informacje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na temat ogólnopolskiego badania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są dostępne na stronie internetowej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FF9900"/>
                </a:solidFill>
              </a:rPr>
              <a:t>http://trzecioklasista.cke-efs.pl/obut</a:t>
            </a:r>
            <a:r>
              <a:rPr lang="pl-PL" dirty="0" smtClean="0">
                <a:solidFill>
                  <a:srgbClr val="002060"/>
                </a:solidFill>
              </a:rPr>
              <a:t>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na której można także zgłosić</a:t>
            </a:r>
            <a:r>
              <a:rPr lang="pl-PL" dirty="0" smtClean="0">
                <a:solidFill>
                  <a:srgbClr val="002060"/>
                </a:solidFill>
                <a:latin typeface="Arial" charset="0"/>
              </a:rPr>
              <a:t>,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endParaRPr lang="pl-PL" dirty="0" smtClean="0">
              <a:solidFill>
                <a:srgbClr val="002060"/>
              </a:solidFill>
              <a:latin typeface="Arial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do dnia </a:t>
            </a:r>
            <a:r>
              <a:rPr lang="pl-PL" b="1" dirty="0" smtClean="0">
                <a:solidFill>
                  <a:srgbClr val="002060"/>
                </a:solidFill>
              </a:rPr>
              <a:t>30 października 2010 roku</a:t>
            </a:r>
            <a:r>
              <a:rPr lang="pl-PL" dirty="0" smtClean="0">
                <a:solidFill>
                  <a:srgbClr val="002060"/>
                </a:solidFill>
                <a:latin typeface="Arial" charset="0"/>
              </a:rPr>
              <a:t>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przystąpienie szkoły do badania.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144</Words>
  <Application>Microsoft Office PowerPoint</Application>
  <PresentationFormat>Pokaz na ekranie (4:3)</PresentationFormat>
  <Paragraphs>56</Paragraphs>
  <Slides>10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PROGRAM OPERACYJNY KAPITAŁ LUDZKI Priorytet III, Działanie 3.2  </vt:lpstr>
      <vt:lpstr>OGÓLNOPOLSKIE BADANIE  UMIEJĘTNOŚCI TRZECIOKLASISTÓW</vt:lpstr>
      <vt:lpstr>OGÓLNOPOLSKIE BADANIE  UMIEJĘTNOŚCI TRZECIOKLASISTÓW</vt:lpstr>
      <vt:lpstr>OGÓLNOPOLSKIE BADANIE  UMIEJĘTNOŚCI TRZECIOKLASISTÓW</vt:lpstr>
      <vt:lpstr>OGÓLNOPOLSKIE BADANIE  UMIEJĘTNOŚCI TRZECIOKLASISTÓW</vt:lpstr>
      <vt:lpstr>OGÓLNOPOLSKIE BADANIE  UMIEJĘTNOŚCI TRZECIOKLASISTÓW</vt:lpstr>
      <vt:lpstr>OGÓLNOPOLSKIE BADANIE  UMIEJĘTNOŚCI TRZECIOKLASISTÓW</vt:lpstr>
      <vt:lpstr>OGÓLNOPOLSKIE BADANIE  UMIEJĘTNOŚCI TRZECIOKLASISTÓW</vt:lpstr>
      <vt:lpstr>OGÓLNOPOLSKIE BADANIE  UMIEJĘTNOŚCI TRZECIOKLASISTÓW</vt:lpstr>
      <vt:lpstr>OGÓLNOPOLSKIE BADANIE  UMIEJĘTNOŚCI TRZECIOKLASISTÓW</vt:lpstr>
    </vt:vector>
  </TitlesOfParts>
  <Company>Centralna Komisja Egzaminacyjna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OPERACYJNY KAPITAŁ LUDZKI</dc:title>
  <dc:creator>Your User Name</dc:creator>
  <cp:lastModifiedBy>Marta</cp:lastModifiedBy>
  <cp:revision>70</cp:revision>
  <dcterms:created xsi:type="dcterms:W3CDTF">2009-09-09T09:22:03Z</dcterms:created>
  <dcterms:modified xsi:type="dcterms:W3CDTF">2010-09-14T09:01:35Z</dcterms:modified>
</cp:coreProperties>
</file>