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glb" ContentType="model/gltf.binary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1" r:id="rId1"/>
  </p:sldMasterIdLst>
  <p:notesMasterIdLst>
    <p:notesMasterId r:id="rId71"/>
  </p:notesMasterIdLst>
  <p:handoutMasterIdLst>
    <p:handoutMasterId r:id="rId72"/>
  </p:handoutMasterIdLst>
  <p:sldIdLst>
    <p:sldId id="257" r:id="rId2"/>
    <p:sldId id="261" r:id="rId3"/>
    <p:sldId id="914" r:id="rId4"/>
    <p:sldId id="265" r:id="rId5"/>
    <p:sldId id="259" r:id="rId6"/>
    <p:sldId id="264" r:id="rId7"/>
    <p:sldId id="915" r:id="rId8"/>
    <p:sldId id="916" r:id="rId9"/>
    <p:sldId id="917" r:id="rId10"/>
    <p:sldId id="918" r:id="rId11"/>
    <p:sldId id="919" r:id="rId12"/>
    <p:sldId id="922" r:id="rId13"/>
    <p:sldId id="921" r:id="rId14"/>
    <p:sldId id="928" r:id="rId15"/>
    <p:sldId id="920" r:id="rId16"/>
    <p:sldId id="923" r:id="rId17"/>
    <p:sldId id="924" r:id="rId18"/>
    <p:sldId id="933" r:id="rId19"/>
    <p:sldId id="926" r:id="rId20"/>
    <p:sldId id="927" r:id="rId21"/>
    <p:sldId id="930" r:id="rId22"/>
    <p:sldId id="974" r:id="rId23"/>
    <p:sldId id="931" r:id="rId24"/>
    <p:sldId id="932" r:id="rId25"/>
    <p:sldId id="978" r:id="rId26"/>
    <p:sldId id="977" r:id="rId27"/>
    <p:sldId id="929" r:id="rId28"/>
    <p:sldId id="935" r:id="rId29"/>
    <p:sldId id="979" r:id="rId30"/>
    <p:sldId id="936" r:id="rId31"/>
    <p:sldId id="937" r:id="rId32"/>
    <p:sldId id="939" r:id="rId33"/>
    <p:sldId id="938" r:id="rId34"/>
    <p:sldId id="934" r:id="rId35"/>
    <p:sldId id="940" r:id="rId36"/>
    <p:sldId id="941" r:id="rId37"/>
    <p:sldId id="946" r:id="rId38"/>
    <p:sldId id="945" r:id="rId39"/>
    <p:sldId id="944" r:id="rId40"/>
    <p:sldId id="943" r:id="rId41"/>
    <p:sldId id="1001" r:id="rId42"/>
    <p:sldId id="950" r:id="rId43"/>
    <p:sldId id="951" r:id="rId44"/>
    <p:sldId id="952" r:id="rId45"/>
    <p:sldId id="976" r:id="rId46"/>
    <p:sldId id="948" r:id="rId47"/>
    <p:sldId id="949" r:id="rId48"/>
    <p:sldId id="975" r:id="rId49"/>
    <p:sldId id="953" r:id="rId50"/>
    <p:sldId id="956" r:id="rId51"/>
    <p:sldId id="958" r:id="rId52"/>
    <p:sldId id="957" r:id="rId53"/>
    <p:sldId id="955" r:id="rId54"/>
    <p:sldId id="954" r:id="rId55"/>
    <p:sldId id="959" r:id="rId56"/>
    <p:sldId id="962" r:id="rId57"/>
    <p:sldId id="960" r:id="rId58"/>
    <p:sldId id="963" r:id="rId59"/>
    <p:sldId id="964" r:id="rId60"/>
    <p:sldId id="967" r:id="rId61"/>
    <p:sldId id="966" r:id="rId62"/>
    <p:sldId id="973" r:id="rId63"/>
    <p:sldId id="965" r:id="rId64"/>
    <p:sldId id="968" r:id="rId65"/>
    <p:sldId id="969" r:id="rId66"/>
    <p:sldId id="971" r:id="rId67"/>
    <p:sldId id="970" r:id="rId68"/>
    <p:sldId id="972" r:id="rId69"/>
    <p:sldId id="266" r:id="rId7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lena Woś" initials="MW" lastIdx="1" clrIdx="0">
    <p:extLst>
      <p:ext uri="{19B8F6BF-5375-455C-9EA6-DF929625EA0E}">
        <p15:presenceInfo xmlns:p15="http://schemas.microsoft.com/office/powerpoint/2012/main" userId="S-1-5-21-1409082233-113007714-1801674531-6918" providerId="AD"/>
      </p:ext>
    </p:extLst>
  </p:cmAuthor>
  <p:cmAuthor id="2" name="Joanna Drwal" initials="JD" lastIdx="0" clrIdx="1">
    <p:extLst>
      <p:ext uri="{19B8F6BF-5375-455C-9EA6-DF929625EA0E}">
        <p15:presenceInfo xmlns:p15="http://schemas.microsoft.com/office/powerpoint/2012/main" userId="S-1-5-21-1409082233-113007714-1801674531-81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B97FD"/>
    <a:srgbClr val="FFC1C1"/>
    <a:srgbClr val="C8EEF8"/>
    <a:srgbClr val="FFEFEF"/>
    <a:srgbClr val="FFF7F7"/>
    <a:srgbClr val="C9BF97"/>
    <a:srgbClr val="D32C46"/>
    <a:srgbClr val="002060"/>
    <a:srgbClr val="19197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27F97BB-C833-4FB7-BDE5-3F7075034690}" styleName="Styl z motywem 2 — Ak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 autoAdjust="0"/>
    <p:restoredTop sz="77584" autoAdjust="0"/>
  </p:normalViewPr>
  <p:slideViewPr>
    <p:cSldViewPr snapToGrid="0">
      <p:cViewPr varScale="1">
        <p:scale>
          <a:sx n="67" d="100"/>
          <a:sy n="67" d="100"/>
        </p:scale>
        <p:origin x="1075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99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3CC7F358-A986-4544-ADFB-1EFF765F4710}">
      <dgm:prSet phldrT="[Tekst]"/>
      <dgm:spPr/>
      <dgm:t>
        <a:bodyPr/>
        <a:lstStyle/>
        <a:p>
          <a:r>
            <a:rPr lang="pl-PL"/>
            <a:t>Rejestry wewnętrzne</a:t>
          </a:r>
          <a:endParaRPr lang="pl-PL" b="1" dirty="0"/>
        </a:p>
      </dgm:t>
    </dgm:pt>
    <dgm:pt modelId="{298B3CC7-7D06-43B0-8A33-782AF88C8631}" type="parTrans" cxnId="{9F32F25E-2CD5-4038-9E92-8BFB42D6E0BD}">
      <dgm:prSet/>
      <dgm:spPr/>
      <dgm:t>
        <a:bodyPr/>
        <a:lstStyle/>
        <a:p>
          <a:endParaRPr lang="pl-PL"/>
        </a:p>
      </dgm:t>
    </dgm:pt>
    <dgm:pt modelId="{97B9CEED-625A-47C6-8F6C-04C680CDC3A8}" type="sibTrans" cxnId="{9F32F25E-2CD5-4038-9E92-8BFB42D6E0BD}">
      <dgm:prSet/>
      <dgm:spPr/>
      <dgm:t>
        <a:bodyPr/>
        <a:lstStyle/>
        <a:p>
          <a:endParaRPr lang="pl-PL"/>
        </a:p>
      </dgm:t>
    </dgm:pt>
    <dgm:pt modelId="{58B1833F-C338-42ED-94A8-55AA343BE205}">
      <dgm:prSet phldrT="[Tekst]"/>
      <dgm:spPr/>
      <dgm:t>
        <a:bodyPr/>
        <a:lstStyle/>
        <a:p>
          <a:r>
            <a:rPr lang="pl-PL" dirty="0"/>
            <a:t>Terminy kursów na kwalifikacje w zawodzie</a:t>
          </a:r>
          <a:endParaRPr lang="pl-PL" b="1" dirty="0"/>
        </a:p>
      </dgm:t>
    </dgm:pt>
    <dgm:pt modelId="{A75D9559-ECD3-44D0-8F20-403750CB9A5A}" type="parTrans" cxnId="{8519489F-4542-4EB4-978D-142C54CDA919}">
      <dgm:prSet/>
      <dgm:spPr/>
      <dgm:t>
        <a:bodyPr/>
        <a:lstStyle/>
        <a:p>
          <a:endParaRPr lang="pl-PL"/>
        </a:p>
      </dgm:t>
    </dgm:pt>
    <dgm:pt modelId="{FECBCCE4-ECE8-419A-985C-7EA9FE8AFAC3}" type="sibTrans" cxnId="{8519489F-4542-4EB4-978D-142C54CDA919}">
      <dgm:prSet/>
      <dgm:spPr/>
      <dgm:t>
        <a:bodyPr/>
        <a:lstStyle/>
        <a:p>
          <a:endParaRPr lang="pl-PL"/>
        </a:p>
      </dgm:t>
    </dgm:pt>
    <dgm:pt modelId="{48AC141D-AF0A-4959-8AE4-30802F68037A}">
      <dgm:prSet phldrT="[Tekst]"/>
      <dgm:spPr/>
      <dgm:t>
        <a:bodyPr/>
        <a:lstStyle/>
        <a:p>
          <a:r>
            <a:rPr lang="pl-PL" b="0" dirty="0"/>
            <a:t>Rejestry</a:t>
          </a:r>
        </a:p>
      </dgm:t>
    </dgm:pt>
    <dgm:pt modelId="{31C629F3-8766-4485-87D2-9386237D15A3}" type="sibTrans" cxnId="{FF09CB4D-D88A-4A58-9F2E-F12551FC8C6C}">
      <dgm:prSet/>
      <dgm:spPr/>
      <dgm:t>
        <a:bodyPr/>
        <a:lstStyle/>
        <a:p>
          <a:endParaRPr lang="pl-PL"/>
        </a:p>
      </dgm:t>
    </dgm:pt>
    <dgm:pt modelId="{C2AD0EC8-A044-4998-8D99-8A84093D52C7}" type="parTrans" cxnId="{FF09CB4D-D88A-4A58-9F2E-F12551FC8C6C}">
      <dgm:prSet/>
      <dgm:spPr/>
      <dgm:t>
        <a:bodyPr/>
        <a:lstStyle/>
        <a:p>
          <a:endParaRPr lang="pl-PL"/>
        </a:p>
      </dgm:t>
    </dgm:pt>
    <dgm:pt modelId="{7DD4F76D-46ED-4F15-9A82-346D28A20FA5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58A1999C-9B49-4D56-849B-AEB2D960EEA5}" type="pres">
      <dgm:prSet presAssocID="{48AC141D-AF0A-4959-8AE4-30802F68037A}" presName="parTxOnly" presStyleLbl="node1" presStyleIdx="0" presStyleCnt="3" custLinFactNeighborX="-69767" custLinFactNeighborY="51311">
        <dgm:presLayoutVars>
          <dgm:chMax val="0"/>
          <dgm:chPref val="0"/>
          <dgm:bulletEnabled val="1"/>
        </dgm:presLayoutVars>
      </dgm:prSet>
      <dgm:spPr/>
    </dgm:pt>
    <dgm:pt modelId="{D7927829-E770-4A54-95C2-B16A0136729D}" type="pres">
      <dgm:prSet presAssocID="{31C629F3-8766-4485-87D2-9386237D15A3}" presName="parTxOnlySpace" presStyleCnt="0"/>
      <dgm:spPr/>
    </dgm:pt>
    <dgm:pt modelId="{55C320F2-11FC-4F1C-AD35-AC9FF909D615}" type="pres">
      <dgm:prSet presAssocID="{3CC7F358-A986-4544-ADFB-1EFF765F471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8DDAB30-92E3-4E20-9947-D23695730827}" type="pres">
      <dgm:prSet presAssocID="{97B9CEED-625A-47C6-8F6C-04C680CDC3A8}" presName="parTxOnlySpace" presStyleCnt="0"/>
      <dgm:spPr/>
    </dgm:pt>
    <dgm:pt modelId="{CFEAA41D-21EC-440E-A1C9-428E2EE22812}" type="pres">
      <dgm:prSet presAssocID="{58B1833F-C338-42ED-94A8-55AA343BE205}" presName="parTxOnly" presStyleLbl="node1" presStyleIdx="2" presStyleCnt="3" custLinFactNeighborX="821" custLinFactNeighborY="2054">
        <dgm:presLayoutVars>
          <dgm:chMax val="0"/>
          <dgm:chPref val="0"/>
          <dgm:bulletEnabled val="1"/>
        </dgm:presLayoutVars>
      </dgm:prSet>
      <dgm:spPr/>
    </dgm:pt>
  </dgm:ptLst>
  <dgm:cxnLst>
    <dgm:cxn modelId="{9F32F25E-2CD5-4038-9E92-8BFB42D6E0BD}" srcId="{BCFD3409-1BB3-4746-B72B-01C9FC47CBCC}" destId="{3CC7F358-A986-4544-ADFB-1EFF765F4710}" srcOrd="1" destOrd="0" parTransId="{298B3CC7-7D06-43B0-8A33-782AF88C8631}" sibTransId="{97B9CEED-625A-47C6-8F6C-04C680CDC3A8}"/>
    <dgm:cxn modelId="{D6D7A962-152A-409C-ADB7-C0870F4F681A}" type="presOf" srcId="{BCFD3409-1BB3-4746-B72B-01C9FC47CBCC}" destId="{7DD4F76D-46ED-4F15-9A82-346D28A20FA5}" srcOrd="0" destOrd="0" presId="urn:microsoft.com/office/officeart/2005/8/layout/chevron1"/>
    <dgm:cxn modelId="{FF09CB4D-D88A-4A58-9F2E-F12551FC8C6C}" srcId="{BCFD3409-1BB3-4746-B72B-01C9FC47CBCC}" destId="{48AC141D-AF0A-4959-8AE4-30802F68037A}" srcOrd="0" destOrd="0" parTransId="{C2AD0EC8-A044-4998-8D99-8A84093D52C7}" sibTransId="{31C629F3-8766-4485-87D2-9386237D15A3}"/>
    <dgm:cxn modelId="{8519489F-4542-4EB4-978D-142C54CDA919}" srcId="{BCFD3409-1BB3-4746-B72B-01C9FC47CBCC}" destId="{58B1833F-C338-42ED-94A8-55AA343BE205}" srcOrd="2" destOrd="0" parTransId="{A75D9559-ECD3-44D0-8F20-403750CB9A5A}" sibTransId="{FECBCCE4-ECE8-419A-985C-7EA9FE8AFAC3}"/>
    <dgm:cxn modelId="{001863AF-8020-4DCA-8BDC-8BBC7FA74E89}" type="presOf" srcId="{3CC7F358-A986-4544-ADFB-1EFF765F4710}" destId="{55C320F2-11FC-4F1C-AD35-AC9FF909D615}" srcOrd="0" destOrd="0" presId="urn:microsoft.com/office/officeart/2005/8/layout/chevron1"/>
    <dgm:cxn modelId="{334774C0-4DCB-43A8-8F87-9BDC4E43EC61}" type="presOf" srcId="{58B1833F-C338-42ED-94A8-55AA343BE205}" destId="{CFEAA41D-21EC-440E-A1C9-428E2EE22812}" srcOrd="0" destOrd="0" presId="urn:microsoft.com/office/officeart/2005/8/layout/chevron1"/>
    <dgm:cxn modelId="{FFCE5EFF-48E0-4BE9-B077-7BEBFE3C6D3D}" type="presOf" srcId="{48AC141D-AF0A-4959-8AE4-30802F68037A}" destId="{58A1999C-9B49-4D56-849B-AEB2D960EEA5}" srcOrd="0" destOrd="0" presId="urn:microsoft.com/office/officeart/2005/8/layout/chevron1"/>
    <dgm:cxn modelId="{9FC55686-CCB4-4A2D-ACC9-4B5648025D04}" type="presParOf" srcId="{7DD4F76D-46ED-4F15-9A82-346D28A20FA5}" destId="{58A1999C-9B49-4D56-849B-AEB2D960EEA5}" srcOrd="0" destOrd="0" presId="urn:microsoft.com/office/officeart/2005/8/layout/chevron1"/>
    <dgm:cxn modelId="{4CB55E29-30C5-4531-819A-C9A7D036A87E}" type="presParOf" srcId="{7DD4F76D-46ED-4F15-9A82-346D28A20FA5}" destId="{D7927829-E770-4A54-95C2-B16A0136729D}" srcOrd="1" destOrd="0" presId="urn:microsoft.com/office/officeart/2005/8/layout/chevron1"/>
    <dgm:cxn modelId="{D0D8E909-C8D5-4AA0-ADA5-AFD81F054026}" type="presParOf" srcId="{7DD4F76D-46ED-4F15-9A82-346D28A20FA5}" destId="{55C320F2-11FC-4F1C-AD35-AC9FF909D615}" srcOrd="2" destOrd="0" presId="urn:microsoft.com/office/officeart/2005/8/layout/chevron1"/>
    <dgm:cxn modelId="{F3790FCB-F888-41EF-940A-CB45ACE5EB88}" type="presParOf" srcId="{7DD4F76D-46ED-4F15-9A82-346D28A20FA5}" destId="{C8DDAB30-92E3-4E20-9947-D23695730827}" srcOrd="3" destOrd="0" presId="urn:microsoft.com/office/officeart/2005/8/layout/chevron1"/>
    <dgm:cxn modelId="{A12B6B77-8D7D-44E4-B83A-98FFE94A75A9}" type="presParOf" srcId="{7DD4F76D-46ED-4F15-9A82-346D28A20FA5}" destId="{CFEAA41D-21EC-440E-A1C9-428E2EE2281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AA03D36A-CB69-4B24-9F54-5C563EC3953A}">
      <dgm:prSet phldrT="[Tekst]" custT="1"/>
      <dgm:spPr>
        <a:xfrm>
          <a:off x="0" y="0"/>
          <a:ext cx="2906674" cy="743356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19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gm:t>
    </dgm:pt>
    <dgm:pt modelId="{27243F8C-320C-4172-9392-4A726E139879}" type="parTrans" cxnId="{56AC2942-A487-403B-9107-626F467F532F}">
      <dgm:prSet/>
      <dgm:spPr/>
      <dgm:t>
        <a:bodyPr/>
        <a:lstStyle/>
        <a:p>
          <a:endParaRPr lang="pl-PL" sz="2000"/>
        </a:p>
      </dgm:t>
    </dgm:pt>
    <dgm:pt modelId="{A7FE62C6-C15F-42C3-8161-C64C2F1F3EE3}" type="sibTrans" cxnId="{56AC2942-A487-403B-9107-626F467F532F}">
      <dgm:prSet/>
      <dgm:spPr/>
      <dgm:t>
        <a:bodyPr/>
        <a:lstStyle/>
        <a:p>
          <a:endParaRPr lang="pl-PL" sz="2000"/>
        </a:p>
      </dgm:t>
    </dgm:pt>
    <dgm:pt modelId="{E4258972-B85A-4864-A8B0-E964156A14D0}">
      <dgm:prSet phldrT="[Tekst]" custT="1"/>
      <dgm:spPr>
        <a:xfrm>
          <a:off x="2710218" y="0"/>
          <a:ext cx="2004043" cy="743356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B36E18E-B8CC-43A2-85F6-D7A626C7F4F5}" type="parTrans" cxnId="{6BDDCDEB-A5B0-4435-918C-273096381478}">
      <dgm:prSet/>
      <dgm:spPr/>
      <dgm:t>
        <a:bodyPr/>
        <a:lstStyle/>
        <a:p>
          <a:endParaRPr lang="pl-PL" sz="2000"/>
        </a:p>
      </dgm:t>
    </dgm:pt>
    <dgm:pt modelId="{461CE8C9-179D-4127-80FF-F4C7A1160443}" type="sibTrans" cxnId="{6BDDCDEB-A5B0-4435-918C-273096381478}">
      <dgm:prSet/>
      <dgm:spPr/>
      <dgm:t>
        <a:bodyPr/>
        <a:lstStyle/>
        <a:p>
          <a:endParaRPr lang="pl-PL" sz="2000"/>
        </a:p>
      </dgm:t>
    </dgm:pt>
    <dgm:pt modelId="{7864E77E-3562-4077-B37F-1B6B65B7B36E}">
      <dgm:prSet phldrT="[Tekst]" custT="1"/>
      <dgm:spPr>
        <a:xfrm>
          <a:off x="4516291" y="0"/>
          <a:ext cx="1979713" cy="743356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Egzaminy-protokoły</a:t>
          </a:r>
          <a:endParaRPr lang="pl-PL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53D559-6190-4DFC-A0F2-83CFD494399A}" type="parTrans" cxnId="{BF5CC63B-0E9E-4996-AB76-B56537CFAD85}">
      <dgm:prSet/>
      <dgm:spPr/>
      <dgm:t>
        <a:bodyPr/>
        <a:lstStyle/>
        <a:p>
          <a:endParaRPr lang="pl-PL" sz="2000"/>
        </a:p>
      </dgm:t>
    </dgm:pt>
    <dgm:pt modelId="{8E12EDC3-76C0-4F56-A2C2-87E9CFE85C67}" type="sibTrans" cxnId="{BF5CC63B-0E9E-4996-AB76-B56537CFAD85}">
      <dgm:prSet/>
      <dgm:spPr/>
      <dgm:t>
        <a:bodyPr/>
        <a:lstStyle/>
        <a:p>
          <a:endParaRPr lang="pl-PL" sz="2000"/>
        </a:p>
      </dgm:t>
    </dgm:pt>
    <dgm:pt modelId="{1CC25C82-B488-4F1C-AA91-91603FA07652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928D4632-5803-4627-B796-220535E955C6}" type="pres">
      <dgm:prSet presAssocID="{AA03D36A-CB69-4B24-9F54-5C563EC3953A}" presName="parTxOnly" presStyleLbl="node1" presStyleIdx="0" presStyleCnt="3" custScaleX="146823" custLinFactNeighborX="-21012" custLinFactNeighborY="-8193">
        <dgm:presLayoutVars>
          <dgm:chMax val="0"/>
          <dgm:chPref val="0"/>
          <dgm:bulletEnabled val="1"/>
        </dgm:presLayoutVars>
      </dgm:prSet>
      <dgm:spPr/>
    </dgm:pt>
    <dgm:pt modelId="{1F141A2C-2B98-42A5-90BD-C55003600D9E}" type="pres">
      <dgm:prSet presAssocID="{A7FE62C6-C15F-42C3-8161-C64C2F1F3EE3}" presName="parTxOnlySpace" presStyleCnt="0"/>
      <dgm:spPr/>
    </dgm:pt>
    <dgm:pt modelId="{B7154817-CDFB-4432-919C-8D112D9226C3}" type="pres">
      <dgm:prSet presAssocID="{E4258972-B85A-4864-A8B0-E964156A14D0}" presName="parTxOnly" presStyleLbl="node1" presStyleIdx="1" presStyleCnt="3" custScaleX="101229">
        <dgm:presLayoutVars>
          <dgm:chMax val="0"/>
          <dgm:chPref val="0"/>
          <dgm:bulletEnabled val="1"/>
        </dgm:presLayoutVars>
      </dgm:prSet>
      <dgm:spPr/>
    </dgm:pt>
    <dgm:pt modelId="{8EB2B0B0-7F3D-4882-96A5-DE9D8CBB6482}" type="pres">
      <dgm:prSet presAssocID="{461CE8C9-179D-4127-80FF-F4C7A1160443}" presName="parTxOnlySpace" presStyleCnt="0"/>
      <dgm:spPr/>
    </dgm:pt>
    <dgm:pt modelId="{7B37C052-CB21-49CC-8714-754E4D96E88C}" type="pres">
      <dgm:prSet presAssocID="{7864E77E-3562-4077-B37F-1B6B65B7B36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1C76121-1C16-4832-8C0A-3D6F1C578A37}" type="presOf" srcId="{7864E77E-3562-4077-B37F-1B6B65B7B36E}" destId="{7B37C052-CB21-49CC-8714-754E4D96E88C}" srcOrd="0" destOrd="0" presId="urn:microsoft.com/office/officeart/2005/8/layout/chevron1"/>
    <dgm:cxn modelId="{BF5CC63B-0E9E-4996-AB76-B56537CFAD85}" srcId="{BCFD3409-1BB3-4746-B72B-01C9FC47CBCC}" destId="{7864E77E-3562-4077-B37F-1B6B65B7B36E}" srcOrd="2" destOrd="0" parTransId="{5C53D559-6190-4DFC-A0F2-83CFD494399A}" sibTransId="{8E12EDC3-76C0-4F56-A2C2-87E9CFE85C67}"/>
    <dgm:cxn modelId="{7807325E-208B-410F-8561-AF15FA25AE97}" type="presOf" srcId="{E4258972-B85A-4864-A8B0-E964156A14D0}" destId="{B7154817-CDFB-4432-919C-8D112D9226C3}" srcOrd="0" destOrd="0" presId="urn:microsoft.com/office/officeart/2005/8/layout/chevron1"/>
    <dgm:cxn modelId="{56AC2942-A487-403B-9107-626F467F532F}" srcId="{BCFD3409-1BB3-4746-B72B-01C9FC47CBCC}" destId="{AA03D36A-CB69-4B24-9F54-5C563EC3953A}" srcOrd="0" destOrd="0" parTransId="{27243F8C-320C-4172-9392-4A726E139879}" sibTransId="{A7FE62C6-C15F-42C3-8161-C64C2F1F3EE3}"/>
    <dgm:cxn modelId="{D615C768-0946-4AB6-AC30-B639335C9C0B}" type="presOf" srcId="{AA03D36A-CB69-4B24-9F54-5C563EC3953A}" destId="{928D4632-5803-4627-B796-220535E955C6}" srcOrd="0" destOrd="0" presId="urn:microsoft.com/office/officeart/2005/8/layout/chevron1"/>
    <dgm:cxn modelId="{832C8E50-E0F7-4872-A9F6-D181314FFB5F}" type="presOf" srcId="{BCFD3409-1BB3-4746-B72B-01C9FC47CBCC}" destId="{1CC25C82-B488-4F1C-AA91-91603FA07652}" srcOrd="0" destOrd="0" presId="urn:microsoft.com/office/officeart/2005/8/layout/chevron1"/>
    <dgm:cxn modelId="{6BDDCDEB-A5B0-4435-918C-273096381478}" srcId="{BCFD3409-1BB3-4746-B72B-01C9FC47CBCC}" destId="{E4258972-B85A-4864-A8B0-E964156A14D0}" srcOrd="1" destOrd="0" parTransId="{8B36E18E-B8CC-43A2-85F6-D7A626C7F4F5}" sibTransId="{461CE8C9-179D-4127-80FF-F4C7A1160443}"/>
    <dgm:cxn modelId="{782D8A61-14F4-47C7-90E0-3392A29936AE}" type="presParOf" srcId="{1CC25C82-B488-4F1C-AA91-91603FA07652}" destId="{928D4632-5803-4627-B796-220535E955C6}" srcOrd="0" destOrd="0" presId="urn:microsoft.com/office/officeart/2005/8/layout/chevron1"/>
    <dgm:cxn modelId="{AEB0BC04-094F-4EF2-B46E-A375A7736CC9}" type="presParOf" srcId="{1CC25C82-B488-4F1C-AA91-91603FA07652}" destId="{1F141A2C-2B98-42A5-90BD-C55003600D9E}" srcOrd="1" destOrd="0" presId="urn:microsoft.com/office/officeart/2005/8/layout/chevron1"/>
    <dgm:cxn modelId="{46B479AD-CC15-49AE-A6A5-DF9BDD413DAB}" type="presParOf" srcId="{1CC25C82-B488-4F1C-AA91-91603FA07652}" destId="{B7154817-CDFB-4432-919C-8D112D9226C3}" srcOrd="2" destOrd="0" presId="urn:microsoft.com/office/officeart/2005/8/layout/chevron1"/>
    <dgm:cxn modelId="{DBAC375C-8618-4A67-9E05-1BB2FF8EE570}" type="presParOf" srcId="{1CC25C82-B488-4F1C-AA91-91603FA07652}" destId="{8EB2B0B0-7F3D-4882-96A5-DE9D8CBB6482}" srcOrd="3" destOrd="0" presId="urn:microsoft.com/office/officeart/2005/8/layout/chevron1"/>
    <dgm:cxn modelId="{C7658BD3-0D92-45E9-A38C-FD18E41EC980}" type="presParOf" srcId="{1CC25C82-B488-4F1C-AA91-91603FA07652}" destId="{7B37C052-CB21-49CC-8714-754E4D96E88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5D841F0-B73F-4E75-8E97-5A13B1BDE386}" type="doc">
      <dgm:prSet loTypeId="urn:microsoft.com/office/officeart/2005/8/layout/chevron1" loCatId="process" qsTypeId="urn:microsoft.com/office/officeart/2005/8/quickstyle/simple4" qsCatId="simple" csTypeId="urn:microsoft.com/office/officeart/2005/8/colors/accent2_4" csCatId="accent2" phldr="1"/>
      <dgm:spPr/>
    </dgm:pt>
    <dgm:pt modelId="{218F82BD-9129-4C9D-9778-039E6708D8E6}">
      <dgm:prSet phldrT="[Tekst]" custT="1"/>
      <dgm:spPr>
        <a:xfrm>
          <a:off x="3609" y="0"/>
          <a:ext cx="3448751" cy="807278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gm:t>
    </dgm:pt>
    <dgm:pt modelId="{9BACBCAE-8B35-4E64-A4A2-E1E85A6F31D9}" type="parTrans" cxnId="{1E730A36-90FF-4897-9FE9-D497A0D767E4}">
      <dgm:prSet/>
      <dgm:spPr/>
      <dgm:t>
        <a:bodyPr/>
        <a:lstStyle/>
        <a:p>
          <a:endParaRPr lang="pl-PL" sz="1800"/>
        </a:p>
      </dgm:t>
    </dgm:pt>
    <dgm:pt modelId="{2D651F69-48E7-4612-BA19-CE28823E9FC7}" type="sibTrans" cxnId="{1E730A36-90FF-4897-9FE9-D497A0D767E4}">
      <dgm:prSet custT="1"/>
      <dgm:spPr/>
      <dgm:t>
        <a:bodyPr/>
        <a:lstStyle/>
        <a:p>
          <a:endParaRPr lang="pl-PL" sz="1800"/>
        </a:p>
      </dgm:t>
    </dgm:pt>
    <dgm:pt modelId="{BE4F55CC-CE49-4FE5-96E9-67E7240CBF82}">
      <dgm:prSet phldrT="[Tekst]" custT="1"/>
      <dgm:spPr>
        <a:xfrm>
          <a:off x="3159749" y="0"/>
          <a:ext cx="2926117" cy="807278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b="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AAA8B7C-9355-4F03-803A-CCAFAB1C7E32}" type="parTrans" cxnId="{32E5EB96-F9E7-4AB7-9A35-099970E40DB2}">
      <dgm:prSet/>
      <dgm:spPr/>
      <dgm:t>
        <a:bodyPr/>
        <a:lstStyle/>
        <a:p>
          <a:endParaRPr lang="pl-PL" sz="1800"/>
        </a:p>
      </dgm:t>
    </dgm:pt>
    <dgm:pt modelId="{C3DAFE41-B6A0-4FC6-BA61-0C576A8B62C0}" type="sibTrans" cxnId="{32E5EB96-F9E7-4AB7-9A35-099970E40DB2}">
      <dgm:prSet custT="1"/>
      <dgm:spPr/>
      <dgm:t>
        <a:bodyPr/>
        <a:lstStyle/>
        <a:p>
          <a:endParaRPr lang="pl-PL" sz="1800"/>
        </a:p>
      </dgm:t>
    </dgm:pt>
    <dgm:pt modelId="{E7878D28-25E9-489A-840B-90DB2AB49DCE}">
      <dgm:prSet phldrT="[Tekst]" custT="1"/>
      <dgm:spPr>
        <a:xfrm>
          <a:off x="5793255" y="0"/>
          <a:ext cx="2926117" cy="807278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 - Protokoły Zbiorcze</a:t>
          </a:r>
          <a:endParaRPr lang="pl-PL" sz="2000" b="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3C666F5-3310-4BBD-9F0D-3DD24D7FB810}" type="parTrans" cxnId="{0E710572-DC59-4E72-84A5-B276A9B54327}">
      <dgm:prSet/>
      <dgm:spPr/>
      <dgm:t>
        <a:bodyPr/>
        <a:lstStyle/>
        <a:p>
          <a:endParaRPr lang="pl-PL" sz="1800"/>
        </a:p>
      </dgm:t>
    </dgm:pt>
    <dgm:pt modelId="{FADED0B5-2EF1-4220-AE87-2334BC0397BB}" type="sibTrans" cxnId="{0E710572-DC59-4E72-84A5-B276A9B54327}">
      <dgm:prSet/>
      <dgm:spPr/>
      <dgm:t>
        <a:bodyPr/>
        <a:lstStyle/>
        <a:p>
          <a:endParaRPr lang="pl-PL" sz="1800"/>
        </a:p>
      </dgm:t>
    </dgm:pt>
    <dgm:pt modelId="{38E294DA-E3F1-446A-9BB6-CAEF563F7FE2}" type="pres">
      <dgm:prSet presAssocID="{65D841F0-B73F-4E75-8E97-5A13B1BDE386}" presName="Name0" presStyleCnt="0">
        <dgm:presLayoutVars>
          <dgm:dir/>
          <dgm:animLvl val="lvl"/>
          <dgm:resizeHandles val="exact"/>
        </dgm:presLayoutVars>
      </dgm:prSet>
      <dgm:spPr/>
    </dgm:pt>
    <dgm:pt modelId="{85A30BB5-DE68-4CCC-8099-5ABB2991CE44}" type="pres">
      <dgm:prSet presAssocID="{218F82BD-9129-4C9D-9778-039E6708D8E6}" presName="parTxOnly" presStyleLbl="node1" presStyleIdx="0" presStyleCnt="3" custScaleX="117861">
        <dgm:presLayoutVars>
          <dgm:chMax val="0"/>
          <dgm:chPref val="0"/>
          <dgm:bulletEnabled val="1"/>
        </dgm:presLayoutVars>
      </dgm:prSet>
      <dgm:spPr/>
    </dgm:pt>
    <dgm:pt modelId="{EE7C9767-3B31-476A-96F6-8295F35C29ED}" type="pres">
      <dgm:prSet presAssocID="{2D651F69-48E7-4612-BA19-CE28823E9FC7}" presName="parTxOnlySpace" presStyleCnt="0"/>
      <dgm:spPr/>
    </dgm:pt>
    <dgm:pt modelId="{D20C1313-6652-44B5-AE83-EC673BF138BF}" type="pres">
      <dgm:prSet presAssocID="{BE4F55CC-CE49-4FE5-96E9-67E7240CBF8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2C427CA-6C50-4F6F-9AA7-8EC47E152137}" type="pres">
      <dgm:prSet presAssocID="{C3DAFE41-B6A0-4FC6-BA61-0C576A8B62C0}" presName="parTxOnlySpace" presStyleCnt="0"/>
      <dgm:spPr/>
    </dgm:pt>
    <dgm:pt modelId="{F9FE0146-3CD7-4A05-B486-506B26A87751}" type="pres">
      <dgm:prSet presAssocID="{E7878D28-25E9-489A-840B-90DB2AB49DC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13E9913-8D5E-4383-B5A6-0DB7B25DC6B9}" type="presOf" srcId="{E7878D28-25E9-489A-840B-90DB2AB49DCE}" destId="{F9FE0146-3CD7-4A05-B486-506B26A87751}" srcOrd="0" destOrd="0" presId="urn:microsoft.com/office/officeart/2005/8/layout/chevron1"/>
    <dgm:cxn modelId="{1E730A36-90FF-4897-9FE9-D497A0D767E4}" srcId="{65D841F0-B73F-4E75-8E97-5A13B1BDE386}" destId="{218F82BD-9129-4C9D-9778-039E6708D8E6}" srcOrd="0" destOrd="0" parTransId="{9BACBCAE-8B35-4E64-A4A2-E1E85A6F31D9}" sibTransId="{2D651F69-48E7-4612-BA19-CE28823E9FC7}"/>
    <dgm:cxn modelId="{D1AC8171-7A7F-45E9-83C3-A95E4508679D}" type="presOf" srcId="{65D841F0-B73F-4E75-8E97-5A13B1BDE386}" destId="{38E294DA-E3F1-446A-9BB6-CAEF563F7FE2}" srcOrd="0" destOrd="0" presId="urn:microsoft.com/office/officeart/2005/8/layout/chevron1"/>
    <dgm:cxn modelId="{0E710572-DC59-4E72-84A5-B276A9B54327}" srcId="{65D841F0-B73F-4E75-8E97-5A13B1BDE386}" destId="{E7878D28-25E9-489A-840B-90DB2AB49DCE}" srcOrd="2" destOrd="0" parTransId="{D3C666F5-3310-4BBD-9F0D-3DD24D7FB810}" sibTransId="{FADED0B5-2EF1-4220-AE87-2334BC0397BB}"/>
    <dgm:cxn modelId="{603CCE72-1565-4DA8-B9CE-8D9D2ECCAF89}" type="presOf" srcId="{218F82BD-9129-4C9D-9778-039E6708D8E6}" destId="{85A30BB5-DE68-4CCC-8099-5ABB2991CE44}" srcOrd="0" destOrd="0" presId="urn:microsoft.com/office/officeart/2005/8/layout/chevron1"/>
    <dgm:cxn modelId="{32E5EB96-F9E7-4AB7-9A35-099970E40DB2}" srcId="{65D841F0-B73F-4E75-8E97-5A13B1BDE386}" destId="{BE4F55CC-CE49-4FE5-96E9-67E7240CBF82}" srcOrd="1" destOrd="0" parTransId="{4AAA8B7C-9355-4F03-803A-CCAFAB1C7E32}" sibTransId="{C3DAFE41-B6A0-4FC6-BA61-0C576A8B62C0}"/>
    <dgm:cxn modelId="{DE27FCA0-9A0D-4D3F-9DFF-BBC6389F7067}" type="presOf" srcId="{BE4F55CC-CE49-4FE5-96E9-67E7240CBF82}" destId="{D20C1313-6652-44B5-AE83-EC673BF138BF}" srcOrd="0" destOrd="0" presId="urn:microsoft.com/office/officeart/2005/8/layout/chevron1"/>
    <dgm:cxn modelId="{341B79DD-1FB8-4497-AF4F-7C21F1E05FDD}" type="presParOf" srcId="{38E294DA-E3F1-446A-9BB6-CAEF563F7FE2}" destId="{85A30BB5-DE68-4CCC-8099-5ABB2991CE44}" srcOrd="0" destOrd="0" presId="urn:microsoft.com/office/officeart/2005/8/layout/chevron1"/>
    <dgm:cxn modelId="{A0411696-DB2E-418A-8E30-B7B3949E39F1}" type="presParOf" srcId="{38E294DA-E3F1-446A-9BB6-CAEF563F7FE2}" destId="{EE7C9767-3B31-476A-96F6-8295F35C29ED}" srcOrd="1" destOrd="0" presId="urn:microsoft.com/office/officeart/2005/8/layout/chevron1"/>
    <dgm:cxn modelId="{DBC9CD66-A6F0-4CB7-BBF5-3D1E10F0FF74}" type="presParOf" srcId="{38E294DA-E3F1-446A-9BB6-CAEF563F7FE2}" destId="{D20C1313-6652-44B5-AE83-EC673BF138BF}" srcOrd="2" destOrd="0" presId="urn:microsoft.com/office/officeart/2005/8/layout/chevron1"/>
    <dgm:cxn modelId="{A8C3B26C-763A-4119-9B9B-30FF789CC8DF}" type="presParOf" srcId="{38E294DA-E3F1-446A-9BB6-CAEF563F7FE2}" destId="{22C427CA-6C50-4F6F-9AA7-8EC47E152137}" srcOrd="3" destOrd="0" presId="urn:microsoft.com/office/officeart/2005/8/layout/chevron1"/>
    <dgm:cxn modelId="{CCFA637C-9FF8-497B-AE20-4D323AB57CF8}" type="presParOf" srcId="{38E294DA-E3F1-446A-9BB6-CAEF563F7FE2}" destId="{F9FE0146-3CD7-4A05-B486-506B26A87751}" srcOrd="4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48AC141D-AF0A-4959-8AE4-30802F68037A}">
      <dgm:prSet phldrT="[Tekst]"/>
      <dgm:spPr/>
      <dgm:t>
        <a:bodyPr/>
        <a:lstStyle/>
        <a:p>
          <a:r>
            <a:rPr lang="pl-PL" b="0" dirty="0"/>
            <a:t>Proces egzaminowania</a:t>
          </a:r>
        </a:p>
      </dgm:t>
    </dgm:pt>
    <dgm:pt modelId="{C2AD0EC8-A044-4998-8D99-8A84093D52C7}" type="parTrans" cxnId="{FF09CB4D-D88A-4A58-9F2E-F12551FC8C6C}">
      <dgm:prSet/>
      <dgm:spPr/>
      <dgm:t>
        <a:bodyPr/>
        <a:lstStyle/>
        <a:p>
          <a:endParaRPr lang="pl-PL"/>
        </a:p>
      </dgm:t>
    </dgm:pt>
    <dgm:pt modelId="{31C629F3-8766-4485-87D2-9386237D15A3}" type="sibTrans" cxnId="{FF09CB4D-D88A-4A58-9F2E-F12551FC8C6C}">
      <dgm:prSet/>
      <dgm:spPr/>
      <dgm:t>
        <a:bodyPr/>
        <a:lstStyle/>
        <a:p>
          <a:endParaRPr lang="pl-PL"/>
        </a:p>
      </dgm:t>
    </dgm:pt>
    <dgm:pt modelId="{3CC7F358-A986-4544-ADFB-1EFF765F4710}">
      <dgm:prSet phldrT="[Tekst]"/>
      <dgm:spPr/>
      <dgm:t>
        <a:bodyPr/>
        <a:lstStyle/>
        <a:p>
          <a:r>
            <a:rPr lang="pl-PL"/>
            <a:t>Egzaminy</a:t>
          </a:r>
          <a:endParaRPr lang="pl-PL" b="1" dirty="0"/>
        </a:p>
      </dgm:t>
    </dgm:pt>
    <dgm:pt modelId="{298B3CC7-7D06-43B0-8A33-782AF88C8631}" type="parTrans" cxnId="{9F32F25E-2CD5-4038-9E92-8BFB42D6E0BD}">
      <dgm:prSet/>
      <dgm:spPr/>
      <dgm:t>
        <a:bodyPr/>
        <a:lstStyle/>
        <a:p>
          <a:endParaRPr lang="pl-PL"/>
        </a:p>
      </dgm:t>
    </dgm:pt>
    <dgm:pt modelId="{97B9CEED-625A-47C6-8F6C-04C680CDC3A8}" type="sibTrans" cxnId="{9F32F25E-2CD5-4038-9E92-8BFB42D6E0BD}">
      <dgm:prSet/>
      <dgm:spPr/>
      <dgm:t>
        <a:bodyPr/>
        <a:lstStyle/>
        <a:p>
          <a:endParaRPr lang="pl-PL"/>
        </a:p>
      </dgm:t>
    </dgm:pt>
    <dgm:pt modelId="{58B1833F-C338-42ED-94A8-55AA343BE205}">
      <dgm:prSet phldrT="[Tekst]"/>
      <dgm:spPr/>
      <dgm:t>
        <a:bodyPr/>
        <a:lstStyle/>
        <a:p>
          <a:r>
            <a:rPr lang="pl-PL"/>
            <a:t>Egzaminy</a:t>
          </a:r>
          <a:endParaRPr lang="pl-PL" b="1" dirty="0"/>
        </a:p>
      </dgm:t>
    </dgm:pt>
    <dgm:pt modelId="{A75D9559-ECD3-44D0-8F20-403750CB9A5A}" type="parTrans" cxnId="{8519489F-4542-4EB4-978D-142C54CDA919}">
      <dgm:prSet/>
      <dgm:spPr/>
      <dgm:t>
        <a:bodyPr/>
        <a:lstStyle/>
        <a:p>
          <a:endParaRPr lang="pl-PL"/>
        </a:p>
      </dgm:t>
    </dgm:pt>
    <dgm:pt modelId="{FECBCCE4-ECE8-419A-985C-7EA9FE8AFAC3}" type="sibTrans" cxnId="{8519489F-4542-4EB4-978D-142C54CDA919}">
      <dgm:prSet/>
      <dgm:spPr/>
      <dgm:t>
        <a:bodyPr/>
        <a:lstStyle/>
        <a:p>
          <a:endParaRPr lang="pl-PL"/>
        </a:p>
      </dgm:t>
    </dgm:pt>
    <dgm:pt modelId="{7DD4F76D-46ED-4F15-9A82-346D28A20FA5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58A1999C-9B49-4D56-849B-AEB2D960EEA5}" type="pres">
      <dgm:prSet presAssocID="{48AC141D-AF0A-4959-8AE4-30802F68037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7927829-E770-4A54-95C2-B16A0136729D}" type="pres">
      <dgm:prSet presAssocID="{31C629F3-8766-4485-87D2-9386237D15A3}" presName="parTxOnlySpace" presStyleCnt="0"/>
      <dgm:spPr/>
    </dgm:pt>
    <dgm:pt modelId="{55C320F2-11FC-4F1C-AD35-AC9FF909D615}" type="pres">
      <dgm:prSet presAssocID="{3CC7F358-A986-4544-ADFB-1EFF765F4710}" presName="parTxOnly" presStyleLbl="node1" presStyleIdx="1" presStyleCnt="3" custLinFactNeighborX="-7279" custLinFactNeighborY="-22824">
        <dgm:presLayoutVars>
          <dgm:chMax val="0"/>
          <dgm:chPref val="0"/>
          <dgm:bulletEnabled val="1"/>
        </dgm:presLayoutVars>
      </dgm:prSet>
      <dgm:spPr/>
    </dgm:pt>
    <dgm:pt modelId="{C8DDAB30-92E3-4E20-9947-D23695730827}" type="pres">
      <dgm:prSet presAssocID="{97B9CEED-625A-47C6-8F6C-04C680CDC3A8}" presName="parTxOnlySpace" presStyleCnt="0"/>
      <dgm:spPr/>
    </dgm:pt>
    <dgm:pt modelId="{CFEAA41D-21EC-440E-A1C9-428E2EE22812}" type="pres">
      <dgm:prSet presAssocID="{58B1833F-C338-42ED-94A8-55AA343BE205}" presName="parTxOnly" presStyleLbl="node1" presStyleIdx="2" presStyleCnt="3" custLinFactNeighborX="1167" custLinFactNeighborY="1961">
        <dgm:presLayoutVars>
          <dgm:chMax val="0"/>
          <dgm:chPref val="0"/>
          <dgm:bulletEnabled val="1"/>
        </dgm:presLayoutVars>
      </dgm:prSet>
      <dgm:spPr/>
    </dgm:pt>
  </dgm:ptLst>
  <dgm:cxnLst>
    <dgm:cxn modelId="{9F32F25E-2CD5-4038-9E92-8BFB42D6E0BD}" srcId="{BCFD3409-1BB3-4746-B72B-01C9FC47CBCC}" destId="{3CC7F358-A986-4544-ADFB-1EFF765F4710}" srcOrd="1" destOrd="0" parTransId="{298B3CC7-7D06-43B0-8A33-782AF88C8631}" sibTransId="{97B9CEED-625A-47C6-8F6C-04C680CDC3A8}"/>
    <dgm:cxn modelId="{D6D7A962-152A-409C-ADB7-C0870F4F681A}" type="presOf" srcId="{BCFD3409-1BB3-4746-B72B-01C9FC47CBCC}" destId="{7DD4F76D-46ED-4F15-9A82-346D28A20FA5}" srcOrd="0" destOrd="0" presId="urn:microsoft.com/office/officeart/2005/8/layout/chevron1"/>
    <dgm:cxn modelId="{FF09CB4D-D88A-4A58-9F2E-F12551FC8C6C}" srcId="{BCFD3409-1BB3-4746-B72B-01C9FC47CBCC}" destId="{48AC141D-AF0A-4959-8AE4-30802F68037A}" srcOrd="0" destOrd="0" parTransId="{C2AD0EC8-A044-4998-8D99-8A84093D52C7}" sibTransId="{31C629F3-8766-4485-87D2-9386237D15A3}"/>
    <dgm:cxn modelId="{8519489F-4542-4EB4-978D-142C54CDA919}" srcId="{BCFD3409-1BB3-4746-B72B-01C9FC47CBCC}" destId="{58B1833F-C338-42ED-94A8-55AA343BE205}" srcOrd="2" destOrd="0" parTransId="{A75D9559-ECD3-44D0-8F20-403750CB9A5A}" sibTransId="{FECBCCE4-ECE8-419A-985C-7EA9FE8AFAC3}"/>
    <dgm:cxn modelId="{001863AF-8020-4DCA-8BDC-8BBC7FA74E89}" type="presOf" srcId="{3CC7F358-A986-4544-ADFB-1EFF765F4710}" destId="{55C320F2-11FC-4F1C-AD35-AC9FF909D615}" srcOrd="0" destOrd="0" presId="urn:microsoft.com/office/officeart/2005/8/layout/chevron1"/>
    <dgm:cxn modelId="{334774C0-4DCB-43A8-8F87-9BDC4E43EC61}" type="presOf" srcId="{58B1833F-C338-42ED-94A8-55AA343BE205}" destId="{CFEAA41D-21EC-440E-A1C9-428E2EE22812}" srcOrd="0" destOrd="0" presId="urn:microsoft.com/office/officeart/2005/8/layout/chevron1"/>
    <dgm:cxn modelId="{FFCE5EFF-48E0-4BE9-B077-7BEBFE3C6D3D}" type="presOf" srcId="{48AC141D-AF0A-4959-8AE4-30802F68037A}" destId="{58A1999C-9B49-4D56-849B-AEB2D960EEA5}" srcOrd="0" destOrd="0" presId="urn:microsoft.com/office/officeart/2005/8/layout/chevron1"/>
    <dgm:cxn modelId="{9FC55686-CCB4-4A2D-ACC9-4B5648025D04}" type="presParOf" srcId="{7DD4F76D-46ED-4F15-9A82-346D28A20FA5}" destId="{58A1999C-9B49-4D56-849B-AEB2D960EEA5}" srcOrd="0" destOrd="0" presId="urn:microsoft.com/office/officeart/2005/8/layout/chevron1"/>
    <dgm:cxn modelId="{4CB55E29-30C5-4531-819A-C9A7D036A87E}" type="presParOf" srcId="{7DD4F76D-46ED-4F15-9A82-346D28A20FA5}" destId="{D7927829-E770-4A54-95C2-B16A0136729D}" srcOrd="1" destOrd="0" presId="urn:microsoft.com/office/officeart/2005/8/layout/chevron1"/>
    <dgm:cxn modelId="{D0D8E909-C8D5-4AA0-ADA5-AFD81F054026}" type="presParOf" srcId="{7DD4F76D-46ED-4F15-9A82-346D28A20FA5}" destId="{55C320F2-11FC-4F1C-AD35-AC9FF909D615}" srcOrd="2" destOrd="0" presId="urn:microsoft.com/office/officeart/2005/8/layout/chevron1"/>
    <dgm:cxn modelId="{F3790FCB-F888-41EF-940A-CB45ACE5EB88}" type="presParOf" srcId="{7DD4F76D-46ED-4F15-9A82-346D28A20FA5}" destId="{C8DDAB30-92E3-4E20-9947-D23695730827}" srcOrd="3" destOrd="0" presId="urn:microsoft.com/office/officeart/2005/8/layout/chevron1"/>
    <dgm:cxn modelId="{A12B6B77-8D7D-44E4-B83A-98FFE94A75A9}" type="presParOf" srcId="{7DD4F76D-46ED-4F15-9A82-346D28A20FA5}" destId="{CFEAA41D-21EC-440E-A1C9-428E2EE2281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65A4A4-EB74-4FB0-A27B-8C1B80E6250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71CBFAB-A827-4C10-A6B8-DB9407B4745F}">
      <dgm:prSet custT="1"/>
      <dgm:spPr>
        <a:solidFill>
          <a:srgbClr val="7B97FD"/>
        </a:solidFill>
      </dgm:spPr>
      <dgm:t>
        <a:bodyPr/>
        <a:lstStyle/>
        <a:p>
          <a:r>
            <a:rPr lang="pl-PL" sz="2000" b="1" dirty="0">
              <a:solidFill>
                <a:srgbClr val="002060"/>
              </a:solidFill>
            </a:rPr>
            <a:t>asystenta technicznego </a:t>
          </a:r>
        </a:p>
        <a:p>
          <a:r>
            <a:rPr lang="pl-PL" sz="1900" dirty="0">
              <a:solidFill>
                <a:srgbClr val="002060"/>
              </a:solidFill>
            </a:rPr>
            <a:t>część praktyczna </a:t>
          </a:r>
        </a:p>
        <a:p>
          <a:r>
            <a:rPr lang="pl-PL" sz="1900" b="1" dirty="0">
              <a:solidFill>
                <a:srgbClr val="002060"/>
              </a:solidFill>
            </a:rPr>
            <a:t>model w i </a:t>
          </a:r>
          <a:r>
            <a:rPr lang="pl-PL" sz="1900" b="1" dirty="0" err="1">
              <a:solidFill>
                <a:srgbClr val="002060"/>
              </a:solidFill>
            </a:rPr>
            <a:t>wk</a:t>
          </a:r>
          <a:r>
            <a:rPr lang="pl-PL" sz="1900" dirty="0">
              <a:solidFill>
                <a:srgbClr val="002060"/>
              </a:solidFill>
            </a:rPr>
            <a:t> </a:t>
          </a:r>
        </a:p>
      </dgm:t>
    </dgm:pt>
    <dgm:pt modelId="{7A48C7FC-FA07-4905-8EBD-CE5DB3FD0BBD}" type="parTrans" cxnId="{A3C6D1CB-F1E6-4A7F-8518-C47D08AA62C5}">
      <dgm:prSet/>
      <dgm:spPr/>
      <dgm:t>
        <a:bodyPr/>
        <a:lstStyle/>
        <a:p>
          <a:endParaRPr lang="pl-PL"/>
        </a:p>
      </dgm:t>
    </dgm:pt>
    <dgm:pt modelId="{8F6E6F45-996F-4437-87B0-16105910649D}" type="sibTrans" cxnId="{A3C6D1CB-F1E6-4A7F-8518-C47D08AA62C5}">
      <dgm:prSet/>
      <dgm:spPr/>
      <dgm:t>
        <a:bodyPr/>
        <a:lstStyle/>
        <a:p>
          <a:endParaRPr lang="pl-PL"/>
        </a:p>
      </dgm:t>
    </dgm:pt>
    <dgm:pt modelId="{0851F153-60B3-4D18-8B2B-DE63293ED6D3}">
      <dgm:prSet custT="1"/>
      <dgm:spPr>
        <a:solidFill>
          <a:srgbClr val="7B97FD"/>
        </a:solidFill>
      </dgm:spPr>
      <dgm:t>
        <a:bodyPr/>
        <a:lstStyle/>
        <a:p>
          <a:pPr>
            <a:spcBef>
              <a:spcPts val="300"/>
            </a:spcBef>
          </a:pPr>
          <a:r>
            <a:rPr lang="pl-PL" sz="2000" b="1" dirty="0">
              <a:solidFill>
                <a:srgbClr val="002060"/>
              </a:solidFill>
            </a:rPr>
            <a:t>administratora (opiekuna pracowni</a:t>
          </a:r>
          <a:r>
            <a:rPr lang="pl-PL" sz="2000" dirty="0">
              <a:solidFill>
                <a:srgbClr val="002060"/>
              </a:solidFill>
            </a:rPr>
            <a:t>)  </a:t>
          </a:r>
          <a:r>
            <a:rPr lang="pl-PL" sz="1900" dirty="0">
              <a:solidFill>
                <a:srgbClr val="002060"/>
              </a:solidFill>
            </a:rPr>
            <a:t>część praktyczna </a:t>
          </a:r>
        </a:p>
        <a:p>
          <a:pPr>
            <a:spcBef>
              <a:spcPct val="0"/>
            </a:spcBef>
          </a:pPr>
          <a:r>
            <a:rPr lang="pl-PL" sz="1900" b="1" dirty="0">
              <a:solidFill>
                <a:srgbClr val="002060"/>
              </a:solidFill>
            </a:rPr>
            <a:t>model </a:t>
          </a:r>
          <a:r>
            <a:rPr lang="pl-PL" sz="1900" b="1" dirty="0" err="1">
              <a:solidFill>
                <a:srgbClr val="002060"/>
              </a:solidFill>
            </a:rPr>
            <a:t>dk</a:t>
          </a:r>
          <a:endParaRPr lang="pl-PL" sz="1900" dirty="0">
            <a:solidFill>
              <a:srgbClr val="002060"/>
            </a:solidFill>
          </a:endParaRPr>
        </a:p>
      </dgm:t>
    </dgm:pt>
    <dgm:pt modelId="{F77F9714-07D0-4D2A-AFDE-EDB915FF301F}" type="parTrans" cxnId="{929851B3-FDA1-4EFE-8E47-9880C263D732}">
      <dgm:prSet/>
      <dgm:spPr/>
      <dgm:t>
        <a:bodyPr/>
        <a:lstStyle/>
        <a:p>
          <a:endParaRPr lang="pl-PL"/>
        </a:p>
      </dgm:t>
    </dgm:pt>
    <dgm:pt modelId="{83E2B907-154D-4437-8930-2855CA7D0F63}" type="sibTrans" cxnId="{929851B3-FDA1-4EFE-8E47-9880C263D732}">
      <dgm:prSet/>
      <dgm:spPr/>
      <dgm:t>
        <a:bodyPr/>
        <a:lstStyle/>
        <a:p>
          <a:endParaRPr lang="pl-PL"/>
        </a:p>
      </dgm:t>
    </dgm:pt>
    <dgm:pt modelId="{BEF76F0D-3686-4B35-889A-426473FDB310}">
      <dgm:prSet custT="1"/>
      <dgm:spPr>
        <a:solidFill>
          <a:srgbClr val="7B97FD"/>
        </a:solidFill>
      </dgm:spPr>
      <dgm:t>
        <a:bodyPr/>
        <a:lstStyle/>
        <a:p>
          <a:pPr>
            <a:spcAft>
              <a:spcPct val="35000"/>
            </a:spcAft>
          </a:pPr>
          <a:r>
            <a:rPr lang="pl-PL" sz="2000" b="1" dirty="0">
              <a:solidFill>
                <a:srgbClr val="002060"/>
              </a:solidFill>
            </a:rPr>
            <a:t>operatora egzaminu </a:t>
          </a:r>
          <a:r>
            <a:rPr lang="pl-PL" sz="2000" dirty="0">
              <a:solidFill>
                <a:srgbClr val="002060"/>
              </a:solidFill>
            </a:rPr>
            <a:t> </a:t>
          </a:r>
          <a:r>
            <a:rPr lang="pl-PL" sz="2100" dirty="0">
              <a:solidFill>
                <a:srgbClr val="002060"/>
              </a:solidFill>
            </a:rPr>
            <a:t>część pisemna</a:t>
          </a:r>
        </a:p>
        <a:p>
          <a:pPr>
            <a:spcAft>
              <a:spcPts val="0"/>
            </a:spcAft>
          </a:pPr>
          <a:r>
            <a:rPr lang="pl-PL" sz="2100" dirty="0">
              <a:solidFill>
                <a:srgbClr val="002060"/>
              </a:solidFill>
            </a:rPr>
            <a:t> „komputerowa”</a:t>
          </a:r>
        </a:p>
      </dgm:t>
    </dgm:pt>
    <dgm:pt modelId="{270185DD-907B-4F48-B89D-408B4E9A264C}" type="parTrans" cxnId="{315F2B8C-213E-4937-926E-A2DCD5E34D24}">
      <dgm:prSet/>
      <dgm:spPr/>
      <dgm:t>
        <a:bodyPr/>
        <a:lstStyle/>
        <a:p>
          <a:endParaRPr lang="pl-PL"/>
        </a:p>
      </dgm:t>
    </dgm:pt>
    <dgm:pt modelId="{1603994A-C58F-4774-891C-E00434E91886}" type="sibTrans" cxnId="{315F2B8C-213E-4937-926E-A2DCD5E34D24}">
      <dgm:prSet/>
      <dgm:spPr/>
      <dgm:t>
        <a:bodyPr/>
        <a:lstStyle/>
        <a:p>
          <a:endParaRPr lang="pl-PL"/>
        </a:p>
      </dgm:t>
    </dgm:pt>
    <dgm:pt modelId="{DC7417FB-EB85-4DC5-ABA5-3D90B1E68F97}" type="pres">
      <dgm:prSet presAssocID="{1765A4A4-EB74-4FB0-A27B-8C1B80E625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5DDB71D-43DA-4BE5-AB95-00A215E1868E}" type="pres">
      <dgm:prSet presAssocID="{C71CBFAB-A827-4C10-A6B8-DB9407B4745F}" presName="hierRoot1" presStyleCnt="0">
        <dgm:presLayoutVars>
          <dgm:hierBranch val="init"/>
        </dgm:presLayoutVars>
      </dgm:prSet>
      <dgm:spPr/>
    </dgm:pt>
    <dgm:pt modelId="{C9C82944-FA2F-4851-8177-F34A55B661E8}" type="pres">
      <dgm:prSet presAssocID="{C71CBFAB-A827-4C10-A6B8-DB9407B4745F}" presName="rootComposite1" presStyleCnt="0"/>
      <dgm:spPr/>
    </dgm:pt>
    <dgm:pt modelId="{18F253C2-18AB-42F1-9D73-BEF18AE871C8}" type="pres">
      <dgm:prSet presAssocID="{C71CBFAB-A827-4C10-A6B8-DB9407B4745F}" presName="rootText1" presStyleLbl="node0" presStyleIdx="0" presStyleCnt="3" custScaleX="107050">
        <dgm:presLayoutVars>
          <dgm:chPref val="3"/>
        </dgm:presLayoutVars>
      </dgm:prSet>
      <dgm:spPr/>
    </dgm:pt>
    <dgm:pt modelId="{8B30B1E6-AB2F-4F32-AB9C-76D1F6228389}" type="pres">
      <dgm:prSet presAssocID="{C71CBFAB-A827-4C10-A6B8-DB9407B4745F}" presName="rootConnector1" presStyleLbl="node1" presStyleIdx="0" presStyleCnt="0"/>
      <dgm:spPr/>
    </dgm:pt>
    <dgm:pt modelId="{CC08159E-9115-41A6-AAFD-BD14744BBCC4}" type="pres">
      <dgm:prSet presAssocID="{C71CBFAB-A827-4C10-A6B8-DB9407B4745F}" presName="hierChild2" presStyleCnt="0"/>
      <dgm:spPr/>
    </dgm:pt>
    <dgm:pt modelId="{B0FDE96B-AE6E-42E4-AB06-5A94BB1FAA79}" type="pres">
      <dgm:prSet presAssocID="{C71CBFAB-A827-4C10-A6B8-DB9407B4745F}" presName="hierChild3" presStyleCnt="0"/>
      <dgm:spPr/>
    </dgm:pt>
    <dgm:pt modelId="{76B4ACAD-CDF2-44DB-94E8-4C27C00E7746}" type="pres">
      <dgm:prSet presAssocID="{0851F153-60B3-4D18-8B2B-DE63293ED6D3}" presName="hierRoot1" presStyleCnt="0">
        <dgm:presLayoutVars>
          <dgm:hierBranch val="init"/>
        </dgm:presLayoutVars>
      </dgm:prSet>
      <dgm:spPr/>
    </dgm:pt>
    <dgm:pt modelId="{F5D8838F-240D-4086-B114-740426A6CBB9}" type="pres">
      <dgm:prSet presAssocID="{0851F153-60B3-4D18-8B2B-DE63293ED6D3}" presName="rootComposite1" presStyleCnt="0"/>
      <dgm:spPr/>
    </dgm:pt>
    <dgm:pt modelId="{AE47406C-F9A9-48EE-A0DF-94764D20FFDE}" type="pres">
      <dgm:prSet presAssocID="{0851F153-60B3-4D18-8B2B-DE63293ED6D3}" presName="rootText1" presStyleLbl="node0" presStyleIdx="1" presStyleCnt="3" custScaleX="111326">
        <dgm:presLayoutVars>
          <dgm:chPref val="3"/>
        </dgm:presLayoutVars>
      </dgm:prSet>
      <dgm:spPr/>
    </dgm:pt>
    <dgm:pt modelId="{19D55E9C-43EC-45FC-823E-7707C6CE65B6}" type="pres">
      <dgm:prSet presAssocID="{0851F153-60B3-4D18-8B2B-DE63293ED6D3}" presName="rootConnector1" presStyleLbl="node1" presStyleIdx="0" presStyleCnt="0"/>
      <dgm:spPr/>
    </dgm:pt>
    <dgm:pt modelId="{52E721C9-61BE-4F57-8C21-8EDA27C064C4}" type="pres">
      <dgm:prSet presAssocID="{0851F153-60B3-4D18-8B2B-DE63293ED6D3}" presName="hierChild2" presStyleCnt="0"/>
      <dgm:spPr/>
    </dgm:pt>
    <dgm:pt modelId="{B2E60C9A-FF8E-4286-9B06-E06FD9CB032A}" type="pres">
      <dgm:prSet presAssocID="{0851F153-60B3-4D18-8B2B-DE63293ED6D3}" presName="hierChild3" presStyleCnt="0"/>
      <dgm:spPr/>
    </dgm:pt>
    <dgm:pt modelId="{FD850093-8F63-4ED4-AF03-674E6395B906}" type="pres">
      <dgm:prSet presAssocID="{BEF76F0D-3686-4B35-889A-426473FDB310}" presName="hierRoot1" presStyleCnt="0">
        <dgm:presLayoutVars>
          <dgm:hierBranch val="init"/>
        </dgm:presLayoutVars>
      </dgm:prSet>
      <dgm:spPr/>
    </dgm:pt>
    <dgm:pt modelId="{4535BDE1-52E5-4CA9-9AB5-7D77432B71F1}" type="pres">
      <dgm:prSet presAssocID="{BEF76F0D-3686-4B35-889A-426473FDB310}" presName="rootComposite1" presStyleCnt="0"/>
      <dgm:spPr/>
    </dgm:pt>
    <dgm:pt modelId="{668858CB-36BE-4348-B21D-998D83B87F14}" type="pres">
      <dgm:prSet presAssocID="{BEF76F0D-3686-4B35-889A-426473FDB310}" presName="rootText1" presStyleLbl="node0" presStyleIdx="2" presStyleCnt="3">
        <dgm:presLayoutVars>
          <dgm:chPref val="3"/>
        </dgm:presLayoutVars>
      </dgm:prSet>
      <dgm:spPr/>
    </dgm:pt>
    <dgm:pt modelId="{7C43E9F3-D1C4-4155-A291-932B545DC2F4}" type="pres">
      <dgm:prSet presAssocID="{BEF76F0D-3686-4B35-889A-426473FDB310}" presName="rootConnector1" presStyleLbl="node1" presStyleIdx="0" presStyleCnt="0"/>
      <dgm:spPr/>
    </dgm:pt>
    <dgm:pt modelId="{B171FB88-49E4-42CB-855D-8A2504EE32CD}" type="pres">
      <dgm:prSet presAssocID="{BEF76F0D-3686-4B35-889A-426473FDB310}" presName="hierChild2" presStyleCnt="0"/>
      <dgm:spPr/>
    </dgm:pt>
    <dgm:pt modelId="{75012C8A-9A11-48DC-822C-F7120EDB9A41}" type="pres">
      <dgm:prSet presAssocID="{BEF76F0D-3686-4B35-889A-426473FDB310}" presName="hierChild3" presStyleCnt="0"/>
      <dgm:spPr/>
    </dgm:pt>
  </dgm:ptLst>
  <dgm:cxnLst>
    <dgm:cxn modelId="{01353E12-DBB0-4A43-B106-A54A27F74101}" type="presOf" srcId="{0851F153-60B3-4D18-8B2B-DE63293ED6D3}" destId="{AE47406C-F9A9-48EE-A0DF-94764D20FFDE}" srcOrd="0" destOrd="0" presId="urn:microsoft.com/office/officeart/2005/8/layout/orgChart1"/>
    <dgm:cxn modelId="{1D4EAC25-E5BC-40E5-8313-B7E15D847747}" type="presOf" srcId="{BEF76F0D-3686-4B35-889A-426473FDB310}" destId="{668858CB-36BE-4348-B21D-998D83B87F14}" srcOrd="0" destOrd="0" presId="urn:microsoft.com/office/officeart/2005/8/layout/orgChart1"/>
    <dgm:cxn modelId="{11966F61-4B37-4439-935B-C65A612983DB}" type="presOf" srcId="{1765A4A4-EB74-4FB0-A27B-8C1B80E6250D}" destId="{DC7417FB-EB85-4DC5-ABA5-3D90B1E68F97}" srcOrd="0" destOrd="0" presId="urn:microsoft.com/office/officeart/2005/8/layout/orgChart1"/>
    <dgm:cxn modelId="{8514EF57-3219-439B-96AA-5B3826171534}" type="presOf" srcId="{C71CBFAB-A827-4C10-A6B8-DB9407B4745F}" destId="{8B30B1E6-AB2F-4F32-AB9C-76D1F6228389}" srcOrd="1" destOrd="0" presId="urn:microsoft.com/office/officeart/2005/8/layout/orgChart1"/>
    <dgm:cxn modelId="{4E4FA67B-ECE1-4DE2-A87A-F7839AE7EB7E}" type="presOf" srcId="{C71CBFAB-A827-4C10-A6B8-DB9407B4745F}" destId="{18F253C2-18AB-42F1-9D73-BEF18AE871C8}" srcOrd="0" destOrd="0" presId="urn:microsoft.com/office/officeart/2005/8/layout/orgChart1"/>
    <dgm:cxn modelId="{315F2B8C-213E-4937-926E-A2DCD5E34D24}" srcId="{1765A4A4-EB74-4FB0-A27B-8C1B80E6250D}" destId="{BEF76F0D-3686-4B35-889A-426473FDB310}" srcOrd="2" destOrd="0" parTransId="{270185DD-907B-4F48-B89D-408B4E9A264C}" sibTransId="{1603994A-C58F-4774-891C-E00434E91886}"/>
    <dgm:cxn modelId="{C60B158E-8C33-4EA3-8D40-14A4D1D60C42}" type="presOf" srcId="{0851F153-60B3-4D18-8B2B-DE63293ED6D3}" destId="{19D55E9C-43EC-45FC-823E-7707C6CE65B6}" srcOrd="1" destOrd="0" presId="urn:microsoft.com/office/officeart/2005/8/layout/orgChart1"/>
    <dgm:cxn modelId="{929851B3-FDA1-4EFE-8E47-9880C263D732}" srcId="{1765A4A4-EB74-4FB0-A27B-8C1B80E6250D}" destId="{0851F153-60B3-4D18-8B2B-DE63293ED6D3}" srcOrd="1" destOrd="0" parTransId="{F77F9714-07D0-4D2A-AFDE-EDB915FF301F}" sibTransId="{83E2B907-154D-4437-8930-2855CA7D0F63}"/>
    <dgm:cxn modelId="{A3C6D1CB-F1E6-4A7F-8518-C47D08AA62C5}" srcId="{1765A4A4-EB74-4FB0-A27B-8C1B80E6250D}" destId="{C71CBFAB-A827-4C10-A6B8-DB9407B4745F}" srcOrd="0" destOrd="0" parTransId="{7A48C7FC-FA07-4905-8EBD-CE5DB3FD0BBD}" sibTransId="{8F6E6F45-996F-4437-87B0-16105910649D}"/>
    <dgm:cxn modelId="{CA7195FB-B2F6-4D7C-B911-DDD514568440}" type="presOf" srcId="{BEF76F0D-3686-4B35-889A-426473FDB310}" destId="{7C43E9F3-D1C4-4155-A291-932B545DC2F4}" srcOrd="1" destOrd="0" presId="urn:microsoft.com/office/officeart/2005/8/layout/orgChart1"/>
    <dgm:cxn modelId="{F06BF6D0-E662-4973-9DB3-8B1C95042004}" type="presParOf" srcId="{DC7417FB-EB85-4DC5-ABA5-3D90B1E68F97}" destId="{F5DDB71D-43DA-4BE5-AB95-00A215E1868E}" srcOrd="0" destOrd="0" presId="urn:microsoft.com/office/officeart/2005/8/layout/orgChart1"/>
    <dgm:cxn modelId="{39B30F05-5CDA-4407-A391-0BE6F5C801C2}" type="presParOf" srcId="{F5DDB71D-43DA-4BE5-AB95-00A215E1868E}" destId="{C9C82944-FA2F-4851-8177-F34A55B661E8}" srcOrd="0" destOrd="0" presId="urn:microsoft.com/office/officeart/2005/8/layout/orgChart1"/>
    <dgm:cxn modelId="{39AE212F-40A3-4018-BE44-E4F0A7C03B65}" type="presParOf" srcId="{C9C82944-FA2F-4851-8177-F34A55B661E8}" destId="{18F253C2-18AB-42F1-9D73-BEF18AE871C8}" srcOrd="0" destOrd="0" presId="urn:microsoft.com/office/officeart/2005/8/layout/orgChart1"/>
    <dgm:cxn modelId="{21524585-87AA-423A-A85F-1E3C99F7C733}" type="presParOf" srcId="{C9C82944-FA2F-4851-8177-F34A55B661E8}" destId="{8B30B1E6-AB2F-4F32-AB9C-76D1F6228389}" srcOrd="1" destOrd="0" presId="urn:microsoft.com/office/officeart/2005/8/layout/orgChart1"/>
    <dgm:cxn modelId="{CD21042D-1924-4089-AD9D-F6D08858686E}" type="presParOf" srcId="{F5DDB71D-43DA-4BE5-AB95-00A215E1868E}" destId="{CC08159E-9115-41A6-AAFD-BD14744BBCC4}" srcOrd="1" destOrd="0" presId="urn:microsoft.com/office/officeart/2005/8/layout/orgChart1"/>
    <dgm:cxn modelId="{8CF075DA-B9EA-4BF8-B87A-A795B3052A68}" type="presParOf" srcId="{F5DDB71D-43DA-4BE5-AB95-00A215E1868E}" destId="{B0FDE96B-AE6E-42E4-AB06-5A94BB1FAA79}" srcOrd="2" destOrd="0" presId="urn:microsoft.com/office/officeart/2005/8/layout/orgChart1"/>
    <dgm:cxn modelId="{66EAF8A2-55F6-4BED-83C2-EAA4B1FD4B82}" type="presParOf" srcId="{DC7417FB-EB85-4DC5-ABA5-3D90B1E68F97}" destId="{76B4ACAD-CDF2-44DB-94E8-4C27C00E7746}" srcOrd="1" destOrd="0" presId="urn:microsoft.com/office/officeart/2005/8/layout/orgChart1"/>
    <dgm:cxn modelId="{DC034FEF-DCDD-42B0-9849-76F4C9BE2EF8}" type="presParOf" srcId="{76B4ACAD-CDF2-44DB-94E8-4C27C00E7746}" destId="{F5D8838F-240D-4086-B114-740426A6CBB9}" srcOrd="0" destOrd="0" presId="urn:microsoft.com/office/officeart/2005/8/layout/orgChart1"/>
    <dgm:cxn modelId="{7A7DFD90-269A-4B0B-B38A-17703A6BFD84}" type="presParOf" srcId="{F5D8838F-240D-4086-B114-740426A6CBB9}" destId="{AE47406C-F9A9-48EE-A0DF-94764D20FFDE}" srcOrd="0" destOrd="0" presId="urn:microsoft.com/office/officeart/2005/8/layout/orgChart1"/>
    <dgm:cxn modelId="{26AE1CD2-47B3-43A7-8DA2-FC17F629C02B}" type="presParOf" srcId="{F5D8838F-240D-4086-B114-740426A6CBB9}" destId="{19D55E9C-43EC-45FC-823E-7707C6CE65B6}" srcOrd="1" destOrd="0" presId="urn:microsoft.com/office/officeart/2005/8/layout/orgChart1"/>
    <dgm:cxn modelId="{D5C25B1D-61AB-4D9B-A35D-C9C30BB914E7}" type="presParOf" srcId="{76B4ACAD-CDF2-44DB-94E8-4C27C00E7746}" destId="{52E721C9-61BE-4F57-8C21-8EDA27C064C4}" srcOrd="1" destOrd="0" presId="urn:microsoft.com/office/officeart/2005/8/layout/orgChart1"/>
    <dgm:cxn modelId="{6BAA2200-7476-492B-8C1D-1FE9C946E41E}" type="presParOf" srcId="{76B4ACAD-CDF2-44DB-94E8-4C27C00E7746}" destId="{B2E60C9A-FF8E-4286-9B06-E06FD9CB032A}" srcOrd="2" destOrd="0" presId="urn:microsoft.com/office/officeart/2005/8/layout/orgChart1"/>
    <dgm:cxn modelId="{33065266-9243-4524-B602-2667A248D02B}" type="presParOf" srcId="{DC7417FB-EB85-4DC5-ABA5-3D90B1E68F97}" destId="{FD850093-8F63-4ED4-AF03-674E6395B906}" srcOrd="2" destOrd="0" presId="urn:microsoft.com/office/officeart/2005/8/layout/orgChart1"/>
    <dgm:cxn modelId="{8B8658E8-6F74-488C-931C-140394BA2303}" type="presParOf" srcId="{FD850093-8F63-4ED4-AF03-674E6395B906}" destId="{4535BDE1-52E5-4CA9-9AB5-7D77432B71F1}" srcOrd="0" destOrd="0" presId="urn:microsoft.com/office/officeart/2005/8/layout/orgChart1"/>
    <dgm:cxn modelId="{B6F2C98F-BDA7-4A03-BC10-3BEF300974C1}" type="presParOf" srcId="{4535BDE1-52E5-4CA9-9AB5-7D77432B71F1}" destId="{668858CB-36BE-4348-B21D-998D83B87F14}" srcOrd="0" destOrd="0" presId="urn:microsoft.com/office/officeart/2005/8/layout/orgChart1"/>
    <dgm:cxn modelId="{296900C3-F707-45E5-8673-7A020662AD4E}" type="presParOf" srcId="{4535BDE1-52E5-4CA9-9AB5-7D77432B71F1}" destId="{7C43E9F3-D1C4-4155-A291-932B545DC2F4}" srcOrd="1" destOrd="0" presId="urn:microsoft.com/office/officeart/2005/8/layout/orgChart1"/>
    <dgm:cxn modelId="{EF9BA6BD-2002-49DC-9BD4-1C5BF411F00F}" type="presParOf" srcId="{FD850093-8F63-4ED4-AF03-674E6395B906}" destId="{B171FB88-49E4-42CB-855D-8A2504EE32CD}" srcOrd="1" destOrd="0" presId="urn:microsoft.com/office/officeart/2005/8/layout/orgChart1"/>
    <dgm:cxn modelId="{4475E6E9-100A-49E4-84E4-900867D498A0}" type="presParOf" srcId="{FD850093-8F63-4ED4-AF03-674E6395B906}" destId="{75012C8A-9A11-48DC-822C-F7120EDB9A4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AA03D36A-CB69-4B24-9F54-5C563EC3953A}">
      <dgm:prSet phldrT="[Tekst]" custT="1"/>
      <dgm:spPr>
        <a:xfrm>
          <a:off x="987" y="130241"/>
          <a:ext cx="2245587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19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  <a:endParaRPr lang="pl-PL" sz="19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7243F8C-320C-4172-9392-4A726E139879}" type="parTrans" cxnId="{56AC2942-A487-403B-9107-626F467F532F}">
      <dgm:prSet/>
      <dgm:spPr/>
      <dgm:t>
        <a:bodyPr/>
        <a:lstStyle/>
        <a:p>
          <a:endParaRPr lang="pl-PL" sz="2000"/>
        </a:p>
      </dgm:t>
    </dgm:pt>
    <dgm:pt modelId="{A7FE62C6-C15F-42C3-8161-C64C2F1F3EE3}" type="sibTrans" cxnId="{56AC2942-A487-403B-9107-626F467F532F}">
      <dgm:prSet/>
      <dgm:spPr/>
      <dgm:t>
        <a:bodyPr/>
        <a:lstStyle/>
        <a:p>
          <a:endParaRPr lang="pl-PL" sz="2000"/>
        </a:p>
      </dgm:t>
    </dgm:pt>
    <dgm:pt modelId="{E4258972-B85A-4864-A8B0-E964156A14D0}">
      <dgm:prSet phldrT="[Tekst]" custT="1"/>
      <dgm:spPr>
        <a:xfrm>
          <a:off x="2093629" y="130241"/>
          <a:ext cx="2364578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B36E18E-B8CC-43A2-85F6-D7A626C7F4F5}" type="parTrans" cxnId="{6BDDCDEB-A5B0-4435-918C-273096381478}">
      <dgm:prSet/>
      <dgm:spPr/>
      <dgm:t>
        <a:bodyPr/>
        <a:lstStyle/>
        <a:p>
          <a:endParaRPr lang="pl-PL" sz="2000"/>
        </a:p>
      </dgm:t>
    </dgm:pt>
    <dgm:pt modelId="{461CE8C9-179D-4127-80FF-F4C7A1160443}" type="sibTrans" cxnId="{6BDDCDEB-A5B0-4435-918C-273096381478}">
      <dgm:prSet/>
      <dgm:spPr/>
      <dgm:t>
        <a:bodyPr/>
        <a:lstStyle/>
        <a:p>
          <a:endParaRPr lang="pl-PL" sz="2000"/>
        </a:p>
      </dgm:t>
    </dgm:pt>
    <dgm:pt modelId="{7864E77E-3562-4077-B37F-1B6B65B7B36E}">
      <dgm:prSet phldrT="[Tekst]" custT="1"/>
      <dgm:spPr>
        <a:xfrm>
          <a:off x="4305263" y="130241"/>
          <a:ext cx="3187332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 – </a:t>
          </a:r>
          <a:b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arkusze i dane</a:t>
          </a:r>
          <a:endParaRPr lang="pl-PL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53D559-6190-4DFC-A0F2-83CFD494399A}" type="parTrans" cxnId="{BF5CC63B-0E9E-4996-AB76-B56537CFAD85}">
      <dgm:prSet/>
      <dgm:spPr/>
      <dgm:t>
        <a:bodyPr/>
        <a:lstStyle/>
        <a:p>
          <a:endParaRPr lang="pl-PL" sz="2000"/>
        </a:p>
      </dgm:t>
    </dgm:pt>
    <dgm:pt modelId="{8E12EDC3-76C0-4F56-A2C2-87E9CFE85C67}" type="sibTrans" cxnId="{BF5CC63B-0E9E-4996-AB76-B56537CFAD85}">
      <dgm:prSet/>
      <dgm:spPr/>
      <dgm:t>
        <a:bodyPr/>
        <a:lstStyle/>
        <a:p>
          <a:endParaRPr lang="pl-PL" sz="2000"/>
        </a:p>
      </dgm:t>
    </dgm:pt>
    <dgm:pt modelId="{1CC25C82-B488-4F1C-AA91-91603FA07652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928D4632-5803-4627-B796-220535E955C6}" type="pres">
      <dgm:prSet presAssocID="{AA03D36A-CB69-4B24-9F54-5C563EC3953A}" presName="parTxOnly" presStyleLbl="node1" presStyleIdx="0" presStyleCnt="3" custScaleX="146823">
        <dgm:presLayoutVars>
          <dgm:chMax val="0"/>
          <dgm:chPref val="0"/>
          <dgm:bulletEnabled val="1"/>
        </dgm:presLayoutVars>
      </dgm:prSet>
      <dgm:spPr/>
    </dgm:pt>
    <dgm:pt modelId="{1F141A2C-2B98-42A5-90BD-C55003600D9E}" type="pres">
      <dgm:prSet presAssocID="{A7FE62C6-C15F-42C3-8161-C64C2F1F3EE3}" presName="parTxOnlySpace" presStyleCnt="0"/>
      <dgm:spPr/>
    </dgm:pt>
    <dgm:pt modelId="{B7154817-CDFB-4432-919C-8D112D9226C3}" type="pres">
      <dgm:prSet presAssocID="{E4258972-B85A-4864-A8B0-E964156A14D0}" presName="parTxOnly" presStyleLbl="node1" presStyleIdx="1" presStyleCnt="3" custScaleX="154603">
        <dgm:presLayoutVars>
          <dgm:chMax val="0"/>
          <dgm:chPref val="0"/>
          <dgm:bulletEnabled val="1"/>
        </dgm:presLayoutVars>
      </dgm:prSet>
      <dgm:spPr/>
    </dgm:pt>
    <dgm:pt modelId="{8EB2B0B0-7F3D-4882-96A5-DE9D8CBB6482}" type="pres">
      <dgm:prSet presAssocID="{461CE8C9-179D-4127-80FF-F4C7A1160443}" presName="parTxOnlySpace" presStyleCnt="0"/>
      <dgm:spPr/>
    </dgm:pt>
    <dgm:pt modelId="{7B37C052-CB21-49CC-8714-754E4D96E88C}" type="pres">
      <dgm:prSet presAssocID="{7864E77E-3562-4077-B37F-1B6B65B7B36E}" presName="parTxOnly" presStyleLbl="node1" presStyleIdx="2" presStyleCnt="3" custScaleX="208397">
        <dgm:presLayoutVars>
          <dgm:chMax val="0"/>
          <dgm:chPref val="0"/>
          <dgm:bulletEnabled val="1"/>
        </dgm:presLayoutVars>
      </dgm:prSet>
      <dgm:spPr/>
    </dgm:pt>
  </dgm:ptLst>
  <dgm:cxnLst>
    <dgm:cxn modelId="{D1C76121-1C16-4832-8C0A-3D6F1C578A37}" type="presOf" srcId="{7864E77E-3562-4077-B37F-1B6B65B7B36E}" destId="{7B37C052-CB21-49CC-8714-754E4D96E88C}" srcOrd="0" destOrd="0" presId="urn:microsoft.com/office/officeart/2005/8/layout/chevron1"/>
    <dgm:cxn modelId="{BF5CC63B-0E9E-4996-AB76-B56537CFAD85}" srcId="{BCFD3409-1BB3-4746-B72B-01C9FC47CBCC}" destId="{7864E77E-3562-4077-B37F-1B6B65B7B36E}" srcOrd="2" destOrd="0" parTransId="{5C53D559-6190-4DFC-A0F2-83CFD494399A}" sibTransId="{8E12EDC3-76C0-4F56-A2C2-87E9CFE85C67}"/>
    <dgm:cxn modelId="{7807325E-208B-410F-8561-AF15FA25AE97}" type="presOf" srcId="{E4258972-B85A-4864-A8B0-E964156A14D0}" destId="{B7154817-CDFB-4432-919C-8D112D9226C3}" srcOrd="0" destOrd="0" presId="urn:microsoft.com/office/officeart/2005/8/layout/chevron1"/>
    <dgm:cxn modelId="{56AC2942-A487-403B-9107-626F467F532F}" srcId="{BCFD3409-1BB3-4746-B72B-01C9FC47CBCC}" destId="{AA03D36A-CB69-4B24-9F54-5C563EC3953A}" srcOrd="0" destOrd="0" parTransId="{27243F8C-320C-4172-9392-4A726E139879}" sibTransId="{A7FE62C6-C15F-42C3-8161-C64C2F1F3EE3}"/>
    <dgm:cxn modelId="{D615C768-0946-4AB6-AC30-B639335C9C0B}" type="presOf" srcId="{AA03D36A-CB69-4B24-9F54-5C563EC3953A}" destId="{928D4632-5803-4627-B796-220535E955C6}" srcOrd="0" destOrd="0" presId="urn:microsoft.com/office/officeart/2005/8/layout/chevron1"/>
    <dgm:cxn modelId="{832C8E50-E0F7-4872-A9F6-D181314FFB5F}" type="presOf" srcId="{BCFD3409-1BB3-4746-B72B-01C9FC47CBCC}" destId="{1CC25C82-B488-4F1C-AA91-91603FA07652}" srcOrd="0" destOrd="0" presId="urn:microsoft.com/office/officeart/2005/8/layout/chevron1"/>
    <dgm:cxn modelId="{6BDDCDEB-A5B0-4435-918C-273096381478}" srcId="{BCFD3409-1BB3-4746-B72B-01C9FC47CBCC}" destId="{E4258972-B85A-4864-A8B0-E964156A14D0}" srcOrd="1" destOrd="0" parTransId="{8B36E18E-B8CC-43A2-85F6-D7A626C7F4F5}" sibTransId="{461CE8C9-179D-4127-80FF-F4C7A1160443}"/>
    <dgm:cxn modelId="{782D8A61-14F4-47C7-90E0-3392A29936AE}" type="presParOf" srcId="{1CC25C82-B488-4F1C-AA91-91603FA07652}" destId="{928D4632-5803-4627-B796-220535E955C6}" srcOrd="0" destOrd="0" presId="urn:microsoft.com/office/officeart/2005/8/layout/chevron1"/>
    <dgm:cxn modelId="{AEB0BC04-094F-4EF2-B46E-A375A7736CC9}" type="presParOf" srcId="{1CC25C82-B488-4F1C-AA91-91603FA07652}" destId="{1F141A2C-2B98-42A5-90BD-C55003600D9E}" srcOrd="1" destOrd="0" presId="urn:microsoft.com/office/officeart/2005/8/layout/chevron1"/>
    <dgm:cxn modelId="{46B479AD-CC15-49AE-A6A5-DF9BDD413DAB}" type="presParOf" srcId="{1CC25C82-B488-4F1C-AA91-91603FA07652}" destId="{B7154817-CDFB-4432-919C-8D112D9226C3}" srcOrd="2" destOrd="0" presId="urn:microsoft.com/office/officeart/2005/8/layout/chevron1"/>
    <dgm:cxn modelId="{DBAC375C-8618-4A67-9E05-1BB2FF8EE570}" type="presParOf" srcId="{1CC25C82-B488-4F1C-AA91-91603FA07652}" destId="{8EB2B0B0-7F3D-4882-96A5-DE9D8CBB6482}" srcOrd="3" destOrd="0" presId="urn:microsoft.com/office/officeart/2005/8/layout/chevron1"/>
    <dgm:cxn modelId="{C7658BD3-0D92-45E9-A38C-FD18E41EC980}" type="presParOf" srcId="{1CC25C82-B488-4F1C-AA91-91603FA07652}" destId="{7B37C052-CB21-49CC-8714-754E4D96E88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AA03D36A-CB69-4B24-9F54-5C563EC3953A}">
      <dgm:prSet phldrT="[Tekst]" custT="1"/>
      <dgm:spPr>
        <a:xfrm>
          <a:off x="1135" y="84466"/>
          <a:ext cx="2581627" cy="70333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19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  <a:endParaRPr lang="pl-PL" sz="19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7243F8C-320C-4172-9392-4A726E139879}" type="parTrans" cxnId="{56AC2942-A487-403B-9107-626F467F532F}">
      <dgm:prSet/>
      <dgm:spPr/>
      <dgm:t>
        <a:bodyPr/>
        <a:lstStyle/>
        <a:p>
          <a:endParaRPr lang="pl-PL" sz="2000"/>
        </a:p>
      </dgm:t>
    </dgm:pt>
    <dgm:pt modelId="{A7FE62C6-C15F-42C3-8161-C64C2F1F3EE3}" type="sibTrans" cxnId="{56AC2942-A487-403B-9107-626F467F532F}">
      <dgm:prSet/>
      <dgm:spPr/>
      <dgm:t>
        <a:bodyPr/>
        <a:lstStyle/>
        <a:p>
          <a:endParaRPr lang="pl-PL" sz="2000"/>
        </a:p>
      </dgm:t>
    </dgm:pt>
    <dgm:pt modelId="{E4258972-B85A-4864-A8B0-E964156A14D0}">
      <dgm:prSet phldrT="[Tekst]" custT="1"/>
      <dgm:spPr>
        <a:xfrm>
          <a:off x="2406930" y="84466"/>
          <a:ext cx="2718425" cy="70333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B36E18E-B8CC-43A2-85F6-D7A626C7F4F5}" type="parTrans" cxnId="{6BDDCDEB-A5B0-4435-918C-273096381478}">
      <dgm:prSet/>
      <dgm:spPr/>
      <dgm:t>
        <a:bodyPr/>
        <a:lstStyle/>
        <a:p>
          <a:endParaRPr lang="pl-PL" sz="2000"/>
        </a:p>
      </dgm:t>
    </dgm:pt>
    <dgm:pt modelId="{461CE8C9-179D-4127-80FF-F4C7A1160443}" type="sibTrans" cxnId="{6BDDCDEB-A5B0-4435-918C-273096381478}">
      <dgm:prSet/>
      <dgm:spPr/>
      <dgm:t>
        <a:bodyPr/>
        <a:lstStyle/>
        <a:p>
          <a:endParaRPr lang="pl-PL" sz="2000"/>
        </a:p>
      </dgm:t>
    </dgm:pt>
    <dgm:pt modelId="{7864E77E-3562-4077-B37F-1B6B65B7B36E}">
      <dgm:prSet phldrT="[Tekst]" custT="1"/>
      <dgm:spPr>
        <a:xfrm>
          <a:off x="4949523" y="84466"/>
          <a:ext cx="3664299" cy="70333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 – arkusze i dane </a:t>
          </a:r>
        </a:p>
      </dgm:t>
    </dgm:pt>
    <dgm:pt modelId="{8E12EDC3-76C0-4F56-A2C2-87E9CFE85C67}" type="sibTrans" cxnId="{BF5CC63B-0E9E-4996-AB76-B56537CFAD85}">
      <dgm:prSet/>
      <dgm:spPr/>
      <dgm:t>
        <a:bodyPr/>
        <a:lstStyle/>
        <a:p>
          <a:endParaRPr lang="pl-PL" sz="2000"/>
        </a:p>
      </dgm:t>
    </dgm:pt>
    <dgm:pt modelId="{5C53D559-6190-4DFC-A0F2-83CFD494399A}" type="parTrans" cxnId="{BF5CC63B-0E9E-4996-AB76-B56537CFAD85}">
      <dgm:prSet/>
      <dgm:spPr/>
      <dgm:t>
        <a:bodyPr/>
        <a:lstStyle/>
        <a:p>
          <a:endParaRPr lang="pl-PL" sz="2000"/>
        </a:p>
      </dgm:t>
    </dgm:pt>
    <dgm:pt modelId="{1CC25C82-B488-4F1C-AA91-91603FA07652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928D4632-5803-4627-B796-220535E955C6}" type="pres">
      <dgm:prSet presAssocID="{AA03D36A-CB69-4B24-9F54-5C563EC3953A}" presName="parTxOnly" presStyleLbl="node1" presStyleIdx="0" presStyleCnt="3" custScaleX="146823">
        <dgm:presLayoutVars>
          <dgm:chMax val="0"/>
          <dgm:chPref val="0"/>
          <dgm:bulletEnabled val="1"/>
        </dgm:presLayoutVars>
      </dgm:prSet>
      <dgm:spPr/>
    </dgm:pt>
    <dgm:pt modelId="{1F141A2C-2B98-42A5-90BD-C55003600D9E}" type="pres">
      <dgm:prSet presAssocID="{A7FE62C6-C15F-42C3-8161-C64C2F1F3EE3}" presName="parTxOnlySpace" presStyleCnt="0"/>
      <dgm:spPr/>
    </dgm:pt>
    <dgm:pt modelId="{B7154817-CDFB-4432-919C-8D112D9226C3}" type="pres">
      <dgm:prSet presAssocID="{E4258972-B85A-4864-A8B0-E964156A14D0}" presName="parTxOnly" presStyleLbl="node1" presStyleIdx="1" presStyleCnt="3" custScaleX="154603">
        <dgm:presLayoutVars>
          <dgm:chMax val="0"/>
          <dgm:chPref val="0"/>
          <dgm:bulletEnabled val="1"/>
        </dgm:presLayoutVars>
      </dgm:prSet>
      <dgm:spPr/>
    </dgm:pt>
    <dgm:pt modelId="{8EB2B0B0-7F3D-4882-96A5-DE9D8CBB6482}" type="pres">
      <dgm:prSet presAssocID="{461CE8C9-179D-4127-80FF-F4C7A1160443}" presName="parTxOnlySpace" presStyleCnt="0"/>
      <dgm:spPr/>
    </dgm:pt>
    <dgm:pt modelId="{7B37C052-CB21-49CC-8714-754E4D96E88C}" type="pres">
      <dgm:prSet presAssocID="{7864E77E-3562-4077-B37F-1B6B65B7B36E}" presName="parTxOnly" presStyleLbl="node1" presStyleIdx="2" presStyleCnt="3" custScaleX="208397">
        <dgm:presLayoutVars>
          <dgm:chMax val="0"/>
          <dgm:chPref val="0"/>
          <dgm:bulletEnabled val="1"/>
        </dgm:presLayoutVars>
      </dgm:prSet>
      <dgm:spPr/>
    </dgm:pt>
  </dgm:ptLst>
  <dgm:cxnLst>
    <dgm:cxn modelId="{D1C76121-1C16-4832-8C0A-3D6F1C578A37}" type="presOf" srcId="{7864E77E-3562-4077-B37F-1B6B65B7B36E}" destId="{7B37C052-CB21-49CC-8714-754E4D96E88C}" srcOrd="0" destOrd="0" presId="urn:microsoft.com/office/officeart/2005/8/layout/chevron1"/>
    <dgm:cxn modelId="{BF5CC63B-0E9E-4996-AB76-B56537CFAD85}" srcId="{BCFD3409-1BB3-4746-B72B-01C9FC47CBCC}" destId="{7864E77E-3562-4077-B37F-1B6B65B7B36E}" srcOrd="2" destOrd="0" parTransId="{5C53D559-6190-4DFC-A0F2-83CFD494399A}" sibTransId="{8E12EDC3-76C0-4F56-A2C2-87E9CFE85C67}"/>
    <dgm:cxn modelId="{7807325E-208B-410F-8561-AF15FA25AE97}" type="presOf" srcId="{E4258972-B85A-4864-A8B0-E964156A14D0}" destId="{B7154817-CDFB-4432-919C-8D112D9226C3}" srcOrd="0" destOrd="0" presId="urn:microsoft.com/office/officeart/2005/8/layout/chevron1"/>
    <dgm:cxn modelId="{56AC2942-A487-403B-9107-626F467F532F}" srcId="{BCFD3409-1BB3-4746-B72B-01C9FC47CBCC}" destId="{AA03D36A-CB69-4B24-9F54-5C563EC3953A}" srcOrd="0" destOrd="0" parTransId="{27243F8C-320C-4172-9392-4A726E139879}" sibTransId="{A7FE62C6-C15F-42C3-8161-C64C2F1F3EE3}"/>
    <dgm:cxn modelId="{D615C768-0946-4AB6-AC30-B639335C9C0B}" type="presOf" srcId="{AA03D36A-CB69-4B24-9F54-5C563EC3953A}" destId="{928D4632-5803-4627-B796-220535E955C6}" srcOrd="0" destOrd="0" presId="urn:microsoft.com/office/officeart/2005/8/layout/chevron1"/>
    <dgm:cxn modelId="{832C8E50-E0F7-4872-A9F6-D181314FFB5F}" type="presOf" srcId="{BCFD3409-1BB3-4746-B72B-01C9FC47CBCC}" destId="{1CC25C82-B488-4F1C-AA91-91603FA07652}" srcOrd="0" destOrd="0" presId="urn:microsoft.com/office/officeart/2005/8/layout/chevron1"/>
    <dgm:cxn modelId="{6BDDCDEB-A5B0-4435-918C-273096381478}" srcId="{BCFD3409-1BB3-4746-B72B-01C9FC47CBCC}" destId="{E4258972-B85A-4864-A8B0-E964156A14D0}" srcOrd="1" destOrd="0" parTransId="{8B36E18E-B8CC-43A2-85F6-D7A626C7F4F5}" sibTransId="{461CE8C9-179D-4127-80FF-F4C7A1160443}"/>
    <dgm:cxn modelId="{782D8A61-14F4-47C7-90E0-3392A29936AE}" type="presParOf" srcId="{1CC25C82-B488-4F1C-AA91-91603FA07652}" destId="{928D4632-5803-4627-B796-220535E955C6}" srcOrd="0" destOrd="0" presId="urn:microsoft.com/office/officeart/2005/8/layout/chevron1"/>
    <dgm:cxn modelId="{AEB0BC04-094F-4EF2-B46E-A375A7736CC9}" type="presParOf" srcId="{1CC25C82-B488-4F1C-AA91-91603FA07652}" destId="{1F141A2C-2B98-42A5-90BD-C55003600D9E}" srcOrd="1" destOrd="0" presId="urn:microsoft.com/office/officeart/2005/8/layout/chevron1"/>
    <dgm:cxn modelId="{46B479AD-CC15-49AE-A6A5-DF9BDD413DAB}" type="presParOf" srcId="{1CC25C82-B488-4F1C-AA91-91603FA07652}" destId="{B7154817-CDFB-4432-919C-8D112D9226C3}" srcOrd="2" destOrd="0" presId="urn:microsoft.com/office/officeart/2005/8/layout/chevron1"/>
    <dgm:cxn modelId="{DBAC375C-8618-4A67-9E05-1BB2FF8EE570}" type="presParOf" srcId="{1CC25C82-B488-4F1C-AA91-91603FA07652}" destId="{8EB2B0B0-7F3D-4882-96A5-DE9D8CBB6482}" srcOrd="3" destOrd="0" presId="urn:microsoft.com/office/officeart/2005/8/layout/chevron1"/>
    <dgm:cxn modelId="{C7658BD3-0D92-45E9-A38C-FD18E41EC980}" type="presParOf" srcId="{1CC25C82-B488-4F1C-AA91-91603FA07652}" destId="{7B37C052-CB21-49CC-8714-754E4D96E88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AA03D36A-CB69-4B24-9F54-5C563EC3953A}">
      <dgm:prSet phldrT="[Tekst]" custT="1"/>
      <dgm:spPr>
        <a:xfrm>
          <a:off x="987" y="130241"/>
          <a:ext cx="2245587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19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gm:t>
    </dgm:pt>
    <dgm:pt modelId="{27243F8C-320C-4172-9392-4A726E139879}" type="parTrans" cxnId="{56AC2942-A487-403B-9107-626F467F532F}">
      <dgm:prSet/>
      <dgm:spPr/>
      <dgm:t>
        <a:bodyPr/>
        <a:lstStyle/>
        <a:p>
          <a:endParaRPr lang="pl-PL" sz="2000"/>
        </a:p>
      </dgm:t>
    </dgm:pt>
    <dgm:pt modelId="{A7FE62C6-C15F-42C3-8161-C64C2F1F3EE3}" type="sibTrans" cxnId="{56AC2942-A487-403B-9107-626F467F532F}">
      <dgm:prSet/>
      <dgm:spPr/>
      <dgm:t>
        <a:bodyPr/>
        <a:lstStyle/>
        <a:p>
          <a:endParaRPr lang="pl-PL" sz="2000"/>
        </a:p>
      </dgm:t>
    </dgm:pt>
    <dgm:pt modelId="{E4258972-B85A-4864-A8B0-E964156A14D0}">
      <dgm:prSet phldrT="[Tekst]" custT="1"/>
      <dgm:spPr>
        <a:xfrm>
          <a:off x="2093629" y="130241"/>
          <a:ext cx="2364578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B36E18E-B8CC-43A2-85F6-D7A626C7F4F5}" type="parTrans" cxnId="{6BDDCDEB-A5B0-4435-918C-273096381478}">
      <dgm:prSet/>
      <dgm:spPr/>
      <dgm:t>
        <a:bodyPr/>
        <a:lstStyle/>
        <a:p>
          <a:endParaRPr lang="pl-PL" sz="2000"/>
        </a:p>
      </dgm:t>
    </dgm:pt>
    <dgm:pt modelId="{461CE8C9-179D-4127-80FF-F4C7A1160443}" type="sibTrans" cxnId="{6BDDCDEB-A5B0-4435-918C-273096381478}">
      <dgm:prSet/>
      <dgm:spPr/>
      <dgm:t>
        <a:bodyPr/>
        <a:lstStyle/>
        <a:p>
          <a:endParaRPr lang="pl-PL" sz="2000"/>
        </a:p>
      </dgm:t>
    </dgm:pt>
    <dgm:pt modelId="{7864E77E-3562-4077-B37F-1B6B65B7B36E}">
      <dgm:prSet phldrT="[Tekst]" custT="1"/>
      <dgm:spPr>
        <a:xfrm>
          <a:off x="4305263" y="130241"/>
          <a:ext cx="3187332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 – </a:t>
          </a:r>
          <a:b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arkusze i dane</a:t>
          </a:r>
          <a:endParaRPr lang="pl-PL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53D559-6190-4DFC-A0F2-83CFD494399A}" type="parTrans" cxnId="{BF5CC63B-0E9E-4996-AB76-B56537CFAD85}">
      <dgm:prSet/>
      <dgm:spPr/>
      <dgm:t>
        <a:bodyPr/>
        <a:lstStyle/>
        <a:p>
          <a:endParaRPr lang="pl-PL" sz="2000"/>
        </a:p>
      </dgm:t>
    </dgm:pt>
    <dgm:pt modelId="{8E12EDC3-76C0-4F56-A2C2-87E9CFE85C67}" type="sibTrans" cxnId="{BF5CC63B-0E9E-4996-AB76-B56537CFAD85}">
      <dgm:prSet/>
      <dgm:spPr/>
      <dgm:t>
        <a:bodyPr/>
        <a:lstStyle/>
        <a:p>
          <a:endParaRPr lang="pl-PL" sz="2000"/>
        </a:p>
      </dgm:t>
    </dgm:pt>
    <dgm:pt modelId="{1CC25C82-B488-4F1C-AA91-91603FA07652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928D4632-5803-4627-B796-220535E955C6}" type="pres">
      <dgm:prSet presAssocID="{AA03D36A-CB69-4B24-9F54-5C563EC3953A}" presName="parTxOnly" presStyleLbl="node1" presStyleIdx="0" presStyleCnt="3" custScaleX="146823">
        <dgm:presLayoutVars>
          <dgm:chMax val="0"/>
          <dgm:chPref val="0"/>
          <dgm:bulletEnabled val="1"/>
        </dgm:presLayoutVars>
      </dgm:prSet>
      <dgm:spPr/>
    </dgm:pt>
    <dgm:pt modelId="{1F141A2C-2B98-42A5-90BD-C55003600D9E}" type="pres">
      <dgm:prSet presAssocID="{A7FE62C6-C15F-42C3-8161-C64C2F1F3EE3}" presName="parTxOnlySpace" presStyleCnt="0"/>
      <dgm:spPr/>
    </dgm:pt>
    <dgm:pt modelId="{B7154817-CDFB-4432-919C-8D112D9226C3}" type="pres">
      <dgm:prSet presAssocID="{E4258972-B85A-4864-A8B0-E964156A14D0}" presName="parTxOnly" presStyleLbl="node1" presStyleIdx="1" presStyleCnt="3" custScaleX="154603">
        <dgm:presLayoutVars>
          <dgm:chMax val="0"/>
          <dgm:chPref val="0"/>
          <dgm:bulletEnabled val="1"/>
        </dgm:presLayoutVars>
      </dgm:prSet>
      <dgm:spPr/>
    </dgm:pt>
    <dgm:pt modelId="{8EB2B0B0-7F3D-4882-96A5-DE9D8CBB6482}" type="pres">
      <dgm:prSet presAssocID="{461CE8C9-179D-4127-80FF-F4C7A1160443}" presName="parTxOnlySpace" presStyleCnt="0"/>
      <dgm:spPr/>
    </dgm:pt>
    <dgm:pt modelId="{7B37C052-CB21-49CC-8714-754E4D96E88C}" type="pres">
      <dgm:prSet presAssocID="{7864E77E-3562-4077-B37F-1B6B65B7B36E}" presName="parTxOnly" presStyleLbl="node1" presStyleIdx="2" presStyleCnt="3" custScaleX="208397">
        <dgm:presLayoutVars>
          <dgm:chMax val="0"/>
          <dgm:chPref val="0"/>
          <dgm:bulletEnabled val="1"/>
        </dgm:presLayoutVars>
      </dgm:prSet>
      <dgm:spPr/>
    </dgm:pt>
  </dgm:ptLst>
  <dgm:cxnLst>
    <dgm:cxn modelId="{D1C76121-1C16-4832-8C0A-3D6F1C578A37}" type="presOf" srcId="{7864E77E-3562-4077-B37F-1B6B65B7B36E}" destId="{7B37C052-CB21-49CC-8714-754E4D96E88C}" srcOrd="0" destOrd="0" presId="urn:microsoft.com/office/officeart/2005/8/layout/chevron1"/>
    <dgm:cxn modelId="{BF5CC63B-0E9E-4996-AB76-B56537CFAD85}" srcId="{BCFD3409-1BB3-4746-B72B-01C9FC47CBCC}" destId="{7864E77E-3562-4077-B37F-1B6B65B7B36E}" srcOrd="2" destOrd="0" parTransId="{5C53D559-6190-4DFC-A0F2-83CFD494399A}" sibTransId="{8E12EDC3-76C0-4F56-A2C2-87E9CFE85C67}"/>
    <dgm:cxn modelId="{7807325E-208B-410F-8561-AF15FA25AE97}" type="presOf" srcId="{E4258972-B85A-4864-A8B0-E964156A14D0}" destId="{B7154817-CDFB-4432-919C-8D112D9226C3}" srcOrd="0" destOrd="0" presId="urn:microsoft.com/office/officeart/2005/8/layout/chevron1"/>
    <dgm:cxn modelId="{56AC2942-A487-403B-9107-626F467F532F}" srcId="{BCFD3409-1BB3-4746-B72B-01C9FC47CBCC}" destId="{AA03D36A-CB69-4B24-9F54-5C563EC3953A}" srcOrd="0" destOrd="0" parTransId="{27243F8C-320C-4172-9392-4A726E139879}" sibTransId="{A7FE62C6-C15F-42C3-8161-C64C2F1F3EE3}"/>
    <dgm:cxn modelId="{D615C768-0946-4AB6-AC30-B639335C9C0B}" type="presOf" srcId="{AA03D36A-CB69-4B24-9F54-5C563EC3953A}" destId="{928D4632-5803-4627-B796-220535E955C6}" srcOrd="0" destOrd="0" presId="urn:microsoft.com/office/officeart/2005/8/layout/chevron1"/>
    <dgm:cxn modelId="{832C8E50-E0F7-4872-A9F6-D181314FFB5F}" type="presOf" srcId="{BCFD3409-1BB3-4746-B72B-01C9FC47CBCC}" destId="{1CC25C82-B488-4F1C-AA91-91603FA07652}" srcOrd="0" destOrd="0" presId="urn:microsoft.com/office/officeart/2005/8/layout/chevron1"/>
    <dgm:cxn modelId="{6BDDCDEB-A5B0-4435-918C-273096381478}" srcId="{BCFD3409-1BB3-4746-B72B-01C9FC47CBCC}" destId="{E4258972-B85A-4864-A8B0-E964156A14D0}" srcOrd="1" destOrd="0" parTransId="{8B36E18E-B8CC-43A2-85F6-D7A626C7F4F5}" sibTransId="{461CE8C9-179D-4127-80FF-F4C7A1160443}"/>
    <dgm:cxn modelId="{782D8A61-14F4-47C7-90E0-3392A29936AE}" type="presParOf" srcId="{1CC25C82-B488-4F1C-AA91-91603FA07652}" destId="{928D4632-5803-4627-B796-220535E955C6}" srcOrd="0" destOrd="0" presId="urn:microsoft.com/office/officeart/2005/8/layout/chevron1"/>
    <dgm:cxn modelId="{AEB0BC04-094F-4EF2-B46E-A375A7736CC9}" type="presParOf" srcId="{1CC25C82-B488-4F1C-AA91-91603FA07652}" destId="{1F141A2C-2B98-42A5-90BD-C55003600D9E}" srcOrd="1" destOrd="0" presId="urn:microsoft.com/office/officeart/2005/8/layout/chevron1"/>
    <dgm:cxn modelId="{46B479AD-CC15-49AE-A6A5-DF9BDD413DAB}" type="presParOf" srcId="{1CC25C82-B488-4F1C-AA91-91603FA07652}" destId="{B7154817-CDFB-4432-919C-8D112D9226C3}" srcOrd="2" destOrd="0" presId="urn:microsoft.com/office/officeart/2005/8/layout/chevron1"/>
    <dgm:cxn modelId="{DBAC375C-8618-4A67-9E05-1BB2FF8EE570}" type="presParOf" srcId="{1CC25C82-B488-4F1C-AA91-91603FA07652}" destId="{8EB2B0B0-7F3D-4882-96A5-DE9D8CBB6482}" srcOrd="3" destOrd="0" presId="urn:microsoft.com/office/officeart/2005/8/layout/chevron1"/>
    <dgm:cxn modelId="{C7658BD3-0D92-45E9-A38C-FD18E41EC980}" type="presParOf" srcId="{1CC25C82-B488-4F1C-AA91-91603FA07652}" destId="{7B37C052-CB21-49CC-8714-754E4D96E88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AA03D36A-CB69-4B24-9F54-5C563EC3953A}">
      <dgm:prSet phldrT="[Tekst]" custT="1"/>
      <dgm:spPr>
        <a:xfrm>
          <a:off x="987" y="130241"/>
          <a:ext cx="2245587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19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gm:t>
    </dgm:pt>
    <dgm:pt modelId="{27243F8C-320C-4172-9392-4A726E139879}" type="parTrans" cxnId="{56AC2942-A487-403B-9107-626F467F532F}">
      <dgm:prSet/>
      <dgm:spPr/>
      <dgm:t>
        <a:bodyPr/>
        <a:lstStyle/>
        <a:p>
          <a:endParaRPr lang="pl-PL" sz="2000"/>
        </a:p>
      </dgm:t>
    </dgm:pt>
    <dgm:pt modelId="{A7FE62C6-C15F-42C3-8161-C64C2F1F3EE3}" type="sibTrans" cxnId="{56AC2942-A487-403B-9107-626F467F532F}">
      <dgm:prSet/>
      <dgm:spPr/>
      <dgm:t>
        <a:bodyPr/>
        <a:lstStyle/>
        <a:p>
          <a:endParaRPr lang="pl-PL" sz="2000"/>
        </a:p>
      </dgm:t>
    </dgm:pt>
    <dgm:pt modelId="{E4258972-B85A-4864-A8B0-E964156A14D0}">
      <dgm:prSet phldrT="[Tekst]" custT="1"/>
      <dgm:spPr>
        <a:xfrm>
          <a:off x="2093629" y="130241"/>
          <a:ext cx="2364578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B36E18E-B8CC-43A2-85F6-D7A626C7F4F5}" type="parTrans" cxnId="{6BDDCDEB-A5B0-4435-918C-273096381478}">
      <dgm:prSet/>
      <dgm:spPr/>
      <dgm:t>
        <a:bodyPr/>
        <a:lstStyle/>
        <a:p>
          <a:endParaRPr lang="pl-PL" sz="2000"/>
        </a:p>
      </dgm:t>
    </dgm:pt>
    <dgm:pt modelId="{461CE8C9-179D-4127-80FF-F4C7A1160443}" type="sibTrans" cxnId="{6BDDCDEB-A5B0-4435-918C-273096381478}">
      <dgm:prSet/>
      <dgm:spPr/>
      <dgm:t>
        <a:bodyPr/>
        <a:lstStyle/>
        <a:p>
          <a:endParaRPr lang="pl-PL" sz="2000"/>
        </a:p>
      </dgm:t>
    </dgm:pt>
    <dgm:pt modelId="{7864E77E-3562-4077-B37F-1B6B65B7B36E}">
      <dgm:prSet phldrT="[Tekst]" custT="1"/>
      <dgm:spPr>
        <a:xfrm>
          <a:off x="4305263" y="130241"/>
          <a:ext cx="3187332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 – </a:t>
          </a:r>
          <a:b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arkusze i dane</a:t>
          </a:r>
          <a:endParaRPr lang="pl-PL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53D559-6190-4DFC-A0F2-83CFD494399A}" type="parTrans" cxnId="{BF5CC63B-0E9E-4996-AB76-B56537CFAD85}">
      <dgm:prSet/>
      <dgm:spPr/>
      <dgm:t>
        <a:bodyPr/>
        <a:lstStyle/>
        <a:p>
          <a:endParaRPr lang="pl-PL" sz="2000"/>
        </a:p>
      </dgm:t>
    </dgm:pt>
    <dgm:pt modelId="{8E12EDC3-76C0-4F56-A2C2-87E9CFE85C67}" type="sibTrans" cxnId="{BF5CC63B-0E9E-4996-AB76-B56537CFAD85}">
      <dgm:prSet/>
      <dgm:spPr/>
      <dgm:t>
        <a:bodyPr/>
        <a:lstStyle/>
        <a:p>
          <a:endParaRPr lang="pl-PL" sz="2000"/>
        </a:p>
      </dgm:t>
    </dgm:pt>
    <dgm:pt modelId="{1CC25C82-B488-4F1C-AA91-91603FA07652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928D4632-5803-4627-B796-220535E955C6}" type="pres">
      <dgm:prSet presAssocID="{AA03D36A-CB69-4B24-9F54-5C563EC3953A}" presName="parTxOnly" presStyleLbl="node1" presStyleIdx="0" presStyleCnt="3" custScaleX="146823">
        <dgm:presLayoutVars>
          <dgm:chMax val="0"/>
          <dgm:chPref val="0"/>
          <dgm:bulletEnabled val="1"/>
        </dgm:presLayoutVars>
      </dgm:prSet>
      <dgm:spPr/>
    </dgm:pt>
    <dgm:pt modelId="{1F141A2C-2B98-42A5-90BD-C55003600D9E}" type="pres">
      <dgm:prSet presAssocID="{A7FE62C6-C15F-42C3-8161-C64C2F1F3EE3}" presName="parTxOnlySpace" presStyleCnt="0"/>
      <dgm:spPr/>
    </dgm:pt>
    <dgm:pt modelId="{B7154817-CDFB-4432-919C-8D112D9226C3}" type="pres">
      <dgm:prSet presAssocID="{E4258972-B85A-4864-A8B0-E964156A14D0}" presName="parTxOnly" presStyleLbl="node1" presStyleIdx="1" presStyleCnt="3" custScaleX="154603">
        <dgm:presLayoutVars>
          <dgm:chMax val="0"/>
          <dgm:chPref val="0"/>
          <dgm:bulletEnabled val="1"/>
        </dgm:presLayoutVars>
      </dgm:prSet>
      <dgm:spPr/>
    </dgm:pt>
    <dgm:pt modelId="{8EB2B0B0-7F3D-4882-96A5-DE9D8CBB6482}" type="pres">
      <dgm:prSet presAssocID="{461CE8C9-179D-4127-80FF-F4C7A1160443}" presName="parTxOnlySpace" presStyleCnt="0"/>
      <dgm:spPr/>
    </dgm:pt>
    <dgm:pt modelId="{7B37C052-CB21-49CC-8714-754E4D96E88C}" type="pres">
      <dgm:prSet presAssocID="{7864E77E-3562-4077-B37F-1B6B65B7B36E}" presName="parTxOnly" presStyleLbl="node1" presStyleIdx="2" presStyleCnt="3" custScaleX="208397">
        <dgm:presLayoutVars>
          <dgm:chMax val="0"/>
          <dgm:chPref val="0"/>
          <dgm:bulletEnabled val="1"/>
        </dgm:presLayoutVars>
      </dgm:prSet>
      <dgm:spPr/>
    </dgm:pt>
  </dgm:ptLst>
  <dgm:cxnLst>
    <dgm:cxn modelId="{D1C76121-1C16-4832-8C0A-3D6F1C578A37}" type="presOf" srcId="{7864E77E-3562-4077-B37F-1B6B65B7B36E}" destId="{7B37C052-CB21-49CC-8714-754E4D96E88C}" srcOrd="0" destOrd="0" presId="urn:microsoft.com/office/officeart/2005/8/layout/chevron1"/>
    <dgm:cxn modelId="{BF5CC63B-0E9E-4996-AB76-B56537CFAD85}" srcId="{BCFD3409-1BB3-4746-B72B-01C9FC47CBCC}" destId="{7864E77E-3562-4077-B37F-1B6B65B7B36E}" srcOrd="2" destOrd="0" parTransId="{5C53D559-6190-4DFC-A0F2-83CFD494399A}" sibTransId="{8E12EDC3-76C0-4F56-A2C2-87E9CFE85C67}"/>
    <dgm:cxn modelId="{7807325E-208B-410F-8561-AF15FA25AE97}" type="presOf" srcId="{E4258972-B85A-4864-A8B0-E964156A14D0}" destId="{B7154817-CDFB-4432-919C-8D112D9226C3}" srcOrd="0" destOrd="0" presId="urn:microsoft.com/office/officeart/2005/8/layout/chevron1"/>
    <dgm:cxn modelId="{56AC2942-A487-403B-9107-626F467F532F}" srcId="{BCFD3409-1BB3-4746-B72B-01C9FC47CBCC}" destId="{AA03D36A-CB69-4B24-9F54-5C563EC3953A}" srcOrd="0" destOrd="0" parTransId="{27243F8C-320C-4172-9392-4A726E139879}" sibTransId="{A7FE62C6-C15F-42C3-8161-C64C2F1F3EE3}"/>
    <dgm:cxn modelId="{D615C768-0946-4AB6-AC30-B639335C9C0B}" type="presOf" srcId="{AA03D36A-CB69-4B24-9F54-5C563EC3953A}" destId="{928D4632-5803-4627-B796-220535E955C6}" srcOrd="0" destOrd="0" presId="urn:microsoft.com/office/officeart/2005/8/layout/chevron1"/>
    <dgm:cxn modelId="{832C8E50-E0F7-4872-A9F6-D181314FFB5F}" type="presOf" srcId="{BCFD3409-1BB3-4746-B72B-01C9FC47CBCC}" destId="{1CC25C82-B488-4F1C-AA91-91603FA07652}" srcOrd="0" destOrd="0" presId="urn:microsoft.com/office/officeart/2005/8/layout/chevron1"/>
    <dgm:cxn modelId="{6BDDCDEB-A5B0-4435-918C-273096381478}" srcId="{BCFD3409-1BB3-4746-B72B-01C9FC47CBCC}" destId="{E4258972-B85A-4864-A8B0-E964156A14D0}" srcOrd="1" destOrd="0" parTransId="{8B36E18E-B8CC-43A2-85F6-D7A626C7F4F5}" sibTransId="{461CE8C9-179D-4127-80FF-F4C7A1160443}"/>
    <dgm:cxn modelId="{782D8A61-14F4-47C7-90E0-3392A29936AE}" type="presParOf" srcId="{1CC25C82-B488-4F1C-AA91-91603FA07652}" destId="{928D4632-5803-4627-B796-220535E955C6}" srcOrd="0" destOrd="0" presId="urn:microsoft.com/office/officeart/2005/8/layout/chevron1"/>
    <dgm:cxn modelId="{AEB0BC04-094F-4EF2-B46E-A375A7736CC9}" type="presParOf" srcId="{1CC25C82-B488-4F1C-AA91-91603FA07652}" destId="{1F141A2C-2B98-42A5-90BD-C55003600D9E}" srcOrd="1" destOrd="0" presId="urn:microsoft.com/office/officeart/2005/8/layout/chevron1"/>
    <dgm:cxn modelId="{46B479AD-CC15-49AE-A6A5-DF9BDD413DAB}" type="presParOf" srcId="{1CC25C82-B488-4F1C-AA91-91603FA07652}" destId="{B7154817-CDFB-4432-919C-8D112D9226C3}" srcOrd="2" destOrd="0" presId="urn:microsoft.com/office/officeart/2005/8/layout/chevron1"/>
    <dgm:cxn modelId="{DBAC375C-8618-4A67-9E05-1BB2FF8EE570}" type="presParOf" srcId="{1CC25C82-B488-4F1C-AA91-91603FA07652}" destId="{8EB2B0B0-7F3D-4882-96A5-DE9D8CBB6482}" srcOrd="3" destOrd="0" presId="urn:microsoft.com/office/officeart/2005/8/layout/chevron1"/>
    <dgm:cxn modelId="{C7658BD3-0D92-45E9-A38C-FD18E41EC980}" type="presParOf" srcId="{1CC25C82-B488-4F1C-AA91-91603FA07652}" destId="{7B37C052-CB21-49CC-8714-754E4D96E88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579DE9-B14E-4064-8D0F-87F42B6904A7}" type="doc">
      <dgm:prSet loTypeId="urn:microsoft.com/office/officeart/2005/8/layout/hProcess11" loCatId="process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B52DF567-073C-4B3C-A4B9-F2489CD8A83E}">
      <dgm:prSet/>
      <dgm:spPr/>
      <dgm:t>
        <a:bodyPr/>
        <a:lstStyle/>
        <a:p>
          <a:r>
            <a:rPr lang="pl-PL"/>
            <a:t>Odebranie od PZN prac zdających i dokumentacji z przebiegu egzaminu w danej sali egzaminacyjnej</a:t>
          </a:r>
          <a:endParaRPr lang="pl-PL" dirty="0"/>
        </a:p>
      </dgm:t>
    </dgm:pt>
    <dgm:pt modelId="{106EC050-C735-42CF-9C64-08E5DDB38171}" type="parTrans" cxnId="{F1522160-D1DB-4FC8-B620-10A110737FC6}">
      <dgm:prSet/>
      <dgm:spPr/>
      <dgm:t>
        <a:bodyPr/>
        <a:lstStyle/>
        <a:p>
          <a:endParaRPr lang="pl-PL"/>
        </a:p>
      </dgm:t>
    </dgm:pt>
    <dgm:pt modelId="{AA14DF93-A19F-41E2-956D-E0F7133DAE34}" type="sibTrans" cxnId="{F1522160-D1DB-4FC8-B620-10A110737FC6}">
      <dgm:prSet/>
      <dgm:spPr/>
      <dgm:t>
        <a:bodyPr/>
        <a:lstStyle/>
        <a:p>
          <a:endParaRPr lang="pl-PL"/>
        </a:p>
      </dgm:t>
    </dgm:pt>
    <dgm:pt modelId="{6711B3CD-4F9D-40E6-A748-EF076083FD9F}">
      <dgm:prSet/>
      <dgm:spPr/>
      <dgm:t>
        <a:bodyPr/>
        <a:lstStyle/>
        <a:p>
          <a:r>
            <a:rPr lang="pl-PL"/>
            <a:t>Sprawdzenie kompletności dokumentacji</a:t>
          </a:r>
          <a:endParaRPr lang="pl-PL" dirty="0"/>
        </a:p>
      </dgm:t>
    </dgm:pt>
    <dgm:pt modelId="{E91B252C-8A85-48E6-B8ED-2CA8F19BE882}" type="parTrans" cxnId="{8192D25F-ED01-4686-8AEB-05D7E0F2BD40}">
      <dgm:prSet/>
      <dgm:spPr/>
      <dgm:t>
        <a:bodyPr/>
        <a:lstStyle/>
        <a:p>
          <a:endParaRPr lang="pl-PL"/>
        </a:p>
      </dgm:t>
    </dgm:pt>
    <dgm:pt modelId="{7ABF7E15-FD53-474D-9405-609DE29AFEF9}" type="sibTrans" cxnId="{8192D25F-ED01-4686-8AEB-05D7E0F2BD40}">
      <dgm:prSet/>
      <dgm:spPr/>
      <dgm:t>
        <a:bodyPr/>
        <a:lstStyle/>
        <a:p>
          <a:endParaRPr lang="pl-PL"/>
        </a:p>
      </dgm:t>
    </dgm:pt>
    <dgm:pt modelId="{210ED23C-67B8-40A6-994B-2F78E0E18C36}">
      <dgm:prSet/>
      <dgm:spPr/>
      <dgm:t>
        <a:bodyPr/>
        <a:lstStyle/>
        <a:p>
          <a:r>
            <a:rPr lang="pl-PL"/>
            <a:t>Zakończenie egzaminu w systemie SIOEPKZ</a:t>
          </a:r>
          <a:endParaRPr lang="pl-PL" dirty="0"/>
        </a:p>
      </dgm:t>
    </dgm:pt>
    <dgm:pt modelId="{22BD2A9E-1BAE-4C94-90A2-DF3E6D09877F}" type="parTrans" cxnId="{408B86AC-F860-419C-AB86-95147BE84A7C}">
      <dgm:prSet/>
      <dgm:spPr/>
      <dgm:t>
        <a:bodyPr/>
        <a:lstStyle/>
        <a:p>
          <a:endParaRPr lang="pl-PL"/>
        </a:p>
      </dgm:t>
    </dgm:pt>
    <dgm:pt modelId="{1EE5160C-2A2A-4CCB-9B9C-07A592C77101}" type="sibTrans" cxnId="{408B86AC-F860-419C-AB86-95147BE84A7C}">
      <dgm:prSet/>
      <dgm:spPr/>
      <dgm:t>
        <a:bodyPr/>
        <a:lstStyle/>
        <a:p>
          <a:endParaRPr lang="pl-PL"/>
        </a:p>
      </dgm:t>
    </dgm:pt>
    <dgm:pt modelId="{1A0D0D9C-53A3-4389-B3EC-C8AC174D99FB}">
      <dgm:prSet/>
      <dgm:spPr/>
      <dgm:t>
        <a:bodyPr/>
        <a:lstStyle/>
        <a:p>
          <a:r>
            <a:rPr lang="pl-PL"/>
            <a:t>Edycja protokołu z przebiegu po egzaminie</a:t>
          </a:r>
          <a:endParaRPr lang="pl-PL" dirty="0"/>
        </a:p>
      </dgm:t>
    </dgm:pt>
    <dgm:pt modelId="{AE79787F-9CCF-4F5A-AE1F-20D9F0EEE48E}" type="parTrans" cxnId="{CFEB5C5B-312A-4CD6-9F28-C851C6ADAB5B}">
      <dgm:prSet/>
      <dgm:spPr/>
      <dgm:t>
        <a:bodyPr/>
        <a:lstStyle/>
        <a:p>
          <a:endParaRPr lang="pl-PL"/>
        </a:p>
      </dgm:t>
    </dgm:pt>
    <dgm:pt modelId="{25F0DB7E-E12A-4C5B-8A84-6467323BB75A}" type="sibTrans" cxnId="{CFEB5C5B-312A-4CD6-9F28-C851C6ADAB5B}">
      <dgm:prSet/>
      <dgm:spPr/>
      <dgm:t>
        <a:bodyPr/>
        <a:lstStyle/>
        <a:p>
          <a:endParaRPr lang="pl-PL"/>
        </a:p>
      </dgm:t>
    </dgm:pt>
    <dgm:pt modelId="{2FF5A30B-CCC7-4EDC-A145-D89AEFC09D41}">
      <dgm:prSet/>
      <dgm:spPr/>
      <dgm:t>
        <a:bodyPr/>
        <a:lstStyle/>
        <a:p>
          <a:r>
            <a:rPr lang="pl-PL"/>
            <a:t>Wygenerowanie protokołu zbiorczego </a:t>
          </a:r>
          <a:endParaRPr lang="pl-PL" dirty="0"/>
        </a:p>
      </dgm:t>
    </dgm:pt>
    <dgm:pt modelId="{F18068F6-23F3-48D3-B7D5-1DB0CC1119A8}" type="parTrans" cxnId="{8CDA504C-1BD8-4419-936C-9897DA44EA0E}">
      <dgm:prSet/>
      <dgm:spPr/>
      <dgm:t>
        <a:bodyPr/>
        <a:lstStyle/>
        <a:p>
          <a:endParaRPr lang="pl-PL"/>
        </a:p>
      </dgm:t>
    </dgm:pt>
    <dgm:pt modelId="{C8A22F80-FAAC-4B80-8CC9-8F9644715FE4}" type="sibTrans" cxnId="{8CDA504C-1BD8-4419-936C-9897DA44EA0E}">
      <dgm:prSet/>
      <dgm:spPr/>
      <dgm:t>
        <a:bodyPr/>
        <a:lstStyle/>
        <a:p>
          <a:endParaRPr lang="pl-PL"/>
        </a:p>
      </dgm:t>
    </dgm:pt>
    <dgm:pt modelId="{2CB2DE44-5233-4DFC-8BF0-5C1682C7689A}" type="pres">
      <dgm:prSet presAssocID="{91579DE9-B14E-4064-8D0F-87F42B6904A7}" presName="Name0" presStyleCnt="0">
        <dgm:presLayoutVars>
          <dgm:dir/>
          <dgm:resizeHandles val="exact"/>
        </dgm:presLayoutVars>
      </dgm:prSet>
      <dgm:spPr/>
    </dgm:pt>
    <dgm:pt modelId="{B66802FC-D89B-4AF7-8284-E0008AB48A10}" type="pres">
      <dgm:prSet presAssocID="{91579DE9-B14E-4064-8D0F-87F42B6904A7}" presName="arrow" presStyleLbl="bgShp" presStyleIdx="0" presStyleCnt="1"/>
      <dgm:spPr/>
    </dgm:pt>
    <dgm:pt modelId="{9D09526D-E301-45A6-A1F7-7C48613D658D}" type="pres">
      <dgm:prSet presAssocID="{91579DE9-B14E-4064-8D0F-87F42B6904A7}" presName="points" presStyleCnt="0"/>
      <dgm:spPr/>
    </dgm:pt>
    <dgm:pt modelId="{49383C65-D52B-44EE-9BDE-B18B29C50DE6}" type="pres">
      <dgm:prSet presAssocID="{B52DF567-073C-4B3C-A4B9-F2489CD8A83E}" presName="compositeA" presStyleCnt="0"/>
      <dgm:spPr/>
    </dgm:pt>
    <dgm:pt modelId="{FED68CBF-5A3F-4B6E-A41B-0A262DB1505C}" type="pres">
      <dgm:prSet presAssocID="{B52DF567-073C-4B3C-A4B9-F2489CD8A83E}" presName="textA" presStyleLbl="revTx" presStyleIdx="0" presStyleCnt="5">
        <dgm:presLayoutVars>
          <dgm:bulletEnabled val="1"/>
        </dgm:presLayoutVars>
      </dgm:prSet>
      <dgm:spPr/>
    </dgm:pt>
    <dgm:pt modelId="{4DE9E1B7-8ABD-4FF1-9B98-49354AC9DD84}" type="pres">
      <dgm:prSet presAssocID="{B52DF567-073C-4B3C-A4B9-F2489CD8A83E}" presName="circleA" presStyleLbl="node1" presStyleIdx="0" presStyleCnt="5"/>
      <dgm:spPr/>
    </dgm:pt>
    <dgm:pt modelId="{A7685770-FB64-4254-87E6-2E890B3E63C8}" type="pres">
      <dgm:prSet presAssocID="{B52DF567-073C-4B3C-A4B9-F2489CD8A83E}" presName="spaceA" presStyleCnt="0"/>
      <dgm:spPr/>
    </dgm:pt>
    <dgm:pt modelId="{B7E44E70-5631-41CF-860F-0A4A27B6D6C2}" type="pres">
      <dgm:prSet presAssocID="{AA14DF93-A19F-41E2-956D-E0F7133DAE34}" presName="space" presStyleCnt="0"/>
      <dgm:spPr/>
    </dgm:pt>
    <dgm:pt modelId="{BE9D8EF4-6C07-4862-9851-6CD50CE340AC}" type="pres">
      <dgm:prSet presAssocID="{6711B3CD-4F9D-40E6-A748-EF076083FD9F}" presName="compositeB" presStyleCnt="0"/>
      <dgm:spPr/>
    </dgm:pt>
    <dgm:pt modelId="{1C0176C7-B3D5-4883-838E-2678F8F451A4}" type="pres">
      <dgm:prSet presAssocID="{6711B3CD-4F9D-40E6-A748-EF076083FD9F}" presName="textB" presStyleLbl="revTx" presStyleIdx="1" presStyleCnt="5">
        <dgm:presLayoutVars>
          <dgm:bulletEnabled val="1"/>
        </dgm:presLayoutVars>
      </dgm:prSet>
      <dgm:spPr/>
    </dgm:pt>
    <dgm:pt modelId="{881FE1F8-F035-49BB-A62B-021CC8A49D2F}" type="pres">
      <dgm:prSet presAssocID="{6711B3CD-4F9D-40E6-A748-EF076083FD9F}" presName="circleB" presStyleLbl="node1" presStyleIdx="1" presStyleCnt="5"/>
      <dgm:spPr/>
    </dgm:pt>
    <dgm:pt modelId="{571694F0-430C-4FF5-B85C-04F6BE6EFA6E}" type="pres">
      <dgm:prSet presAssocID="{6711B3CD-4F9D-40E6-A748-EF076083FD9F}" presName="spaceB" presStyleCnt="0"/>
      <dgm:spPr/>
    </dgm:pt>
    <dgm:pt modelId="{82D67923-FBD3-4990-B81B-926DE1C02BB0}" type="pres">
      <dgm:prSet presAssocID="{7ABF7E15-FD53-474D-9405-609DE29AFEF9}" presName="space" presStyleCnt="0"/>
      <dgm:spPr/>
    </dgm:pt>
    <dgm:pt modelId="{9D5C47DD-75F1-457E-AC38-0038B70B6910}" type="pres">
      <dgm:prSet presAssocID="{210ED23C-67B8-40A6-994B-2F78E0E18C36}" presName="compositeA" presStyleCnt="0"/>
      <dgm:spPr/>
    </dgm:pt>
    <dgm:pt modelId="{2DA27D5F-7D02-45D9-92D8-D2A1286BC3AF}" type="pres">
      <dgm:prSet presAssocID="{210ED23C-67B8-40A6-994B-2F78E0E18C36}" presName="textA" presStyleLbl="revTx" presStyleIdx="2" presStyleCnt="5">
        <dgm:presLayoutVars>
          <dgm:bulletEnabled val="1"/>
        </dgm:presLayoutVars>
      </dgm:prSet>
      <dgm:spPr/>
    </dgm:pt>
    <dgm:pt modelId="{7A5B6900-52F1-4553-B172-DBA405FA5213}" type="pres">
      <dgm:prSet presAssocID="{210ED23C-67B8-40A6-994B-2F78E0E18C36}" presName="circleA" presStyleLbl="node1" presStyleIdx="2" presStyleCnt="5"/>
      <dgm:spPr/>
    </dgm:pt>
    <dgm:pt modelId="{E72D1D02-D6C4-4A28-A2EF-2FC536B5D3EF}" type="pres">
      <dgm:prSet presAssocID="{210ED23C-67B8-40A6-994B-2F78E0E18C36}" presName="spaceA" presStyleCnt="0"/>
      <dgm:spPr/>
    </dgm:pt>
    <dgm:pt modelId="{04B90E95-B389-4792-B7AF-ABD4BFD421B4}" type="pres">
      <dgm:prSet presAssocID="{1EE5160C-2A2A-4CCB-9B9C-07A592C77101}" presName="space" presStyleCnt="0"/>
      <dgm:spPr/>
    </dgm:pt>
    <dgm:pt modelId="{EB5B56EC-3C87-4056-8B6A-879FD36D4245}" type="pres">
      <dgm:prSet presAssocID="{1A0D0D9C-53A3-4389-B3EC-C8AC174D99FB}" presName="compositeB" presStyleCnt="0"/>
      <dgm:spPr/>
    </dgm:pt>
    <dgm:pt modelId="{21B783FD-A689-4AA7-9896-E8B1FB9B6DD0}" type="pres">
      <dgm:prSet presAssocID="{1A0D0D9C-53A3-4389-B3EC-C8AC174D99FB}" presName="textB" presStyleLbl="revTx" presStyleIdx="3" presStyleCnt="5">
        <dgm:presLayoutVars>
          <dgm:bulletEnabled val="1"/>
        </dgm:presLayoutVars>
      </dgm:prSet>
      <dgm:spPr/>
    </dgm:pt>
    <dgm:pt modelId="{24A2A35B-BDAB-4FE9-A487-B1180606BF58}" type="pres">
      <dgm:prSet presAssocID="{1A0D0D9C-53A3-4389-B3EC-C8AC174D99FB}" presName="circleB" presStyleLbl="node1" presStyleIdx="3" presStyleCnt="5"/>
      <dgm:spPr/>
    </dgm:pt>
    <dgm:pt modelId="{3CF6173F-4321-4502-BDB5-1771931DE33C}" type="pres">
      <dgm:prSet presAssocID="{1A0D0D9C-53A3-4389-B3EC-C8AC174D99FB}" presName="spaceB" presStyleCnt="0"/>
      <dgm:spPr/>
    </dgm:pt>
    <dgm:pt modelId="{0964F324-CDBB-4505-9D2F-592B5CDDBED6}" type="pres">
      <dgm:prSet presAssocID="{25F0DB7E-E12A-4C5B-8A84-6467323BB75A}" presName="space" presStyleCnt="0"/>
      <dgm:spPr/>
    </dgm:pt>
    <dgm:pt modelId="{5EA16B62-A907-4C64-97E0-129DD0863ADE}" type="pres">
      <dgm:prSet presAssocID="{2FF5A30B-CCC7-4EDC-A145-D89AEFC09D41}" presName="compositeA" presStyleCnt="0"/>
      <dgm:spPr/>
    </dgm:pt>
    <dgm:pt modelId="{5DF77774-4257-4A57-8F76-FC1A4B652351}" type="pres">
      <dgm:prSet presAssocID="{2FF5A30B-CCC7-4EDC-A145-D89AEFC09D41}" presName="textA" presStyleLbl="revTx" presStyleIdx="4" presStyleCnt="5">
        <dgm:presLayoutVars>
          <dgm:bulletEnabled val="1"/>
        </dgm:presLayoutVars>
      </dgm:prSet>
      <dgm:spPr/>
    </dgm:pt>
    <dgm:pt modelId="{AEC4A0B3-821F-4C1B-BE09-2B667DD33708}" type="pres">
      <dgm:prSet presAssocID="{2FF5A30B-CCC7-4EDC-A145-D89AEFC09D41}" presName="circleA" presStyleLbl="node1" presStyleIdx="4" presStyleCnt="5"/>
      <dgm:spPr/>
    </dgm:pt>
    <dgm:pt modelId="{22FFD7B1-C4B9-4057-B7E0-C31EC4CEDD94}" type="pres">
      <dgm:prSet presAssocID="{2FF5A30B-CCC7-4EDC-A145-D89AEFC09D41}" presName="spaceA" presStyleCnt="0"/>
      <dgm:spPr/>
    </dgm:pt>
  </dgm:ptLst>
  <dgm:cxnLst>
    <dgm:cxn modelId="{594A2823-E13B-4716-9320-C27D460B289B}" type="presOf" srcId="{91579DE9-B14E-4064-8D0F-87F42B6904A7}" destId="{2CB2DE44-5233-4DFC-8BF0-5C1682C7689A}" srcOrd="0" destOrd="0" presId="urn:microsoft.com/office/officeart/2005/8/layout/hProcess11"/>
    <dgm:cxn modelId="{3B617924-6F45-4441-BA72-546A650C5873}" type="presOf" srcId="{210ED23C-67B8-40A6-994B-2F78E0E18C36}" destId="{2DA27D5F-7D02-45D9-92D8-D2A1286BC3AF}" srcOrd="0" destOrd="0" presId="urn:microsoft.com/office/officeart/2005/8/layout/hProcess11"/>
    <dgm:cxn modelId="{ACCE143C-2F80-4D01-8088-F1F4B1A8FA4F}" type="presOf" srcId="{1A0D0D9C-53A3-4389-B3EC-C8AC174D99FB}" destId="{21B783FD-A689-4AA7-9896-E8B1FB9B6DD0}" srcOrd="0" destOrd="0" presId="urn:microsoft.com/office/officeart/2005/8/layout/hProcess11"/>
    <dgm:cxn modelId="{CFEB5C5B-312A-4CD6-9F28-C851C6ADAB5B}" srcId="{91579DE9-B14E-4064-8D0F-87F42B6904A7}" destId="{1A0D0D9C-53A3-4389-B3EC-C8AC174D99FB}" srcOrd="3" destOrd="0" parTransId="{AE79787F-9CCF-4F5A-AE1F-20D9F0EEE48E}" sibTransId="{25F0DB7E-E12A-4C5B-8A84-6467323BB75A}"/>
    <dgm:cxn modelId="{8192D25F-ED01-4686-8AEB-05D7E0F2BD40}" srcId="{91579DE9-B14E-4064-8D0F-87F42B6904A7}" destId="{6711B3CD-4F9D-40E6-A748-EF076083FD9F}" srcOrd="1" destOrd="0" parTransId="{E91B252C-8A85-48E6-B8ED-2CA8F19BE882}" sibTransId="{7ABF7E15-FD53-474D-9405-609DE29AFEF9}"/>
    <dgm:cxn modelId="{F1522160-D1DB-4FC8-B620-10A110737FC6}" srcId="{91579DE9-B14E-4064-8D0F-87F42B6904A7}" destId="{B52DF567-073C-4B3C-A4B9-F2489CD8A83E}" srcOrd="0" destOrd="0" parTransId="{106EC050-C735-42CF-9C64-08E5DDB38171}" sibTransId="{AA14DF93-A19F-41E2-956D-E0F7133DAE34}"/>
    <dgm:cxn modelId="{8CDA504C-1BD8-4419-936C-9897DA44EA0E}" srcId="{91579DE9-B14E-4064-8D0F-87F42B6904A7}" destId="{2FF5A30B-CCC7-4EDC-A145-D89AEFC09D41}" srcOrd="4" destOrd="0" parTransId="{F18068F6-23F3-48D3-B7D5-1DB0CC1119A8}" sibTransId="{C8A22F80-FAAC-4B80-8CC9-8F9644715FE4}"/>
    <dgm:cxn modelId="{D1182A7B-E6B8-4204-AD44-D47D0553ABDE}" type="presOf" srcId="{2FF5A30B-CCC7-4EDC-A145-D89AEFC09D41}" destId="{5DF77774-4257-4A57-8F76-FC1A4B652351}" srcOrd="0" destOrd="0" presId="urn:microsoft.com/office/officeart/2005/8/layout/hProcess11"/>
    <dgm:cxn modelId="{408B86AC-F860-419C-AB86-95147BE84A7C}" srcId="{91579DE9-B14E-4064-8D0F-87F42B6904A7}" destId="{210ED23C-67B8-40A6-994B-2F78E0E18C36}" srcOrd="2" destOrd="0" parTransId="{22BD2A9E-1BAE-4C94-90A2-DF3E6D09877F}" sibTransId="{1EE5160C-2A2A-4CCB-9B9C-07A592C77101}"/>
    <dgm:cxn modelId="{07B05CAE-DD44-40C4-A876-BBA04E8AE524}" type="presOf" srcId="{B52DF567-073C-4B3C-A4B9-F2489CD8A83E}" destId="{FED68CBF-5A3F-4B6E-A41B-0A262DB1505C}" srcOrd="0" destOrd="0" presId="urn:microsoft.com/office/officeart/2005/8/layout/hProcess11"/>
    <dgm:cxn modelId="{250248F3-C88A-49CC-996E-628E303CD5CF}" type="presOf" srcId="{6711B3CD-4F9D-40E6-A748-EF076083FD9F}" destId="{1C0176C7-B3D5-4883-838E-2678F8F451A4}" srcOrd="0" destOrd="0" presId="urn:microsoft.com/office/officeart/2005/8/layout/hProcess11"/>
    <dgm:cxn modelId="{4CE07854-15FA-4E50-8C9B-3879A44F80B6}" type="presParOf" srcId="{2CB2DE44-5233-4DFC-8BF0-5C1682C7689A}" destId="{B66802FC-D89B-4AF7-8284-E0008AB48A10}" srcOrd="0" destOrd="0" presId="urn:microsoft.com/office/officeart/2005/8/layout/hProcess11"/>
    <dgm:cxn modelId="{8164B5B2-433F-411A-A07E-A8C60A621EBA}" type="presParOf" srcId="{2CB2DE44-5233-4DFC-8BF0-5C1682C7689A}" destId="{9D09526D-E301-45A6-A1F7-7C48613D658D}" srcOrd="1" destOrd="0" presId="urn:microsoft.com/office/officeart/2005/8/layout/hProcess11"/>
    <dgm:cxn modelId="{C90B2E0A-F03F-46CA-AD9A-B615843FC278}" type="presParOf" srcId="{9D09526D-E301-45A6-A1F7-7C48613D658D}" destId="{49383C65-D52B-44EE-9BDE-B18B29C50DE6}" srcOrd="0" destOrd="0" presId="urn:microsoft.com/office/officeart/2005/8/layout/hProcess11"/>
    <dgm:cxn modelId="{406DC2C1-BDEE-4616-92B9-7FEBE7724E38}" type="presParOf" srcId="{49383C65-D52B-44EE-9BDE-B18B29C50DE6}" destId="{FED68CBF-5A3F-4B6E-A41B-0A262DB1505C}" srcOrd="0" destOrd="0" presId="urn:microsoft.com/office/officeart/2005/8/layout/hProcess11"/>
    <dgm:cxn modelId="{DD80EF4E-C54A-442B-9E0F-EE0040938612}" type="presParOf" srcId="{49383C65-D52B-44EE-9BDE-B18B29C50DE6}" destId="{4DE9E1B7-8ABD-4FF1-9B98-49354AC9DD84}" srcOrd="1" destOrd="0" presId="urn:microsoft.com/office/officeart/2005/8/layout/hProcess11"/>
    <dgm:cxn modelId="{177B7577-1324-4F83-8A30-933DC2E0A1DC}" type="presParOf" srcId="{49383C65-D52B-44EE-9BDE-B18B29C50DE6}" destId="{A7685770-FB64-4254-87E6-2E890B3E63C8}" srcOrd="2" destOrd="0" presId="urn:microsoft.com/office/officeart/2005/8/layout/hProcess11"/>
    <dgm:cxn modelId="{0EFF54DA-B67D-443E-B7FC-C09DC3AA50B2}" type="presParOf" srcId="{9D09526D-E301-45A6-A1F7-7C48613D658D}" destId="{B7E44E70-5631-41CF-860F-0A4A27B6D6C2}" srcOrd="1" destOrd="0" presId="urn:microsoft.com/office/officeart/2005/8/layout/hProcess11"/>
    <dgm:cxn modelId="{8D5914FB-AB10-40A2-B803-A7050E9963F3}" type="presParOf" srcId="{9D09526D-E301-45A6-A1F7-7C48613D658D}" destId="{BE9D8EF4-6C07-4862-9851-6CD50CE340AC}" srcOrd="2" destOrd="0" presId="urn:microsoft.com/office/officeart/2005/8/layout/hProcess11"/>
    <dgm:cxn modelId="{F6089E5F-9D18-4E60-BB8D-BBB06C40FFC9}" type="presParOf" srcId="{BE9D8EF4-6C07-4862-9851-6CD50CE340AC}" destId="{1C0176C7-B3D5-4883-838E-2678F8F451A4}" srcOrd="0" destOrd="0" presId="urn:microsoft.com/office/officeart/2005/8/layout/hProcess11"/>
    <dgm:cxn modelId="{008DCF4C-3A71-4B10-AF53-FBACBAB4542E}" type="presParOf" srcId="{BE9D8EF4-6C07-4862-9851-6CD50CE340AC}" destId="{881FE1F8-F035-49BB-A62B-021CC8A49D2F}" srcOrd="1" destOrd="0" presId="urn:microsoft.com/office/officeart/2005/8/layout/hProcess11"/>
    <dgm:cxn modelId="{ED75988B-05D4-4302-BAF6-C48EB0837B98}" type="presParOf" srcId="{BE9D8EF4-6C07-4862-9851-6CD50CE340AC}" destId="{571694F0-430C-4FF5-B85C-04F6BE6EFA6E}" srcOrd="2" destOrd="0" presId="urn:microsoft.com/office/officeart/2005/8/layout/hProcess11"/>
    <dgm:cxn modelId="{5945E9C9-4104-44C4-AEA7-EC6CDCD6C663}" type="presParOf" srcId="{9D09526D-E301-45A6-A1F7-7C48613D658D}" destId="{82D67923-FBD3-4990-B81B-926DE1C02BB0}" srcOrd="3" destOrd="0" presId="urn:microsoft.com/office/officeart/2005/8/layout/hProcess11"/>
    <dgm:cxn modelId="{074CF4AF-33C4-4551-A2C4-E136383CC847}" type="presParOf" srcId="{9D09526D-E301-45A6-A1F7-7C48613D658D}" destId="{9D5C47DD-75F1-457E-AC38-0038B70B6910}" srcOrd="4" destOrd="0" presId="urn:microsoft.com/office/officeart/2005/8/layout/hProcess11"/>
    <dgm:cxn modelId="{4FF6CF10-FEB4-4AFC-AD81-6E6112D28F4F}" type="presParOf" srcId="{9D5C47DD-75F1-457E-AC38-0038B70B6910}" destId="{2DA27D5F-7D02-45D9-92D8-D2A1286BC3AF}" srcOrd="0" destOrd="0" presId="urn:microsoft.com/office/officeart/2005/8/layout/hProcess11"/>
    <dgm:cxn modelId="{B390E912-298F-437F-B48F-3DBEE4047ED5}" type="presParOf" srcId="{9D5C47DD-75F1-457E-AC38-0038B70B6910}" destId="{7A5B6900-52F1-4553-B172-DBA405FA5213}" srcOrd="1" destOrd="0" presId="urn:microsoft.com/office/officeart/2005/8/layout/hProcess11"/>
    <dgm:cxn modelId="{CDF3EE2A-A3AE-4E5E-81BA-604835ACC38A}" type="presParOf" srcId="{9D5C47DD-75F1-457E-AC38-0038B70B6910}" destId="{E72D1D02-D6C4-4A28-A2EF-2FC536B5D3EF}" srcOrd="2" destOrd="0" presId="urn:microsoft.com/office/officeart/2005/8/layout/hProcess11"/>
    <dgm:cxn modelId="{34F999C4-4851-4594-931F-1798FE7E83F1}" type="presParOf" srcId="{9D09526D-E301-45A6-A1F7-7C48613D658D}" destId="{04B90E95-B389-4792-B7AF-ABD4BFD421B4}" srcOrd="5" destOrd="0" presId="urn:microsoft.com/office/officeart/2005/8/layout/hProcess11"/>
    <dgm:cxn modelId="{6292C7AF-32EE-4959-BEA2-8CE8D1CBF51A}" type="presParOf" srcId="{9D09526D-E301-45A6-A1F7-7C48613D658D}" destId="{EB5B56EC-3C87-4056-8B6A-879FD36D4245}" srcOrd="6" destOrd="0" presId="urn:microsoft.com/office/officeart/2005/8/layout/hProcess11"/>
    <dgm:cxn modelId="{95E2769F-07EE-4EC1-8CCF-6193690BE44C}" type="presParOf" srcId="{EB5B56EC-3C87-4056-8B6A-879FD36D4245}" destId="{21B783FD-A689-4AA7-9896-E8B1FB9B6DD0}" srcOrd="0" destOrd="0" presId="urn:microsoft.com/office/officeart/2005/8/layout/hProcess11"/>
    <dgm:cxn modelId="{DA6A1DBC-86EE-4735-919F-49A9C046DB34}" type="presParOf" srcId="{EB5B56EC-3C87-4056-8B6A-879FD36D4245}" destId="{24A2A35B-BDAB-4FE9-A487-B1180606BF58}" srcOrd="1" destOrd="0" presId="urn:microsoft.com/office/officeart/2005/8/layout/hProcess11"/>
    <dgm:cxn modelId="{69E53BEA-7FBF-4694-80F5-B1099845B3C9}" type="presParOf" srcId="{EB5B56EC-3C87-4056-8B6A-879FD36D4245}" destId="{3CF6173F-4321-4502-BDB5-1771931DE33C}" srcOrd="2" destOrd="0" presId="urn:microsoft.com/office/officeart/2005/8/layout/hProcess11"/>
    <dgm:cxn modelId="{49172E47-D6F8-437E-AA80-43C68619C0B9}" type="presParOf" srcId="{9D09526D-E301-45A6-A1F7-7C48613D658D}" destId="{0964F324-CDBB-4505-9D2F-592B5CDDBED6}" srcOrd="7" destOrd="0" presId="urn:microsoft.com/office/officeart/2005/8/layout/hProcess11"/>
    <dgm:cxn modelId="{14170B7C-D107-4571-9AAB-20CD68F9B685}" type="presParOf" srcId="{9D09526D-E301-45A6-A1F7-7C48613D658D}" destId="{5EA16B62-A907-4C64-97E0-129DD0863ADE}" srcOrd="8" destOrd="0" presId="urn:microsoft.com/office/officeart/2005/8/layout/hProcess11"/>
    <dgm:cxn modelId="{1FF5900D-17BC-4F09-B78B-6D21DD6C22B3}" type="presParOf" srcId="{5EA16B62-A907-4C64-97E0-129DD0863ADE}" destId="{5DF77774-4257-4A57-8F76-FC1A4B652351}" srcOrd="0" destOrd="0" presId="urn:microsoft.com/office/officeart/2005/8/layout/hProcess11"/>
    <dgm:cxn modelId="{654D2FF4-35A5-4D82-94DE-CADE55066998}" type="presParOf" srcId="{5EA16B62-A907-4C64-97E0-129DD0863ADE}" destId="{AEC4A0B3-821F-4C1B-BE09-2B667DD33708}" srcOrd="1" destOrd="0" presId="urn:microsoft.com/office/officeart/2005/8/layout/hProcess11"/>
    <dgm:cxn modelId="{BD7ACEEF-505D-448E-A7BC-9E58C542553B}" type="presParOf" srcId="{5EA16B62-A907-4C64-97E0-129DD0863ADE}" destId="{22FFD7B1-C4B9-4057-B7E0-C31EC4CEDD9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CFD3409-1BB3-4746-B72B-01C9FC47CBCC}" type="doc">
      <dgm:prSet loTypeId="urn:microsoft.com/office/officeart/2005/8/layout/chevron1" loCatId="process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AA03D36A-CB69-4B24-9F54-5C563EC3953A}">
      <dgm:prSet phldrT="[Tekst]" custT="1"/>
      <dgm:spPr>
        <a:xfrm>
          <a:off x="1398" y="70721"/>
          <a:ext cx="2682532" cy="73082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19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gm:t>
    </dgm:pt>
    <dgm:pt modelId="{27243F8C-320C-4172-9392-4A726E139879}" type="parTrans" cxnId="{56AC2942-A487-403B-9107-626F467F532F}">
      <dgm:prSet/>
      <dgm:spPr/>
      <dgm:t>
        <a:bodyPr/>
        <a:lstStyle/>
        <a:p>
          <a:endParaRPr lang="pl-PL" sz="2000"/>
        </a:p>
      </dgm:t>
    </dgm:pt>
    <dgm:pt modelId="{A7FE62C6-C15F-42C3-8161-C64C2F1F3EE3}" type="sibTrans" cxnId="{56AC2942-A487-403B-9107-626F467F532F}">
      <dgm:prSet/>
      <dgm:spPr/>
      <dgm:t>
        <a:bodyPr/>
        <a:lstStyle/>
        <a:p>
          <a:endParaRPr lang="pl-PL" sz="2000"/>
        </a:p>
      </dgm:t>
    </dgm:pt>
    <dgm:pt modelId="{E4258972-B85A-4864-A8B0-E964156A14D0}">
      <dgm:prSet phldrT="[Tekst]" custT="1"/>
      <dgm:spPr>
        <a:xfrm>
          <a:off x="2501226" y="70721"/>
          <a:ext cx="1849506" cy="73082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B36E18E-B8CC-43A2-85F6-D7A626C7F4F5}" type="parTrans" cxnId="{6BDDCDEB-A5B0-4435-918C-273096381478}">
      <dgm:prSet/>
      <dgm:spPr/>
      <dgm:t>
        <a:bodyPr/>
        <a:lstStyle/>
        <a:p>
          <a:endParaRPr lang="pl-PL" sz="2000"/>
        </a:p>
      </dgm:t>
    </dgm:pt>
    <dgm:pt modelId="{461CE8C9-179D-4127-80FF-F4C7A1160443}" type="sibTrans" cxnId="{6BDDCDEB-A5B0-4435-918C-273096381478}">
      <dgm:prSet/>
      <dgm:spPr/>
      <dgm:t>
        <a:bodyPr/>
        <a:lstStyle/>
        <a:p>
          <a:endParaRPr lang="pl-PL" sz="2000"/>
        </a:p>
      </dgm:t>
    </dgm:pt>
    <dgm:pt modelId="{7864E77E-3562-4077-B37F-1B6B65B7B36E}">
      <dgm:prSet phldrT="[Tekst]" custT="1"/>
      <dgm:spPr>
        <a:xfrm>
          <a:off x="4168027" y="70721"/>
          <a:ext cx="1827051" cy="73082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  <dgm:t>
        <a:bodyPr/>
        <a:lstStyle/>
        <a:p>
          <a:pPr>
            <a:buNone/>
          </a:pPr>
          <a:r>
            <a:rPr lang="pl-PL" sz="20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53D559-6190-4DFC-A0F2-83CFD494399A}" type="parTrans" cxnId="{BF5CC63B-0E9E-4996-AB76-B56537CFAD85}">
      <dgm:prSet/>
      <dgm:spPr/>
      <dgm:t>
        <a:bodyPr/>
        <a:lstStyle/>
        <a:p>
          <a:endParaRPr lang="pl-PL" sz="2000"/>
        </a:p>
      </dgm:t>
    </dgm:pt>
    <dgm:pt modelId="{8E12EDC3-76C0-4F56-A2C2-87E9CFE85C67}" type="sibTrans" cxnId="{BF5CC63B-0E9E-4996-AB76-B56537CFAD85}">
      <dgm:prSet/>
      <dgm:spPr/>
      <dgm:t>
        <a:bodyPr/>
        <a:lstStyle/>
        <a:p>
          <a:endParaRPr lang="pl-PL" sz="2000"/>
        </a:p>
      </dgm:t>
    </dgm:pt>
    <dgm:pt modelId="{1CC25C82-B488-4F1C-AA91-91603FA07652}" type="pres">
      <dgm:prSet presAssocID="{BCFD3409-1BB3-4746-B72B-01C9FC47CBCC}" presName="Name0" presStyleCnt="0">
        <dgm:presLayoutVars>
          <dgm:dir/>
          <dgm:animLvl val="lvl"/>
          <dgm:resizeHandles val="exact"/>
        </dgm:presLayoutVars>
      </dgm:prSet>
      <dgm:spPr/>
    </dgm:pt>
    <dgm:pt modelId="{928D4632-5803-4627-B796-220535E955C6}" type="pres">
      <dgm:prSet presAssocID="{AA03D36A-CB69-4B24-9F54-5C563EC3953A}" presName="parTxOnly" presStyleLbl="node1" presStyleIdx="0" presStyleCnt="3" custScaleX="146823">
        <dgm:presLayoutVars>
          <dgm:chMax val="0"/>
          <dgm:chPref val="0"/>
          <dgm:bulletEnabled val="1"/>
        </dgm:presLayoutVars>
      </dgm:prSet>
      <dgm:spPr/>
    </dgm:pt>
    <dgm:pt modelId="{1F141A2C-2B98-42A5-90BD-C55003600D9E}" type="pres">
      <dgm:prSet presAssocID="{A7FE62C6-C15F-42C3-8161-C64C2F1F3EE3}" presName="parTxOnlySpace" presStyleCnt="0"/>
      <dgm:spPr/>
    </dgm:pt>
    <dgm:pt modelId="{B7154817-CDFB-4432-919C-8D112D9226C3}" type="pres">
      <dgm:prSet presAssocID="{E4258972-B85A-4864-A8B0-E964156A14D0}" presName="parTxOnly" presStyleLbl="node1" presStyleIdx="1" presStyleCnt="3" custScaleX="101229">
        <dgm:presLayoutVars>
          <dgm:chMax val="0"/>
          <dgm:chPref val="0"/>
          <dgm:bulletEnabled val="1"/>
        </dgm:presLayoutVars>
      </dgm:prSet>
      <dgm:spPr/>
    </dgm:pt>
    <dgm:pt modelId="{8EB2B0B0-7F3D-4882-96A5-DE9D8CBB6482}" type="pres">
      <dgm:prSet presAssocID="{461CE8C9-179D-4127-80FF-F4C7A1160443}" presName="parTxOnlySpace" presStyleCnt="0"/>
      <dgm:spPr/>
    </dgm:pt>
    <dgm:pt modelId="{7B37C052-CB21-49CC-8714-754E4D96E88C}" type="pres">
      <dgm:prSet presAssocID="{7864E77E-3562-4077-B37F-1B6B65B7B36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1C76121-1C16-4832-8C0A-3D6F1C578A37}" type="presOf" srcId="{7864E77E-3562-4077-B37F-1B6B65B7B36E}" destId="{7B37C052-CB21-49CC-8714-754E4D96E88C}" srcOrd="0" destOrd="0" presId="urn:microsoft.com/office/officeart/2005/8/layout/chevron1"/>
    <dgm:cxn modelId="{BF5CC63B-0E9E-4996-AB76-B56537CFAD85}" srcId="{BCFD3409-1BB3-4746-B72B-01C9FC47CBCC}" destId="{7864E77E-3562-4077-B37F-1B6B65B7B36E}" srcOrd="2" destOrd="0" parTransId="{5C53D559-6190-4DFC-A0F2-83CFD494399A}" sibTransId="{8E12EDC3-76C0-4F56-A2C2-87E9CFE85C67}"/>
    <dgm:cxn modelId="{7807325E-208B-410F-8561-AF15FA25AE97}" type="presOf" srcId="{E4258972-B85A-4864-A8B0-E964156A14D0}" destId="{B7154817-CDFB-4432-919C-8D112D9226C3}" srcOrd="0" destOrd="0" presId="urn:microsoft.com/office/officeart/2005/8/layout/chevron1"/>
    <dgm:cxn modelId="{56AC2942-A487-403B-9107-626F467F532F}" srcId="{BCFD3409-1BB3-4746-B72B-01C9FC47CBCC}" destId="{AA03D36A-CB69-4B24-9F54-5C563EC3953A}" srcOrd="0" destOrd="0" parTransId="{27243F8C-320C-4172-9392-4A726E139879}" sibTransId="{A7FE62C6-C15F-42C3-8161-C64C2F1F3EE3}"/>
    <dgm:cxn modelId="{D615C768-0946-4AB6-AC30-B639335C9C0B}" type="presOf" srcId="{AA03D36A-CB69-4B24-9F54-5C563EC3953A}" destId="{928D4632-5803-4627-B796-220535E955C6}" srcOrd="0" destOrd="0" presId="urn:microsoft.com/office/officeart/2005/8/layout/chevron1"/>
    <dgm:cxn modelId="{832C8E50-E0F7-4872-A9F6-D181314FFB5F}" type="presOf" srcId="{BCFD3409-1BB3-4746-B72B-01C9FC47CBCC}" destId="{1CC25C82-B488-4F1C-AA91-91603FA07652}" srcOrd="0" destOrd="0" presId="urn:microsoft.com/office/officeart/2005/8/layout/chevron1"/>
    <dgm:cxn modelId="{6BDDCDEB-A5B0-4435-918C-273096381478}" srcId="{BCFD3409-1BB3-4746-B72B-01C9FC47CBCC}" destId="{E4258972-B85A-4864-A8B0-E964156A14D0}" srcOrd="1" destOrd="0" parTransId="{8B36E18E-B8CC-43A2-85F6-D7A626C7F4F5}" sibTransId="{461CE8C9-179D-4127-80FF-F4C7A1160443}"/>
    <dgm:cxn modelId="{782D8A61-14F4-47C7-90E0-3392A29936AE}" type="presParOf" srcId="{1CC25C82-B488-4F1C-AA91-91603FA07652}" destId="{928D4632-5803-4627-B796-220535E955C6}" srcOrd="0" destOrd="0" presId="urn:microsoft.com/office/officeart/2005/8/layout/chevron1"/>
    <dgm:cxn modelId="{AEB0BC04-094F-4EF2-B46E-A375A7736CC9}" type="presParOf" srcId="{1CC25C82-B488-4F1C-AA91-91603FA07652}" destId="{1F141A2C-2B98-42A5-90BD-C55003600D9E}" srcOrd="1" destOrd="0" presId="urn:microsoft.com/office/officeart/2005/8/layout/chevron1"/>
    <dgm:cxn modelId="{46B479AD-CC15-49AE-A6A5-DF9BDD413DAB}" type="presParOf" srcId="{1CC25C82-B488-4F1C-AA91-91603FA07652}" destId="{B7154817-CDFB-4432-919C-8D112D9226C3}" srcOrd="2" destOrd="0" presId="urn:microsoft.com/office/officeart/2005/8/layout/chevron1"/>
    <dgm:cxn modelId="{DBAC375C-8618-4A67-9E05-1BB2FF8EE570}" type="presParOf" srcId="{1CC25C82-B488-4F1C-AA91-91603FA07652}" destId="{8EB2B0B0-7F3D-4882-96A5-DE9D8CBB6482}" srcOrd="3" destOrd="0" presId="urn:microsoft.com/office/officeart/2005/8/layout/chevron1"/>
    <dgm:cxn modelId="{C7658BD3-0D92-45E9-A38C-FD18E41EC980}" type="presParOf" srcId="{1CC25C82-B488-4F1C-AA91-91603FA07652}" destId="{7B37C052-CB21-49CC-8714-754E4D96E88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1999C-9B49-4D56-849B-AEB2D960EEA5}">
      <dsp:nvSpPr>
        <dsp:cNvPr id="0" name=""/>
        <dsp:cNvSpPr/>
      </dsp:nvSpPr>
      <dsp:spPr>
        <a:xfrm>
          <a:off x="0" y="0"/>
          <a:ext cx="2681993" cy="1017351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kern="1200" dirty="0"/>
            <a:t>Rejestry</a:t>
          </a:r>
        </a:p>
      </dsp:txBody>
      <dsp:txXfrm>
        <a:off x="508676" y="0"/>
        <a:ext cx="1664642" cy="1017351"/>
      </dsp:txXfrm>
    </dsp:sp>
    <dsp:sp modelId="{55C320F2-11FC-4F1C-AD35-AC9FF909D615}">
      <dsp:nvSpPr>
        <dsp:cNvPr id="0" name=""/>
        <dsp:cNvSpPr/>
      </dsp:nvSpPr>
      <dsp:spPr>
        <a:xfrm>
          <a:off x="2415995" y="0"/>
          <a:ext cx="2681993" cy="1017351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Rejestry wewnętrzne</a:t>
          </a:r>
          <a:endParaRPr lang="pl-PL" sz="1900" b="1" kern="1200" dirty="0"/>
        </a:p>
      </dsp:txBody>
      <dsp:txXfrm>
        <a:off x="2924671" y="0"/>
        <a:ext cx="1664642" cy="1017351"/>
      </dsp:txXfrm>
    </dsp:sp>
    <dsp:sp modelId="{CFEAA41D-21EC-440E-A1C9-428E2EE22812}">
      <dsp:nvSpPr>
        <dsp:cNvPr id="0" name=""/>
        <dsp:cNvSpPr/>
      </dsp:nvSpPr>
      <dsp:spPr>
        <a:xfrm>
          <a:off x="4831991" y="0"/>
          <a:ext cx="2681993" cy="1017351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Terminy kursów na kwalifikacje w zawodzie</a:t>
          </a:r>
          <a:endParaRPr lang="pl-PL" sz="1900" b="1" kern="1200" dirty="0"/>
        </a:p>
      </dsp:txBody>
      <dsp:txXfrm>
        <a:off x="5340667" y="0"/>
        <a:ext cx="1664642" cy="101735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4632-5803-4627-B796-220535E955C6}">
      <dsp:nvSpPr>
        <dsp:cNvPr id="0" name=""/>
        <dsp:cNvSpPr/>
      </dsp:nvSpPr>
      <dsp:spPr>
        <a:xfrm>
          <a:off x="0" y="0"/>
          <a:ext cx="2906674" cy="743356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sp:txBody>
      <dsp:txXfrm>
        <a:off x="371678" y="0"/>
        <a:ext cx="2163318" cy="743356"/>
      </dsp:txXfrm>
    </dsp:sp>
    <dsp:sp modelId="{B7154817-CDFB-4432-919C-8D112D9226C3}">
      <dsp:nvSpPr>
        <dsp:cNvPr id="0" name=""/>
        <dsp:cNvSpPr/>
      </dsp:nvSpPr>
      <dsp:spPr>
        <a:xfrm>
          <a:off x="2710218" y="0"/>
          <a:ext cx="2004043" cy="743356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081896" y="0"/>
        <a:ext cx="1260687" cy="743356"/>
      </dsp:txXfrm>
    </dsp:sp>
    <dsp:sp modelId="{7B37C052-CB21-49CC-8714-754E4D96E88C}">
      <dsp:nvSpPr>
        <dsp:cNvPr id="0" name=""/>
        <dsp:cNvSpPr/>
      </dsp:nvSpPr>
      <dsp:spPr>
        <a:xfrm>
          <a:off x="4516291" y="0"/>
          <a:ext cx="1979713" cy="743356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Egzaminy-protokoły</a:t>
          </a:r>
          <a:endParaRPr lang="pl-PL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887969" y="0"/>
        <a:ext cx="1236357" cy="7433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30BB5-DE68-4CCC-8099-5ABB2991CE44}">
      <dsp:nvSpPr>
        <dsp:cNvPr id="0" name=""/>
        <dsp:cNvSpPr/>
      </dsp:nvSpPr>
      <dsp:spPr>
        <a:xfrm>
          <a:off x="3609" y="0"/>
          <a:ext cx="3448751" cy="807278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sp:txBody>
      <dsp:txXfrm>
        <a:off x="407248" y="0"/>
        <a:ext cx="2641473" cy="807278"/>
      </dsp:txXfrm>
    </dsp:sp>
    <dsp:sp modelId="{D20C1313-6652-44B5-AE83-EC673BF138BF}">
      <dsp:nvSpPr>
        <dsp:cNvPr id="0" name=""/>
        <dsp:cNvSpPr/>
      </dsp:nvSpPr>
      <dsp:spPr>
        <a:xfrm>
          <a:off x="3159749" y="0"/>
          <a:ext cx="2926117" cy="807278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b="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563388" y="0"/>
        <a:ext cx="2118839" cy="807278"/>
      </dsp:txXfrm>
    </dsp:sp>
    <dsp:sp modelId="{F9FE0146-3CD7-4A05-B486-506B26A87751}">
      <dsp:nvSpPr>
        <dsp:cNvPr id="0" name=""/>
        <dsp:cNvSpPr/>
      </dsp:nvSpPr>
      <dsp:spPr>
        <a:xfrm>
          <a:off x="5793255" y="0"/>
          <a:ext cx="2926117" cy="807278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 - Protokoły Zbiorcze</a:t>
          </a:r>
          <a:endParaRPr lang="pl-PL" sz="2000" b="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196894" y="0"/>
        <a:ext cx="2118839" cy="807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1999C-9B49-4D56-849B-AEB2D960EEA5}">
      <dsp:nvSpPr>
        <dsp:cNvPr id="0" name=""/>
        <dsp:cNvSpPr/>
      </dsp:nvSpPr>
      <dsp:spPr>
        <a:xfrm>
          <a:off x="1777" y="0"/>
          <a:ext cx="2165967" cy="826400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0" kern="1200" dirty="0"/>
            <a:t>Proces egzaminowania</a:t>
          </a:r>
        </a:p>
      </dsp:txBody>
      <dsp:txXfrm>
        <a:off x="414977" y="0"/>
        <a:ext cx="1339567" cy="826400"/>
      </dsp:txXfrm>
    </dsp:sp>
    <dsp:sp modelId="{55C320F2-11FC-4F1C-AD35-AC9FF909D615}">
      <dsp:nvSpPr>
        <dsp:cNvPr id="0" name=""/>
        <dsp:cNvSpPr/>
      </dsp:nvSpPr>
      <dsp:spPr>
        <a:xfrm>
          <a:off x="1935382" y="0"/>
          <a:ext cx="2165967" cy="826400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Egzaminy</a:t>
          </a:r>
          <a:endParaRPr lang="pl-PL" sz="1500" b="1" kern="1200" dirty="0"/>
        </a:p>
      </dsp:txBody>
      <dsp:txXfrm>
        <a:off x="2348582" y="0"/>
        <a:ext cx="1339567" cy="826400"/>
      </dsp:txXfrm>
    </dsp:sp>
    <dsp:sp modelId="{CFEAA41D-21EC-440E-A1C9-428E2EE22812}">
      <dsp:nvSpPr>
        <dsp:cNvPr id="0" name=""/>
        <dsp:cNvSpPr/>
      </dsp:nvSpPr>
      <dsp:spPr>
        <a:xfrm>
          <a:off x="3902297" y="0"/>
          <a:ext cx="2165967" cy="826400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Egzaminy</a:t>
          </a:r>
          <a:endParaRPr lang="pl-PL" sz="1500" b="1" kern="1200" dirty="0"/>
        </a:p>
      </dsp:txBody>
      <dsp:txXfrm>
        <a:off x="4315497" y="0"/>
        <a:ext cx="1339567" cy="826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253C2-18AB-42F1-9D73-BEF18AE871C8}">
      <dsp:nvSpPr>
        <dsp:cNvPr id="0" name=""/>
        <dsp:cNvSpPr/>
      </dsp:nvSpPr>
      <dsp:spPr>
        <a:xfrm>
          <a:off x="1251" y="546426"/>
          <a:ext cx="2479017" cy="1157878"/>
        </a:xfrm>
        <a:prstGeom prst="rect">
          <a:avLst/>
        </a:prstGeom>
        <a:solidFill>
          <a:srgbClr val="7B97F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2060"/>
              </a:solidFill>
            </a:rPr>
            <a:t>asystenta technicznego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rgbClr val="002060"/>
              </a:solidFill>
            </a:rPr>
            <a:t>część praktyczna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kern="1200" dirty="0">
              <a:solidFill>
                <a:srgbClr val="002060"/>
              </a:solidFill>
            </a:rPr>
            <a:t>model w i </a:t>
          </a:r>
          <a:r>
            <a:rPr lang="pl-PL" sz="1900" b="1" kern="1200" dirty="0" err="1">
              <a:solidFill>
                <a:srgbClr val="002060"/>
              </a:solidFill>
            </a:rPr>
            <a:t>wk</a:t>
          </a:r>
          <a:r>
            <a:rPr lang="pl-PL" sz="1900" kern="1200" dirty="0">
              <a:solidFill>
                <a:srgbClr val="002060"/>
              </a:solidFill>
            </a:rPr>
            <a:t> </a:t>
          </a:r>
        </a:p>
      </dsp:txBody>
      <dsp:txXfrm>
        <a:off x="1251" y="546426"/>
        <a:ext cx="2479017" cy="1157878"/>
      </dsp:txXfrm>
    </dsp:sp>
    <dsp:sp modelId="{AE47406C-F9A9-48EE-A0DF-94764D20FFDE}">
      <dsp:nvSpPr>
        <dsp:cNvPr id="0" name=""/>
        <dsp:cNvSpPr/>
      </dsp:nvSpPr>
      <dsp:spPr>
        <a:xfrm>
          <a:off x="2966577" y="546426"/>
          <a:ext cx="2578039" cy="1157878"/>
        </a:xfrm>
        <a:prstGeom prst="rect">
          <a:avLst/>
        </a:prstGeom>
        <a:solidFill>
          <a:srgbClr val="7B97F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2060"/>
              </a:solidFill>
            </a:rPr>
            <a:t>administratora (opiekuna pracowni</a:t>
          </a:r>
          <a:r>
            <a:rPr lang="pl-PL" sz="2000" kern="1200" dirty="0">
              <a:solidFill>
                <a:srgbClr val="002060"/>
              </a:solidFill>
            </a:rPr>
            <a:t>)  </a:t>
          </a:r>
          <a:r>
            <a:rPr lang="pl-PL" sz="1900" kern="1200" dirty="0">
              <a:solidFill>
                <a:srgbClr val="002060"/>
              </a:solidFill>
            </a:rPr>
            <a:t>część praktyczna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kern="1200" dirty="0">
              <a:solidFill>
                <a:srgbClr val="002060"/>
              </a:solidFill>
            </a:rPr>
            <a:t>model </a:t>
          </a:r>
          <a:r>
            <a:rPr lang="pl-PL" sz="1900" b="1" kern="1200" dirty="0" err="1">
              <a:solidFill>
                <a:srgbClr val="002060"/>
              </a:solidFill>
            </a:rPr>
            <a:t>dk</a:t>
          </a:r>
          <a:endParaRPr lang="pl-PL" sz="1900" kern="1200" dirty="0">
            <a:solidFill>
              <a:srgbClr val="002060"/>
            </a:solidFill>
          </a:endParaRPr>
        </a:p>
      </dsp:txBody>
      <dsp:txXfrm>
        <a:off x="2966577" y="546426"/>
        <a:ext cx="2578039" cy="1157878"/>
      </dsp:txXfrm>
    </dsp:sp>
    <dsp:sp modelId="{668858CB-36BE-4348-B21D-998D83B87F14}">
      <dsp:nvSpPr>
        <dsp:cNvPr id="0" name=""/>
        <dsp:cNvSpPr/>
      </dsp:nvSpPr>
      <dsp:spPr>
        <a:xfrm>
          <a:off x="6030926" y="546426"/>
          <a:ext cx="2315756" cy="1157878"/>
        </a:xfrm>
        <a:prstGeom prst="rect">
          <a:avLst/>
        </a:prstGeom>
        <a:solidFill>
          <a:srgbClr val="7B97F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02060"/>
              </a:solidFill>
            </a:rPr>
            <a:t>operatora egzaminu </a:t>
          </a:r>
          <a:r>
            <a:rPr lang="pl-PL" sz="2000" kern="1200" dirty="0">
              <a:solidFill>
                <a:srgbClr val="002060"/>
              </a:solidFill>
            </a:rPr>
            <a:t> </a:t>
          </a:r>
          <a:r>
            <a:rPr lang="pl-PL" sz="2100" kern="1200" dirty="0">
              <a:solidFill>
                <a:srgbClr val="002060"/>
              </a:solidFill>
            </a:rPr>
            <a:t>część pisemna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100" kern="1200" dirty="0">
              <a:solidFill>
                <a:srgbClr val="002060"/>
              </a:solidFill>
            </a:rPr>
            <a:t> „komputerowa”</a:t>
          </a:r>
        </a:p>
      </dsp:txBody>
      <dsp:txXfrm>
        <a:off x="6030926" y="546426"/>
        <a:ext cx="2315756" cy="1157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4632-5803-4627-B796-220535E955C6}">
      <dsp:nvSpPr>
        <dsp:cNvPr id="0" name=""/>
        <dsp:cNvSpPr/>
      </dsp:nvSpPr>
      <dsp:spPr>
        <a:xfrm>
          <a:off x="987" y="130241"/>
          <a:ext cx="2245587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  <a:endParaRPr lang="pl-PL" sz="19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06877" y="130241"/>
        <a:ext cx="1633807" cy="611780"/>
      </dsp:txXfrm>
    </dsp:sp>
    <dsp:sp modelId="{B7154817-CDFB-4432-919C-8D112D9226C3}">
      <dsp:nvSpPr>
        <dsp:cNvPr id="0" name=""/>
        <dsp:cNvSpPr/>
      </dsp:nvSpPr>
      <dsp:spPr>
        <a:xfrm>
          <a:off x="2093629" y="130241"/>
          <a:ext cx="2364578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99519" y="130241"/>
        <a:ext cx="1752798" cy="611780"/>
      </dsp:txXfrm>
    </dsp:sp>
    <dsp:sp modelId="{7B37C052-CB21-49CC-8714-754E4D96E88C}">
      <dsp:nvSpPr>
        <dsp:cNvPr id="0" name=""/>
        <dsp:cNvSpPr/>
      </dsp:nvSpPr>
      <dsp:spPr>
        <a:xfrm>
          <a:off x="4305263" y="130241"/>
          <a:ext cx="3187332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 – </a:t>
          </a:r>
          <a:b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arkusze i dane</a:t>
          </a:r>
          <a:endParaRPr lang="pl-PL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611153" y="130241"/>
        <a:ext cx="2575552" cy="6117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4632-5803-4627-B796-220535E955C6}">
      <dsp:nvSpPr>
        <dsp:cNvPr id="0" name=""/>
        <dsp:cNvSpPr/>
      </dsp:nvSpPr>
      <dsp:spPr>
        <a:xfrm>
          <a:off x="1135" y="84466"/>
          <a:ext cx="2581627" cy="70333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  <a:endParaRPr lang="pl-PL" sz="19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52800" y="84466"/>
        <a:ext cx="1878297" cy="703330"/>
      </dsp:txXfrm>
    </dsp:sp>
    <dsp:sp modelId="{B7154817-CDFB-4432-919C-8D112D9226C3}">
      <dsp:nvSpPr>
        <dsp:cNvPr id="0" name=""/>
        <dsp:cNvSpPr/>
      </dsp:nvSpPr>
      <dsp:spPr>
        <a:xfrm>
          <a:off x="2406930" y="84466"/>
          <a:ext cx="2718425" cy="70333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58595" y="84466"/>
        <a:ext cx="2015095" cy="703330"/>
      </dsp:txXfrm>
    </dsp:sp>
    <dsp:sp modelId="{7B37C052-CB21-49CC-8714-754E4D96E88C}">
      <dsp:nvSpPr>
        <dsp:cNvPr id="0" name=""/>
        <dsp:cNvSpPr/>
      </dsp:nvSpPr>
      <dsp:spPr>
        <a:xfrm>
          <a:off x="4949523" y="84466"/>
          <a:ext cx="3664299" cy="70333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 – arkusze i dane </a:t>
          </a:r>
        </a:p>
      </dsp:txBody>
      <dsp:txXfrm>
        <a:off x="5301188" y="84466"/>
        <a:ext cx="2960969" cy="7033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4632-5803-4627-B796-220535E955C6}">
      <dsp:nvSpPr>
        <dsp:cNvPr id="0" name=""/>
        <dsp:cNvSpPr/>
      </dsp:nvSpPr>
      <dsp:spPr>
        <a:xfrm>
          <a:off x="987" y="130241"/>
          <a:ext cx="2245587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sp:txBody>
      <dsp:txXfrm>
        <a:off x="306877" y="130241"/>
        <a:ext cx="1633807" cy="611780"/>
      </dsp:txXfrm>
    </dsp:sp>
    <dsp:sp modelId="{B7154817-CDFB-4432-919C-8D112D9226C3}">
      <dsp:nvSpPr>
        <dsp:cNvPr id="0" name=""/>
        <dsp:cNvSpPr/>
      </dsp:nvSpPr>
      <dsp:spPr>
        <a:xfrm>
          <a:off x="2093629" y="130241"/>
          <a:ext cx="2364578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99519" y="130241"/>
        <a:ext cx="1752798" cy="611780"/>
      </dsp:txXfrm>
    </dsp:sp>
    <dsp:sp modelId="{7B37C052-CB21-49CC-8714-754E4D96E88C}">
      <dsp:nvSpPr>
        <dsp:cNvPr id="0" name=""/>
        <dsp:cNvSpPr/>
      </dsp:nvSpPr>
      <dsp:spPr>
        <a:xfrm>
          <a:off x="4305263" y="130241"/>
          <a:ext cx="3187332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 – </a:t>
          </a:r>
          <a:b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arkusze i dane</a:t>
          </a:r>
          <a:endParaRPr lang="pl-PL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611153" y="130241"/>
        <a:ext cx="2575552" cy="6117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4632-5803-4627-B796-220535E955C6}">
      <dsp:nvSpPr>
        <dsp:cNvPr id="0" name=""/>
        <dsp:cNvSpPr/>
      </dsp:nvSpPr>
      <dsp:spPr>
        <a:xfrm>
          <a:off x="987" y="130241"/>
          <a:ext cx="2245587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sp:txBody>
      <dsp:txXfrm>
        <a:off x="306877" y="130241"/>
        <a:ext cx="1633807" cy="611780"/>
      </dsp:txXfrm>
    </dsp:sp>
    <dsp:sp modelId="{B7154817-CDFB-4432-919C-8D112D9226C3}">
      <dsp:nvSpPr>
        <dsp:cNvPr id="0" name=""/>
        <dsp:cNvSpPr/>
      </dsp:nvSpPr>
      <dsp:spPr>
        <a:xfrm>
          <a:off x="2093629" y="130241"/>
          <a:ext cx="2364578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99519" y="130241"/>
        <a:ext cx="1752798" cy="611780"/>
      </dsp:txXfrm>
    </dsp:sp>
    <dsp:sp modelId="{7B37C052-CB21-49CC-8714-754E4D96E88C}">
      <dsp:nvSpPr>
        <dsp:cNvPr id="0" name=""/>
        <dsp:cNvSpPr/>
      </dsp:nvSpPr>
      <dsp:spPr>
        <a:xfrm>
          <a:off x="4305263" y="130241"/>
          <a:ext cx="3187332" cy="61178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 – </a:t>
          </a:r>
          <a:b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arkusze i dane</a:t>
          </a:r>
          <a:endParaRPr lang="pl-PL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611153" y="130241"/>
        <a:ext cx="2575552" cy="6117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802FC-D89B-4AF7-8284-E0008AB48A10}">
      <dsp:nvSpPr>
        <dsp:cNvPr id="0" name=""/>
        <dsp:cNvSpPr/>
      </dsp:nvSpPr>
      <dsp:spPr>
        <a:xfrm>
          <a:off x="0" y="1136597"/>
          <a:ext cx="10988675" cy="1515463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D68CBF-5A3F-4B6E-A41B-0A262DB1505C}">
      <dsp:nvSpPr>
        <dsp:cNvPr id="0" name=""/>
        <dsp:cNvSpPr/>
      </dsp:nvSpPr>
      <dsp:spPr>
        <a:xfrm>
          <a:off x="4346" y="0"/>
          <a:ext cx="1900214" cy="1515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Odebranie od PZN prac zdających i dokumentacji z przebiegu egzaminu w danej sali egzaminacyjnej</a:t>
          </a:r>
          <a:endParaRPr lang="pl-PL" sz="1500" kern="1200" dirty="0"/>
        </a:p>
      </dsp:txBody>
      <dsp:txXfrm>
        <a:off x="4346" y="0"/>
        <a:ext cx="1900214" cy="1515463"/>
      </dsp:txXfrm>
    </dsp:sp>
    <dsp:sp modelId="{4DE9E1B7-8ABD-4FF1-9B98-49354AC9DD84}">
      <dsp:nvSpPr>
        <dsp:cNvPr id="0" name=""/>
        <dsp:cNvSpPr/>
      </dsp:nvSpPr>
      <dsp:spPr>
        <a:xfrm>
          <a:off x="765020" y="1704896"/>
          <a:ext cx="378865" cy="3788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0176C7-B3D5-4883-838E-2678F8F451A4}">
      <dsp:nvSpPr>
        <dsp:cNvPr id="0" name=""/>
        <dsp:cNvSpPr/>
      </dsp:nvSpPr>
      <dsp:spPr>
        <a:xfrm>
          <a:off x="1999571" y="2273194"/>
          <a:ext cx="1900214" cy="1515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Sprawdzenie kompletności dokumentacji</a:t>
          </a:r>
          <a:endParaRPr lang="pl-PL" sz="1500" kern="1200" dirty="0"/>
        </a:p>
      </dsp:txBody>
      <dsp:txXfrm>
        <a:off x="1999571" y="2273194"/>
        <a:ext cx="1900214" cy="1515463"/>
      </dsp:txXfrm>
    </dsp:sp>
    <dsp:sp modelId="{881FE1F8-F035-49BB-A62B-021CC8A49D2F}">
      <dsp:nvSpPr>
        <dsp:cNvPr id="0" name=""/>
        <dsp:cNvSpPr/>
      </dsp:nvSpPr>
      <dsp:spPr>
        <a:xfrm>
          <a:off x="2760245" y="1704896"/>
          <a:ext cx="378865" cy="3788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A27D5F-7D02-45D9-92D8-D2A1286BC3AF}">
      <dsp:nvSpPr>
        <dsp:cNvPr id="0" name=""/>
        <dsp:cNvSpPr/>
      </dsp:nvSpPr>
      <dsp:spPr>
        <a:xfrm>
          <a:off x="3994796" y="0"/>
          <a:ext cx="1900214" cy="1515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Zakończenie egzaminu w systemie SIOEPKZ</a:t>
          </a:r>
          <a:endParaRPr lang="pl-PL" sz="1500" kern="1200" dirty="0"/>
        </a:p>
      </dsp:txBody>
      <dsp:txXfrm>
        <a:off x="3994796" y="0"/>
        <a:ext cx="1900214" cy="1515463"/>
      </dsp:txXfrm>
    </dsp:sp>
    <dsp:sp modelId="{7A5B6900-52F1-4553-B172-DBA405FA5213}">
      <dsp:nvSpPr>
        <dsp:cNvPr id="0" name=""/>
        <dsp:cNvSpPr/>
      </dsp:nvSpPr>
      <dsp:spPr>
        <a:xfrm>
          <a:off x="4755470" y="1704896"/>
          <a:ext cx="378865" cy="3788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B783FD-A689-4AA7-9896-E8B1FB9B6DD0}">
      <dsp:nvSpPr>
        <dsp:cNvPr id="0" name=""/>
        <dsp:cNvSpPr/>
      </dsp:nvSpPr>
      <dsp:spPr>
        <a:xfrm>
          <a:off x="5990021" y="2273194"/>
          <a:ext cx="1900214" cy="1515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Edycja protokołu z przebiegu po egzaminie</a:t>
          </a:r>
          <a:endParaRPr lang="pl-PL" sz="1500" kern="1200" dirty="0"/>
        </a:p>
      </dsp:txBody>
      <dsp:txXfrm>
        <a:off x="5990021" y="2273194"/>
        <a:ext cx="1900214" cy="1515463"/>
      </dsp:txXfrm>
    </dsp:sp>
    <dsp:sp modelId="{24A2A35B-BDAB-4FE9-A487-B1180606BF58}">
      <dsp:nvSpPr>
        <dsp:cNvPr id="0" name=""/>
        <dsp:cNvSpPr/>
      </dsp:nvSpPr>
      <dsp:spPr>
        <a:xfrm>
          <a:off x="6750696" y="1704896"/>
          <a:ext cx="378865" cy="3788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F77774-4257-4A57-8F76-FC1A4B652351}">
      <dsp:nvSpPr>
        <dsp:cNvPr id="0" name=""/>
        <dsp:cNvSpPr/>
      </dsp:nvSpPr>
      <dsp:spPr>
        <a:xfrm>
          <a:off x="7985246" y="0"/>
          <a:ext cx="1900214" cy="1515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Wygenerowanie protokołu zbiorczego </a:t>
          </a:r>
          <a:endParaRPr lang="pl-PL" sz="1500" kern="1200" dirty="0"/>
        </a:p>
      </dsp:txBody>
      <dsp:txXfrm>
        <a:off x="7985246" y="0"/>
        <a:ext cx="1900214" cy="1515463"/>
      </dsp:txXfrm>
    </dsp:sp>
    <dsp:sp modelId="{AEC4A0B3-821F-4C1B-BE09-2B667DD33708}">
      <dsp:nvSpPr>
        <dsp:cNvPr id="0" name=""/>
        <dsp:cNvSpPr/>
      </dsp:nvSpPr>
      <dsp:spPr>
        <a:xfrm>
          <a:off x="8745921" y="1704896"/>
          <a:ext cx="378865" cy="3788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4632-5803-4627-B796-220535E955C6}">
      <dsp:nvSpPr>
        <dsp:cNvPr id="0" name=""/>
        <dsp:cNvSpPr/>
      </dsp:nvSpPr>
      <dsp:spPr>
        <a:xfrm>
          <a:off x="1398" y="70721"/>
          <a:ext cx="2682532" cy="73082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Proces egzaminowania</a:t>
          </a:r>
        </a:p>
      </dsp:txBody>
      <dsp:txXfrm>
        <a:off x="366808" y="70721"/>
        <a:ext cx="1951712" cy="730820"/>
      </dsp:txXfrm>
    </dsp:sp>
    <dsp:sp modelId="{B7154817-CDFB-4432-919C-8D112D9226C3}">
      <dsp:nvSpPr>
        <dsp:cNvPr id="0" name=""/>
        <dsp:cNvSpPr/>
      </dsp:nvSpPr>
      <dsp:spPr>
        <a:xfrm>
          <a:off x="2501226" y="70721"/>
          <a:ext cx="1849506" cy="73082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866636" y="70721"/>
        <a:ext cx="1118686" cy="730820"/>
      </dsp:txXfrm>
    </dsp:sp>
    <dsp:sp modelId="{7B37C052-CB21-49CC-8714-754E4D96E88C}">
      <dsp:nvSpPr>
        <dsp:cNvPr id="0" name=""/>
        <dsp:cNvSpPr/>
      </dsp:nvSpPr>
      <dsp:spPr>
        <a:xfrm>
          <a:off x="4168027" y="70721"/>
          <a:ext cx="1827051" cy="730820"/>
        </a:xfrm>
        <a:prstGeom prst="chevron">
          <a:avLst/>
        </a:prstGeom>
        <a:gradFill rotWithShape="0">
          <a:gsLst>
            <a:gs pos="0">
              <a:srgbClr val="629DD1">
                <a:shade val="50000"/>
                <a:hueOff val="218692"/>
                <a:satOff val="5200"/>
                <a:lumOff val="28363"/>
                <a:alphaOff val="0"/>
                <a:shade val="85000"/>
                <a:satMod val="130000"/>
              </a:srgbClr>
            </a:gs>
            <a:gs pos="34000">
              <a:srgbClr val="629DD1">
                <a:shade val="50000"/>
                <a:hueOff val="218692"/>
                <a:satOff val="5200"/>
                <a:lumOff val="28363"/>
                <a:alphaOff val="0"/>
                <a:shade val="87000"/>
                <a:satMod val="125000"/>
              </a:srgbClr>
            </a:gs>
            <a:gs pos="7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90000"/>
                <a:satMod val="130000"/>
              </a:srgbClr>
            </a:gs>
            <a:gs pos="100000">
              <a:srgbClr val="629DD1">
                <a:shade val="50000"/>
                <a:hueOff val="218692"/>
                <a:satOff val="5200"/>
                <a:lumOff val="28363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Egzaminy</a:t>
          </a:r>
          <a:endParaRPr lang="pl-PL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533437" y="70721"/>
        <a:ext cx="1096231" cy="730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551A474-1424-4D3E-84D2-CB7B7232D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5545" tIns="47772" rIns="95545" bIns="4777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90954FC-29D2-4CEB-870E-CDC453B6E4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5545" tIns="47772" rIns="95545" bIns="4777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EE164112-EF5C-498B-ABC0-064FEBB36567}" type="datetimeFigureOut">
              <a:rPr lang="pl-PL"/>
              <a:pPr>
                <a:defRPr/>
              </a:pPr>
              <a:t>30.11.2023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5E5E8E8-20B7-4B13-84F9-E1BF38BD75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5545" tIns="47772" rIns="95545" bIns="4777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C3D9B98-2804-406F-97D8-123CC6FB02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5545" tIns="47772" rIns="95545" bIns="4777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E51DDEC3-7639-4303-A015-D17EC85C0B9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29463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BD958763-26DF-405B-93E0-98B5186709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5545" tIns="47772" rIns="95545" bIns="4777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2B556B7-C049-4038-AF3C-CA06841E54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5545" tIns="47772" rIns="95545" bIns="4777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DB1A7974-18E3-4B14-A9AE-D8CCE6FB0BB5}" type="datetimeFigureOut">
              <a:rPr lang="pl-PL"/>
              <a:pPr>
                <a:defRPr/>
              </a:pPr>
              <a:t>30.11.2023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724C8DE5-87AF-4078-A18A-3C464C2752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5" tIns="47772" rIns="95545" bIns="47772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0C491E3D-F925-4307-BCB5-AD887BBBA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5545" tIns="47772" rIns="95545" bIns="47772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ADE00CC-B3DD-4B7C-B8FD-06DDFD028F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5545" tIns="47772" rIns="95545" bIns="4777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1DD0322-7578-44FE-A894-400034690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5545" tIns="47772" rIns="95545" bIns="4777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31DE40D4-6127-4C74-8FEB-D9F716B2CD5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23064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8F48A-6110-47DA-8521-A1D1FFD22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909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66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5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94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142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776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01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302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74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69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642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27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8F48A-6110-47DA-8521-A1D1FFD22FEF}" type="slidenum"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27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814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05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32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786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15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79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3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125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81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57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E40D4-6127-4C74-8FEB-D9F716B2CD52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36180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855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2166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032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212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008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6A455AE4-DEC7-469A-952F-68679BBAC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2BDFE41D-AE80-4D7C-A118-5485002C3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0933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49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2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8F48A-6110-47DA-8521-A1D1FFD22FE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18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0BBB5-FEB0-47AD-A01D-A9D346203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207C41-C17D-4E84-B9CC-CA142B94C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F25D-6082-47DE-9B2C-675944D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DA8D78-3E78-4C85-9CD0-66996DF32119}" type="datetime1">
              <a:rPr lang="en-US" smtClean="0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4B0FF-3B25-4E5C-A0A7-4E16363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77007-1A01-499B-ACAD-C9F9C20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F0D91-E50A-4273-81B5-DB57B2A0FA63}" type="slidenum">
              <a:rPr lang="en-US" altLang="pl-PL" smtClean="0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48417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1C24-32F4-4208-B651-CDCBFCD0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74779-B577-461F-A409-71F6A5A11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044BD-4FA0-432C-95D7-517D2DE8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2ED49B-B0F3-4A37-910B-D3F2A37707A5}" type="datetime1">
              <a:rPr lang="en-US" smtClean="0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7F283-FE61-4C9A-9E39-74D429C5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9B807-6FE9-4E47-846B-BCB39B7A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7964-8C88-45F7-992A-B3ACE6C3D885}" type="slidenum">
              <a:rPr lang="en-US" altLang="pl-PL" smtClean="0"/>
              <a:pPr/>
              <a:t>‹#›</a:t>
            </a:fld>
            <a:endParaRPr lang="en-US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C70EAF9-C9CF-4E18-93D5-1374BEA46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" y="136525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89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2594DD-FFD4-4AA9-BCDA-0BA87C1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C2B6E-24EB-42CE-8B4D-3178D08C7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92C56-63F3-4246-AAEE-2FBC89E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0E295E-AE12-459B-BAF3-DD8DF55D4863}" type="datetime1">
              <a:rPr lang="en-US" smtClean="0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10319-C816-40EC-B1D0-FD9748E4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4E9AB-6952-407A-9F06-2EB91717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E499-CA1D-4B75-9C07-575FF0B3801B}" type="slidenum">
              <a:rPr lang="en-US" altLang="pl-PL" smtClean="0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359417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55DDCC-DFB9-4C55-A16F-5B37E3A4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1E0D44-8E61-4C54-A786-C5673063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2D6A965-0607-4392-B407-F6620E4F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202B212-EC87-4B43-947A-AE42AEDA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CD65031F-D1DC-4A4F-9450-D51436A9C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35661" y="1744445"/>
            <a:ext cx="9875838" cy="712787"/>
          </a:xfrm>
        </p:spPr>
        <p:txBody>
          <a:bodyPr/>
          <a:lstStyle/>
          <a:p>
            <a:pPr lvl="0"/>
            <a:endParaRPr lang="pl-PL" dirty="0"/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4AA512ED-6E22-44D8-8030-82ACC9A004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08296" y="2561520"/>
            <a:ext cx="3428633" cy="2970212"/>
          </a:xfrm>
        </p:spPr>
        <p:txBody>
          <a:bodyPr/>
          <a:lstStyle/>
          <a:p>
            <a:pPr lvl="0"/>
            <a:endParaRPr lang="pl-PL" dirty="0"/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F85D3161-4061-4168-B9D4-D5ECCB22FF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38421" y="2519634"/>
            <a:ext cx="4686300" cy="3022600"/>
          </a:xfrm>
        </p:spPr>
        <p:txBody>
          <a:bodyPr/>
          <a:lstStyle/>
          <a:p>
            <a:pPr lvl="0"/>
            <a:endParaRPr lang="pl-PL" dirty="0"/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F74EF194-FB74-416D-BBF1-FC0DC05DD1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68438" y="5819775"/>
            <a:ext cx="9521825" cy="365125"/>
          </a:xfrm>
        </p:spPr>
        <p:txBody>
          <a:bodyPr/>
          <a:lstStyle/>
          <a:p>
            <a:pPr lvl="0"/>
            <a:endParaRPr lang="pl-PL" dirty="0"/>
          </a:p>
        </p:txBody>
      </p:sp>
      <p:pic>
        <p:nvPicPr>
          <p:cNvPr id="18" name="Obraz 4">
            <a:extLst>
              <a:ext uri="{FF2B5EF4-FFF2-40B4-BE49-F238E27FC236}">
                <a16:creationId xmlns:a16="http://schemas.microsoft.com/office/drawing/2014/main" id="{FA4D8DAA-BA35-405B-9714-3D942F6758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4" y="223953"/>
            <a:ext cx="1911384" cy="55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475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2">
            <a:extLst>
              <a:ext uri="{FF2B5EF4-FFF2-40B4-BE49-F238E27FC236}">
                <a16:creationId xmlns:a16="http://schemas.microsoft.com/office/drawing/2014/main" id="{356F6D8C-F229-4731-B646-16DAD3A5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41DA8-04E3-44C3-BED4-0ADFCDBA6EB4}" type="datetime1">
              <a:rPr lang="en-US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5" name="Symbol zastępczy stopki 3">
            <a:extLst>
              <a:ext uri="{FF2B5EF4-FFF2-40B4-BE49-F238E27FC236}">
                <a16:creationId xmlns:a16="http://schemas.microsoft.com/office/drawing/2014/main" id="{4325A5EB-E956-4B3C-A008-A659E14C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828E0A8D-1A5B-4F79-88A0-4098D57C0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21440-6F5C-43A0-BE37-0EB295E40A19}" type="slidenum">
              <a:rPr lang="en-US" altLang="pl-PL"/>
              <a:pPr/>
              <a:t>‹#›</a:t>
            </a:fld>
            <a:endParaRPr lang="en-US" alt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6B830B83-6D1E-4C3F-A123-F3C3C91BE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7239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2060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8" name="Obraz 5">
            <a:extLst>
              <a:ext uri="{FF2B5EF4-FFF2-40B4-BE49-F238E27FC236}">
                <a16:creationId xmlns:a16="http://schemas.microsoft.com/office/drawing/2014/main" id="{F416BCEA-FA73-4809-83DC-88F302126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" y="136525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9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ECC2CE-7B97-407E-BFCD-AAFF99D01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8727083-8243-4357-AD18-AB2A53B93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AE86-42D2-4205-9433-4F900A5FCD3F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401E87D-5774-4FE4-A37B-29AFE5FB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FA80771-5EDB-4D64-8F1F-FBFBAF31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58CE8D6-6558-4C9A-87D5-26E82A43D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" y="136525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52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542819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62196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8211" y="594359"/>
            <a:ext cx="6492240" cy="5257800"/>
          </a:xfr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</a:t>
            </a:r>
            <a:r>
              <a:rPr lang="pl-PL" dirty="0" err="1"/>
              <a:t>pozi</a:t>
            </a:r>
            <a:endParaRPr lang="pl-PL" dirty="0"/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A3726FB-4644-4940-806E-BA9D619A6A88}" type="datetime1">
              <a:rPr lang="en-US" smtClean="0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1B53F8-F6DE-4B81-85D5-2928560E9D47}" type="slidenum">
              <a:rPr lang="en-US" altLang="pl-PL" smtClean="0"/>
              <a:pPr/>
              <a:t>‹#›</a:t>
            </a:fld>
            <a:endParaRPr lang="en-US" alt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5A58E6BD-B130-4722-995E-9F630CFDDD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02288" y="673100"/>
            <a:ext cx="5337175" cy="4148138"/>
          </a:xfrm>
        </p:spPr>
        <p:txBody>
          <a:bodyPr/>
          <a:lstStyle/>
          <a:p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DE634E9-85F7-4C85-8D89-E36DA3D89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" y="136525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8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ADCE2-978E-4923-B0E9-4C966B67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B0BD6-F012-4C6D-BDAD-9E90ED25A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2F9E5-192C-4E88-9147-D263893B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BD5D65-0169-412D-A4F2-4FD04D296376}" type="datetime1">
              <a:rPr lang="en-US" smtClean="0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A7138-3EAF-4C9D-903E-55D9BC04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B0B82-496D-45C3-A682-7AF9AFFB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42B2-BF6C-4AF5-95AE-7803DE761AA2}" type="slidenum">
              <a:rPr lang="en-US" altLang="pl-PL" smtClean="0"/>
              <a:pPr/>
              <a:t>‹#›</a:t>
            </a:fld>
            <a:endParaRPr lang="en-US" altLang="pl-PL"/>
          </a:p>
        </p:txBody>
      </p:sp>
      <p:pic>
        <p:nvPicPr>
          <p:cNvPr id="7" name="Obraz 5">
            <a:extLst>
              <a:ext uri="{FF2B5EF4-FFF2-40B4-BE49-F238E27FC236}">
                <a16:creationId xmlns:a16="http://schemas.microsoft.com/office/drawing/2014/main" id="{7AED0796-DFAB-4D5E-BBCC-01E79930CD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" y="136525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61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3DAD0-5F6F-47DA-A010-1C4A30C8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EFA6E-A768-42A8-B2C3-F100D826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46640-E89E-47CE-984D-0C0ECF7C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3FE733-A7A2-410B-951B-841072B591BB}" type="datetime1">
              <a:rPr lang="en-US" smtClean="0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77A8F-F167-4C43-AEE7-45067080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DA754-ED79-4909-833D-55BF9A5D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5C02-2EA1-4E98-9EE9-5E7F570809B1}" type="slidenum">
              <a:rPr lang="en-US" altLang="pl-PL" smtClean="0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82918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AA026-BFE6-4D2A-9ABF-C593B566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747E8-A36B-4B4A-B2A4-B5283152A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6B59D-87BD-4F32-B9BC-31F9B1A5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49B47-0C41-4DCC-9902-126916D9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8133EB-2610-4DBB-B818-2C7ABEAC079A}" type="datetime1">
              <a:rPr lang="en-US" smtClean="0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D28B7-2F2D-4E80-A107-C1F266C6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D650A-4D0F-46AE-A132-267FCD92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10582-C416-4777-955A-719039EBF187}" type="slidenum">
              <a:rPr lang="en-US" altLang="pl-PL" smtClean="0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29527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C6F9-F6F6-4EA1-98AA-81B84F7C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8B83E-B37C-46C9-8284-D6EBA0033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150B8-0288-44AC-9CE7-E7BD9FB32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F5DCAE-6027-49B9-A818-F45FADE2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4FAE16-DBCB-4A42-BFFC-053F2D52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8C038-E6A1-499D-9E24-FA598042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78A9A-CE06-4CE0-83F5-81E8445AEB49}" type="datetime1">
              <a:rPr lang="en-US" smtClean="0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F911B6-A759-487E-8CB6-CF9EF737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906EC0-369D-4138-8D70-148CFDE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EC52C-39B8-488A-AA5E-5C44F02FFFAD}" type="slidenum">
              <a:rPr lang="en-US" altLang="pl-PL" smtClean="0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60352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2F8A-97AC-456C-B9E3-45A7D520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0F483-F2B9-47A3-9B5C-8C264B70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241DA8-04E3-44C3-BED4-0ADFCDBA6EB4}" type="datetime1">
              <a:rPr lang="en-US" smtClean="0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49874-9D9B-4597-B20D-33D6F58B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5894C-9062-435A-9758-82ED9C6D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1440-6F5C-43A0-BE37-0EB295E40A19}" type="slidenum">
              <a:rPr lang="en-US" altLang="pl-PL" smtClean="0"/>
              <a:pPr/>
              <a:t>‹#›</a:t>
            </a:fld>
            <a:endParaRPr lang="en-US" alt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EBFFAB3-9759-45C1-A2A8-B84FD60C4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" y="136525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03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3F6AD-4D61-4238-AB7D-613625BF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D72C0-7486-46B4-BCF2-0B2CFD7584FA}" type="datetime1">
              <a:rPr lang="en-US" smtClean="0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ACDC9-944D-47C6-B286-82C86AD9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AAC43-3846-4080-B764-AB2DB308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64092-21A8-46CC-8A62-5CAECF50AD46}" type="slidenum">
              <a:rPr lang="en-US" altLang="pl-PL" smtClean="0"/>
              <a:pPr/>
              <a:t>‹#›</a:t>
            </a:fld>
            <a:endParaRPr lang="en-US" altLang="pl-PL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571E6213-47FF-42D6-8276-6DF195BC0A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" y="136525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79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4779-0336-4AFA-B9A7-259EE8BE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2F449-DDC3-4694-81E5-91A4B8F4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0A2C4-3B2E-46AC-9605-73F5B2CC1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09769-F5A5-4635-BD0C-D6049DEB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3726FB-4644-4940-806E-BA9D619A6A88}" type="datetime1">
              <a:rPr lang="en-US" smtClean="0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52DC3-D3D7-446F-A866-D7820B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CDB00-5218-4567-902B-845073BE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53F8-F6DE-4B81-85D5-2928560E9D47}" type="slidenum">
              <a:rPr lang="en-US" altLang="pl-PL" smtClean="0"/>
              <a:pPr/>
              <a:t>‹#›</a:t>
            </a:fld>
            <a:endParaRPr lang="en-US" alt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369A325-8527-445E-BA22-4F2311128C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" y="136525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97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661E4-9FF7-494B-A1C9-C9A1DD70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245657-DA21-4769-84F8-88DC64450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7B310-6692-4981-9CB8-FE79A091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A2C9E-A9AD-4BB9-A691-90BB84F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04E9DE-24C7-4F1A-BAE7-8162B21A11B4}" type="datetime1">
              <a:rPr lang="en-US" smtClean="0"/>
              <a:pPr>
                <a:defRPr/>
              </a:pPr>
              <a:t>11/30/2023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3D45D-C826-4846-BBFC-A0D98B7E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16961-40DC-443E-9DB8-3A987DF4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BDDC4-3571-4934-974F-0B03BCB6350A}" type="slidenum">
              <a:rPr lang="en-US" altLang="pl-PL" smtClean="0"/>
              <a:pPr/>
              <a:t>‹#›</a:t>
            </a:fld>
            <a:endParaRPr lang="en-US" alt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8A4682A-BCCF-4713-B7B6-E0D713685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" y="136525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0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41CFC-63B9-4A19-A8AB-62B9E45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A838B-134E-40B6-A7E3-1119BB8B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943BB-9EAD-4CBC-9CA2-75F70C6B5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5AE86-42D2-4205-9433-4F900A5FCD3F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4E537-5CBA-4B86-9D30-577B9F74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79E72-0F12-4646-BCDF-4C9EAA89C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D2C1B-CF15-41FD-8060-26C8CE9658E6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5930AE6-F9E3-4006-B016-4C7EBEA042A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" y="136525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17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4" r:id="rId12"/>
    <p:sldLayoutId id="2147483805" r:id="rId13"/>
    <p:sldLayoutId id="2147483788" r:id="rId14"/>
    <p:sldLayoutId id="2147483790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e.krakow.pl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pkz.cke.edu.pl/Home/Inde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pkz.cke.edu.pl/Home/Inde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wez@oke.krakow.p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8.png"/><Relationship Id="rId4" Type="http://schemas.microsoft.com/office/2017/06/relationships/model3d" Target="../media/model3d1.glb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mailto:wez@oke.krakow.pl" TargetMode="Externa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pkz.cke.edu.pl/Home/Index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wez@oke.krakow.p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hyperlink" Target="tel:(+48)%2043%20842%200%20842" TargetMode="External"/><Relationship Id="rId4" Type="http://schemas.openxmlformats.org/officeDocument/2006/relationships/hyperlink" Target="tel:804%20104%20104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ke.krakow.pl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wez@oke.krakow.pl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wez@oke.krakow.p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016C325E-5B69-4D07-BBFB-7DB217A69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Human resources slide 1</a:t>
            </a:r>
          </a:p>
        </p:txBody>
      </p:sp>
      <p:grpSp>
        <p:nvGrpSpPr>
          <p:cNvPr id="56" name="Group 55" descr="This image is an icon of three connected human figures. ">
            <a:extLst>
              <a:ext uri="{FF2B5EF4-FFF2-40B4-BE49-F238E27FC236}">
                <a16:creationId xmlns:a16="http://schemas.microsoft.com/office/drawing/2014/main" id="{E56C5C06-BE0B-4D3E-8B77-1A2F0B930590}"/>
              </a:ext>
            </a:extLst>
          </p:cNvPr>
          <p:cNvGrpSpPr/>
          <p:nvPr/>
        </p:nvGrpSpPr>
        <p:grpSpPr>
          <a:xfrm>
            <a:off x="791651" y="2731292"/>
            <a:ext cx="569186" cy="530997"/>
            <a:chOff x="-27444701" y="-10180638"/>
            <a:chExt cx="10883901" cy="10153650"/>
          </a:xfrm>
          <a:solidFill>
            <a:schemeClr val="bg1">
              <a:lumMod val="50000"/>
            </a:schemeClr>
          </a:solidFill>
        </p:grpSpPr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D07CC084-C9D4-47CF-9EAD-4A7517F97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969538" y="-10180638"/>
              <a:ext cx="1906588" cy="1978025"/>
            </a:xfrm>
            <a:custGeom>
              <a:avLst/>
              <a:gdLst>
                <a:gd name="T0" fmla="*/ 554 w 639"/>
                <a:gd name="T1" fmla="*/ 327 h 664"/>
                <a:gd name="T2" fmla="*/ 438 w 639"/>
                <a:gd name="T3" fmla="*/ 526 h 664"/>
                <a:gd name="T4" fmla="*/ 204 w 639"/>
                <a:gd name="T5" fmla="*/ 521 h 664"/>
                <a:gd name="T6" fmla="*/ 97 w 639"/>
                <a:gd name="T7" fmla="*/ 316 h 664"/>
                <a:gd name="T8" fmla="*/ 222 w 639"/>
                <a:gd name="T9" fmla="*/ 123 h 664"/>
                <a:gd name="T10" fmla="*/ 447 w 639"/>
                <a:gd name="T11" fmla="*/ 133 h 664"/>
                <a:gd name="T12" fmla="*/ 554 w 639"/>
                <a:gd name="T13" fmla="*/ 327 h 664"/>
                <a:gd name="T14" fmla="*/ 638 w 639"/>
                <a:gd name="T15" fmla="*/ 327 h 664"/>
                <a:gd name="T16" fmla="*/ 519 w 639"/>
                <a:gd name="T17" fmla="*/ 82 h 664"/>
                <a:gd name="T18" fmla="*/ 244 w 639"/>
                <a:gd name="T19" fmla="*/ 25 h 664"/>
                <a:gd name="T20" fmla="*/ 39 w 639"/>
                <a:gd name="T21" fmla="*/ 200 h 664"/>
                <a:gd name="T22" fmla="*/ 53 w 639"/>
                <a:gd name="T23" fmla="*/ 482 h 664"/>
                <a:gd name="T24" fmla="*/ 407 w 639"/>
                <a:gd name="T25" fmla="*/ 629 h 664"/>
                <a:gd name="T26" fmla="*/ 638 w 639"/>
                <a:gd name="T27" fmla="*/ 327 h 664"/>
                <a:gd name="T28" fmla="*/ 554 w 639"/>
                <a:gd name="T29" fmla="*/ 327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9" h="664">
                  <a:moveTo>
                    <a:pt x="554" y="327"/>
                  </a:moveTo>
                  <a:cubicBezTo>
                    <a:pt x="553" y="410"/>
                    <a:pt x="510" y="485"/>
                    <a:pt x="438" y="526"/>
                  </a:cubicBezTo>
                  <a:cubicBezTo>
                    <a:pt x="365" y="569"/>
                    <a:pt x="275" y="564"/>
                    <a:pt x="204" y="521"/>
                  </a:cubicBezTo>
                  <a:cubicBezTo>
                    <a:pt x="133" y="478"/>
                    <a:pt x="94" y="398"/>
                    <a:pt x="97" y="316"/>
                  </a:cubicBezTo>
                  <a:cubicBezTo>
                    <a:pt x="99" y="234"/>
                    <a:pt x="150" y="161"/>
                    <a:pt x="222" y="123"/>
                  </a:cubicBezTo>
                  <a:cubicBezTo>
                    <a:pt x="292" y="85"/>
                    <a:pt x="379" y="92"/>
                    <a:pt x="447" y="133"/>
                  </a:cubicBezTo>
                  <a:cubicBezTo>
                    <a:pt x="514" y="174"/>
                    <a:pt x="553" y="249"/>
                    <a:pt x="554" y="327"/>
                  </a:cubicBezTo>
                  <a:cubicBezTo>
                    <a:pt x="555" y="381"/>
                    <a:pt x="639" y="381"/>
                    <a:pt x="638" y="327"/>
                  </a:cubicBezTo>
                  <a:cubicBezTo>
                    <a:pt x="637" y="232"/>
                    <a:pt x="594" y="141"/>
                    <a:pt x="519" y="82"/>
                  </a:cubicBezTo>
                  <a:cubicBezTo>
                    <a:pt x="441" y="21"/>
                    <a:pt x="340" y="0"/>
                    <a:pt x="244" y="25"/>
                  </a:cubicBezTo>
                  <a:cubicBezTo>
                    <a:pt x="154" y="48"/>
                    <a:pt x="76" y="116"/>
                    <a:pt x="39" y="200"/>
                  </a:cubicBezTo>
                  <a:cubicBezTo>
                    <a:pt x="0" y="292"/>
                    <a:pt x="5" y="395"/>
                    <a:pt x="53" y="482"/>
                  </a:cubicBezTo>
                  <a:cubicBezTo>
                    <a:pt x="122" y="606"/>
                    <a:pt x="271" y="664"/>
                    <a:pt x="407" y="629"/>
                  </a:cubicBezTo>
                  <a:cubicBezTo>
                    <a:pt x="543" y="594"/>
                    <a:pt x="637" y="466"/>
                    <a:pt x="638" y="327"/>
                  </a:cubicBezTo>
                  <a:cubicBezTo>
                    <a:pt x="639" y="273"/>
                    <a:pt x="555" y="273"/>
                    <a:pt x="554" y="3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CCAAF87D-704F-4EAD-856F-6E1E38EF6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596600" y="-8610601"/>
              <a:ext cx="3186113" cy="2139950"/>
            </a:xfrm>
            <a:custGeom>
              <a:avLst/>
              <a:gdLst>
                <a:gd name="T0" fmla="*/ 846 w 1068"/>
                <a:gd name="T1" fmla="*/ 102 h 718"/>
                <a:gd name="T2" fmla="*/ 981 w 1068"/>
                <a:gd name="T3" fmla="*/ 330 h 718"/>
                <a:gd name="T4" fmla="*/ 981 w 1068"/>
                <a:gd name="T5" fmla="*/ 480 h 718"/>
                <a:gd name="T6" fmla="*/ 981 w 1068"/>
                <a:gd name="T7" fmla="*/ 559 h 718"/>
                <a:gd name="T8" fmla="*/ 961 w 1068"/>
                <a:gd name="T9" fmla="*/ 618 h 718"/>
                <a:gd name="T10" fmla="*/ 882 w 1068"/>
                <a:gd name="T11" fmla="*/ 634 h 718"/>
                <a:gd name="T12" fmla="*/ 214 w 1068"/>
                <a:gd name="T13" fmla="*/ 634 h 718"/>
                <a:gd name="T14" fmla="*/ 152 w 1068"/>
                <a:gd name="T15" fmla="*/ 634 h 718"/>
                <a:gd name="T16" fmla="*/ 90 w 1068"/>
                <a:gd name="T17" fmla="*/ 571 h 718"/>
                <a:gd name="T18" fmla="*/ 90 w 1068"/>
                <a:gd name="T19" fmla="*/ 524 h 718"/>
                <a:gd name="T20" fmla="*/ 90 w 1068"/>
                <a:gd name="T21" fmla="*/ 355 h 718"/>
                <a:gd name="T22" fmla="*/ 173 w 1068"/>
                <a:gd name="T23" fmla="*/ 144 h 718"/>
                <a:gd name="T24" fmla="*/ 222 w 1068"/>
                <a:gd name="T25" fmla="*/ 104 h 718"/>
                <a:gd name="T26" fmla="*/ 180 w 1068"/>
                <a:gd name="T27" fmla="*/ 31 h 718"/>
                <a:gd name="T28" fmla="*/ 13 w 1068"/>
                <a:gd name="T29" fmla="*/ 277 h 718"/>
                <a:gd name="T30" fmla="*/ 6 w 1068"/>
                <a:gd name="T31" fmla="*/ 448 h 718"/>
                <a:gd name="T32" fmla="*/ 9 w 1068"/>
                <a:gd name="T33" fmla="*/ 604 h 718"/>
                <a:gd name="T34" fmla="*/ 161 w 1068"/>
                <a:gd name="T35" fmla="*/ 718 h 718"/>
                <a:gd name="T36" fmla="*/ 805 w 1068"/>
                <a:gd name="T37" fmla="*/ 718 h 718"/>
                <a:gd name="T38" fmla="*/ 908 w 1068"/>
                <a:gd name="T39" fmla="*/ 718 h 718"/>
                <a:gd name="T40" fmla="*/ 1059 w 1068"/>
                <a:gd name="T41" fmla="*/ 615 h 718"/>
                <a:gd name="T42" fmla="*/ 1065 w 1068"/>
                <a:gd name="T43" fmla="*/ 545 h 718"/>
                <a:gd name="T44" fmla="*/ 1065 w 1068"/>
                <a:gd name="T45" fmla="*/ 456 h 718"/>
                <a:gd name="T46" fmla="*/ 1060 w 1068"/>
                <a:gd name="T47" fmla="*/ 288 h 718"/>
                <a:gd name="T48" fmla="*/ 888 w 1068"/>
                <a:gd name="T49" fmla="*/ 30 h 718"/>
                <a:gd name="T50" fmla="*/ 846 w 1068"/>
                <a:gd name="T51" fmla="*/ 102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68" h="718">
                  <a:moveTo>
                    <a:pt x="846" y="102"/>
                  </a:moveTo>
                  <a:cubicBezTo>
                    <a:pt x="924" y="152"/>
                    <a:pt x="975" y="237"/>
                    <a:pt x="981" y="330"/>
                  </a:cubicBezTo>
                  <a:cubicBezTo>
                    <a:pt x="984" y="379"/>
                    <a:pt x="981" y="430"/>
                    <a:pt x="981" y="480"/>
                  </a:cubicBezTo>
                  <a:cubicBezTo>
                    <a:pt x="981" y="506"/>
                    <a:pt x="981" y="533"/>
                    <a:pt x="981" y="559"/>
                  </a:cubicBezTo>
                  <a:cubicBezTo>
                    <a:pt x="981" y="583"/>
                    <a:pt x="978" y="601"/>
                    <a:pt x="961" y="618"/>
                  </a:cubicBezTo>
                  <a:cubicBezTo>
                    <a:pt x="941" y="638"/>
                    <a:pt x="910" y="634"/>
                    <a:pt x="882" y="634"/>
                  </a:cubicBezTo>
                  <a:cubicBezTo>
                    <a:pt x="659" y="634"/>
                    <a:pt x="436" y="634"/>
                    <a:pt x="214" y="634"/>
                  </a:cubicBezTo>
                  <a:cubicBezTo>
                    <a:pt x="193" y="634"/>
                    <a:pt x="173" y="634"/>
                    <a:pt x="152" y="634"/>
                  </a:cubicBezTo>
                  <a:cubicBezTo>
                    <a:pt x="117" y="634"/>
                    <a:pt x="90" y="606"/>
                    <a:pt x="90" y="571"/>
                  </a:cubicBezTo>
                  <a:cubicBezTo>
                    <a:pt x="89" y="556"/>
                    <a:pt x="90" y="540"/>
                    <a:pt x="90" y="524"/>
                  </a:cubicBezTo>
                  <a:cubicBezTo>
                    <a:pt x="90" y="468"/>
                    <a:pt x="90" y="412"/>
                    <a:pt x="90" y="355"/>
                  </a:cubicBezTo>
                  <a:cubicBezTo>
                    <a:pt x="90" y="276"/>
                    <a:pt x="117" y="202"/>
                    <a:pt x="173" y="144"/>
                  </a:cubicBezTo>
                  <a:cubicBezTo>
                    <a:pt x="188" y="129"/>
                    <a:pt x="204" y="116"/>
                    <a:pt x="222" y="104"/>
                  </a:cubicBezTo>
                  <a:cubicBezTo>
                    <a:pt x="267" y="74"/>
                    <a:pt x="225" y="2"/>
                    <a:pt x="180" y="31"/>
                  </a:cubicBezTo>
                  <a:cubicBezTo>
                    <a:pt x="94" y="88"/>
                    <a:pt x="32" y="175"/>
                    <a:pt x="13" y="277"/>
                  </a:cubicBezTo>
                  <a:cubicBezTo>
                    <a:pt x="2" y="333"/>
                    <a:pt x="6" y="391"/>
                    <a:pt x="6" y="448"/>
                  </a:cubicBezTo>
                  <a:cubicBezTo>
                    <a:pt x="6" y="499"/>
                    <a:pt x="0" y="554"/>
                    <a:pt x="9" y="604"/>
                  </a:cubicBezTo>
                  <a:cubicBezTo>
                    <a:pt x="23" y="676"/>
                    <a:pt x="92" y="718"/>
                    <a:pt x="161" y="718"/>
                  </a:cubicBezTo>
                  <a:cubicBezTo>
                    <a:pt x="375" y="718"/>
                    <a:pt x="590" y="718"/>
                    <a:pt x="805" y="718"/>
                  </a:cubicBezTo>
                  <a:cubicBezTo>
                    <a:pt x="839" y="718"/>
                    <a:pt x="873" y="718"/>
                    <a:pt x="908" y="718"/>
                  </a:cubicBezTo>
                  <a:cubicBezTo>
                    <a:pt x="977" y="718"/>
                    <a:pt x="1035" y="682"/>
                    <a:pt x="1059" y="615"/>
                  </a:cubicBezTo>
                  <a:cubicBezTo>
                    <a:pt x="1066" y="593"/>
                    <a:pt x="1065" y="568"/>
                    <a:pt x="1065" y="545"/>
                  </a:cubicBezTo>
                  <a:cubicBezTo>
                    <a:pt x="1065" y="515"/>
                    <a:pt x="1065" y="486"/>
                    <a:pt x="1065" y="456"/>
                  </a:cubicBezTo>
                  <a:cubicBezTo>
                    <a:pt x="1065" y="400"/>
                    <a:pt x="1068" y="344"/>
                    <a:pt x="1060" y="288"/>
                  </a:cubicBezTo>
                  <a:cubicBezTo>
                    <a:pt x="1045" y="182"/>
                    <a:pt x="978" y="87"/>
                    <a:pt x="888" y="30"/>
                  </a:cubicBezTo>
                  <a:cubicBezTo>
                    <a:pt x="843" y="0"/>
                    <a:pt x="801" y="73"/>
                    <a:pt x="846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1CD5CE15-C404-4DA1-AC79-7FCD7E387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6819225" y="-3736976"/>
              <a:ext cx="1903413" cy="1978025"/>
            </a:xfrm>
            <a:custGeom>
              <a:avLst/>
              <a:gdLst>
                <a:gd name="T0" fmla="*/ 554 w 638"/>
                <a:gd name="T1" fmla="*/ 327 h 664"/>
                <a:gd name="T2" fmla="*/ 437 w 638"/>
                <a:gd name="T3" fmla="*/ 527 h 664"/>
                <a:gd name="T4" fmla="*/ 203 w 638"/>
                <a:gd name="T5" fmla="*/ 521 h 664"/>
                <a:gd name="T6" fmla="*/ 96 w 638"/>
                <a:gd name="T7" fmla="*/ 316 h 664"/>
                <a:gd name="T8" fmla="*/ 222 w 638"/>
                <a:gd name="T9" fmla="*/ 123 h 664"/>
                <a:gd name="T10" fmla="*/ 446 w 638"/>
                <a:gd name="T11" fmla="*/ 133 h 664"/>
                <a:gd name="T12" fmla="*/ 554 w 638"/>
                <a:gd name="T13" fmla="*/ 327 h 664"/>
                <a:gd name="T14" fmla="*/ 638 w 638"/>
                <a:gd name="T15" fmla="*/ 327 h 664"/>
                <a:gd name="T16" fmla="*/ 519 w 638"/>
                <a:gd name="T17" fmla="*/ 82 h 664"/>
                <a:gd name="T18" fmla="*/ 244 w 638"/>
                <a:gd name="T19" fmla="*/ 25 h 664"/>
                <a:gd name="T20" fmla="*/ 39 w 638"/>
                <a:gd name="T21" fmla="*/ 201 h 664"/>
                <a:gd name="T22" fmla="*/ 53 w 638"/>
                <a:gd name="T23" fmla="*/ 482 h 664"/>
                <a:gd name="T24" fmla="*/ 406 w 638"/>
                <a:gd name="T25" fmla="*/ 630 h 664"/>
                <a:gd name="T26" fmla="*/ 638 w 638"/>
                <a:gd name="T27" fmla="*/ 327 h 664"/>
                <a:gd name="T28" fmla="*/ 554 w 638"/>
                <a:gd name="T29" fmla="*/ 327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8" h="664">
                  <a:moveTo>
                    <a:pt x="554" y="327"/>
                  </a:moveTo>
                  <a:cubicBezTo>
                    <a:pt x="553" y="410"/>
                    <a:pt x="509" y="485"/>
                    <a:pt x="437" y="527"/>
                  </a:cubicBezTo>
                  <a:cubicBezTo>
                    <a:pt x="365" y="569"/>
                    <a:pt x="274" y="564"/>
                    <a:pt x="203" y="521"/>
                  </a:cubicBezTo>
                  <a:cubicBezTo>
                    <a:pt x="133" y="478"/>
                    <a:pt x="94" y="398"/>
                    <a:pt x="96" y="316"/>
                  </a:cubicBezTo>
                  <a:cubicBezTo>
                    <a:pt x="99" y="234"/>
                    <a:pt x="150" y="161"/>
                    <a:pt x="222" y="123"/>
                  </a:cubicBezTo>
                  <a:cubicBezTo>
                    <a:pt x="292" y="86"/>
                    <a:pt x="379" y="92"/>
                    <a:pt x="446" y="133"/>
                  </a:cubicBezTo>
                  <a:cubicBezTo>
                    <a:pt x="514" y="174"/>
                    <a:pt x="553" y="250"/>
                    <a:pt x="554" y="327"/>
                  </a:cubicBezTo>
                  <a:cubicBezTo>
                    <a:pt x="554" y="381"/>
                    <a:pt x="638" y="382"/>
                    <a:pt x="638" y="327"/>
                  </a:cubicBezTo>
                  <a:cubicBezTo>
                    <a:pt x="637" y="232"/>
                    <a:pt x="594" y="141"/>
                    <a:pt x="519" y="82"/>
                  </a:cubicBezTo>
                  <a:cubicBezTo>
                    <a:pt x="441" y="21"/>
                    <a:pt x="340" y="0"/>
                    <a:pt x="244" y="25"/>
                  </a:cubicBezTo>
                  <a:cubicBezTo>
                    <a:pt x="154" y="48"/>
                    <a:pt x="76" y="116"/>
                    <a:pt x="39" y="201"/>
                  </a:cubicBezTo>
                  <a:cubicBezTo>
                    <a:pt x="0" y="292"/>
                    <a:pt x="5" y="395"/>
                    <a:pt x="53" y="482"/>
                  </a:cubicBezTo>
                  <a:cubicBezTo>
                    <a:pt x="122" y="606"/>
                    <a:pt x="271" y="664"/>
                    <a:pt x="406" y="630"/>
                  </a:cubicBezTo>
                  <a:cubicBezTo>
                    <a:pt x="542" y="595"/>
                    <a:pt x="636" y="466"/>
                    <a:pt x="638" y="327"/>
                  </a:cubicBezTo>
                  <a:cubicBezTo>
                    <a:pt x="638" y="273"/>
                    <a:pt x="554" y="273"/>
                    <a:pt x="554" y="3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B3EDC5DA-BD5A-4D94-9EF8-995AD67F8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444701" y="-2163763"/>
              <a:ext cx="3182938" cy="2136775"/>
            </a:xfrm>
            <a:custGeom>
              <a:avLst/>
              <a:gdLst>
                <a:gd name="T0" fmla="*/ 846 w 1067"/>
                <a:gd name="T1" fmla="*/ 102 h 717"/>
                <a:gd name="T2" fmla="*/ 980 w 1067"/>
                <a:gd name="T3" fmla="*/ 329 h 717"/>
                <a:gd name="T4" fmla="*/ 981 w 1067"/>
                <a:gd name="T5" fmla="*/ 479 h 717"/>
                <a:gd name="T6" fmla="*/ 981 w 1067"/>
                <a:gd name="T7" fmla="*/ 558 h 717"/>
                <a:gd name="T8" fmla="*/ 961 w 1067"/>
                <a:gd name="T9" fmla="*/ 617 h 717"/>
                <a:gd name="T10" fmla="*/ 882 w 1067"/>
                <a:gd name="T11" fmla="*/ 633 h 717"/>
                <a:gd name="T12" fmla="*/ 213 w 1067"/>
                <a:gd name="T13" fmla="*/ 633 h 717"/>
                <a:gd name="T14" fmla="*/ 152 w 1067"/>
                <a:gd name="T15" fmla="*/ 633 h 717"/>
                <a:gd name="T16" fmla="*/ 89 w 1067"/>
                <a:gd name="T17" fmla="*/ 571 h 717"/>
                <a:gd name="T18" fmla="*/ 89 w 1067"/>
                <a:gd name="T19" fmla="*/ 523 h 717"/>
                <a:gd name="T20" fmla="*/ 89 w 1067"/>
                <a:gd name="T21" fmla="*/ 355 h 717"/>
                <a:gd name="T22" fmla="*/ 172 w 1067"/>
                <a:gd name="T23" fmla="*/ 144 h 717"/>
                <a:gd name="T24" fmla="*/ 222 w 1067"/>
                <a:gd name="T25" fmla="*/ 103 h 717"/>
                <a:gd name="T26" fmla="*/ 179 w 1067"/>
                <a:gd name="T27" fmla="*/ 31 h 717"/>
                <a:gd name="T28" fmla="*/ 12 w 1067"/>
                <a:gd name="T29" fmla="*/ 276 h 717"/>
                <a:gd name="T30" fmla="*/ 5 w 1067"/>
                <a:gd name="T31" fmla="*/ 447 h 717"/>
                <a:gd name="T32" fmla="*/ 9 w 1067"/>
                <a:gd name="T33" fmla="*/ 604 h 717"/>
                <a:gd name="T34" fmla="*/ 161 w 1067"/>
                <a:gd name="T35" fmla="*/ 717 h 717"/>
                <a:gd name="T36" fmla="*/ 804 w 1067"/>
                <a:gd name="T37" fmla="*/ 717 h 717"/>
                <a:gd name="T38" fmla="*/ 907 w 1067"/>
                <a:gd name="T39" fmla="*/ 717 h 717"/>
                <a:gd name="T40" fmla="*/ 1058 w 1067"/>
                <a:gd name="T41" fmla="*/ 614 h 717"/>
                <a:gd name="T42" fmla="*/ 1065 w 1067"/>
                <a:gd name="T43" fmla="*/ 544 h 717"/>
                <a:gd name="T44" fmla="*/ 1065 w 1067"/>
                <a:gd name="T45" fmla="*/ 455 h 717"/>
                <a:gd name="T46" fmla="*/ 1060 w 1067"/>
                <a:gd name="T47" fmla="*/ 287 h 717"/>
                <a:gd name="T48" fmla="*/ 888 w 1067"/>
                <a:gd name="T49" fmla="*/ 29 h 717"/>
                <a:gd name="T50" fmla="*/ 846 w 1067"/>
                <a:gd name="T51" fmla="*/ 102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67" h="717">
                  <a:moveTo>
                    <a:pt x="846" y="102"/>
                  </a:moveTo>
                  <a:cubicBezTo>
                    <a:pt x="924" y="152"/>
                    <a:pt x="974" y="236"/>
                    <a:pt x="980" y="329"/>
                  </a:cubicBezTo>
                  <a:cubicBezTo>
                    <a:pt x="983" y="379"/>
                    <a:pt x="981" y="429"/>
                    <a:pt x="981" y="479"/>
                  </a:cubicBezTo>
                  <a:cubicBezTo>
                    <a:pt x="981" y="505"/>
                    <a:pt x="981" y="532"/>
                    <a:pt x="981" y="558"/>
                  </a:cubicBezTo>
                  <a:cubicBezTo>
                    <a:pt x="981" y="582"/>
                    <a:pt x="978" y="600"/>
                    <a:pt x="961" y="617"/>
                  </a:cubicBezTo>
                  <a:cubicBezTo>
                    <a:pt x="940" y="637"/>
                    <a:pt x="910" y="633"/>
                    <a:pt x="882" y="633"/>
                  </a:cubicBezTo>
                  <a:cubicBezTo>
                    <a:pt x="659" y="633"/>
                    <a:pt x="436" y="633"/>
                    <a:pt x="213" y="633"/>
                  </a:cubicBezTo>
                  <a:cubicBezTo>
                    <a:pt x="193" y="633"/>
                    <a:pt x="172" y="633"/>
                    <a:pt x="152" y="633"/>
                  </a:cubicBezTo>
                  <a:cubicBezTo>
                    <a:pt x="117" y="633"/>
                    <a:pt x="90" y="605"/>
                    <a:pt x="89" y="571"/>
                  </a:cubicBezTo>
                  <a:cubicBezTo>
                    <a:pt x="89" y="555"/>
                    <a:pt x="89" y="539"/>
                    <a:pt x="89" y="523"/>
                  </a:cubicBezTo>
                  <a:cubicBezTo>
                    <a:pt x="89" y="467"/>
                    <a:pt x="89" y="411"/>
                    <a:pt x="89" y="355"/>
                  </a:cubicBezTo>
                  <a:cubicBezTo>
                    <a:pt x="89" y="275"/>
                    <a:pt x="117" y="201"/>
                    <a:pt x="172" y="144"/>
                  </a:cubicBezTo>
                  <a:cubicBezTo>
                    <a:pt x="187" y="128"/>
                    <a:pt x="204" y="115"/>
                    <a:pt x="222" y="103"/>
                  </a:cubicBezTo>
                  <a:cubicBezTo>
                    <a:pt x="267" y="74"/>
                    <a:pt x="225" y="1"/>
                    <a:pt x="179" y="31"/>
                  </a:cubicBezTo>
                  <a:cubicBezTo>
                    <a:pt x="93" y="87"/>
                    <a:pt x="32" y="174"/>
                    <a:pt x="12" y="276"/>
                  </a:cubicBezTo>
                  <a:cubicBezTo>
                    <a:pt x="1" y="332"/>
                    <a:pt x="5" y="391"/>
                    <a:pt x="5" y="447"/>
                  </a:cubicBezTo>
                  <a:cubicBezTo>
                    <a:pt x="5" y="498"/>
                    <a:pt x="0" y="553"/>
                    <a:pt x="9" y="604"/>
                  </a:cubicBezTo>
                  <a:cubicBezTo>
                    <a:pt x="22" y="675"/>
                    <a:pt x="92" y="717"/>
                    <a:pt x="161" y="717"/>
                  </a:cubicBezTo>
                  <a:cubicBezTo>
                    <a:pt x="375" y="717"/>
                    <a:pt x="590" y="717"/>
                    <a:pt x="804" y="717"/>
                  </a:cubicBezTo>
                  <a:cubicBezTo>
                    <a:pt x="839" y="717"/>
                    <a:pt x="873" y="717"/>
                    <a:pt x="907" y="717"/>
                  </a:cubicBezTo>
                  <a:cubicBezTo>
                    <a:pt x="977" y="717"/>
                    <a:pt x="1035" y="681"/>
                    <a:pt x="1058" y="614"/>
                  </a:cubicBezTo>
                  <a:cubicBezTo>
                    <a:pt x="1066" y="592"/>
                    <a:pt x="1065" y="568"/>
                    <a:pt x="1065" y="544"/>
                  </a:cubicBezTo>
                  <a:cubicBezTo>
                    <a:pt x="1065" y="515"/>
                    <a:pt x="1065" y="485"/>
                    <a:pt x="1065" y="455"/>
                  </a:cubicBezTo>
                  <a:cubicBezTo>
                    <a:pt x="1065" y="399"/>
                    <a:pt x="1067" y="343"/>
                    <a:pt x="1060" y="287"/>
                  </a:cubicBezTo>
                  <a:cubicBezTo>
                    <a:pt x="1045" y="181"/>
                    <a:pt x="977" y="86"/>
                    <a:pt x="888" y="29"/>
                  </a:cubicBezTo>
                  <a:cubicBezTo>
                    <a:pt x="842" y="0"/>
                    <a:pt x="800" y="72"/>
                    <a:pt x="846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39">
              <a:extLst>
                <a:ext uri="{FF2B5EF4-FFF2-40B4-BE49-F238E27FC236}">
                  <a16:creationId xmlns:a16="http://schemas.microsoft.com/office/drawing/2014/main" id="{F9DCB288-7675-41B6-9E88-9068BFDC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121438" y="-3736976"/>
              <a:ext cx="1906588" cy="1978025"/>
            </a:xfrm>
            <a:custGeom>
              <a:avLst/>
              <a:gdLst>
                <a:gd name="T0" fmla="*/ 555 w 639"/>
                <a:gd name="T1" fmla="*/ 327 h 664"/>
                <a:gd name="T2" fmla="*/ 438 w 639"/>
                <a:gd name="T3" fmla="*/ 527 h 664"/>
                <a:gd name="T4" fmla="*/ 204 w 639"/>
                <a:gd name="T5" fmla="*/ 521 h 664"/>
                <a:gd name="T6" fmla="*/ 97 w 639"/>
                <a:gd name="T7" fmla="*/ 316 h 664"/>
                <a:gd name="T8" fmla="*/ 222 w 639"/>
                <a:gd name="T9" fmla="*/ 123 h 664"/>
                <a:gd name="T10" fmla="*/ 447 w 639"/>
                <a:gd name="T11" fmla="*/ 133 h 664"/>
                <a:gd name="T12" fmla="*/ 555 w 639"/>
                <a:gd name="T13" fmla="*/ 327 h 664"/>
                <a:gd name="T14" fmla="*/ 639 w 639"/>
                <a:gd name="T15" fmla="*/ 327 h 664"/>
                <a:gd name="T16" fmla="*/ 519 w 639"/>
                <a:gd name="T17" fmla="*/ 82 h 664"/>
                <a:gd name="T18" fmla="*/ 244 w 639"/>
                <a:gd name="T19" fmla="*/ 25 h 664"/>
                <a:gd name="T20" fmla="*/ 40 w 639"/>
                <a:gd name="T21" fmla="*/ 201 h 664"/>
                <a:gd name="T22" fmla="*/ 54 w 639"/>
                <a:gd name="T23" fmla="*/ 482 h 664"/>
                <a:gd name="T24" fmla="*/ 407 w 639"/>
                <a:gd name="T25" fmla="*/ 630 h 664"/>
                <a:gd name="T26" fmla="*/ 639 w 639"/>
                <a:gd name="T27" fmla="*/ 327 h 664"/>
                <a:gd name="T28" fmla="*/ 555 w 639"/>
                <a:gd name="T29" fmla="*/ 327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9" h="664">
                  <a:moveTo>
                    <a:pt x="555" y="327"/>
                  </a:moveTo>
                  <a:cubicBezTo>
                    <a:pt x="554" y="410"/>
                    <a:pt x="510" y="485"/>
                    <a:pt x="438" y="527"/>
                  </a:cubicBezTo>
                  <a:cubicBezTo>
                    <a:pt x="366" y="569"/>
                    <a:pt x="275" y="564"/>
                    <a:pt x="204" y="521"/>
                  </a:cubicBezTo>
                  <a:cubicBezTo>
                    <a:pt x="133" y="478"/>
                    <a:pt x="95" y="398"/>
                    <a:pt x="97" y="316"/>
                  </a:cubicBezTo>
                  <a:cubicBezTo>
                    <a:pt x="100" y="234"/>
                    <a:pt x="151" y="161"/>
                    <a:pt x="222" y="123"/>
                  </a:cubicBezTo>
                  <a:cubicBezTo>
                    <a:pt x="293" y="86"/>
                    <a:pt x="380" y="92"/>
                    <a:pt x="447" y="133"/>
                  </a:cubicBezTo>
                  <a:cubicBezTo>
                    <a:pt x="514" y="174"/>
                    <a:pt x="554" y="250"/>
                    <a:pt x="555" y="327"/>
                  </a:cubicBezTo>
                  <a:cubicBezTo>
                    <a:pt x="555" y="381"/>
                    <a:pt x="639" y="382"/>
                    <a:pt x="639" y="327"/>
                  </a:cubicBezTo>
                  <a:cubicBezTo>
                    <a:pt x="638" y="232"/>
                    <a:pt x="595" y="141"/>
                    <a:pt x="519" y="82"/>
                  </a:cubicBezTo>
                  <a:cubicBezTo>
                    <a:pt x="441" y="21"/>
                    <a:pt x="340" y="0"/>
                    <a:pt x="244" y="25"/>
                  </a:cubicBezTo>
                  <a:cubicBezTo>
                    <a:pt x="154" y="48"/>
                    <a:pt x="77" y="116"/>
                    <a:pt x="40" y="201"/>
                  </a:cubicBezTo>
                  <a:cubicBezTo>
                    <a:pt x="0" y="292"/>
                    <a:pt x="5" y="395"/>
                    <a:pt x="54" y="482"/>
                  </a:cubicBezTo>
                  <a:cubicBezTo>
                    <a:pt x="123" y="606"/>
                    <a:pt x="272" y="664"/>
                    <a:pt x="407" y="630"/>
                  </a:cubicBezTo>
                  <a:cubicBezTo>
                    <a:pt x="543" y="595"/>
                    <a:pt x="637" y="466"/>
                    <a:pt x="639" y="327"/>
                  </a:cubicBezTo>
                  <a:cubicBezTo>
                    <a:pt x="639" y="273"/>
                    <a:pt x="555" y="273"/>
                    <a:pt x="555" y="3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40">
              <a:extLst>
                <a:ext uri="{FF2B5EF4-FFF2-40B4-BE49-F238E27FC236}">
                  <a16:creationId xmlns:a16="http://schemas.microsoft.com/office/drawing/2014/main" id="{9ABAA1E3-5A43-4715-8E36-58674814B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746913" y="-2163763"/>
              <a:ext cx="3186113" cy="2136775"/>
            </a:xfrm>
            <a:custGeom>
              <a:avLst/>
              <a:gdLst>
                <a:gd name="T0" fmla="*/ 846 w 1068"/>
                <a:gd name="T1" fmla="*/ 102 h 717"/>
                <a:gd name="T2" fmla="*/ 981 w 1068"/>
                <a:gd name="T3" fmla="*/ 329 h 717"/>
                <a:gd name="T4" fmla="*/ 981 w 1068"/>
                <a:gd name="T5" fmla="*/ 479 h 717"/>
                <a:gd name="T6" fmla="*/ 981 w 1068"/>
                <a:gd name="T7" fmla="*/ 558 h 717"/>
                <a:gd name="T8" fmla="*/ 961 w 1068"/>
                <a:gd name="T9" fmla="*/ 617 h 717"/>
                <a:gd name="T10" fmla="*/ 882 w 1068"/>
                <a:gd name="T11" fmla="*/ 633 h 717"/>
                <a:gd name="T12" fmla="*/ 214 w 1068"/>
                <a:gd name="T13" fmla="*/ 633 h 717"/>
                <a:gd name="T14" fmla="*/ 153 w 1068"/>
                <a:gd name="T15" fmla="*/ 633 h 717"/>
                <a:gd name="T16" fmla="*/ 90 w 1068"/>
                <a:gd name="T17" fmla="*/ 571 h 717"/>
                <a:gd name="T18" fmla="*/ 90 w 1068"/>
                <a:gd name="T19" fmla="*/ 523 h 717"/>
                <a:gd name="T20" fmla="*/ 90 w 1068"/>
                <a:gd name="T21" fmla="*/ 355 h 717"/>
                <a:gd name="T22" fmla="*/ 173 w 1068"/>
                <a:gd name="T23" fmla="*/ 144 h 717"/>
                <a:gd name="T24" fmla="*/ 222 w 1068"/>
                <a:gd name="T25" fmla="*/ 103 h 717"/>
                <a:gd name="T26" fmla="*/ 180 w 1068"/>
                <a:gd name="T27" fmla="*/ 31 h 717"/>
                <a:gd name="T28" fmla="*/ 13 w 1068"/>
                <a:gd name="T29" fmla="*/ 276 h 717"/>
                <a:gd name="T30" fmla="*/ 6 w 1068"/>
                <a:gd name="T31" fmla="*/ 447 h 717"/>
                <a:gd name="T32" fmla="*/ 10 w 1068"/>
                <a:gd name="T33" fmla="*/ 604 h 717"/>
                <a:gd name="T34" fmla="*/ 161 w 1068"/>
                <a:gd name="T35" fmla="*/ 717 h 717"/>
                <a:gd name="T36" fmla="*/ 805 w 1068"/>
                <a:gd name="T37" fmla="*/ 717 h 717"/>
                <a:gd name="T38" fmla="*/ 908 w 1068"/>
                <a:gd name="T39" fmla="*/ 717 h 717"/>
                <a:gd name="T40" fmla="*/ 1059 w 1068"/>
                <a:gd name="T41" fmla="*/ 614 h 717"/>
                <a:gd name="T42" fmla="*/ 1065 w 1068"/>
                <a:gd name="T43" fmla="*/ 544 h 717"/>
                <a:gd name="T44" fmla="*/ 1065 w 1068"/>
                <a:gd name="T45" fmla="*/ 455 h 717"/>
                <a:gd name="T46" fmla="*/ 1060 w 1068"/>
                <a:gd name="T47" fmla="*/ 287 h 717"/>
                <a:gd name="T48" fmla="*/ 889 w 1068"/>
                <a:gd name="T49" fmla="*/ 29 h 717"/>
                <a:gd name="T50" fmla="*/ 846 w 1068"/>
                <a:gd name="T51" fmla="*/ 102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68" h="717">
                  <a:moveTo>
                    <a:pt x="846" y="102"/>
                  </a:moveTo>
                  <a:cubicBezTo>
                    <a:pt x="924" y="152"/>
                    <a:pt x="975" y="236"/>
                    <a:pt x="981" y="329"/>
                  </a:cubicBezTo>
                  <a:cubicBezTo>
                    <a:pt x="984" y="379"/>
                    <a:pt x="981" y="429"/>
                    <a:pt x="981" y="479"/>
                  </a:cubicBezTo>
                  <a:cubicBezTo>
                    <a:pt x="981" y="505"/>
                    <a:pt x="981" y="532"/>
                    <a:pt x="981" y="558"/>
                  </a:cubicBezTo>
                  <a:cubicBezTo>
                    <a:pt x="981" y="582"/>
                    <a:pt x="978" y="600"/>
                    <a:pt x="961" y="617"/>
                  </a:cubicBezTo>
                  <a:cubicBezTo>
                    <a:pt x="941" y="637"/>
                    <a:pt x="911" y="633"/>
                    <a:pt x="882" y="633"/>
                  </a:cubicBezTo>
                  <a:cubicBezTo>
                    <a:pt x="659" y="633"/>
                    <a:pt x="437" y="633"/>
                    <a:pt x="214" y="633"/>
                  </a:cubicBezTo>
                  <a:cubicBezTo>
                    <a:pt x="193" y="633"/>
                    <a:pt x="173" y="633"/>
                    <a:pt x="153" y="633"/>
                  </a:cubicBezTo>
                  <a:cubicBezTo>
                    <a:pt x="118" y="633"/>
                    <a:pt x="91" y="605"/>
                    <a:pt x="90" y="571"/>
                  </a:cubicBezTo>
                  <a:cubicBezTo>
                    <a:pt x="89" y="555"/>
                    <a:pt x="90" y="539"/>
                    <a:pt x="90" y="523"/>
                  </a:cubicBezTo>
                  <a:cubicBezTo>
                    <a:pt x="90" y="467"/>
                    <a:pt x="90" y="411"/>
                    <a:pt x="90" y="355"/>
                  </a:cubicBezTo>
                  <a:cubicBezTo>
                    <a:pt x="90" y="275"/>
                    <a:pt x="117" y="201"/>
                    <a:pt x="173" y="144"/>
                  </a:cubicBezTo>
                  <a:cubicBezTo>
                    <a:pt x="188" y="128"/>
                    <a:pt x="204" y="115"/>
                    <a:pt x="222" y="103"/>
                  </a:cubicBezTo>
                  <a:cubicBezTo>
                    <a:pt x="267" y="74"/>
                    <a:pt x="225" y="1"/>
                    <a:pt x="180" y="31"/>
                  </a:cubicBezTo>
                  <a:cubicBezTo>
                    <a:pt x="94" y="87"/>
                    <a:pt x="32" y="174"/>
                    <a:pt x="13" y="276"/>
                  </a:cubicBezTo>
                  <a:cubicBezTo>
                    <a:pt x="2" y="332"/>
                    <a:pt x="6" y="391"/>
                    <a:pt x="6" y="447"/>
                  </a:cubicBezTo>
                  <a:cubicBezTo>
                    <a:pt x="6" y="498"/>
                    <a:pt x="0" y="553"/>
                    <a:pt x="10" y="604"/>
                  </a:cubicBezTo>
                  <a:cubicBezTo>
                    <a:pt x="23" y="675"/>
                    <a:pt x="93" y="717"/>
                    <a:pt x="161" y="717"/>
                  </a:cubicBezTo>
                  <a:cubicBezTo>
                    <a:pt x="376" y="717"/>
                    <a:pt x="590" y="717"/>
                    <a:pt x="805" y="717"/>
                  </a:cubicBezTo>
                  <a:cubicBezTo>
                    <a:pt x="839" y="717"/>
                    <a:pt x="874" y="717"/>
                    <a:pt x="908" y="717"/>
                  </a:cubicBezTo>
                  <a:cubicBezTo>
                    <a:pt x="978" y="717"/>
                    <a:pt x="1036" y="681"/>
                    <a:pt x="1059" y="614"/>
                  </a:cubicBezTo>
                  <a:cubicBezTo>
                    <a:pt x="1067" y="592"/>
                    <a:pt x="1065" y="568"/>
                    <a:pt x="1065" y="544"/>
                  </a:cubicBezTo>
                  <a:cubicBezTo>
                    <a:pt x="1065" y="515"/>
                    <a:pt x="1065" y="485"/>
                    <a:pt x="1065" y="455"/>
                  </a:cubicBezTo>
                  <a:cubicBezTo>
                    <a:pt x="1065" y="399"/>
                    <a:pt x="1068" y="343"/>
                    <a:pt x="1060" y="287"/>
                  </a:cubicBezTo>
                  <a:cubicBezTo>
                    <a:pt x="1046" y="181"/>
                    <a:pt x="978" y="86"/>
                    <a:pt x="889" y="29"/>
                  </a:cubicBezTo>
                  <a:cubicBezTo>
                    <a:pt x="843" y="0"/>
                    <a:pt x="801" y="72"/>
                    <a:pt x="846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41">
              <a:extLst>
                <a:ext uri="{FF2B5EF4-FFF2-40B4-BE49-F238E27FC236}">
                  <a16:creationId xmlns:a16="http://schemas.microsoft.com/office/drawing/2014/main" id="{EA6EC370-AE96-4357-86E0-93B6C20D2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120225" y="-5770563"/>
              <a:ext cx="250825" cy="2101850"/>
            </a:xfrm>
            <a:custGeom>
              <a:avLst/>
              <a:gdLst>
                <a:gd name="T0" fmla="*/ 0 w 84"/>
                <a:gd name="T1" fmla="*/ 54 h 705"/>
                <a:gd name="T2" fmla="*/ 0 w 84"/>
                <a:gd name="T3" fmla="*/ 631 h 705"/>
                <a:gd name="T4" fmla="*/ 0 w 84"/>
                <a:gd name="T5" fmla="*/ 650 h 705"/>
                <a:gd name="T6" fmla="*/ 84 w 84"/>
                <a:gd name="T7" fmla="*/ 650 h 705"/>
                <a:gd name="T8" fmla="*/ 84 w 84"/>
                <a:gd name="T9" fmla="*/ 73 h 705"/>
                <a:gd name="T10" fmla="*/ 84 w 84"/>
                <a:gd name="T11" fmla="*/ 54 h 705"/>
                <a:gd name="T12" fmla="*/ 0 w 84"/>
                <a:gd name="T13" fmla="*/ 54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705">
                  <a:moveTo>
                    <a:pt x="0" y="54"/>
                  </a:moveTo>
                  <a:cubicBezTo>
                    <a:pt x="0" y="247"/>
                    <a:pt x="0" y="439"/>
                    <a:pt x="0" y="631"/>
                  </a:cubicBezTo>
                  <a:cubicBezTo>
                    <a:pt x="0" y="638"/>
                    <a:pt x="0" y="644"/>
                    <a:pt x="0" y="650"/>
                  </a:cubicBezTo>
                  <a:cubicBezTo>
                    <a:pt x="0" y="705"/>
                    <a:pt x="84" y="705"/>
                    <a:pt x="84" y="650"/>
                  </a:cubicBezTo>
                  <a:cubicBezTo>
                    <a:pt x="84" y="458"/>
                    <a:pt x="84" y="266"/>
                    <a:pt x="84" y="73"/>
                  </a:cubicBezTo>
                  <a:cubicBezTo>
                    <a:pt x="84" y="67"/>
                    <a:pt x="84" y="61"/>
                    <a:pt x="84" y="54"/>
                  </a:cubicBezTo>
                  <a:cubicBezTo>
                    <a:pt x="84" y="0"/>
                    <a:pt x="0" y="0"/>
                    <a:pt x="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42">
              <a:extLst>
                <a:ext uri="{FF2B5EF4-FFF2-40B4-BE49-F238E27FC236}">
                  <a16:creationId xmlns:a16="http://schemas.microsoft.com/office/drawing/2014/main" id="{5368DFC5-02C5-4946-A452-2652C5D14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742650" y="-4017963"/>
              <a:ext cx="1944688" cy="1266825"/>
            </a:xfrm>
            <a:custGeom>
              <a:avLst/>
              <a:gdLst>
                <a:gd name="T0" fmla="*/ 89 w 652"/>
                <a:gd name="T1" fmla="*/ 398 h 425"/>
                <a:gd name="T2" fmla="*/ 589 w 652"/>
                <a:gd name="T3" fmla="*/ 109 h 425"/>
                <a:gd name="T4" fmla="*/ 605 w 652"/>
                <a:gd name="T5" fmla="*/ 100 h 425"/>
                <a:gd name="T6" fmla="*/ 563 w 652"/>
                <a:gd name="T7" fmla="*/ 27 h 425"/>
                <a:gd name="T8" fmla="*/ 63 w 652"/>
                <a:gd name="T9" fmla="*/ 316 h 425"/>
                <a:gd name="T10" fmla="*/ 47 w 652"/>
                <a:gd name="T11" fmla="*/ 325 h 425"/>
                <a:gd name="T12" fmla="*/ 89 w 652"/>
                <a:gd name="T13" fmla="*/ 39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425">
                  <a:moveTo>
                    <a:pt x="89" y="398"/>
                  </a:moveTo>
                  <a:cubicBezTo>
                    <a:pt x="256" y="302"/>
                    <a:pt x="422" y="205"/>
                    <a:pt x="589" y="109"/>
                  </a:cubicBezTo>
                  <a:cubicBezTo>
                    <a:pt x="594" y="106"/>
                    <a:pt x="600" y="103"/>
                    <a:pt x="605" y="100"/>
                  </a:cubicBezTo>
                  <a:cubicBezTo>
                    <a:pt x="652" y="73"/>
                    <a:pt x="610" y="0"/>
                    <a:pt x="563" y="27"/>
                  </a:cubicBezTo>
                  <a:cubicBezTo>
                    <a:pt x="396" y="123"/>
                    <a:pt x="230" y="219"/>
                    <a:pt x="63" y="316"/>
                  </a:cubicBezTo>
                  <a:cubicBezTo>
                    <a:pt x="58" y="319"/>
                    <a:pt x="52" y="322"/>
                    <a:pt x="47" y="325"/>
                  </a:cubicBezTo>
                  <a:cubicBezTo>
                    <a:pt x="0" y="352"/>
                    <a:pt x="42" y="425"/>
                    <a:pt x="89" y="3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43">
              <a:extLst>
                <a:ext uri="{FF2B5EF4-FFF2-40B4-BE49-F238E27FC236}">
                  <a16:creationId xmlns:a16="http://schemas.microsoft.com/office/drawing/2014/main" id="{8580222D-9DD6-41E9-912C-179A6E105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191663" y="-4017963"/>
              <a:ext cx="1946275" cy="1266825"/>
            </a:xfrm>
            <a:custGeom>
              <a:avLst/>
              <a:gdLst>
                <a:gd name="T0" fmla="*/ 605 w 652"/>
                <a:gd name="T1" fmla="*/ 325 h 425"/>
                <a:gd name="T2" fmla="*/ 106 w 652"/>
                <a:gd name="T3" fmla="*/ 37 h 425"/>
                <a:gd name="T4" fmla="*/ 89 w 652"/>
                <a:gd name="T5" fmla="*/ 27 h 425"/>
                <a:gd name="T6" fmla="*/ 47 w 652"/>
                <a:gd name="T7" fmla="*/ 100 h 425"/>
                <a:gd name="T8" fmla="*/ 546 w 652"/>
                <a:gd name="T9" fmla="*/ 388 h 425"/>
                <a:gd name="T10" fmla="*/ 563 w 652"/>
                <a:gd name="T11" fmla="*/ 398 h 425"/>
                <a:gd name="T12" fmla="*/ 605 w 652"/>
                <a:gd name="T13" fmla="*/ 3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2" h="425">
                  <a:moveTo>
                    <a:pt x="605" y="325"/>
                  </a:moveTo>
                  <a:cubicBezTo>
                    <a:pt x="439" y="229"/>
                    <a:pt x="272" y="133"/>
                    <a:pt x="106" y="37"/>
                  </a:cubicBezTo>
                  <a:cubicBezTo>
                    <a:pt x="100" y="33"/>
                    <a:pt x="95" y="30"/>
                    <a:pt x="89" y="27"/>
                  </a:cubicBezTo>
                  <a:cubicBezTo>
                    <a:pt x="42" y="0"/>
                    <a:pt x="0" y="73"/>
                    <a:pt x="47" y="100"/>
                  </a:cubicBezTo>
                  <a:cubicBezTo>
                    <a:pt x="213" y="196"/>
                    <a:pt x="380" y="292"/>
                    <a:pt x="546" y="388"/>
                  </a:cubicBezTo>
                  <a:cubicBezTo>
                    <a:pt x="552" y="391"/>
                    <a:pt x="557" y="395"/>
                    <a:pt x="563" y="398"/>
                  </a:cubicBezTo>
                  <a:cubicBezTo>
                    <a:pt x="610" y="425"/>
                    <a:pt x="652" y="352"/>
                    <a:pt x="605" y="3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6BBBCB2E-F413-4381-8378-02FDC20EA4F6}"/>
              </a:ext>
            </a:extLst>
          </p:cNvPr>
          <p:cNvSpPr/>
          <p:nvPr/>
        </p:nvSpPr>
        <p:spPr>
          <a:xfrm>
            <a:off x="537285" y="5590596"/>
            <a:ext cx="4129264" cy="6206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pl-PL" sz="1600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Konferencja dla dyrektorów szkół zawodowych</a:t>
            </a:r>
          </a:p>
          <a:p>
            <a:pPr lvl="0" algn="ctr"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pl-PL" sz="1600" i="1" dirty="0">
                <a:solidFill>
                  <a:srgbClr val="002060"/>
                </a:solidFill>
                <a:latin typeface="Calibri" panose="020F0502020204030204"/>
              </a:rPr>
              <a:t>Listopad 2023 r.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504344-8563-476C-9EF9-4200B272F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60287" y="-2623530"/>
            <a:ext cx="8948964" cy="12105059"/>
            <a:chOff x="4855953" y="-2833465"/>
            <a:chExt cx="8948964" cy="12105059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73D22BE5-D5D5-4BF2-A935-5C4AB588B458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42C174B-303A-45F6-8FF1-93001A3AAFC1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22AA5A4F-A0EB-453F-A699-F817D4616C6F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Prostokąt 3">
            <a:extLst>
              <a:ext uri="{FF2B5EF4-FFF2-40B4-BE49-F238E27FC236}">
                <a16:creationId xmlns:a16="http://schemas.microsoft.com/office/drawing/2014/main" id="{FABCCD65-CF9E-44EC-99C3-E69C83BD47DB}"/>
              </a:ext>
            </a:extLst>
          </p:cNvPr>
          <p:cNvSpPr/>
          <p:nvPr/>
        </p:nvSpPr>
        <p:spPr>
          <a:xfrm>
            <a:off x="537285" y="3320276"/>
            <a:ext cx="75309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Egzamin zawodowy</a:t>
            </a:r>
            <a:br>
              <a:rPr kumimoji="0" lang="pl-PL" sz="4400" b="0" i="0" u="none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4400" b="0" i="0" u="none" strike="noStrike" kern="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 sesji ZIMA 2024</a:t>
            </a:r>
            <a:endParaRPr kumimoji="0" lang="pl-PL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54356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70D212D3-0BD2-4121-B5E0-96A10F6ED56B}"/>
              </a:ext>
            </a:extLst>
          </p:cNvPr>
          <p:cNvSpPr txBox="1">
            <a:spLocks/>
          </p:cNvSpPr>
          <p:nvPr/>
        </p:nvSpPr>
        <p:spPr bwMode="auto">
          <a:xfrm>
            <a:off x="420687" y="805416"/>
            <a:ext cx="9029700" cy="7254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593"/>
              </a:spcAft>
              <a:buFont typeface="Arial" panose="020B0604020202020204" pitchFamily="34" charset="0"/>
              <a:buNone/>
              <a:defRPr/>
            </a:pPr>
            <a:r>
              <a:rPr lang="pl-PL" altLang="pl-PL" sz="3600" dirty="0">
                <a:solidFill>
                  <a:srgbClr val="002060"/>
                </a:solidFill>
                <a:latin typeface="+mn-lt"/>
              </a:rPr>
              <a:t>Powołania zespołów nadzorujących (ZN)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059AD19-CA26-4334-A476-018E8BB5167B}"/>
              </a:ext>
            </a:extLst>
          </p:cNvPr>
          <p:cNvSpPr txBox="1"/>
          <p:nvPr/>
        </p:nvSpPr>
        <p:spPr>
          <a:xfrm>
            <a:off x="420687" y="1859111"/>
            <a:ext cx="11350625" cy="379180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pl-PL" altLang="pl-PL" sz="2100" dirty="0">
                <a:solidFill>
                  <a:srgbClr val="002060"/>
                </a:solidFill>
              </a:rPr>
              <a:t>Najpóźniej miesiąc przed egzaminem należy przygotować powołania ZN.</a:t>
            </a:r>
          </a:p>
          <a:p>
            <a:pPr algn="just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pl-PL" altLang="pl-PL" sz="2100" dirty="0">
                <a:solidFill>
                  <a:srgbClr val="002060"/>
                </a:solidFill>
              </a:rPr>
              <a:t>Skład ZN należy wpisać do systemu SIOEPKZ. W przypadku zmiany składu ZN należy na bieżąco uaktualniać wpis w systemie.</a:t>
            </a:r>
          </a:p>
          <a:p>
            <a:pPr algn="just">
              <a:lnSpc>
                <a:spcPct val="110000"/>
              </a:lnSpc>
              <a:spcBef>
                <a:spcPts val="1800"/>
              </a:spcBef>
            </a:pPr>
            <a:endParaRPr lang="pl-PL" altLang="pl-PL" sz="2100" dirty="0">
              <a:solidFill>
                <a:srgbClr val="002060"/>
              </a:solidFill>
            </a:endParaRPr>
          </a:p>
          <a:p>
            <a:pPr algn="just">
              <a:lnSpc>
                <a:spcPct val="110000"/>
              </a:lnSpc>
              <a:spcBef>
                <a:spcPts val="1800"/>
              </a:spcBef>
            </a:pPr>
            <a:endParaRPr lang="pl-PL" altLang="pl-PL" sz="21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1800"/>
              </a:spcBef>
            </a:pPr>
            <a:r>
              <a:rPr lang="pl-PL" altLang="pl-PL" sz="2000" i="1" dirty="0">
                <a:solidFill>
                  <a:srgbClr val="002060"/>
                </a:solidFill>
              </a:rPr>
              <a:t>Nauczyciele uczestniczący w przeprowadzaniu egzaminu potwierdzającego kwalifikacje w zawodzie wykonują czynności związane z przeprowadzaniem tych egzaminów w ramach czynności o których mowa w art. 42 ust. 2. Pkt 2 ustawy z dnia 26 stycznia 1982r. – Karta Nauczyciela.</a:t>
            </a:r>
            <a:endParaRPr lang="pl-PL" altLang="pl-PL" sz="20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FDFE82F-D9F1-4214-9E33-FFD494CE8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296051"/>
              </p:ext>
            </p:extLst>
          </p:nvPr>
        </p:nvGraphicFramePr>
        <p:xfrm>
          <a:off x="834172" y="3429000"/>
          <a:ext cx="6068265" cy="82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upa 10">
            <a:extLst>
              <a:ext uri="{FF2B5EF4-FFF2-40B4-BE49-F238E27FC236}">
                <a16:creationId xmlns:a16="http://schemas.microsoft.com/office/drawing/2014/main" id="{DDA46FE3-09C2-40AE-A843-3A2BFE2E2C07}"/>
              </a:ext>
            </a:extLst>
          </p:cNvPr>
          <p:cNvGrpSpPr>
            <a:grpSpLocks/>
          </p:cNvGrpSpPr>
          <p:nvPr/>
        </p:nvGrpSpPr>
        <p:grpSpPr bwMode="auto">
          <a:xfrm>
            <a:off x="7042287" y="3429000"/>
            <a:ext cx="3389312" cy="758825"/>
            <a:chOff x="6528590" y="3207717"/>
            <a:chExt cx="3241103" cy="759165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642E9FE2-B60A-4497-AC52-3F15818B6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0345" r="62077" b="54738"/>
            <a:stretch/>
          </p:blipFill>
          <p:spPr>
            <a:xfrm>
              <a:off x="6528590" y="3207717"/>
              <a:ext cx="3241103" cy="7591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5AECA204-165A-4514-A16C-1BEEF2F08723}"/>
                </a:ext>
              </a:extLst>
            </p:cNvPr>
            <p:cNvSpPr/>
            <p:nvPr/>
          </p:nvSpPr>
          <p:spPr>
            <a:xfrm>
              <a:off x="7544186" y="3207717"/>
              <a:ext cx="1586395" cy="759165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899181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C74DC5C8-E303-450E-9D60-85E121FC8E1E}"/>
              </a:ext>
            </a:extLst>
          </p:cNvPr>
          <p:cNvSpPr txBox="1">
            <a:spLocks/>
          </p:cNvSpPr>
          <p:nvPr/>
        </p:nvSpPr>
        <p:spPr>
          <a:xfrm>
            <a:off x="672100" y="666038"/>
            <a:ext cx="9423401" cy="89793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002060"/>
                </a:solidFill>
                <a:latin typeface="+mn-lt"/>
              </a:rPr>
              <a:t>Powołanie zespołów nadzorujących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2F9694A-44A0-49AF-A334-029796B264D3}"/>
              </a:ext>
            </a:extLst>
          </p:cNvPr>
          <p:cNvSpPr txBox="1">
            <a:spLocks/>
          </p:cNvSpPr>
          <p:nvPr/>
        </p:nvSpPr>
        <p:spPr>
          <a:xfrm>
            <a:off x="376559" y="1724525"/>
            <a:ext cx="11492886" cy="40992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 algn="just">
              <a:lnSpc>
                <a:spcPct val="11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</a:rPr>
              <a:t>W skład zespołu nadzorującego </a:t>
            </a:r>
            <a:r>
              <a:rPr lang="pl-PL" sz="2400" b="1" u="sng" dirty="0">
                <a:solidFill>
                  <a:srgbClr val="002060"/>
                </a:solidFill>
              </a:rPr>
              <a:t>nie mogą </a:t>
            </a:r>
            <a:r>
              <a:rPr lang="pl-PL" sz="2400" dirty="0">
                <a:solidFill>
                  <a:srgbClr val="002060"/>
                </a:solidFill>
              </a:rPr>
              <a:t>wchodzić osoby, które prowadzą ze zdającymi zajęcia edukacyjne objęte danym egzaminem.</a:t>
            </a:r>
          </a:p>
          <a:p>
            <a:pPr marL="432000" indent="-432000" algn="just">
              <a:lnSpc>
                <a:spcPct val="11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</a:rPr>
              <a:t>Powołania pozostają w dokumentacji, nie należy przesyłać ich do OKE.</a:t>
            </a:r>
          </a:p>
          <a:p>
            <a:pPr marL="432000" indent="-432000" algn="just">
              <a:lnSpc>
                <a:spcPct val="11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</a:rPr>
              <a:t>W przypadku konieczności zmiany składu ZN należy sporządzić nowe powołanie ZN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i dołączyć do poprzedniego jako aneks.</a:t>
            </a:r>
          </a:p>
          <a:p>
            <a:pPr marL="432000" indent="-432000" algn="just">
              <a:lnSpc>
                <a:spcPct val="11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</a:rPr>
              <a:t>Przewodniczący ZN oraz członkowie zespołów zobowiązani są do przestrzegania procedur egzaminacyjnych i nieujawnienia chronionych prawem informacji.</a:t>
            </a:r>
          </a:p>
          <a:p>
            <a:pPr marL="432000" indent="-432000" algn="just">
              <a:lnSpc>
                <a:spcPct val="110000"/>
              </a:lnSpc>
              <a:spcBef>
                <a:spcPts val="1800"/>
              </a:spcBef>
              <a:buFont typeface="Wingdings" pitchFamily="2" charset="2"/>
              <a:buChar char="§"/>
            </a:pPr>
            <a:endParaRPr lang="pl-PL" dirty="0"/>
          </a:p>
          <a:p>
            <a:pPr marL="432000" indent="-432000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4638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77A178A7-F30A-4A81-AB6D-4E969F7DEBD3}"/>
              </a:ext>
            </a:extLst>
          </p:cNvPr>
          <p:cNvSpPr txBox="1">
            <a:spLocks/>
          </p:cNvSpPr>
          <p:nvPr/>
        </p:nvSpPr>
        <p:spPr>
          <a:xfrm>
            <a:off x="811949" y="500549"/>
            <a:ext cx="10058400" cy="8289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altLang="pl-PL" sz="3600" dirty="0">
                <a:solidFill>
                  <a:srgbClr val="002060"/>
                </a:solidFill>
                <a:latin typeface="+mn-lt"/>
              </a:rPr>
              <a:t>Skład zespołów nadzorujących</a:t>
            </a:r>
          </a:p>
        </p:txBody>
      </p:sp>
      <p:graphicFrame>
        <p:nvGraphicFramePr>
          <p:cNvPr id="9" name="Symbol zastępczy zawartości 5">
            <a:extLst>
              <a:ext uri="{FF2B5EF4-FFF2-40B4-BE49-F238E27FC236}">
                <a16:creationId xmlns:a16="http://schemas.microsoft.com/office/drawing/2014/main" id="{2AFDDF6F-78E0-4F44-92FB-22D5538C0D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71539"/>
              </p:ext>
            </p:extLst>
          </p:nvPr>
        </p:nvGraphicFramePr>
        <p:xfrm>
          <a:off x="708712" y="1401763"/>
          <a:ext cx="10774575" cy="4541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7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5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9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8174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Część egzaminu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Miejsce egzaminu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Skład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Zwiększenie składu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7389"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pisemna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szkoła/placówka/CKZ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 najmniej 2 nauczycieli, z tym że co najmniej jeden nauczyciel:</a:t>
                      </a:r>
                    </a:p>
                    <a:p>
                      <a:pPr marL="144000" marR="0" lvl="0" indent="-14400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jest zatrudniony w innej szkole, placówce, centrum  - członek ZN</a:t>
                      </a:r>
                    </a:p>
                    <a:p>
                      <a:pPr marL="144000" marR="0" lvl="0" indent="-14400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jest zatrudniony w szkole lub placówce, </a:t>
                      </a:r>
                      <a:b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 której jest przeprowadzana część pisemna – przewodniczący ZN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więcej niż 25 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zdających, liczbę członków ZN  </a:t>
                      </a:r>
                      <a:b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zwiększa się o </a:t>
                      </a: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osobę 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 każdych kolejnych </a:t>
                      </a:r>
                      <a:b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 zdających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944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podmiot prowadzący KKZ inny niż szkoła/placówka/CKZ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 najmniej 2 pracowników upoważnionych przez podmiot  prowadzący KKZ, z których co najmniej jeden nie prowadzi zajęć edukacyjnych ze zdającymi; jeden z tych pracowników pełni  funkcję przewodniczącego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812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54980" y="53856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5971C4C4-72F3-4E3D-BB80-1B01000F2996}"/>
              </a:ext>
            </a:extLst>
          </p:cNvPr>
          <p:cNvSpPr txBox="1">
            <a:spLocks/>
          </p:cNvSpPr>
          <p:nvPr/>
        </p:nvSpPr>
        <p:spPr>
          <a:xfrm>
            <a:off x="1000461" y="599637"/>
            <a:ext cx="9870755" cy="7359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altLang="pl-PL" sz="3600" dirty="0">
                <a:solidFill>
                  <a:srgbClr val="002060"/>
                </a:solidFill>
                <a:latin typeface="+mn-lt"/>
              </a:rPr>
              <a:t>Skład zespołów nadzorujących</a:t>
            </a:r>
          </a:p>
        </p:txBody>
      </p:sp>
      <p:graphicFrame>
        <p:nvGraphicFramePr>
          <p:cNvPr id="9" name="Symbol zastępczy zawartości 5">
            <a:extLst>
              <a:ext uri="{FF2B5EF4-FFF2-40B4-BE49-F238E27FC236}">
                <a16:creationId xmlns:a16="http://schemas.microsoft.com/office/drawing/2014/main" id="{02FDF1B2-AFA5-41C4-87EA-D27FAD94A5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018225"/>
              </p:ext>
            </p:extLst>
          </p:nvPr>
        </p:nvGraphicFramePr>
        <p:xfrm>
          <a:off x="610598" y="1583537"/>
          <a:ext cx="10970803" cy="4237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0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1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4921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Część egzaminu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Miejsce egzaminu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Skład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Zwiększenie składu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0131"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praktyczna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model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D, DK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szkoła/placówka/CKZ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A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PZN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– nauczyciel lub instruktor praktycznej nauki zawodu  – zatrudniony w  szkole/ placówce/CKZ, w której odbywa się egzamin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A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CZN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– nauczyciel lub instruktor praktycznej nauki zawodu zatrudnieni w innej szkole/placówce/CKZ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więcej niż 25 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zdających, liczbę członków ZN  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zwiększa się </a:t>
                      </a:r>
                      <a:b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 </a:t>
                      </a: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osobę </a:t>
                      </a:r>
                      <a:b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 każdych kolejnych </a:t>
                      </a: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 zdających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013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podmiot prowadzący KKZ inny niż szkoła/placówka/CKZ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lub pracodawca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PZN 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– pracownik upoważniony przez dany podmiot prowadzący KKZ lub danego pracodawcę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CZN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– pracownik upoważniony przez dany podmiot prowadzący KKZ lub danego pracodawcę</a:t>
                      </a: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247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3B853398-7A51-4DCB-B14F-173B9DC27876}"/>
              </a:ext>
            </a:extLst>
          </p:cNvPr>
          <p:cNvSpPr txBox="1">
            <a:spLocks/>
          </p:cNvSpPr>
          <p:nvPr/>
        </p:nvSpPr>
        <p:spPr>
          <a:xfrm>
            <a:off x="811949" y="439121"/>
            <a:ext cx="10058400" cy="9626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altLang="pl-PL" sz="3600" dirty="0">
                <a:solidFill>
                  <a:srgbClr val="002060"/>
                </a:solidFill>
                <a:latin typeface="+mn-lt"/>
              </a:rPr>
              <a:t>Skład zespołów nadzorujących</a:t>
            </a:r>
          </a:p>
        </p:txBody>
      </p:sp>
      <p:graphicFrame>
        <p:nvGraphicFramePr>
          <p:cNvPr id="9" name="Symbol zastępczy zawartości 5">
            <a:extLst>
              <a:ext uri="{FF2B5EF4-FFF2-40B4-BE49-F238E27FC236}">
                <a16:creationId xmlns:a16="http://schemas.microsoft.com/office/drawing/2014/main" id="{C8185B51-32AB-456A-B703-7E2D74BC5C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1249741"/>
              </p:ext>
            </p:extLst>
          </p:nvPr>
        </p:nvGraphicFramePr>
        <p:xfrm>
          <a:off x="733691" y="1401763"/>
          <a:ext cx="10724618" cy="4276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9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0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799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Część egzaminu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Miejsce egzaminu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Skład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Zwiększenie składu ZN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2730"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praktyczna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model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W, WK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szkoła/placówka/CKZ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A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PZN – nauczyciel lub instruktor praktycznej nauki zawodu  – zatrudniony w  szkole/placówce/centrum, w której odbywa się egzamin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FA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CZN – egzaminator 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więcej niż 6 zdających </a:t>
                      </a: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– na każdych kolejnych 6 zdających wyznacza się dodatkowo egzaminatora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473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podmiot prowadzący KKZ inny niż szkoła/placówka/CKZ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lub pracodawca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PZN – pracownik upoważniony przez dany podmiot prowadzący KKZ lub danego pracodawcę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76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CZN – egzaminator</a:t>
                      </a:r>
                      <a:endParaRPr kumimoji="0" lang="pl-PL" alt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3" marR="90313" marT="45151" marB="451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E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376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3">
            <a:extLst>
              <a:ext uri="{FF2B5EF4-FFF2-40B4-BE49-F238E27FC236}">
                <a16:creationId xmlns:a16="http://schemas.microsoft.com/office/drawing/2014/main" id="{E7E9E8D1-7010-46CB-955F-D6EEA22D181E}"/>
              </a:ext>
            </a:extLst>
          </p:cNvPr>
          <p:cNvSpPr txBox="1">
            <a:spLocks/>
          </p:cNvSpPr>
          <p:nvPr/>
        </p:nvSpPr>
        <p:spPr>
          <a:xfrm>
            <a:off x="762000" y="875553"/>
            <a:ext cx="10515600" cy="7239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002060"/>
                </a:solidFill>
                <a:latin typeface="+mn-lt"/>
              </a:rPr>
              <a:t>Przeprowadzenie szkolenia dla ZN</a:t>
            </a:r>
          </a:p>
        </p:txBody>
      </p:sp>
      <p:sp>
        <p:nvSpPr>
          <p:cNvPr id="10" name="Symbol zastępczy zawartości 1">
            <a:extLst>
              <a:ext uri="{FF2B5EF4-FFF2-40B4-BE49-F238E27FC236}">
                <a16:creationId xmlns:a16="http://schemas.microsoft.com/office/drawing/2014/main" id="{07763DA0-ED92-4B28-BB1C-87925E08731B}"/>
              </a:ext>
            </a:extLst>
          </p:cNvPr>
          <p:cNvSpPr txBox="1">
            <a:spLocks/>
          </p:cNvSpPr>
          <p:nvPr/>
        </p:nvSpPr>
        <p:spPr>
          <a:xfrm>
            <a:off x="837887" y="1751165"/>
            <a:ext cx="10363826" cy="184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 algn="just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najpóźniej 1 tydzień przed egzaminem;</a:t>
            </a:r>
          </a:p>
          <a:p>
            <a:pPr marL="432000" indent="-432000" algn="just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można skorzystać z prezentacji zamieszczonej na stronie </a:t>
            </a:r>
            <a:r>
              <a:rPr lang="pl-PL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www.oke.krakow.pl</a:t>
            </a:r>
            <a:r>
              <a:rPr lang="pl-PL" dirty="0">
                <a:solidFill>
                  <a:srgbClr val="0070C0"/>
                </a:solidFill>
              </a:rPr>
              <a:t> </a:t>
            </a:r>
            <a:r>
              <a:rPr lang="pl-PL" dirty="0">
                <a:solidFill>
                  <a:srgbClr val="002060"/>
                </a:solidFill>
              </a:rPr>
              <a:t>w zakładce </a:t>
            </a:r>
            <a:r>
              <a:rPr lang="pl-PL" i="1" dirty="0">
                <a:solidFill>
                  <a:srgbClr val="002060"/>
                </a:solidFill>
              </a:rPr>
              <a:t>egzamin zawodowy </a:t>
            </a:r>
            <a:r>
              <a:rPr lang="pl-PL" dirty="0">
                <a:solidFill>
                  <a:srgbClr val="002060"/>
                </a:solidFill>
              </a:rPr>
              <a:t>w </a:t>
            </a:r>
            <a:r>
              <a:rPr lang="pl-PL" i="1" dirty="0">
                <a:solidFill>
                  <a:srgbClr val="002060"/>
                </a:solidFill>
              </a:rPr>
              <a:t>Organizacji</a:t>
            </a:r>
          </a:p>
          <a:p>
            <a:endParaRPr lang="pl-PL" i="1" dirty="0">
              <a:solidFill>
                <a:srgbClr val="002060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2BD0D11-6074-428D-93EF-3B01CF974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162" y="3244402"/>
            <a:ext cx="7763105" cy="274880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2B87401-1751-4FAE-B5A5-9778A524E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960" y="3437925"/>
            <a:ext cx="4397151" cy="15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6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63A0467C-231E-4AB2-A6F2-BBF544961C68}"/>
              </a:ext>
            </a:extLst>
          </p:cNvPr>
          <p:cNvSpPr txBox="1">
            <a:spLocks/>
          </p:cNvSpPr>
          <p:nvPr/>
        </p:nvSpPr>
        <p:spPr>
          <a:xfrm>
            <a:off x="536989" y="641711"/>
            <a:ext cx="10058400" cy="9207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002060"/>
                </a:solidFill>
                <a:latin typeface="+mn-lt"/>
              </a:rPr>
              <a:t>Na co zwrócić uwagę przy szkoleniu ZN?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7F897EE-729E-41DB-A1EB-16C85A22DA67}"/>
              </a:ext>
            </a:extLst>
          </p:cNvPr>
          <p:cNvSpPr txBox="1">
            <a:spLocks/>
          </p:cNvSpPr>
          <p:nvPr/>
        </p:nvSpPr>
        <p:spPr>
          <a:xfrm>
            <a:off x="536448" y="1562471"/>
            <a:ext cx="11202162" cy="46325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lvl="1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b="1" dirty="0">
                <a:solidFill>
                  <a:srgbClr val="002060"/>
                </a:solidFill>
              </a:rPr>
              <a:t>Czynności, które należy wykonać przed rozpoczęciem egzaminu, 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a w szczególności o przypomnieniu zdającym o zakazie wnoszenia i korzystania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z urządzeń telekomunikacyjnych oraz materiałów/przyborów, które nie zostały wymienione w informacji dyrektora CKE.</a:t>
            </a:r>
          </a:p>
          <a:p>
            <a:pPr marL="432000" lvl="1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b="1" dirty="0">
                <a:solidFill>
                  <a:srgbClr val="002060"/>
                </a:solidFill>
              </a:rPr>
              <a:t>Egzamin pisemny przy komputerze</a:t>
            </a:r>
            <a:r>
              <a:rPr lang="pl-PL" dirty="0">
                <a:solidFill>
                  <a:srgbClr val="002060"/>
                </a:solidFill>
              </a:rPr>
              <a:t> – możliwość powiększenia czcionki i rysunków.</a:t>
            </a:r>
          </a:p>
          <a:p>
            <a:pPr marL="432000" lvl="1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b="1" dirty="0">
                <a:solidFill>
                  <a:srgbClr val="002060"/>
                </a:solidFill>
              </a:rPr>
              <a:t>Sposób wypełniania dokumentacji</a:t>
            </a:r>
            <a:r>
              <a:rPr lang="pl-PL" dirty="0">
                <a:solidFill>
                  <a:srgbClr val="002060"/>
                </a:solidFill>
              </a:rPr>
              <a:t>, a w szczególności: kodowanie Kart oceny/odpowiedzi, nanoszenie poprawek, uzupełnianie zapisów w wykazie zdających, wypełnianie protokołu przebiegu egzaminu w sali. </a:t>
            </a:r>
          </a:p>
          <a:p>
            <a:pPr marL="432000" lvl="1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b="1" dirty="0">
                <a:solidFill>
                  <a:srgbClr val="002060"/>
                </a:solidFill>
              </a:rPr>
              <a:t>Postępowanie w sytuacjach szczególnych.</a:t>
            </a:r>
          </a:p>
          <a:p>
            <a:pPr marL="432000" lvl="1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b="1" dirty="0">
                <a:solidFill>
                  <a:srgbClr val="002060"/>
                </a:solidFill>
              </a:rPr>
              <a:t>Opis kopert bezpiecznych z arkuszami egzaminacyjnymi </a:t>
            </a:r>
            <a:r>
              <a:rPr lang="pl-PL" dirty="0">
                <a:solidFill>
                  <a:srgbClr val="002060"/>
                </a:solidFill>
              </a:rPr>
              <a:t>– część praktyczna model d i </a:t>
            </a:r>
            <a:r>
              <a:rPr lang="pl-PL" dirty="0" err="1">
                <a:solidFill>
                  <a:srgbClr val="002060"/>
                </a:solidFill>
              </a:rPr>
              <a:t>dk</a:t>
            </a:r>
            <a:r>
              <a:rPr lang="pl-PL" dirty="0">
                <a:solidFill>
                  <a:srgbClr val="002060"/>
                </a:solidFill>
              </a:rPr>
              <a:t>.</a:t>
            </a:r>
          </a:p>
          <a:p>
            <a:pPr marL="432000" lvl="1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b="1" dirty="0">
                <a:solidFill>
                  <a:srgbClr val="002060"/>
                </a:solidFill>
              </a:rPr>
              <a:t>Pakowanie materiałów egzaminacyjnych.</a:t>
            </a:r>
          </a:p>
          <a:p>
            <a:pPr marL="0" lvl="1" indent="0" algn="just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endParaRPr lang="pl-PL" b="1" dirty="0">
              <a:solidFill>
                <a:srgbClr val="002060"/>
              </a:solidFill>
            </a:endParaRPr>
          </a:p>
          <a:p>
            <a:pPr marL="432000" lvl="1" indent="-432000" algn="just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ü"/>
              <a:defRPr/>
            </a:pPr>
            <a:endParaRPr lang="pl-PL" b="1" dirty="0">
              <a:solidFill>
                <a:srgbClr val="00206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70056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4">
            <a:extLst>
              <a:ext uri="{FF2B5EF4-FFF2-40B4-BE49-F238E27FC236}">
                <a16:creationId xmlns:a16="http://schemas.microsoft.com/office/drawing/2014/main" id="{E33DFA17-3B09-4AA3-B6B1-EBEABA6E33C6}"/>
              </a:ext>
            </a:extLst>
          </p:cNvPr>
          <p:cNvSpPr txBox="1">
            <a:spLocks/>
          </p:cNvSpPr>
          <p:nvPr/>
        </p:nvSpPr>
        <p:spPr>
          <a:xfrm>
            <a:off x="817245" y="709048"/>
            <a:ext cx="10824210" cy="6172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08000"/>
              </a:lnSpc>
              <a:spcAft>
                <a:spcPct val="0"/>
              </a:spcAft>
            </a:pPr>
            <a:r>
              <a:rPr lang="pl-PL" altLang="pl-PL" sz="3200" dirty="0">
                <a:solidFill>
                  <a:srgbClr val="002060"/>
                </a:solidFill>
                <a:latin typeface="+mn-lt"/>
                <a:ea typeface="+mn-ea"/>
                <a:cs typeface="Times New Roman" panose="02020603050405020304" pitchFamily="18" charset="0"/>
              </a:rPr>
              <a:t>Asystent techniczny, administrator pracowni, operator egzaminu</a:t>
            </a:r>
            <a:endParaRPr lang="pl-PL" sz="3200" dirty="0">
              <a:latin typeface="+mn-lt"/>
            </a:endParaRPr>
          </a:p>
        </p:txBody>
      </p:sp>
      <p:sp>
        <p:nvSpPr>
          <p:cNvPr id="9" name="Symbol zastępczy tekstu 5">
            <a:extLst>
              <a:ext uri="{FF2B5EF4-FFF2-40B4-BE49-F238E27FC236}">
                <a16:creationId xmlns:a16="http://schemas.microsoft.com/office/drawing/2014/main" id="{A3B2D29F-0187-4D02-8852-211E1D7D1429}"/>
              </a:ext>
            </a:extLst>
          </p:cNvPr>
          <p:cNvSpPr txBox="1">
            <a:spLocks/>
          </p:cNvSpPr>
          <p:nvPr/>
        </p:nvSpPr>
        <p:spPr>
          <a:xfrm>
            <a:off x="235634" y="1537997"/>
            <a:ext cx="11405821" cy="1161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altLang="pl-PL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Dyrektor szkoły, placówki, centrum, podmiot prowadzący KKZ, pracodawca do przygotowania stanowisk egzaminacyjnych i zapewnienia prawidłowego funkcjonowania stanowisk komputerowych, specjalistycznego sprzętu oraz maszyn i urządzeń wykorzystywanych w czasie części praktycznej wyznacza: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9BFB599-929E-45E3-87E5-89240D78A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499429"/>
              </p:ext>
            </p:extLst>
          </p:nvPr>
        </p:nvGraphicFramePr>
        <p:xfrm>
          <a:off x="371333" y="2565614"/>
          <a:ext cx="8347934" cy="2250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Symbol zastępczy tekstu 7">
            <a:extLst>
              <a:ext uri="{FF2B5EF4-FFF2-40B4-BE49-F238E27FC236}">
                <a16:creationId xmlns:a16="http://schemas.microsoft.com/office/drawing/2014/main" id="{6A05FB5C-EC13-41AC-AA6B-FA530D1303FB}"/>
              </a:ext>
            </a:extLst>
          </p:cNvPr>
          <p:cNvSpPr txBox="1">
            <a:spLocks/>
          </p:cNvSpPr>
          <p:nvPr/>
        </p:nvSpPr>
        <p:spPr>
          <a:xfrm>
            <a:off x="8853684" y="2829926"/>
            <a:ext cx="3229560" cy="165231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dirty="0">
                <a:solidFill>
                  <a:srgbClr val="002060"/>
                </a:solidFill>
              </a:rPr>
              <a:t>Asystent techniczny, administrator (opiekun) pracowni </a:t>
            </a:r>
            <a:br>
              <a:rPr lang="pl-PL" altLang="pl-PL" dirty="0">
                <a:solidFill>
                  <a:srgbClr val="002060"/>
                </a:solidFill>
              </a:rPr>
            </a:br>
            <a:r>
              <a:rPr lang="pl-PL" altLang="pl-PL" dirty="0">
                <a:solidFill>
                  <a:srgbClr val="002060"/>
                </a:solidFill>
              </a:rPr>
              <a:t>i operator egzaminu </a:t>
            </a:r>
            <a:r>
              <a:rPr lang="pl-PL" altLang="pl-PL" b="1" u="sng" dirty="0">
                <a:solidFill>
                  <a:srgbClr val="002060"/>
                </a:solidFill>
              </a:rPr>
              <a:t>nie wchodzą </a:t>
            </a:r>
            <a:br>
              <a:rPr lang="pl-PL" altLang="pl-PL" b="1" u="sng" dirty="0">
                <a:solidFill>
                  <a:srgbClr val="002060"/>
                </a:solidFill>
              </a:rPr>
            </a:br>
            <a:r>
              <a:rPr lang="pl-PL" altLang="pl-PL" dirty="0">
                <a:solidFill>
                  <a:srgbClr val="002060"/>
                </a:solidFill>
              </a:rPr>
              <a:t>w skład ZN. </a:t>
            </a:r>
          </a:p>
          <a:p>
            <a:endParaRPr lang="pl-PL" dirty="0"/>
          </a:p>
        </p:txBody>
      </p:sp>
      <p:sp>
        <p:nvSpPr>
          <p:cNvPr id="12" name="Symbol zastępczy tekstu 8">
            <a:extLst>
              <a:ext uri="{FF2B5EF4-FFF2-40B4-BE49-F238E27FC236}">
                <a16:creationId xmlns:a16="http://schemas.microsoft.com/office/drawing/2014/main" id="{9A92A129-48E5-4313-AE8B-11900F583849}"/>
              </a:ext>
            </a:extLst>
          </p:cNvPr>
          <p:cNvSpPr txBox="1">
            <a:spLocks/>
          </p:cNvSpPr>
          <p:nvPr/>
        </p:nvSpPr>
        <p:spPr>
          <a:xfrm>
            <a:off x="137160" y="5326605"/>
            <a:ext cx="11917680" cy="97282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altLang="pl-PL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Nauczyciele pełniący funkcję administratora (opiekuna) pracowni oraz nauczyciele wyznaczeni do obsługi elektronicznego systemu przeprowadzania egzaminu (operatorzy egzaminu) wykonują czynności związane z przygotowaniem stanowisk komputerowych oraz obsługą elektronicznego systemu przeprowadzania egzaminu w ramach czynności o których mowa w art. 42 ust. 2  pkt 2 ustawy z dnia 26 stycznia 1982 r. – Karta nauczyciela.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8646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F9EE0E32-5110-4E0B-922E-EF7EB7F44A39}"/>
              </a:ext>
            </a:extLst>
          </p:cNvPr>
          <p:cNvSpPr txBox="1">
            <a:spLocks/>
          </p:cNvSpPr>
          <p:nvPr/>
        </p:nvSpPr>
        <p:spPr>
          <a:xfrm>
            <a:off x="462245" y="584555"/>
            <a:ext cx="11355868" cy="7429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002060"/>
                </a:solidFill>
                <a:latin typeface="+mn-lt"/>
              </a:rPr>
              <a:t>Asystent</a:t>
            </a: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pl-PL" sz="3600" dirty="0">
                <a:solidFill>
                  <a:srgbClr val="002060"/>
                </a:solidFill>
                <a:latin typeface="+mn-lt"/>
              </a:rPr>
              <a:t>techniczny</a:t>
            </a: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l-PL" sz="3600" dirty="0">
                <a:solidFill>
                  <a:srgbClr val="002060"/>
                </a:solidFill>
                <a:latin typeface="+mn-lt"/>
              </a:rPr>
              <a:t>(model w i </a:t>
            </a:r>
            <a:r>
              <a:rPr lang="pl-PL" sz="3600" dirty="0" err="1">
                <a:solidFill>
                  <a:srgbClr val="002060"/>
                </a:solidFill>
                <a:latin typeface="+mn-lt"/>
              </a:rPr>
              <a:t>wk</a:t>
            </a:r>
            <a:r>
              <a:rPr lang="pl-PL" sz="3600" dirty="0">
                <a:solidFill>
                  <a:srgbClr val="002060"/>
                </a:solidFill>
                <a:latin typeface="+mn-lt"/>
              </a:rPr>
              <a:t>)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39BFED64-D1FE-453E-94B5-9EE8CB66E5DC}"/>
              </a:ext>
            </a:extLst>
          </p:cNvPr>
          <p:cNvSpPr txBox="1">
            <a:spLocks/>
          </p:cNvSpPr>
          <p:nvPr/>
        </p:nvSpPr>
        <p:spPr>
          <a:xfrm>
            <a:off x="462245" y="1327505"/>
            <a:ext cx="11200997" cy="4298223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 algn="just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</a:rPr>
              <a:t>Może to być dowolna osoba pełnoletnia wyznaczona przez PZE,</a:t>
            </a:r>
            <a:r>
              <a:rPr lang="pl-PL" altLang="pl-PL" sz="2400" dirty="0">
                <a:solidFill>
                  <a:srgbClr val="002060"/>
                </a:solidFill>
              </a:rPr>
              <a:t> niebędąca uczniem szkoły albo słuchaczem KKZ w danym podmiocie, posiadająca kwalifikacje lub umiejętności właściwe dla zapewnienia prawidłowego funkcjonowania stanowisk egzaminacyjnych, specjalistycznego sprzętu oraz maszyn i urządzeń wykorzystywanych w czasie części praktycznej egzaminu zawodowego.</a:t>
            </a:r>
            <a:endParaRPr lang="pl-PL" sz="2400" dirty="0">
              <a:solidFill>
                <a:srgbClr val="002060"/>
              </a:solidFill>
            </a:endParaRPr>
          </a:p>
          <a:p>
            <a:pPr marL="432000" indent="-432000" algn="just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</a:rPr>
              <a:t>Odbiera od PZE materiały niezbędne do przygotowania stanowisk egzaminacyjnych do wykonania zadania. </a:t>
            </a:r>
          </a:p>
          <a:p>
            <a:pPr marL="432000" indent="-432000" algn="just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</a:rPr>
              <a:t>Przygotowuje stanowiska komputerowe, maszyny, urządzenia i specjalistyczny sprzęt oraz surowce i materiały. </a:t>
            </a:r>
          </a:p>
          <a:p>
            <a:pPr marL="432000" indent="-432000" algn="just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</a:rPr>
              <a:t>Odpowiada za ochronę informacji zawartych we wskazaniach / wytycznych CKE.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sz="24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pl-PL" b="1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6F77A84-9864-4D84-9F6D-28B20E0BA0D2}"/>
              </a:ext>
            </a:extLst>
          </p:cNvPr>
          <p:cNvSpPr txBox="1"/>
          <p:nvPr/>
        </p:nvSpPr>
        <p:spPr>
          <a:xfrm>
            <a:off x="528758" y="5406533"/>
            <a:ext cx="1113448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l-PL" altLang="pl-PL" sz="2400" dirty="0">
                <a:solidFill>
                  <a:srgbClr val="C00000"/>
                </a:solidFill>
                <a:latin typeface="+mn-lt"/>
              </a:rPr>
              <a:t>Asystent techniczny </a:t>
            </a:r>
            <a:r>
              <a:rPr lang="pl-PL" altLang="pl-PL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nie może </a:t>
            </a:r>
            <a:r>
              <a:rPr lang="pl-PL" altLang="pl-PL" sz="2400" dirty="0">
                <a:solidFill>
                  <a:srgbClr val="C00000"/>
                </a:solidFill>
                <a:latin typeface="+mn-lt"/>
              </a:rPr>
              <a:t>podczas egzaminu pełnić równocześnie innej roli, np. być przewodniczącym ZE lub ZN.</a:t>
            </a:r>
          </a:p>
        </p:txBody>
      </p:sp>
    </p:spTree>
    <p:extLst>
      <p:ext uri="{BB962C8B-B14F-4D97-AF65-F5344CB8AC3E}">
        <p14:creationId xmlns:p14="http://schemas.microsoft.com/office/powerpoint/2010/main" val="3642514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478AF6E6-B8D5-43E7-BB87-A1057B498D6C}"/>
              </a:ext>
            </a:extLst>
          </p:cNvPr>
          <p:cNvSpPr txBox="1">
            <a:spLocks/>
          </p:cNvSpPr>
          <p:nvPr/>
        </p:nvSpPr>
        <p:spPr>
          <a:xfrm>
            <a:off x="367715" y="436628"/>
            <a:ext cx="10906926" cy="9937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3600" dirty="0">
                <a:solidFill>
                  <a:srgbClr val="002060"/>
                </a:solidFill>
                <a:latin typeface="+mn-lt"/>
              </a:rPr>
              <a:t>EGZAMINATOR - część praktyczna model w i </a:t>
            </a:r>
            <a:r>
              <a:rPr lang="pl-PL" altLang="pl-PL" sz="3600" dirty="0" err="1">
                <a:solidFill>
                  <a:srgbClr val="002060"/>
                </a:solidFill>
                <a:latin typeface="+mn-lt"/>
              </a:rPr>
              <a:t>wk</a:t>
            </a:r>
            <a:endParaRPr lang="pl-PL" altLang="pl-PL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D365855-9FB8-4C76-A294-665A87DC848E}"/>
              </a:ext>
            </a:extLst>
          </p:cNvPr>
          <p:cNvSpPr txBox="1">
            <a:spLocks/>
          </p:cNvSpPr>
          <p:nvPr/>
        </p:nvSpPr>
        <p:spPr>
          <a:xfrm>
            <a:off x="367715" y="1403691"/>
            <a:ext cx="11404462" cy="486801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indent="-442913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Należy ustalić zasady </a:t>
            </a:r>
            <a:r>
              <a:rPr lang="pl-PL" altLang="pl-PL" sz="2400" b="1" dirty="0">
                <a:solidFill>
                  <a:srgbClr val="002060"/>
                </a:solidFill>
              </a:rPr>
              <a:t>kontaktu z egzaminatorem w trakcie egzaminu</a:t>
            </a:r>
            <a:r>
              <a:rPr lang="pl-PL" altLang="pl-PL" sz="2400" dirty="0">
                <a:solidFill>
                  <a:srgbClr val="002060"/>
                </a:solidFill>
              </a:rPr>
              <a:t>, w przypadku wystąpienia sytuacji szczególnych.</a:t>
            </a:r>
          </a:p>
          <a:p>
            <a:pPr marL="442913" indent="-442913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Przed egzaminem należy przekazać egzaminatorowi wskazania do przygotowania stanowisk egzaminacyjnych i dopilnować, aby zapoznał się z tym dokumentem </a:t>
            </a:r>
            <a:br>
              <a:rPr lang="pl-PL" altLang="pl-PL" sz="2400" dirty="0">
                <a:solidFill>
                  <a:srgbClr val="002060"/>
                </a:solidFill>
              </a:rPr>
            </a:br>
            <a:r>
              <a:rPr lang="pl-PL" altLang="pl-PL" sz="2400" dirty="0">
                <a:solidFill>
                  <a:srgbClr val="002060"/>
                </a:solidFill>
              </a:rPr>
              <a:t>i ze stanowiskami.</a:t>
            </a:r>
          </a:p>
          <a:p>
            <a:pPr marL="442913" indent="-442913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Należy poinformować egzaminatora, że </a:t>
            </a:r>
            <a:r>
              <a:rPr lang="pl-PL" altLang="pl-PL" sz="2400" b="1" u="sng" dirty="0">
                <a:solidFill>
                  <a:srgbClr val="002060"/>
                </a:solidFill>
              </a:rPr>
              <a:t>nie może</a:t>
            </a:r>
            <a:r>
              <a:rPr lang="pl-PL" altLang="pl-PL" sz="2400" dirty="0">
                <a:solidFill>
                  <a:srgbClr val="002060"/>
                </a:solidFill>
              </a:rPr>
              <a:t>: </a:t>
            </a:r>
          </a:p>
          <a:p>
            <a:pPr marL="792000" lvl="1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dirty="0">
                <a:solidFill>
                  <a:srgbClr val="002060"/>
                </a:solidFill>
              </a:rPr>
              <a:t>zaglądać do arkuszy egzaminacyjnych zdających oraz arkuszy niewykorzystanych,</a:t>
            </a:r>
          </a:p>
          <a:p>
            <a:pPr marL="792000" lvl="1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dirty="0">
                <a:solidFill>
                  <a:srgbClr val="002060"/>
                </a:solidFill>
              </a:rPr>
              <a:t>udzielać zdającym żadnych wyjaśnień dotyczących zadań egzaminacyjnych,</a:t>
            </a:r>
          </a:p>
          <a:p>
            <a:pPr marL="792000" lvl="1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dirty="0">
                <a:solidFill>
                  <a:srgbClr val="002060"/>
                </a:solidFill>
              </a:rPr>
              <a:t>opuszczać sali egzaminacyjnej</a:t>
            </a:r>
            <a:r>
              <a:rPr lang="pl-PL" altLang="pl-PL" sz="2000" dirty="0">
                <a:solidFill>
                  <a:srgbClr val="002060"/>
                </a:solidFill>
              </a:rPr>
              <a:t>.</a:t>
            </a:r>
          </a:p>
          <a:p>
            <a:pPr marL="442913" indent="-442913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Należy przypomnieć egzaminatorowi, że jako członek ZN musi być obecny przy pakowaniu arkuszy egzaminacyjnych, kart ocen i zasad oceniania do koperty bezpiecznej i zaklejaniu jej.</a:t>
            </a:r>
          </a:p>
          <a:p>
            <a:pPr marL="442913" indent="-442913" algn="just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B050"/>
                </a:solidFill>
              </a:rPr>
              <a:t>Wprowadzanie ocen z zasad oceniania bezpośrednio do SIOEPKZ (zapewnienie komputera dla egzaminatora z dostępem do Internetu) – brak wypełniania papierowych kart oceny.</a:t>
            </a:r>
          </a:p>
        </p:txBody>
      </p:sp>
    </p:spTree>
    <p:extLst>
      <p:ext uri="{BB962C8B-B14F-4D97-AF65-F5344CB8AC3E}">
        <p14:creationId xmlns:p14="http://schemas.microsoft.com/office/powerpoint/2010/main" val="409870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2784E464-B64A-4614-9350-2C88DBD4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5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638C06D-F644-4B33-8858-D880F038F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3900" y="968477"/>
            <a:ext cx="5372100" cy="4921047"/>
            <a:chOff x="723900" y="968477"/>
            <a:chExt cx="5372100" cy="4921047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9F720D8-8BAF-4A0C-B2DC-8A1F1E0B2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00" y="2968796"/>
              <a:ext cx="2319325" cy="2920728"/>
            </a:xfrm>
            <a:custGeom>
              <a:avLst/>
              <a:gdLst>
                <a:gd name="T0" fmla="*/ 378 w 709"/>
                <a:gd name="T1" fmla="*/ 376 h 893"/>
                <a:gd name="T2" fmla="*/ 198 w 709"/>
                <a:gd name="T3" fmla="*/ 0 h 893"/>
                <a:gd name="T4" fmla="*/ 0 w 709"/>
                <a:gd name="T5" fmla="*/ 397 h 893"/>
                <a:gd name="T6" fmla="*/ 497 w 709"/>
                <a:gd name="T7" fmla="*/ 893 h 893"/>
                <a:gd name="T8" fmla="*/ 709 w 709"/>
                <a:gd name="T9" fmla="*/ 845 h 893"/>
                <a:gd name="T10" fmla="*/ 526 w 709"/>
                <a:gd name="T11" fmla="*/ 485 h 893"/>
                <a:gd name="T12" fmla="*/ 378 w 709"/>
                <a:gd name="T13" fmla="*/ 376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893">
                  <a:moveTo>
                    <a:pt x="378" y="376"/>
                  </a:moveTo>
                  <a:cubicBezTo>
                    <a:pt x="276" y="273"/>
                    <a:pt x="213" y="142"/>
                    <a:pt x="198" y="0"/>
                  </a:cubicBezTo>
                  <a:cubicBezTo>
                    <a:pt x="78" y="90"/>
                    <a:pt x="0" y="234"/>
                    <a:pt x="0" y="397"/>
                  </a:cubicBezTo>
                  <a:cubicBezTo>
                    <a:pt x="0" y="671"/>
                    <a:pt x="222" y="893"/>
                    <a:pt x="497" y="893"/>
                  </a:cubicBezTo>
                  <a:cubicBezTo>
                    <a:pt x="573" y="893"/>
                    <a:pt x="644" y="876"/>
                    <a:pt x="709" y="845"/>
                  </a:cubicBezTo>
                  <a:cubicBezTo>
                    <a:pt x="609" y="748"/>
                    <a:pt x="545" y="622"/>
                    <a:pt x="526" y="485"/>
                  </a:cubicBezTo>
                  <a:cubicBezTo>
                    <a:pt x="472" y="456"/>
                    <a:pt x="422" y="420"/>
                    <a:pt x="378" y="376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92000">
                  <a:srgbClr val="6672E4"/>
                </a:gs>
                <a:gs pos="28000">
                  <a:srgbClr val="882BE5"/>
                </a:gs>
              </a:gsLst>
              <a:lin ang="90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B8E7BA8-3BC1-4755-AE40-0C84D9216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107" y="968477"/>
              <a:ext cx="3107685" cy="1546653"/>
            </a:xfrm>
            <a:custGeom>
              <a:avLst/>
              <a:gdLst>
                <a:gd name="T0" fmla="*/ 475 w 950"/>
                <a:gd name="T1" fmla="*/ 473 h 473"/>
                <a:gd name="T2" fmla="*/ 800 w 950"/>
                <a:gd name="T3" fmla="*/ 382 h 473"/>
                <a:gd name="T4" fmla="*/ 950 w 950"/>
                <a:gd name="T5" fmla="*/ 401 h 473"/>
                <a:gd name="T6" fmla="*/ 826 w 950"/>
                <a:gd name="T7" fmla="*/ 194 h 473"/>
                <a:gd name="T8" fmla="*/ 124 w 950"/>
                <a:gd name="T9" fmla="*/ 194 h 473"/>
                <a:gd name="T10" fmla="*/ 0 w 950"/>
                <a:gd name="T11" fmla="*/ 401 h 473"/>
                <a:gd name="T12" fmla="*/ 151 w 950"/>
                <a:gd name="T13" fmla="*/ 382 h 473"/>
                <a:gd name="T14" fmla="*/ 475 w 950"/>
                <a:gd name="T15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0" h="473">
                  <a:moveTo>
                    <a:pt x="475" y="473"/>
                  </a:moveTo>
                  <a:cubicBezTo>
                    <a:pt x="572" y="414"/>
                    <a:pt x="685" y="382"/>
                    <a:pt x="800" y="382"/>
                  </a:cubicBezTo>
                  <a:cubicBezTo>
                    <a:pt x="851" y="382"/>
                    <a:pt x="901" y="389"/>
                    <a:pt x="950" y="401"/>
                  </a:cubicBezTo>
                  <a:cubicBezTo>
                    <a:pt x="927" y="325"/>
                    <a:pt x="886" y="253"/>
                    <a:pt x="826" y="194"/>
                  </a:cubicBezTo>
                  <a:cubicBezTo>
                    <a:pt x="632" y="0"/>
                    <a:pt x="318" y="0"/>
                    <a:pt x="124" y="194"/>
                  </a:cubicBezTo>
                  <a:cubicBezTo>
                    <a:pt x="64" y="253"/>
                    <a:pt x="23" y="325"/>
                    <a:pt x="0" y="401"/>
                  </a:cubicBezTo>
                  <a:cubicBezTo>
                    <a:pt x="49" y="389"/>
                    <a:pt x="99" y="382"/>
                    <a:pt x="151" y="382"/>
                  </a:cubicBezTo>
                  <a:cubicBezTo>
                    <a:pt x="266" y="382"/>
                    <a:pt x="378" y="414"/>
                    <a:pt x="475" y="473"/>
                  </a:cubicBezTo>
                  <a:close/>
                </a:path>
              </a:pathLst>
            </a:custGeom>
            <a:gradFill>
              <a:gsLst>
                <a:gs pos="3000">
                  <a:srgbClr val="7CEFD8"/>
                </a:gs>
                <a:gs pos="13000">
                  <a:srgbClr val="6672E4"/>
                </a:gs>
                <a:gs pos="99000">
                  <a:srgbClr val="882BE5"/>
                </a:gs>
              </a:gsLst>
              <a:lin ang="60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3B6EAAE-1C2D-46EB-A473-3B6078DC2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675" y="2968796"/>
              <a:ext cx="2319325" cy="2920728"/>
            </a:xfrm>
            <a:custGeom>
              <a:avLst/>
              <a:gdLst>
                <a:gd name="T0" fmla="*/ 511 w 709"/>
                <a:gd name="T1" fmla="*/ 0 h 893"/>
                <a:gd name="T2" fmla="*/ 331 w 709"/>
                <a:gd name="T3" fmla="*/ 376 h 893"/>
                <a:gd name="T4" fmla="*/ 183 w 709"/>
                <a:gd name="T5" fmla="*/ 485 h 893"/>
                <a:gd name="T6" fmla="*/ 0 w 709"/>
                <a:gd name="T7" fmla="*/ 845 h 893"/>
                <a:gd name="T8" fmla="*/ 213 w 709"/>
                <a:gd name="T9" fmla="*/ 893 h 893"/>
                <a:gd name="T10" fmla="*/ 709 w 709"/>
                <a:gd name="T11" fmla="*/ 397 h 893"/>
                <a:gd name="T12" fmla="*/ 511 w 709"/>
                <a:gd name="T13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893">
                  <a:moveTo>
                    <a:pt x="511" y="0"/>
                  </a:moveTo>
                  <a:cubicBezTo>
                    <a:pt x="496" y="142"/>
                    <a:pt x="433" y="273"/>
                    <a:pt x="331" y="376"/>
                  </a:cubicBezTo>
                  <a:cubicBezTo>
                    <a:pt x="287" y="420"/>
                    <a:pt x="237" y="456"/>
                    <a:pt x="183" y="485"/>
                  </a:cubicBezTo>
                  <a:cubicBezTo>
                    <a:pt x="164" y="622"/>
                    <a:pt x="100" y="748"/>
                    <a:pt x="0" y="845"/>
                  </a:cubicBezTo>
                  <a:cubicBezTo>
                    <a:pt x="65" y="876"/>
                    <a:pt x="137" y="893"/>
                    <a:pt x="213" y="893"/>
                  </a:cubicBezTo>
                  <a:cubicBezTo>
                    <a:pt x="487" y="893"/>
                    <a:pt x="709" y="671"/>
                    <a:pt x="709" y="397"/>
                  </a:cubicBezTo>
                  <a:cubicBezTo>
                    <a:pt x="709" y="234"/>
                    <a:pt x="631" y="90"/>
                    <a:pt x="511" y="0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92000">
                  <a:srgbClr val="6672E4"/>
                </a:gs>
                <a:gs pos="28000">
                  <a:srgbClr val="882BE5"/>
                </a:gs>
              </a:gsLst>
              <a:lin ang="18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 descr="This image is an icon of three people interacting. ">
              <a:extLst>
                <a:ext uri="{FF2B5EF4-FFF2-40B4-BE49-F238E27FC236}">
                  <a16:creationId xmlns:a16="http://schemas.microsoft.com/office/drawing/2014/main" id="{7BF3ACC0-B381-45FC-900F-55F46E5E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022" y="4735092"/>
              <a:ext cx="984471" cy="758291"/>
            </a:xfrm>
            <a:custGeom>
              <a:avLst/>
              <a:gdLst>
                <a:gd name="T0" fmla="*/ 0 w 301"/>
                <a:gd name="T1" fmla="*/ 0 h 232"/>
                <a:gd name="T2" fmla="*/ 150 w 301"/>
                <a:gd name="T3" fmla="*/ 232 h 232"/>
                <a:gd name="T4" fmla="*/ 301 w 301"/>
                <a:gd name="T5" fmla="*/ 0 h 232"/>
                <a:gd name="T6" fmla="*/ 150 w 301"/>
                <a:gd name="T7" fmla="*/ 19 h 232"/>
                <a:gd name="T8" fmla="*/ 0 w 301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32">
                  <a:moveTo>
                    <a:pt x="0" y="0"/>
                  </a:moveTo>
                  <a:cubicBezTo>
                    <a:pt x="27" y="92"/>
                    <a:pt x="80" y="172"/>
                    <a:pt x="150" y="232"/>
                  </a:cubicBezTo>
                  <a:cubicBezTo>
                    <a:pt x="220" y="172"/>
                    <a:pt x="273" y="92"/>
                    <a:pt x="301" y="0"/>
                  </a:cubicBezTo>
                  <a:cubicBezTo>
                    <a:pt x="252" y="13"/>
                    <a:pt x="201" y="19"/>
                    <a:pt x="150" y="19"/>
                  </a:cubicBezTo>
                  <a:cubicBezTo>
                    <a:pt x="99" y="19"/>
                    <a:pt x="49" y="13"/>
                    <a:pt x="0" y="0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42000">
                  <a:srgbClr val="6672E4"/>
                </a:gs>
                <a:gs pos="0">
                  <a:srgbClr val="882BE5"/>
                </a:gs>
              </a:gsLst>
              <a:lin ang="54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 descr="This image is an icon of three people and a symbol that represents connection to the internet.">
              <a:extLst>
                <a:ext uri="{FF2B5EF4-FFF2-40B4-BE49-F238E27FC236}">
                  <a16:creationId xmlns:a16="http://schemas.microsoft.com/office/drawing/2014/main" id="{9E41B0EC-DA27-4BF7-891C-FC6D7EF3C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675" y="2641947"/>
              <a:ext cx="1260332" cy="1406761"/>
            </a:xfrm>
            <a:custGeom>
              <a:avLst/>
              <a:gdLst>
                <a:gd name="T0" fmla="*/ 239 w 385"/>
                <a:gd name="T1" fmla="*/ 384 h 430"/>
                <a:gd name="T2" fmla="*/ 385 w 385"/>
                <a:gd name="T3" fmla="*/ 31 h 430"/>
                <a:gd name="T4" fmla="*/ 213 w 385"/>
                <a:gd name="T5" fmla="*/ 0 h 430"/>
                <a:gd name="T6" fmla="*/ 0 w 385"/>
                <a:gd name="T7" fmla="*/ 48 h 430"/>
                <a:gd name="T8" fmla="*/ 186 w 385"/>
                <a:gd name="T9" fmla="*/ 430 h 430"/>
                <a:gd name="T10" fmla="*/ 239 w 385"/>
                <a:gd name="T11" fmla="*/ 384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" h="430">
                  <a:moveTo>
                    <a:pt x="239" y="384"/>
                  </a:moveTo>
                  <a:cubicBezTo>
                    <a:pt x="337" y="286"/>
                    <a:pt x="385" y="159"/>
                    <a:pt x="385" y="31"/>
                  </a:cubicBezTo>
                  <a:cubicBezTo>
                    <a:pt x="331" y="11"/>
                    <a:pt x="273" y="0"/>
                    <a:pt x="213" y="0"/>
                  </a:cubicBezTo>
                  <a:cubicBezTo>
                    <a:pt x="137" y="0"/>
                    <a:pt x="65" y="17"/>
                    <a:pt x="0" y="48"/>
                  </a:cubicBezTo>
                  <a:cubicBezTo>
                    <a:pt x="105" y="150"/>
                    <a:pt x="171" y="285"/>
                    <a:pt x="186" y="430"/>
                  </a:cubicBezTo>
                  <a:cubicBezTo>
                    <a:pt x="205" y="416"/>
                    <a:pt x="222" y="400"/>
                    <a:pt x="239" y="384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7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 descr="This image is an icon of three people and a globe.">
              <a:extLst>
                <a:ext uri="{FF2B5EF4-FFF2-40B4-BE49-F238E27FC236}">
                  <a16:creationId xmlns:a16="http://schemas.microsoft.com/office/drawing/2014/main" id="{BDEE62C1-79C7-4BD6-99A1-2466D37A5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200" y="2641947"/>
              <a:ext cx="1259024" cy="1402839"/>
            </a:xfrm>
            <a:custGeom>
              <a:avLst/>
              <a:gdLst>
                <a:gd name="T0" fmla="*/ 173 w 385"/>
                <a:gd name="T1" fmla="*/ 0 h 429"/>
                <a:gd name="T2" fmla="*/ 1 w 385"/>
                <a:gd name="T3" fmla="*/ 31 h 429"/>
                <a:gd name="T4" fmla="*/ 146 w 385"/>
                <a:gd name="T5" fmla="*/ 384 h 429"/>
                <a:gd name="T6" fmla="*/ 199 w 385"/>
                <a:gd name="T7" fmla="*/ 429 h 429"/>
                <a:gd name="T8" fmla="*/ 385 w 385"/>
                <a:gd name="T9" fmla="*/ 48 h 429"/>
                <a:gd name="T10" fmla="*/ 173 w 385"/>
                <a:gd name="T11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" h="429">
                  <a:moveTo>
                    <a:pt x="173" y="0"/>
                  </a:moveTo>
                  <a:cubicBezTo>
                    <a:pt x="112" y="0"/>
                    <a:pt x="54" y="11"/>
                    <a:pt x="1" y="31"/>
                  </a:cubicBezTo>
                  <a:cubicBezTo>
                    <a:pt x="0" y="159"/>
                    <a:pt x="49" y="286"/>
                    <a:pt x="146" y="384"/>
                  </a:cubicBezTo>
                  <a:cubicBezTo>
                    <a:pt x="163" y="400"/>
                    <a:pt x="181" y="416"/>
                    <a:pt x="199" y="429"/>
                  </a:cubicBezTo>
                  <a:cubicBezTo>
                    <a:pt x="215" y="285"/>
                    <a:pt x="280" y="150"/>
                    <a:pt x="385" y="48"/>
                  </a:cubicBezTo>
                  <a:cubicBezTo>
                    <a:pt x="320" y="17"/>
                    <a:pt x="249" y="0"/>
                    <a:pt x="173" y="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7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037B9F-F7D4-490B-B8D1-723E759320EF}"/>
                </a:ext>
              </a:extLst>
            </p:cNvPr>
            <p:cNvSpPr txBox="1"/>
            <p:nvPr/>
          </p:nvSpPr>
          <p:spPr>
            <a:xfrm>
              <a:off x="3162299" y="3906330"/>
              <a:ext cx="495302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732C0092-A5BE-4296-9B7E-73CA9D6A0C92}"/>
                </a:ext>
              </a:extLst>
            </p:cNvPr>
            <p:cNvGrpSpPr/>
            <p:nvPr/>
          </p:nvGrpSpPr>
          <p:grpSpPr>
            <a:xfrm>
              <a:off x="3260907" y="3450123"/>
              <a:ext cx="330200" cy="346075"/>
              <a:chOff x="2686050" y="2895601"/>
              <a:chExt cx="330200" cy="346075"/>
            </a:xfrm>
          </p:grpSpPr>
          <p:sp>
            <p:nvSpPr>
              <p:cNvPr id="91" name="Oval 309">
                <a:extLst>
                  <a:ext uri="{FF2B5EF4-FFF2-40B4-BE49-F238E27FC236}">
                    <a16:creationId xmlns:a16="http://schemas.microsoft.com/office/drawing/2014/main" id="{322943C5-DF07-4D19-80BE-A092E8DCD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9875" y="2895601"/>
                <a:ext cx="82550" cy="82550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310">
                <a:extLst>
                  <a:ext uri="{FF2B5EF4-FFF2-40B4-BE49-F238E27FC236}">
                    <a16:creationId xmlns:a16="http://schemas.microsoft.com/office/drawing/2014/main" id="{AD6217C9-47FE-4784-97F3-BB1CEF6B0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2888" y="2978151"/>
                <a:ext cx="134938" cy="66675"/>
              </a:xfrm>
              <a:custGeom>
                <a:avLst/>
                <a:gdLst>
                  <a:gd name="T0" fmla="*/ 36 w 36"/>
                  <a:gd name="T1" fmla="*/ 18 h 18"/>
                  <a:gd name="T2" fmla="*/ 0 w 36"/>
                  <a:gd name="T3" fmla="*/ 18 h 18"/>
                  <a:gd name="T4" fmla="*/ 18 w 36"/>
                  <a:gd name="T5" fmla="*/ 0 h 18"/>
                  <a:gd name="T6" fmla="*/ 36 w 3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8">
                    <a:moveTo>
                      <a:pt x="36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28" y="0"/>
                      <a:pt x="36" y="8"/>
                      <a:pt x="36" y="18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Oval 311">
                <a:extLst>
                  <a:ext uri="{FF2B5EF4-FFF2-40B4-BE49-F238E27FC236}">
                    <a16:creationId xmlns:a16="http://schemas.microsoft.com/office/drawing/2014/main" id="{145614E0-2CF6-4018-A29C-347103CC1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275" y="3128963"/>
                <a:ext cx="60325" cy="58738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312">
                <a:extLst>
                  <a:ext uri="{FF2B5EF4-FFF2-40B4-BE49-F238E27FC236}">
                    <a16:creationId xmlns:a16="http://schemas.microsoft.com/office/drawing/2014/main" id="{C15930DF-7C04-43B8-94F3-9A62A91A3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050" y="3187701"/>
                <a:ext cx="104775" cy="53975"/>
              </a:xfrm>
              <a:custGeom>
                <a:avLst/>
                <a:gdLst>
                  <a:gd name="T0" fmla="*/ 28 w 28"/>
                  <a:gd name="T1" fmla="*/ 14 h 14"/>
                  <a:gd name="T2" fmla="*/ 0 w 28"/>
                  <a:gd name="T3" fmla="*/ 14 h 14"/>
                  <a:gd name="T4" fmla="*/ 14 w 28"/>
                  <a:gd name="T5" fmla="*/ 0 h 14"/>
                  <a:gd name="T6" fmla="*/ 28 w 28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4">
                    <a:moveTo>
                      <a:pt x="28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Oval 313">
                <a:extLst>
                  <a:ext uri="{FF2B5EF4-FFF2-40B4-BE49-F238E27FC236}">
                    <a16:creationId xmlns:a16="http://schemas.microsoft.com/office/drawing/2014/main" id="{C37FB908-4B07-487A-8AE5-2C93E1AF8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128963"/>
                <a:ext cx="60325" cy="58738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314">
                <a:extLst>
                  <a:ext uri="{FF2B5EF4-FFF2-40B4-BE49-F238E27FC236}">
                    <a16:creationId xmlns:a16="http://schemas.microsoft.com/office/drawing/2014/main" id="{B3C647A5-00EF-45D7-A795-5CC541EFF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1475" y="3187701"/>
                <a:ext cx="104775" cy="53975"/>
              </a:xfrm>
              <a:custGeom>
                <a:avLst/>
                <a:gdLst>
                  <a:gd name="T0" fmla="*/ 28 w 28"/>
                  <a:gd name="T1" fmla="*/ 14 h 14"/>
                  <a:gd name="T2" fmla="*/ 0 w 28"/>
                  <a:gd name="T3" fmla="*/ 14 h 14"/>
                  <a:gd name="T4" fmla="*/ 14 w 28"/>
                  <a:gd name="T5" fmla="*/ 0 h 14"/>
                  <a:gd name="T6" fmla="*/ 28 w 28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4">
                    <a:moveTo>
                      <a:pt x="28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val 315">
                <a:extLst>
                  <a:ext uri="{FF2B5EF4-FFF2-40B4-BE49-F238E27FC236}">
                    <a16:creationId xmlns:a16="http://schemas.microsoft.com/office/drawing/2014/main" id="{8E007759-5FF7-4D0A-A475-0EAD05E96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128963"/>
                <a:ext cx="60325" cy="58738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316">
                <a:extLst>
                  <a:ext uri="{FF2B5EF4-FFF2-40B4-BE49-F238E27FC236}">
                    <a16:creationId xmlns:a16="http://schemas.microsoft.com/office/drawing/2014/main" id="{42BF9E91-C3D1-479E-A251-AD54A926B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1475" y="3187701"/>
                <a:ext cx="104775" cy="53975"/>
              </a:xfrm>
              <a:custGeom>
                <a:avLst/>
                <a:gdLst>
                  <a:gd name="T0" fmla="*/ 28 w 28"/>
                  <a:gd name="T1" fmla="*/ 14 h 14"/>
                  <a:gd name="T2" fmla="*/ 0 w 28"/>
                  <a:gd name="T3" fmla="*/ 14 h 14"/>
                  <a:gd name="T4" fmla="*/ 14 w 28"/>
                  <a:gd name="T5" fmla="*/ 0 h 14"/>
                  <a:gd name="T6" fmla="*/ 28 w 28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4">
                    <a:moveTo>
                      <a:pt x="28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Oval 317">
                <a:extLst>
                  <a:ext uri="{FF2B5EF4-FFF2-40B4-BE49-F238E27FC236}">
                    <a16:creationId xmlns:a16="http://schemas.microsoft.com/office/drawing/2014/main" id="{FE52E745-A552-4F06-9535-C6C622D93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0988" y="3128963"/>
                <a:ext cx="60325" cy="58738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318">
                <a:extLst>
                  <a:ext uri="{FF2B5EF4-FFF2-40B4-BE49-F238E27FC236}">
                    <a16:creationId xmlns:a16="http://schemas.microsoft.com/office/drawing/2014/main" id="{A9F3F5BA-CD89-43EF-82A6-14201A89D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763" y="3187701"/>
                <a:ext cx="104775" cy="53975"/>
              </a:xfrm>
              <a:custGeom>
                <a:avLst/>
                <a:gdLst>
                  <a:gd name="T0" fmla="*/ 28 w 28"/>
                  <a:gd name="T1" fmla="*/ 14 h 14"/>
                  <a:gd name="T2" fmla="*/ 0 w 28"/>
                  <a:gd name="T3" fmla="*/ 14 h 14"/>
                  <a:gd name="T4" fmla="*/ 14 w 28"/>
                  <a:gd name="T5" fmla="*/ 0 h 14"/>
                  <a:gd name="T6" fmla="*/ 28 w 28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14">
                    <a:moveTo>
                      <a:pt x="28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319">
                <a:extLst>
                  <a:ext uri="{FF2B5EF4-FFF2-40B4-BE49-F238E27FC236}">
                    <a16:creationId xmlns:a16="http://schemas.microsoft.com/office/drawing/2014/main" id="{0C1B8AEB-E335-4D8B-8846-5975E8B3D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8" y="3074988"/>
                <a:ext cx="225425" cy="15875"/>
              </a:xfrm>
              <a:custGeom>
                <a:avLst/>
                <a:gdLst>
                  <a:gd name="T0" fmla="*/ 0 w 142"/>
                  <a:gd name="T1" fmla="*/ 10 h 10"/>
                  <a:gd name="T2" fmla="*/ 0 w 142"/>
                  <a:gd name="T3" fmla="*/ 0 h 10"/>
                  <a:gd name="T4" fmla="*/ 142 w 142"/>
                  <a:gd name="T5" fmla="*/ 0 h 10"/>
                  <a:gd name="T6" fmla="*/ 142 w 14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2" h="10">
                    <a:moveTo>
                      <a:pt x="0" y="10"/>
                    </a:moveTo>
                    <a:lnTo>
                      <a:pt x="0" y="0"/>
                    </a:lnTo>
                    <a:lnTo>
                      <a:pt x="142" y="0"/>
                    </a:lnTo>
                    <a:lnTo>
                      <a:pt x="142" y="1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Line 320">
                <a:extLst>
                  <a:ext uri="{FF2B5EF4-FFF2-40B4-BE49-F238E27FC236}">
                    <a16:creationId xmlns:a16="http://schemas.microsoft.com/office/drawing/2014/main" id="{625F2B4F-F75B-4093-862F-865FC16ABC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1150" y="3044826"/>
                <a:ext cx="0" cy="46038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6D08E99A-0644-4757-9F3A-BBA1A4F39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352981" y="42225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21B85DB-181D-46E7-A9DF-F92B1DF0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52270" y="2840418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4EA7ED5-6E34-4D47-91B6-F78F5F8B4C6E}"/>
              </a:ext>
            </a:extLst>
          </p:cNvPr>
          <p:cNvSpPr txBox="1"/>
          <p:nvPr/>
        </p:nvSpPr>
        <p:spPr>
          <a:xfrm>
            <a:off x="6852843" y="2796165"/>
            <a:ext cx="4273525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OKE w liczbach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25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760164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4EDB8FAE-3D34-4F9E-9C97-C6415C262653}"/>
              </a:ext>
            </a:extLst>
          </p:cNvPr>
          <p:cNvSpPr txBox="1">
            <a:spLocks/>
          </p:cNvSpPr>
          <p:nvPr/>
        </p:nvSpPr>
        <p:spPr>
          <a:xfrm>
            <a:off x="521419" y="802370"/>
            <a:ext cx="10515600" cy="8719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Umowy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FB0B441-01C1-4ADB-87AE-F5F4E1320D1B}"/>
              </a:ext>
            </a:extLst>
          </p:cNvPr>
          <p:cNvSpPr txBox="1">
            <a:spLocks/>
          </p:cNvSpPr>
          <p:nvPr/>
        </p:nvSpPr>
        <p:spPr>
          <a:xfrm>
            <a:off x="404980" y="1769125"/>
            <a:ext cx="11382039" cy="4312134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indent="-442913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W systemie UMOWY – należy wygenerować umowy dla:</a:t>
            </a:r>
          </a:p>
          <a:p>
            <a:pPr lvl="2" algn="just">
              <a:lnSpc>
                <a:spcPct val="12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solidFill>
                  <a:srgbClr val="002060"/>
                </a:solidFill>
              </a:rPr>
              <a:t>egzaminatorów, </a:t>
            </a:r>
          </a:p>
          <a:p>
            <a:pPr lvl="2" algn="just">
              <a:lnSpc>
                <a:spcPct val="12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solidFill>
                  <a:srgbClr val="002060"/>
                </a:solidFill>
              </a:rPr>
              <a:t>asystentów technicznych (część praktyczna w i </a:t>
            </a:r>
            <a:r>
              <a:rPr lang="pl-PL" sz="2400" dirty="0" err="1">
                <a:solidFill>
                  <a:srgbClr val="002060"/>
                </a:solidFill>
              </a:rPr>
              <a:t>wk</a:t>
            </a:r>
            <a:r>
              <a:rPr lang="pl-PL" sz="2400" dirty="0">
                <a:solidFill>
                  <a:srgbClr val="002060"/>
                </a:solidFill>
              </a:rPr>
              <a:t>). </a:t>
            </a:r>
          </a:p>
          <a:p>
            <a:pPr marL="442913" indent="-442913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rgbClr val="002060"/>
                </a:solidFill>
              </a:rPr>
              <a:t>Do systemu UMOWY logowanie odbywa się ze strony www.oke.krakow.pl. </a:t>
            </a:r>
          </a:p>
          <a:p>
            <a:pPr marL="442913" indent="-442913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rgbClr val="002060"/>
                </a:solidFill>
              </a:rPr>
              <a:t>Login i hasło takie samo jak przy logowaniu do systemu SMOK/OBIEG.</a:t>
            </a:r>
          </a:p>
          <a:p>
            <a:pPr marL="442913" lvl="1" indent="-442913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dirty="0">
              <a:solidFill>
                <a:srgbClr val="002060"/>
              </a:solidFill>
              <a:highlight>
                <a:srgbClr val="FFC1C1"/>
              </a:highlight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pl-PL" sz="24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r>
              <a:rPr lang="pl-PL" sz="2400" dirty="0">
                <a:solidFill>
                  <a:srgbClr val="C00000"/>
                </a:solidFill>
              </a:rPr>
              <a:t>Nie należy wystawiać zaświadczeń dla egzaminatorów przed egzaminem!!!</a:t>
            </a:r>
          </a:p>
        </p:txBody>
      </p:sp>
    </p:spTree>
    <p:extLst>
      <p:ext uri="{BB962C8B-B14F-4D97-AF65-F5344CB8AC3E}">
        <p14:creationId xmlns:p14="http://schemas.microsoft.com/office/powerpoint/2010/main" val="2791603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53E4A655-D855-48AD-AD8F-77BE5A3928E8}"/>
              </a:ext>
            </a:extLst>
          </p:cNvPr>
          <p:cNvSpPr txBox="1">
            <a:spLocks/>
          </p:cNvSpPr>
          <p:nvPr/>
        </p:nvSpPr>
        <p:spPr>
          <a:xfrm>
            <a:off x="515423" y="495928"/>
            <a:ext cx="10515600" cy="8719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Umowy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3BD7D50-DDA1-44CE-982E-A416C4F5C955}"/>
              </a:ext>
            </a:extLst>
          </p:cNvPr>
          <p:cNvSpPr txBox="1">
            <a:spLocks/>
          </p:cNvSpPr>
          <p:nvPr/>
        </p:nvSpPr>
        <p:spPr>
          <a:xfrm>
            <a:off x="419100" y="1367904"/>
            <a:ext cx="11353800" cy="2730759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lvl="1" indent="-442913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dirty="0">
                <a:solidFill>
                  <a:srgbClr val="002060"/>
                </a:solidFill>
                <a:highlight>
                  <a:srgbClr val="FFC1C1"/>
                </a:highlight>
              </a:rPr>
              <a:t>Umowy muszą być wygenerowane przed rozpoczęciem pracy egzaminatora/asystenta technicznego w danym OE.</a:t>
            </a:r>
          </a:p>
          <a:p>
            <a:pPr marL="442913" lvl="1" indent="-442913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dirty="0">
                <a:solidFill>
                  <a:srgbClr val="00B050"/>
                </a:solidFill>
              </a:rPr>
              <a:t>Zmiany w systemie Umów: wszystkie umowy z </a:t>
            </a:r>
            <a:r>
              <a:rPr lang="pl-P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podpisem elektronicznym. </a:t>
            </a:r>
          </a:p>
          <a:p>
            <a:pPr marL="442913" lvl="1" indent="-442913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dirty="0">
                <a:solidFill>
                  <a:srgbClr val="002060"/>
                </a:solidFill>
              </a:rPr>
              <a:t>Szczegóły dotyczące planowanych zmian wraz z instrukcją zostaną przekazane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w terminie późniejszym. </a:t>
            </a:r>
            <a:endParaRPr lang="pl-PL" sz="2000" dirty="0">
              <a:solidFill>
                <a:srgbClr val="002060"/>
              </a:solidFill>
            </a:endParaRPr>
          </a:p>
          <a:p>
            <a:pPr marL="0" lvl="1" indent="0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r>
              <a:rPr lang="pl-PL" sz="2000" dirty="0">
                <a:solidFill>
                  <a:srgbClr val="002060"/>
                </a:solidFill>
              </a:rPr>
              <a:t>Przykład:</a:t>
            </a:r>
          </a:p>
          <a:p>
            <a:pPr marL="0" lvl="1" indent="0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pl-PL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2913" lvl="1" indent="-442913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2913" lvl="1" indent="-442913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pl-PL" dirty="0">
              <a:solidFill>
                <a:srgbClr val="002060"/>
              </a:solidFill>
            </a:endParaRPr>
          </a:p>
          <a:p>
            <a:pPr marL="442913" lvl="1" indent="-442913" algn="just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pl-PL" sz="24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pl-PL" sz="24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pl-PL" sz="24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pl-PL" sz="2400" dirty="0">
              <a:solidFill>
                <a:srgbClr val="C00000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68A4C9D-F7AD-4D41-A86C-5B3117284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22" y="4022305"/>
            <a:ext cx="5960681" cy="121374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5403CA1-DAA3-4719-925F-0F627A344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194" y="5294247"/>
            <a:ext cx="9828191" cy="12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7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32372B5-6A8F-4EBF-A276-05D611603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65" y="3250252"/>
            <a:ext cx="11443559" cy="2193145"/>
          </a:xfrm>
          <a:prstGeom prst="rect">
            <a:avLst/>
          </a:prstGeom>
        </p:spPr>
      </p:pic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53E4A655-D855-48AD-AD8F-77BE5A3928E8}"/>
              </a:ext>
            </a:extLst>
          </p:cNvPr>
          <p:cNvSpPr txBox="1">
            <a:spLocks/>
          </p:cNvSpPr>
          <p:nvPr/>
        </p:nvSpPr>
        <p:spPr>
          <a:xfrm>
            <a:off x="521419" y="637965"/>
            <a:ext cx="10515600" cy="8719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Umowy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F28C33A-1DF1-4F19-BD5F-BDE6AD144DD1}"/>
              </a:ext>
            </a:extLst>
          </p:cNvPr>
          <p:cNvSpPr/>
          <p:nvPr/>
        </p:nvSpPr>
        <p:spPr>
          <a:xfrm>
            <a:off x="336065" y="1509941"/>
            <a:ext cx="11443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Bef>
                <a:spcPts val="600"/>
              </a:spcBef>
              <a:buClr>
                <a:srgbClr val="002060"/>
              </a:buClr>
              <a:defRPr/>
            </a:pPr>
            <a:r>
              <a:rPr lang="pl-PL" sz="2400" dirty="0">
                <a:solidFill>
                  <a:srgbClr val="002060"/>
                </a:solidFill>
              </a:rPr>
              <a:t>Umowy egzaminatorów, asystentów należy dodawać w systemie w projektach oznaczonych tym samym kodem szkoły, która zaplanowała egzamin (należy zalogować się na odpowiednią szkołę).</a:t>
            </a:r>
          </a:p>
        </p:txBody>
      </p:sp>
    </p:spTree>
    <p:extLst>
      <p:ext uri="{BB962C8B-B14F-4D97-AF65-F5344CB8AC3E}">
        <p14:creationId xmlns:p14="http://schemas.microsoft.com/office/powerpoint/2010/main" val="1658655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3">
            <a:extLst>
              <a:ext uri="{FF2B5EF4-FFF2-40B4-BE49-F238E27FC236}">
                <a16:creationId xmlns:a16="http://schemas.microsoft.com/office/drawing/2014/main" id="{63BB0DEB-A213-4C13-BA27-5AAADAE708F3}"/>
              </a:ext>
            </a:extLst>
          </p:cNvPr>
          <p:cNvSpPr txBox="1">
            <a:spLocks/>
          </p:cNvSpPr>
          <p:nvPr/>
        </p:nvSpPr>
        <p:spPr>
          <a:xfrm>
            <a:off x="521758" y="674703"/>
            <a:ext cx="10515600" cy="81518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Przygotowanie </a:t>
            </a:r>
            <a:r>
              <a:rPr lang="pl-PL" sz="3600" dirty="0" err="1">
                <a:solidFill>
                  <a:srgbClr val="002060"/>
                </a:solidFill>
                <a:latin typeface="+mn-lt"/>
              </a:rPr>
              <a:t>sal</a:t>
            </a:r>
            <a:r>
              <a:rPr lang="pl-PL" sz="3600" dirty="0">
                <a:solidFill>
                  <a:srgbClr val="002060"/>
                </a:solidFill>
                <a:latin typeface="+mn-lt"/>
              </a:rPr>
              <a:t>/miejsc egzaminu</a:t>
            </a:r>
          </a:p>
        </p:txBody>
      </p:sp>
      <p:sp>
        <p:nvSpPr>
          <p:cNvPr id="9" name="Symbol zastępczy zawartości 4">
            <a:extLst>
              <a:ext uri="{FF2B5EF4-FFF2-40B4-BE49-F238E27FC236}">
                <a16:creationId xmlns:a16="http://schemas.microsoft.com/office/drawing/2014/main" id="{942D1D8F-8E52-4B90-8AED-22C6DABDF84B}"/>
              </a:ext>
            </a:extLst>
          </p:cNvPr>
          <p:cNvSpPr txBox="1">
            <a:spLocks/>
          </p:cNvSpPr>
          <p:nvPr/>
        </p:nvSpPr>
        <p:spPr>
          <a:xfrm>
            <a:off x="469900" y="1593320"/>
            <a:ext cx="11252200" cy="4763029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 algn="just" defTabSz="360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W czasie trwania </a:t>
            </a: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części pisemnej </a:t>
            </a:r>
            <a:r>
              <a:rPr lang="pl-PL" sz="2400" dirty="0">
                <a:solidFill>
                  <a:srgbClr val="002060"/>
                </a:solidFill>
              </a:rPr>
              <a:t>egzaminu każdy zdający pracuje przy indywidualnym stanowisku egzaminacyjnym przygotowanym </a:t>
            </a:r>
            <a:r>
              <a:rPr lang="pl-PL" sz="2400" b="1" dirty="0">
                <a:solidFill>
                  <a:srgbClr val="002060"/>
                </a:solidFill>
              </a:rPr>
              <a:t>zgodnie z instrukcją 0038</a:t>
            </a:r>
            <a:r>
              <a:rPr lang="pl-PL" sz="2400" dirty="0">
                <a:solidFill>
                  <a:srgbClr val="002060"/>
                </a:solidFill>
              </a:rPr>
              <a:t>.</a:t>
            </a:r>
          </a:p>
          <a:p>
            <a:pPr marL="432000" indent="-432000" algn="just" defTabSz="360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W czasie trwania </a:t>
            </a: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części praktycznej </a:t>
            </a:r>
            <a:r>
              <a:rPr lang="pl-PL" sz="2400" dirty="0">
                <a:solidFill>
                  <a:srgbClr val="002060"/>
                </a:solidFill>
              </a:rPr>
              <a:t>egzaminu zawodowego każdy zdający pracuje przy osobnym stanowisku egzaminacyjnym, z wyjątkiem sytuacji, w których zadanie przy tym 	samym stanowisku egzaminacyjnym może wykonywać więcej niż jeden zdający.</a:t>
            </a:r>
          </a:p>
          <a:p>
            <a:pPr marL="432000" indent="-432000" algn="just" defTabSz="360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W czasie trwania </a:t>
            </a: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części praktycznej </a:t>
            </a:r>
            <a:r>
              <a:rPr lang="pl-PL" sz="2400" dirty="0">
                <a:solidFill>
                  <a:srgbClr val="002060"/>
                </a:solidFill>
              </a:rPr>
              <a:t>egzaminu zawodowego w kwalifikacjach,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w których </a:t>
            </a: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zadania są jawne</a:t>
            </a:r>
            <a:r>
              <a:rPr lang="pl-PL" sz="2400" dirty="0">
                <a:solidFill>
                  <a:srgbClr val="002060"/>
                </a:solidFill>
              </a:rPr>
              <a:t>, </a:t>
            </a: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każdy zdający pracuje przy osobnym stanowisku egzaminacyjnym</a:t>
            </a:r>
            <a:r>
              <a:rPr lang="pl-PL" sz="2400" dirty="0">
                <a:solidFill>
                  <a:srgbClr val="002060"/>
                </a:solidFill>
              </a:rPr>
              <a:t>.</a:t>
            </a:r>
          </a:p>
          <a:p>
            <a:pPr marL="432000" indent="-432000" algn="just" defTabSz="360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Stanowiska egzaminacyjne powinny być tak usytuowane, aby była zapewniona samodzielność pracy zdających.</a:t>
            </a:r>
          </a:p>
        </p:txBody>
      </p:sp>
    </p:spTree>
    <p:extLst>
      <p:ext uri="{BB962C8B-B14F-4D97-AF65-F5344CB8AC3E}">
        <p14:creationId xmlns:p14="http://schemas.microsoft.com/office/powerpoint/2010/main" val="864145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7A882C44-ECEB-4482-8D49-E706BE385D40}"/>
              </a:ext>
            </a:extLst>
          </p:cNvPr>
          <p:cNvSpPr txBox="1">
            <a:spLocks/>
          </p:cNvSpPr>
          <p:nvPr/>
        </p:nvSpPr>
        <p:spPr>
          <a:xfrm>
            <a:off x="641753" y="768442"/>
            <a:ext cx="10515600" cy="738635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l-PL" sz="4000" b="1" dirty="0">
                <a:solidFill>
                  <a:srgbClr val="002060"/>
                </a:solidFill>
                <a:latin typeface="+mn-lt"/>
              </a:rPr>
              <a:t>Próbne uruchomienie systemu przeprowadzenia egzaminu </a:t>
            </a:r>
          </a:p>
          <a:p>
            <a:r>
              <a:rPr lang="pl-PL" sz="4000" dirty="0">
                <a:solidFill>
                  <a:srgbClr val="002060"/>
                </a:solidFill>
                <a:latin typeface="+mn-lt"/>
              </a:rPr>
              <a:t>(Egzaminy próbne)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B2459C7B-ED1B-4B32-B6BB-9E6AB3E62C20}"/>
              </a:ext>
            </a:extLst>
          </p:cNvPr>
          <p:cNvSpPr txBox="1">
            <a:spLocks/>
          </p:cNvSpPr>
          <p:nvPr/>
        </p:nvSpPr>
        <p:spPr>
          <a:xfrm>
            <a:off x="447566" y="1731575"/>
            <a:ext cx="10709787" cy="51359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000" dirty="0">
                <a:solidFill>
                  <a:srgbClr val="002060"/>
                </a:solidFill>
              </a:rPr>
              <a:t>0032 </a:t>
            </a:r>
            <a:r>
              <a:rPr lang="pl-PL" sz="2000" i="1" dirty="0">
                <a:solidFill>
                  <a:srgbClr val="002060"/>
                </a:solidFill>
              </a:rPr>
              <a:t>Instrukcja przeprowadzenia egzaminów próbnych przy stanowiskach komputerowych</a:t>
            </a:r>
            <a:endParaRPr lang="pl-PL" sz="2000" dirty="0">
              <a:solidFill>
                <a:srgbClr val="002060"/>
              </a:solidFill>
            </a:endParaRPr>
          </a:p>
          <a:p>
            <a:pPr marL="432000" indent="-432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002060"/>
                </a:solidFill>
              </a:rPr>
              <a:t>Umożliwia przetestowanie sprzętu i konfiguracji sieci.</a:t>
            </a:r>
          </a:p>
          <a:p>
            <a:pPr marL="432000" indent="-432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002060"/>
                </a:solidFill>
              </a:rPr>
              <a:t>Musi być wykonany przed egzaminem.</a:t>
            </a:r>
          </a:p>
          <a:p>
            <a:pPr marL="432000" indent="-432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002060"/>
                </a:solidFill>
              </a:rPr>
              <a:t>Powinien być przeprowadzony dla każdej sali egzaminacyjnej, w której jest zaplanowany egzamin.</a:t>
            </a:r>
          </a:p>
          <a:p>
            <a:pPr marL="432000" indent="-432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002060"/>
                </a:solidFill>
              </a:rPr>
              <a:t>Powinien być przeprowadzony przy pełnym obciążeniu.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73F9F72-3DC2-46EE-86A2-8714B2565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26" y="4431355"/>
            <a:ext cx="11296867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61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63872" y="806480"/>
            <a:ext cx="10698061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l-PL" sz="2400" u="sng" dirty="0">
                <a:latin typeface="+mn-lt"/>
                <a:hlinkClick r:id="rId3"/>
              </a:rPr>
              <a:t>Strona główna</a:t>
            </a:r>
            <a:r>
              <a:rPr lang="pl-PL" sz="2400" dirty="0">
                <a:latin typeface="+mn-lt"/>
              </a:rPr>
              <a:t> &gt; Proces egzaminowania &gt; Egzaminy &gt; Egzaminy - egzaminy próbne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A99E6B1-3AB2-47F3-B5DE-B8CFD136C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70" y="1437420"/>
            <a:ext cx="9534377" cy="5028528"/>
          </a:xfrm>
          <a:prstGeom prst="rect">
            <a:avLst/>
          </a:prstGeom>
        </p:spPr>
      </p:pic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0790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663872" y="806480"/>
            <a:ext cx="10698061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l-PL" sz="2400" u="sng" dirty="0">
                <a:latin typeface="+mn-lt"/>
                <a:hlinkClick r:id="rId3"/>
              </a:rPr>
              <a:t>Strona główna</a:t>
            </a:r>
            <a:r>
              <a:rPr lang="pl-PL" sz="2400" dirty="0">
                <a:latin typeface="+mn-lt"/>
              </a:rPr>
              <a:t> &gt; Proces egzaminowania &gt; Egzaminy &gt; Egzaminy - egzaminy próbne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5639D66-02C0-4F1C-B07A-57B786692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72" y="1319441"/>
            <a:ext cx="10224446" cy="5420580"/>
          </a:xfrm>
          <a:prstGeom prst="rect">
            <a:avLst/>
          </a:prstGeom>
        </p:spPr>
      </p:pic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63109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760F1466-0FC9-4997-A2BA-2C7ECD3C1EB1}"/>
              </a:ext>
            </a:extLst>
          </p:cNvPr>
          <p:cNvSpPr txBox="1">
            <a:spLocks/>
          </p:cNvSpPr>
          <p:nvPr/>
        </p:nvSpPr>
        <p:spPr>
          <a:xfrm>
            <a:off x="420226" y="610134"/>
            <a:ext cx="11497455" cy="1132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002060"/>
                </a:solidFill>
                <a:latin typeface="+mn-lt"/>
              </a:rPr>
              <a:t>Zasady przeprowadzania części pisemnej egzaminu „przy komputerach”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8AA7F4C8-BDC2-4005-BC0C-A2A8EB92C9A2}"/>
              </a:ext>
            </a:extLst>
          </p:cNvPr>
          <p:cNvSpPr txBox="1">
            <a:spLocks/>
          </p:cNvSpPr>
          <p:nvPr/>
        </p:nvSpPr>
        <p:spPr>
          <a:xfrm>
            <a:off x="443152" y="1809277"/>
            <a:ext cx="7305132" cy="472636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pl-PL" sz="2600" dirty="0">
                <a:solidFill>
                  <a:srgbClr val="002060"/>
                </a:solidFill>
              </a:rPr>
              <a:t>Dla każdego zgłoszonego w SIOEPKZ egzaminu przygotowywana jest jedna, oddzielna „paczka” z zadaniami.</a:t>
            </a:r>
          </a:p>
          <a:p>
            <a:pPr algn="just">
              <a:lnSpc>
                <a:spcPct val="110000"/>
              </a:lnSpc>
            </a:pPr>
            <a:r>
              <a:rPr lang="pl-PL" sz="2600" dirty="0">
                <a:solidFill>
                  <a:srgbClr val="002060"/>
                </a:solidFill>
              </a:rPr>
              <a:t>Na jednym serwerze egzaminacyjnym, na jednej zmianie egzaminu, można przeprowadzić egzamin </a:t>
            </a:r>
            <a:br>
              <a:rPr lang="pl-PL" sz="2600" dirty="0">
                <a:solidFill>
                  <a:srgbClr val="002060"/>
                </a:solidFill>
              </a:rPr>
            </a:br>
            <a:r>
              <a:rPr lang="pl-PL" sz="2600" dirty="0">
                <a:solidFill>
                  <a:srgbClr val="002060"/>
                </a:solidFill>
              </a:rPr>
              <a:t>z wykorzystaniem tylko jednej przygotowanej „paczki” </a:t>
            </a:r>
            <a:br>
              <a:rPr lang="pl-PL" sz="2600" dirty="0">
                <a:solidFill>
                  <a:srgbClr val="002060"/>
                </a:solidFill>
              </a:rPr>
            </a:br>
            <a:r>
              <a:rPr lang="pl-PL" sz="2600" dirty="0">
                <a:solidFill>
                  <a:srgbClr val="002060"/>
                </a:solidFill>
              </a:rPr>
              <a:t>z zadaniami.</a:t>
            </a:r>
          </a:p>
          <a:p>
            <a:pPr algn="just">
              <a:lnSpc>
                <a:spcPct val="110000"/>
              </a:lnSpc>
            </a:pPr>
            <a:r>
              <a:rPr lang="pl-PL" sz="2600" dirty="0">
                <a:solidFill>
                  <a:srgbClr val="002060"/>
                </a:solidFill>
              </a:rPr>
              <a:t>W jednej „paczce” mogą być różne kwalifikacje, ale  z tej samej formuły.</a:t>
            </a:r>
          </a:p>
          <a:p>
            <a:pPr algn="just">
              <a:lnSpc>
                <a:spcPct val="110000"/>
              </a:lnSpc>
            </a:pPr>
            <a:r>
              <a:rPr lang="pl-PL" sz="2600" dirty="0">
                <a:solidFill>
                  <a:srgbClr val="002060"/>
                </a:solidFill>
              </a:rPr>
              <a:t>Jeżeli chcemy na jednej zmianie, w jednej sali (jeden serwer) przeprowadzić egzamin dla zdających z różnych szkół (np. technikum i szkoły branżowej), to zdających z jednej szkoły trzeba skierować na egzamin do tej drugiej szkoły.</a:t>
            </a:r>
            <a:r>
              <a:rPr lang="pl-PL" sz="2600" dirty="0"/>
              <a:t> </a:t>
            </a:r>
          </a:p>
          <a:p>
            <a:pPr algn="just">
              <a:lnSpc>
                <a:spcPct val="110000"/>
              </a:lnSpc>
            </a:pPr>
            <a:r>
              <a:rPr lang="pl-PL" sz="2600" dirty="0">
                <a:solidFill>
                  <a:srgbClr val="FF0000"/>
                </a:solidFill>
              </a:rPr>
              <a:t>Informację</a:t>
            </a:r>
            <a:r>
              <a:rPr lang="pl-PL" sz="2600" baseline="30000" dirty="0">
                <a:solidFill>
                  <a:srgbClr val="FF0000"/>
                </a:solidFill>
              </a:rPr>
              <a:t>*</a:t>
            </a:r>
            <a:r>
              <a:rPr lang="pl-PL" sz="2600" dirty="0">
                <a:solidFill>
                  <a:srgbClr val="FF0000"/>
                </a:solidFill>
              </a:rPr>
              <a:t> o konieczności skierowania zdających do drugiej szkoły należy przysłać </a:t>
            </a:r>
            <a:r>
              <a:rPr lang="pl-PL" sz="2600" dirty="0" err="1">
                <a:solidFill>
                  <a:srgbClr val="FF0000"/>
                </a:solidFill>
              </a:rPr>
              <a:t>mejlowo</a:t>
            </a:r>
            <a:r>
              <a:rPr lang="pl-PL" sz="2600" dirty="0">
                <a:solidFill>
                  <a:srgbClr val="FF0000"/>
                </a:solidFill>
              </a:rPr>
              <a:t>: </a:t>
            </a:r>
            <a:r>
              <a:rPr lang="pl-PL" sz="26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wez@oke.krakow.pl</a:t>
            </a:r>
            <a:r>
              <a:rPr lang="pl-PL" sz="2600" dirty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endParaRPr lang="pl-PL" dirty="0"/>
          </a:p>
          <a:p>
            <a:pPr>
              <a:lnSpc>
                <a:spcPct val="110000"/>
              </a:lnSpc>
            </a:pPr>
            <a:endParaRPr lang="pl-PL" dirty="0"/>
          </a:p>
          <a:p>
            <a:pPr>
              <a:lnSpc>
                <a:spcPct val="110000"/>
              </a:lnSpc>
            </a:pPr>
            <a:endParaRPr lang="pl-PL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0" name="Model 3D 9" descr="All In One Computer">
                <a:extLst>
                  <a:ext uri="{FF2B5EF4-FFF2-40B4-BE49-F238E27FC236}">
                    <a16:creationId xmlns:a16="http://schemas.microsoft.com/office/drawing/2014/main" id="{E2D9A1BD-6822-4B97-B3CA-F6F01E8AE9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2417733"/>
                  </p:ext>
                </p:extLst>
              </p:nvPr>
            </p:nvGraphicFramePr>
            <p:xfrm>
              <a:off x="8284653" y="1809277"/>
              <a:ext cx="2877260" cy="297910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877260" cy="2979109"/>
                    </a:xfrm>
                    <a:prstGeom prst="rect">
                      <a:avLst/>
                    </a:prstGeom>
                  </am3d:spPr>
                  <am3d:camera>
                    <am3d:pos x="0" y="0" z="720103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39501" d="1000000"/>
                    <am3d:preTrans dx="-485408" dy="-14998550" dz="5091385"/>
                    <am3d:scale>
                      <am3d:sx n="1000000" d="1000000"/>
                      <am3d:sy n="1000000" d="1000000"/>
                      <am3d:sz n="1000000" d="1000000"/>
                    </am3d:scale>
                    <am3d:rot ax="125127" ay="-1306364" az="-4642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2875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0" name="Model 3D 9" descr="All In One Computer">
                <a:extLst>
                  <a:ext uri="{FF2B5EF4-FFF2-40B4-BE49-F238E27FC236}">
                    <a16:creationId xmlns:a16="http://schemas.microsoft.com/office/drawing/2014/main" id="{E2D9A1BD-6822-4B97-B3CA-F6F01E8AE9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84653" y="1809277"/>
                <a:ext cx="2877260" cy="29791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5412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61556AE1-A744-4346-96BD-EC358FE81688}"/>
              </a:ext>
            </a:extLst>
          </p:cNvPr>
          <p:cNvSpPr txBox="1">
            <a:spLocks/>
          </p:cNvSpPr>
          <p:nvPr/>
        </p:nvSpPr>
        <p:spPr>
          <a:xfrm>
            <a:off x="417107" y="872463"/>
            <a:ext cx="10139363" cy="7239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Wskazania do przygotowania stanowisk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BCE6356F-F091-4A3F-85A4-0FB927D6EAA9}"/>
              </a:ext>
            </a:extLst>
          </p:cNvPr>
          <p:cNvSpPr txBox="1">
            <a:spLocks/>
          </p:cNvSpPr>
          <p:nvPr/>
        </p:nvSpPr>
        <p:spPr>
          <a:xfrm>
            <a:off x="417107" y="1730613"/>
            <a:ext cx="11172825" cy="52696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>
              <a:lnSpc>
                <a:spcPct val="8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Wskazania należy pobrać z systemu SIOEPKZ:</a:t>
            </a:r>
            <a:r>
              <a:rPr lang="pl-PL" altLang="pl-PL" sz="2200" dirty="0">
                <a:solidFill>
                  <a:srgbClr val="002060"/>
                </a:solidFill>
              </a:rPr>
              <a:t> </a:t>
            </a:r>
          </a:p>
          <a:p>
            <a:pPr marL="432000" indent="-432000" algn="ctr">
              <a:lnSpc>
                <a:spcPct val="8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endParaRPr lang="pl-PL" altLang="pl-PL" i="1" dirty="0">
              <a:solidFill>
                <a:srgbClr val="0070C0"/>
              </a:solidFill>
            </a:endParaRPr>
          </a:p>
          <a:p>
            <a:pPr marL="432000" indent="-432000" algn="just">
              <a:lnSpc>
                <a:spcPct val="8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endParaRPr lang="pl-PL" altLang="pl-PL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32000" indent="-432000" algn="just">
              <a:lnSpc>
                <a:spcPct val="8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Wszelkie uwagi należy zgłaszać tylko elektronicznie, e-mail: </a:t>
            </a:r>
            <a:r>
              <a:rPr lang="pl-PL" altLang="pl-PL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wez@oke.krakow.pl</a:t>
            </a:r>
            <a:endParaRPr lang="pl-PL" altLang="pl-PL" sz="2400" dirty="0">
              <a:solidFill>
                <a:srgbClr val="0070C0"/>
              </a:solidFill>
            </a:endParaRPr>
          </a:p>
          <a:p>
            <a:pPr marL="756000" lvl="1" indent="-252000" algn="just">
              <a:lnSpc>
                <a:spcPct val="80000"/>
              </a:lnSpc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2200" dirty="0">
                <a:solidFill>
                  <a:srgbClr val="002060"/>
                </a:solidFill>
              </a:rPr>
              <a:t>w tytule e-maila napisać: </a:t>
            </a:r>
            <a:r>
              <a:rPr lang="pl-PL" altLang="pl-PL" sz="2200" i="1" dirty="0">
                <a:solidFill>
                  <a:srgbClr val="002060"/>
                </a:solidFill>
              </a:rPr>
              <a:t>wskazania z kwalifikacji ……… (oznaczenie kwalifikacji)</a:t>
            </a:r>
          </a:p>
          <a:p>
            <a:pPr marL="756000" lvl="1" indent="-252000" algn="just">
              <a:lnSpc>
                <a:spcPct val="80000"/>
              </a:lnSpc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2200" dirty="0">
                <a:solidFill>
                  <a:srgbClr val="002060"/>
                </a:solidFill>
              </a:rPr>
              <a:t>w treści e-maila podać:</a:t>
            </a:r>
          </a:p>
          <a:p>
            <a:pPr marL="1295400" lvl="2" indent="-431800" algn="just">
              <a:lnSpc>
                <a:spcPct val="8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altLang="pl-PL" sz="2200" dirty="0">
                <a:solidFill>
                  <a:srgbClr val="002060"/>
                </a:solidFill>
              </a:rPr>
              <a:t>kod ośrodka egzaminacyjnego</a:t>
            </a:r>
          </a:p>
          <a:p>
            <a:pPr marL="1295400" lvl="2" indent="-431800" algn="just">
              <a:lnSpc>
                <a:spcPct val="8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altLang="pl-PL" sz="2200" dirty="0">
                <a:solidFill>
                  <a:srgbClr val="002060"/>
                </a:solidFill>
              </a:rPr>
              <a:t>informację  </a:t>
            </a:r>
          </a:p>
          <a:p>
            <a:pPr marL="1295400" lvl="2" indent="-431800" algn="just">
              <a:lnSpc>
                <a:spcPct val="8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altLang="pl-PL" sz="2200" dirty="0">
                <a:solidFill>
                  <a:srgbClr val="002060"/>
                </a:solidFill>
              </a:rPr>
              <a:t>imię i nazwisko osoby zgłaszającej problem</a:t>
            </a:r>
          </a:p>
          <a:p>
            <a:pPr marL="1295400" lvl="2" indent="-431800" algn="just">
              <a:lnSpc>
                <a:spcPct val="8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altLang="pl-PL" sz="2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nr telefonu do osoby zgłaszającej problem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624111A-E75C-4749-9863-22DAF2B0E4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003167"/>
              </p:ext>
            </p:extLst>
          </p:nvPr>
        </p:nvGraphicFramePr>
        <p:xfrm>
          <a:off x="647249" y="2195421"/>
          <a:ext cx="7493583" cy="872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Obraz 10">
            <a:extLst>
              <a:ext uri="{FF2B5EF4-FFF2-40B4-BE49-F238E27FC236}">
                <a16:creationId xmlns:a16="http://schemas.microsoft.com/office/drawing/2014/main" id="{46614298-FA5C-4507-9FFE-34F58C2F4B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3226" y="2334691"/>
            <a:ext cx="1943100" cy="593725"/>
          </a:xfrm>
          <a:prstGeom prst="rect">
            <a:avLst/>
          </a:prstGeom>
          <a:solidFill>
            <a:srgbClr val="629DD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760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Prostokąt 1">
            <a:extLst>
              <a:ext uri="{FF2B5EF4-FFF2-40B4-BE49-F238E27FC236}">
                <a16:creationId xmlns:a16="http://schemas.microsoft.com/office/drawing/2014/main" id="{70AC124C-4403-4742-9596-709B578B6A9D}"/>
              </a:ext>
            </a:extLst>
          </p:cNvPr>
          <p:cNvSpPr/>
          <p:nvPr/>
        </p:nvSpPr>
        <p:spPr>
          <a:xfrm>
            <a:off x="811949" y="1067973"/>
            <a:ext cx="10160851" cy="3512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l-PL" sz="3600" dirty="0">
                <a:solidFill>
                  <a:srgbClr val="002060"/>
                </a:solidFill>
              </a:rPr>
              <a:t>Wskazania do przygotowania stanowisk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u="sng" dirty="0">
              <a:solidFill>
                <a:srgbClr val="000000"/>
              </a:solidFill>
              <a:latin typeface="open_sanslight"/>
              <a:ea typeface="Calibri" panose="020F0502020204030204" pitchFamily="34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u="sng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Strona główna</a:t>
            </a:r>
            <a:r>
              <a:rPr lang="pl-PL" sz="20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&gt; Proces egzaminowania &gt; Egzaminy &gt; Egzaminy - arkusze i dane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WAŻNE!</a:t>
            </a:r>
            <a:r>
              <a:rPr lang="pl-PL" sz="2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Korekta wskazań:	</a:t>
            </a:r>
            <a:r>
              <a:rPr lang="pl-PL" sz="2400" dirty="0">
                <a:solidFill>
                  <a:srgbClr val="002060"/>
                </a:solidFill>
              </a:rPr>
              <a:t>INF.02_00-23.06-wskazania_</a:t>
            </a:r>
            <a:r>
              <a:rPr lang="pl-PL" sz="2400" dirty="0">
                <a:solidFill>
                  <a:srgbClr val="FF0000"/>
                </a:solidFill>
              </a:rPr>
              <a:t>p1</a:t>
            </a:r>
            <a:r>
              <a:rPr lang="pl-PL" sz="2400" dirty="0">
                <a:solidFill>
                  <a:srgbClr val="002060"/>
                </a:solidFill>
              </a:rPr>
              <a:t>.docx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28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93F3C87-8BCD-4162-B37E-F23382F59209}"/>
              </a:ext>
            </a:extLst>
          </p:cNvPr>
          <p:cNvPicPr/>
          <p:nvPr/>
        </p:nvPicPr>
        <p:blipFill rotWithShape="1">
          <a:blip r:embed="rId4"/>
          <a:srcRect l="29100" t="34980" r="28240" b="32393"/>
          <a:stretch/>
        </p:blipFill>
        <p:spPr bwMode="auto">
          <a:xfrm>
            <a:off x="1533213" y="3683691"/>
            <a:ext cx="8340911" cy="2737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8687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8E07D01-D94F-4889-9354-70A69BBC4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924" y="2600136"/>
            <a:ext cx="6951700" cy="356399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34B2CC4-D738-40F0-BB92-DAA74E825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412480" cy="357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39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3">
            <a:extLst>
              <a:ext uri="{FF2B5EF4-FFF2-40B4-BE49-F238E27FC236}">
                <a16:creationId xmlns:a16="http://schemas.microsoft.com/office/drawing/2014/main" id="{D4D20951-AEBD-4652-BB3D-B26554064FB2}"/>
              </a:ext>
            </a:extLst>
          </p:cNvPr>
          <p:cNvSpPr txBox="1">
            <a:spLocks/>
          </p:cNvSpPr>
          <p:nvPr/>
        </p:nvSpPr>
        <p:spPr>
          <a:xfrm>
            <a:off x="567740" y="567838"/>
            <a:ext cx="10644743" cy="784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rgbClr val="002060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pl-PL" sz="3600" cap="none" dirty="0">
                <a:latin typeface="+mn-lt"/>
                <a:cs typeface="+mj-cs"/>
              </a:rPr>
              <a:t>Wskazówki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DAC1F7E-F0DE-46FE-AC95-9E4D5D0E8002}"/>
              </a:ext>
            </a:extLst>
          </p:cNvPr>
          <p:cNvSpPr txBox="1">
            <a:spLocks/>
          </p:cNvSpPr>
          <p:nvPr/>
        </p:nvSpPr>
        <p:spPr>
          <a:xfrm>
            <a:off x="567740" y="1145632"/>
            <a:ext cx="11454714" cy="7520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>
                <a:solidFill>
                  <a:srgbClr val="002060"/>
                </a:solidFill>
                <a:latin typeface="+mn-lt"/>
              </a:rPr>
              <a:t>Egzamin z wykorzystaniem komputera (m.in. część praktyczna model </a:t>
            </a:r>
            <a:r>
              <a:rPr lang="pl-PL" sz="2800" dirty="0" err="1">
                <a:solidFill>
                  <a:srgbClr val="002060"/>
                </a:solidFill>
                <a:latin typeface="+mn-lt"/>
              </a:rPr>
              <a:t>dk</a:t>
            </a:r>
            <a:r>
              <a:rPr lang="pl-PL" sz="2800" dirty="0">
                <a:solidFill>
                  <a:srgbClr val="002060"/>
                </a:solidFill>
                <a:latin typeface="+mn-lt"/>
              </a:rPr>
              <a:t> i </a:t>
            </a:r>
            <a:r>
              <a:rPr lang="pl-PL" sz="2800" dirty="0" err="1">
                <a:solidFill>
                  <a:srgbClr val="002060"/>
                </a:solidFill>
                <a:latin typeface="+mn-lt"/>
              </a:rPr>
              <a:t>wk</a:t>
            </a:r>
            <a:r>
              <a:rPr lang="pl-PL" sz="2800" dirty="0">
                <a:solidFill>
                  <a:srgbClr val="002060"/>
                </a:solidFill>
                <a:latin typeface="+mn-lt"/>
              </a:rPr>
              <a:t>)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64518700-5AB3-426F-87B0-EDB3CFB22D6B}"/>
              </a:ext>
            </a:extLst>
          </p:cNvPr>
          <p:cNvSpPr txBox="1">
            <a:spLocks/>
          </p:cNvSpPr>
          <p:nvPr/>
        </p:nvSpPr>
        <p:spPr>
          <a:xfrm>
            <a:off x="447700" y="1992435"/>
            <a:ext cx="11296600" cy="357934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marR="0" lvl="1" indent="-4320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>
                <a:tab pos="0" algn="l"/>
              </a:tabLst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Komputery </a:t>
            </a:r>
            <a:r>
              <a:rPr kumimoji="0" lang="pl-PL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muszą być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odłączone od Internetu – widoczna ikona na pasku zadań.</a:t>
            </a:r>
          </a:p>
          <a:p>
            <a:pPr marL="432000" marR="0" lvl="1" indent="-4320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>
                <a:tab pos="0" algn="l"/>
              </a:tabLst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Zwrócić uwagę na ustawienie czasu (daty i godziny) na komputerach (administrator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zdający).</a:t>
            </a:r>
          </a:p>
          <a:p>
            <a:pPr marL="432000" marR="0" lvl="1" indent="-4320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>
                <a:tab pos="0" algn="l"/>
              </a:tabLst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Wskazane jest, aby‎ komputery nie były podłączone do sieci lokalnej.</a:t>
            </a:r>
          </a:p>
          <a:p>
            <a:pPr marL="432000" marR="0" lvl="1" indent="-4320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>
                <a:tab pos="0" algn="l"/>
              </a:tabLst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sytuacji kiedy wykorzystywana jest drukarka sieciowa, należy zablokować możliwość przesyłania plików.</a:t>
            </a:r>
          </a:p>
          <a:p>
            <a:pPr marL="432000" marR="0" lvl="1" indent="-4320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>
                <a:tab pos="0" algn="l"/>
              </a:tabLst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zapoznaniu się zdających ze stanowiskiem należy sprawdzić, czy do komputera,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złącze USB, nie została podpięta karta sieciowa Wi-Fi.</a:t>
            </a:r>
          </a:p>
        </p:txBody>
      </p:sp>
    </p:spTree>
    <p:extLst>
      <p:ext uri="{BB962C8B-B14F-4D97-AF65-F5344CB8AC3E}">
        <p14:creationId xmlns:p14="http://schemas.microsoft.com/office/powerpoint/2010/main" val="2663107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3">
            <a:extLst>
              <a:ext uri="{FF2B5EF4-FFF2-40B4-BE49-F238E27FC236}">
                <a16:creationId xmlns:a16="http://schemas.microsoft.com/office/drawing/2014/main" id="{72729FF7-0A15-4E44-8C4C-624374896C6E}"/>
              </a:ext>
            </a:extLst>
          </p:cNvPr>
          <p:cNvSpPr txBox="1">
            <a:spLocks/>
          </p:cNvSpPr>
          <p:nvPr/>
        </p:nvSpPr>
        <p:spPr>
          <a:xfrm>
            <a:off x="762625" y="627549"/>
            <a:ext cx="10364451" cy="784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rgbClr val="002060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Wskazówki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7140A855-54AA-4A86-89FD-E02D23514F67}"/>
              </a:ext>
            </a:extLst>
          </p:cNvPr>
          <p:cNvSpPr txBox="1">
            <a:spLocks/>
          </p:cNvSpPr>
          <p:nvPr/>
        </p:nvSpPr>
        <p:spPr>
          <a:xfrm>
            <a:off x="737286" y="1227652"/>
            <a:ext cx="11454714" cy="77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>
                <a:solidFill>
                  <a:srgbClr val="002060"/>
                </a:solidFill>
                <a:latin typeface="+mn-lt"/>
              </a:rPr>
              <a:t>Egzamin z wykorzystaniem komputera (m.in. część praktyczna model </a:t>
            </a:r>
            <a:r>
              <a:rPr lang="pl-PL" sz="2800" dirty="0" err="1">
                <a:solidFill>
                  <a:srgbClr val="002060"/>
                </a:solidFill>
                <a:latin typeface="+mn-lt"/>
              </a:rPr>
              <a:t>dk</a:t>
            </a:r>
            <a:r>
              <a:rPr lang="pl-PL" sz="2800" dirty="0">
                <a:solidFill>
                  <a:srgbClr val="002060"/>
                </a:solidFill>
                <a:latin typeface="+mn-lt"/>
              </a:rPr>
              <a:t> i </a:t>
            </a:r>
            <a:r>
              <a:rPr lang="pl-PL" sz="2800" dirty="0" err="1">
                <a:solidFill>
                  <a:srgbClr val="002060"/>
                </a:solidFill>
                <a:latin typeface="+mn-lt"/>
              </a:rPr>
              <a:t>wk</a:t>
            </a:r>
            <a:r>
              <a:rPr lang="pl-PL" sz="2800" dirty="0">
                <a:solidFill>
                  <a:srgbClr val="002060"/>
                </a:solidFill>
                <a:latin typeface="+mn-lt"/>
              </a:rPr>
              <a:t>)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61F9DB1B-CF15-4A36-8987-940D23D3CD4A}"/>
              </a:ext>
            </a:extLst>
          </p:cNvPr>
          <p:cNvSpPr txBox="1">
            <a:spLocks/>
          </p:cNvSpPr>
          <p:nvPr/>
        </p:nvSpPr>
        <p:spPr>
          <a:xfrm>
            <a:off x="539512" y="2065761"/>
            <a:ext cx="10810675" cy="37896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lvl="1" indent="-432000" algn="just"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tabLst>
                <a:tab pos="0" algn="l"/>
              </a:tabLst>
              <a:defRPr/>
            </a:pPr>
            <a:r>
              <a:rPr lang="pl-PL" dirty="0">
                <a:solidFill>
                  <a:srgbClr val="002060"/>
                </a:solidFill>
              </a:rPr>
              <a:t>W przypadku nagrywania płyt przez zdających należy:</a:t>
            </a:r>
          </a:p>
          <a:p>
            <a:pPr marL="864000" lvl="2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pl-PL" sz="2400" dirty="0">
                <a:solidFill>
                  <a:srgbClr val="002060"/>
                </a:solidFill>
              </a:rPr>
              <a:t>zapewnić nagrywarkę na każdym stanowisku lub przenośną nagrywarkę,</a:t>
            </a:r>
          </a:p>
          <a:p>
            <a:pPr marL="864000" lvl="2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pl-PL" sz="2400" dirty="0">
                <a:solidFill>
                  <a:srgbClr val="002060"/>
                </a:solidFill>
              </a:rPr>
              <a:t>przygotować </a:t>
            </a: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oddzielne stanowisko</a:t>
            </a:r>
            <a:r>
              <a:rPr lang="pl-PL" sz="2400" dirty="0">
                <a:solidFill>
                  <a:srgbClr val="002060"/>
                </a:solidFill>
              </a:rPr>
              <a:t>, na którym zdający mógłby sprawdzić nagraną płytę,</a:t>
            </a:r>
          </a:p>
          <a:p>
            <a:pPr marL="864000" lvl="2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pl-PL" sz="2400" dirty="0">
                <a:solidFill>
                  <a:srgbClr val="002060"/>
                </a:solidFill>
              </a:rPr>
              <a:t>zapewnić dla każdego zdającego pudełko na płytę,</a:t>
            </a:r>
          </a:p>
          <a:p>
            <a:pPr marL="864000" lvl="2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pl-PL" sz="2400" dirty="0">
                <a:solidFill>
                  <a:srgbClr val="002060"/>
                </a:solidFill>
              </a:rPr>
              <a:t>zadbać o odpowiednie zabezpieczenie przesyłki z pracami zdających.</a:t>
            </a:r>
          </a:p>
          <a:p>
            <a:pPr marL="0" lvl="1" indent="0">
              <a:spcBef>
                <a:spcPts val="1200"/>
              </a:spcBef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endParaRPr lang="pl-PL" dirty="0">
              <a:solidFill>
                <a:srgbClr val="002060"/>
              </a:solidFill>
            </a:endParaRPr>
          </a:p>
          <a:p>
            <a:pPr marL="685800" lvl="2">
              <a:spcBef>
                <a:spcPts val="1200"/>
              </a:spcBef>
              <a:tabLst>
                <a:tab pos="0" algn="l"/>
              </a:tabLst>
              <a:defRPr/>
            </a:pPr>
            <a:endParaRPr lang="pl-PL" sz="2400" dirty="0">
              <a:solidFill>
                <a:srgbClr val="002060"/>
              </a:solidFill>
            </a:endParaRPr>
          </a:p>
          <a:p>
            <a:pPr marL="685800" lvl="2">
              <a:spcBef>
                <a:spcPts val="1200"/>
              </a:spcBef>
              <a:tabLst>
                <a:tab pos="0" algn="l"/>
              </a:tabLst>
              <a:defRPr/>
            </a:pPr>
            <a:endParaRPr lang="pl-P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0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531CC25E-4FB1-418A-86B3-9ABADAF1AADD}"/>
              </a:ext>
            </a:extLst>
          </p:cNvPr>
          <p:cNvSpPr txBox="1">
            <a:spLocks/>
          </p:cNvSpPr>
          <p:nvPr/>
        </p:nvSpPr>
        <p:spPr>
          <a:xfrm>
            <a:off x="539750" y="696022"/>
            <a:ext cx="11231563" cy="99719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>
              <a:defRPr/>
            </a:pPr>
            <a:r>
              <a:rPr lang="pl-PL" sz="3600" dirty="0">
                <a:ln w="0"/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Podpisanie umowy dotyczącej organizacji </a:t>
            </a:r>
            <a:br>
              <a:rPr lang="pl-PL" sz="3600" dirty="0">
                <a:ln w="0"/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</a:br>
            <a:r>
              <a:rPr lang="pl-PL" sz="3600" dirty="0">
                <a:ln w="0"/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części praktycznej w i </a:t>
            </a:r>
            <a:r>
              <a:rPr lang="pl-PL" sz="3600" dirty="0" err="1">
                <a:ln w="0"/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wk</a:t>
            </a:r>
            <a:endParaRPr lang="pl-PL" sz="3600" dirty="0">
              <a:ln w="0"/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34571B3F-A830-4957-9525-E0D076298EE0}"/>
              </a:ext>
            </a:extLst>
          </p:cNvPr>
          <p:cNvSpPr txBox="1">
            <a:spLocks/>
          </p:cNvSpPr>
          <p:nvPr/>
        </p:nvSpPr>
        <p:spPr>
          <a:xfrm>
            <a:off x="644524" y="2614613"/>
            <a:ext cx="11126789" cy="2743199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indent="-442913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dirty="0">
                <a:solidFill>
                  <a:srgbClr val="002060"/>
                </a:solidFill>
              </a:rPr>
              <a:t>Umowy będą przesłane mejlem (dane z SIOEPKZ)</a:t>
            </a:r>
            <a:endParaRPr lang="pl-PL" dirty="0">
              <a:solidFill>
                <a:srgbClr val="FF0000"/>
              </a:solidFill>
            </a:endParaRPr>
          </a:p>
          <a:p>
            <a:pPr marL="442913" indent="-442913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dirty="0">
                <a:solidFill>
                  <a:srgbClr val="002060"/>
                </a:solidFill>
              </a:rPr>
              <a:t>Należy je uzupełnić, wydrukować w 2 egzemplarzach, podpisać i przesłać do OKE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br>
              <a:rPr lang="pl-PL" sz="2400" dirty="0"/>
            </a:br>
            <a:endParaRPr lang="pl-PL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3761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3">
            <a:extLst>
              <a:ext uri="{FF2B5EF4-FFF2-40B4-BE49-F238E27FC236}">
                <a16:creationId xmlns:a16="http://schemas.microsoft.com/office/drawing/2014/main" id="{7DEB9A3E-A5A0-4574-B041-BB42DEC5A71D}"/>
              </a:ext>
            </a:extLst>
          </p:cNvPr>
          <p:cNvSpPr txBox="1">
            <a:spLocks/>
          </p:cNvSpPr>
          <p:nvPr/>
        </p:nvSpPr>
        <p:spPr>
          <a:xfrm>
            <a:off x="759487" y="328968"/>
            <a:ext cx="10515600" cy="1011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Przygotowanie dokumentacji</a:t>
            </a:r>
          </a:p>
        </p:txBody>
      </p:sp>
      <p:graphicFrame>
        <p:nvGraphicFramePr>
          <p:cNvPr id="9" name="Symbol zastępczy zawartości 3">
            <a:extLst>
              <a:ext uri="{FF2B5EF4-FFF2-40B4-BE49-F238E27FC236}">
                <a16:creationId xmlns:a16="http://schemas.microsoft.com/office/drawing/2014/main" id="{950AF33B-3864-4EA5-8440-31FDCBB181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3808230"/>
              </p:ext>
            </p:extLst>
          </p:nvPr>
        </p:nvGraphicFramePr>
        <p:xfrm>
          <a:off x="582276" y="1720032"/>
          <a:ext cx="11523662" cy="4667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3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39701">
                <a:tc>
                  <a:txBody>
                    <a:bodyPr/>
                    <a:lstStyle/>
                    <a:p>
                      <a:pPr marL="432000" marR="0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wstępnie wypełniony protokół z przebiegu </a:t>
                      </a:r>
                      <a:r>
                        <a:rPr lang="pl-PL" alt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części</a:t>
                      </a:r>
                      <a:r>
                        <a:rPr lang="pl-PL" altLang="pl-PL" sz="24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alt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pisemnej/praktycznej egzaminu w sali</a:t>
                      </a:r>
                      <a: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wraz z wykazem zdających</a:t>
                      </a:r>
                      <a:r>
                        <a:rPr lang="pl-PL" sz="24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432000" marR="0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lang="pl-PL" sz="2400" b="0" kern="1200" baseline="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32000" marR="0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24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listy zdających do wywieszenia przed salą (bez numerów PESEL);</a:t>
                      </a:r>
                    </a:p>
                    <a:p>
                      <a:pPr marL="432000" marR="0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24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plan rozmieszczenia stanowisk egzaminacyjnych w sali, zawierający numery stanowisk;</a:t>
                      </a:r>
                    </a:p>
                  </a:txBody>
                  <a:tcPr marL="96198" marR="96198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902">
                <a:tc>
                  <a:txBody>
                    <a:bodyPr/>
                    <a:lstStyle/>
                    <a:p>
                      <a:pPr marL="432000" marR="0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formularz decyzji o przerwaniu i unieważnieniu egzaminu;</a:t>
                      </a:r>
                    </a:p>
                    <a:p>
                      <a:pPr marL="432000" marR="0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formularz opisu zdarzenia;</a:t>
                      </a:r>
                    </a:p>
                  </a:txBody>
                  <a:tcPr marL="96198" marR="96198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Symbol zastępczy zawartości 4">
            <a:extLst>
              <a:ext uri="{FF2B5EF4-FFF2-40B4-BE49-F238E27FC236}">
                <a16:creationId xmlns:a16="http://schemas.microsoft.com/office/drawing/2014/main" id="{2C5B0DFE-53DF-4625-8157-FEE319C8B00D}"/>
              </a:ext>
            </a:extLst>
          </p:cNvPr>
          <p:cNvSpPr txBox="1">
            <a:spLocks/>
          </p:cNvSpPr>
          <p:nvPr/>
        </p:nvSpPr>
        <p:spPr>
          <a:xfrm>
            <a:off x="759487" y="1520106"/>
            <a:ext cx="10515600" cy="632200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r>
              <a:rPr lang="pl-PL" dirty="0">
                <a:solidFill>
                  <a:srgbClr val="002060"/>
                </a:solidFill>
              </a:rPr>
              <a:t>Na każdy egzamin należy przygotować:</a:t>
            </a:r>
          </a:p>
          <a:p>
            <a:pPr>
              <a:spcBef>
                <a:spcPts val="900"/>
              </a:spcBef>
              <a:buClr>
                <a:srgbClr val="002060"/>
              </a:buClr>
              <a:defRPr/>
            </a:pPr>
            <a:endParaRPr lang="pl-PL" sz="240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3478072-826F-46B9-B701-C770F5474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6867033"/>
              </p:ext>
            </p:extLst>
          </p:nvPr>
        </p:nvGraphicFramePr>
        <p:xfrm>
          <a:off x="1396190" y="2892525"/>
          <a:ext cx="8614958" cy="872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8327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3">
            <a:extLst>
              <a:ext uri="{FF2B5EF4-FFF2-40B4-BE49-F238E27FC236}">
                <a16:creationId xmlns:a16="http://schemas.microsoft.com/office/drawing/2014/main" id="{66A36154-7D14-4496-B3A8-7CCFD9487E11}"/>
              </a:ext>
            </a:extLst>
          </p:cNvPr>
          <p:cNvSpPr txBox="1">
            <a:spLocks/>
          </p:cNvSpPr>
          <p:nvPr/>
        </p:nvSpPr>
        <p:spPr>
          <a:xfrm>
            <a:off x="452202" y="598583"/>
            <a:ext cx="10515600" cy="1011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Przygotowanie dokumentacji</a:t>
            </a:r>
          </a:p>
        </p:txBody>
      </p:sp>
      <p:graphicFrame>
        <p:nvGraphicFramePr>
          <p:cNvPr id="9" name="Symbol zastępczy zawartości 3">
            <a:extLst>
              <a:ext uri="{FF2B5EF4-FFF2-40B4-BE49-F238E27FC236}">
                <a16:creationId xmlns:a16="http://schemas.microsoft.com/office/drawing/2014/main" id="{4B564623-2E62-4C3B-8421-9FDEDFAFB7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9082531"/>
              </p:ext>
            </p:extLst>
          </p:nvPr>
        </p:nvGraphicFramePr>
        <p:xfrm>
          <a:off x="334169" y="1858476"/>
          <a:ext cx="11523662" cy="4522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3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1814">
                <a:tc>
                  <a:txBody>
                    <a:bodyPr/>
                    <a:lstStyle/>
                    <a:p>
                      <a:pPr marL="542925" marR="0" lvl="1" indent="-542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identyfikatory dla ZN (z napisem członek ZN, przewodniczący ZN);</a:t>
                      </a:r>
                    </a:p>
                    <a:p>
                      <a:pPr marL="542925" marR="0" lvl="1" indent="-542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losy z numerami stanowisk egzaminacyjnych (w przypadku części praktycznej </a:t>
                      </a:r>
                      <a:b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model w i </a:t>
                      </a:r>
                      <a:r>
                        <a:rPr lang="pl-PL" sz="24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- identyfikatory);</a:t>
                      </a:r>
                    </a:p>
                    <a:p>
                      <a:pPr marL="542925" marR="0" lvl="1" indent="-542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kartkę z imieniem i nazwiskiem PZE oraz informacją o składzie zespołu nadzorującego </a:t>
                      </a:r>
                      <a:b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i ewentualnie imieniem i nazwiskiem obserwatora;</a:t>
                      </a:r>
                    </a:p>
                    <a:p>
                      <a:pPr marL="542925" marR="0" lvl="1" indent="-542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kartkę zawierającą informacje o osobach o specjalnych potrzebach edukacyjnych, które korzystają z wydłużonego czasu pracy (imię i nazwisko, PESEL, czas przedłużenia oraz  </a:t>
                      </a:r>
                      <a:b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2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 przypadku części pisemnej przy komputerze powód przedłużenia czasu egzaminu);</a:t>
                      </a:r>
                    </a:p>
                  </a:txBody>
                  <a:tcPr marL="96198" marR="96198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538">
                <a:tc>
                  <a:txBody>
                    <a:bodyPr/>
                    <a:lstStyle/>
                    <a:p>
                      <a:pPr marL="542925" marR="0" indent="-542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lang="pl-PL" sz="24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6198" marR="96198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48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3">
            <a:extLst>
              <a:ext uri="{FF2B5EF4-FFF2-40B4-BE49-F238E27FC236}">
                <a16:creationId xmlns:a16="http://schemas.microsoft.com/office/drawing/2014/main" id="{2D552918-58C0-400D-B1A1-78F0954DD56D}"/>
              </a:ext>
            </a:extLst>
          </p:cNvPr>
          <p:cNvSpPr txBox="1">
            <a:spLocks/>
          </p:cNvSpPr>
          <p:nvPr/>
        </p:nvSpPr>
        <p:spPr>
          <a:xfrm>
            <a:off x="341040" y="777946"/>
            <a:ext cx="10515600" cy="1011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  <a:defRPr/>
            </a:pPr>
            <a:r>
              <a:rPr lang="pl-PL" sz="2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W przypadku części pisemnej „przy komputerze” dodatkowo  na każdy egzamin należy przygotować:</a:t>
            </a:r>
            <a:endParaRPr lang="pl-PL" sz="28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9" name="Symbol zastępczy zawartości 3">
            <a:extLst>
              <a:ext uri="{FF2B5EF4-FFF2-40B4-BE49-F238E27FC236}">
                <a16:creationId xmlns:a16="http://schemas.microsoft.com/office/drawing/2014/main" id="{43E2C4ED-4082-4CFF-8EF9-69BAE1B2A4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392012"/>
              </p:ext>
            </p:extLst>
          </p:nvPr>
        </p:nvGraphicFramePr>
        <p:xfrm>
          <a:off x="0" y="1957892"/>
          <a:ext cx="11523662" cy="4321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3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0159">
                <a:tc>
                  <a:txBody>
                    <a:bodyPr/>
                    <a:lstStyle/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20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karty identyfikacyjne zdających w sali egzaminacyjnej </a:t>
                      </a:r>
                      <a:br>
                        <a:rPr lang="pl-PL" sz="20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20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(kartka min. A5 zawierająca PESEL zdającego oraz </a:t>
                      </a:r>
                      <a:br>
                        <a:rPr lang="pl-PL" sz="20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20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login i hasło, zdający może kartkę wykorzystać jako </a:t>
                      </a:r>
                      <a:br>
                        <a:rPr lang="pl-PL" sz="20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20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brudnopis np.  do zapisu obliczeń) – pobrać z SIOEPKZ </a:t>
                      </a:r>
                    </a:p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lang="pl-PL" sz="10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lang="pl-PL" sz="10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20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nośnik (płyta DVD lub USB, na który po zakończonym egzaminie na danej zmianie będzie nagrany, przez operatora egzaminu, zaszyfrowany plik z wynikami egzaminu),</a:t>
                      </a:r>
                    </a:p>
                    <a:p>
                      <a:pPr marL="432000" marR="0" lvl="1" indent="-4320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pl-PL" sz="20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płytę DVD, na którą po zakończonym egzaminie będzie nagrany zarchiwizowany Wirtualny Serwer Egzaminacyjny.</a:t>
                      </a:r>
                    </a:p>
                  </a:txBody>
                  <a:tcPr marL="96198" marR="96198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744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pl-PL" sz="20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6198" marR="96198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Obraz 9">
            <a:extLst>
              <a:ext uri="{FF2B5EF4-FFF2-40B4-BE49-F238E27FC236}">
                <a16:creationId xmlns:a16="http://schemas.microsoft.com/office/drawing/2014/main" id="{DF02E853-58E3-4C2D-8DC9-A4CA201D6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80" b="4321"/>
          <a:stretch/>
        </p:blipFill>
        <p:spPr>
          <a:xfrm>
            <a:off x="6113666" y="2166938"/>
            <a:ext cx="5834778" cy="179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8195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4">
            <a:extLst>
              <a:ext uri="{FF2B5EF4-FFF2-40B4-BE49-F238E27FC236}">
                <a16:creationId xmlns:a16="http://schemas.microsoft.com/office/drawing/2014/main" id="{C3937848-E3B4-4946-9442-73F7BF5F6B6E}"/>
              </a:ext>
            </a:extLst>
          </p:cNvPr>
          <p:cNvSpPr txBox="1">
            <a:spLocks/>
          </p:cNvSpPr>
          <p:nvPr/>
        </p:nvSpPr>
        <p:spPr>
          <a:xfrm>
            <a:off x="1066800" y="496021"/>
            <a:ext cx="10058400" cy="145075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002060"/>
                </a:solidFill>
                <a:latin typeface="+mn-lt"/>
              </a:rPr>
              <a:t>Odbiór kodów kreskowych w POP </a:t>
            </a:r>
            <a:br>
              <a:rPr lang="pl-PL" sz="3600" dirty="0">
                <a:solidFill>
                  <a:srgbClr val="002060"/>
                </a:solidFill>
                <a:latin typeface="+mn-lt"/>
              </a:rPr>
            </a:br>
            <a:r>
              <a:rPr lang="pl-PL" sz="3600" dirty="0">
                <a:solidFill>
                  <a:srgbClr val="FF0000"/>
                </a:solidFill>
                <a:latin typeface="+mn-lt"/>
              </a:rPr>
              <a:t>04.01.2024 r.</a:t>
            </a:r>
            <a:r>
              <a:rPr lang="pl-PL" sz="3600" dirty="0">
                <a:solidFill>
                  <a:srgbClr val="002060"/>
                </a:solidFill>
                <a:latin typeface="+mn-lt"/>
              </a:rPr>
              <a:t> w godz. od 13.00 do 15.00</a:t>
            </a:r>
          </a:p>
        </p:txBody>
      </p:sp>
      <p:sp>
        <p:nvSpPr>
          <p:cNvPr id="9" name="Symbol zastępczy zawartości 5">
            <a:extLst>
              <a:ext uri="{FF2B5EF4-FFF2-40B4-BE49-F238E27FC236}">
                <a16:creationId xmlns:a16="http://schemas.microsoft.com/office/drawing/2014/main" id="{9D272AD3-CAAA-4882-9F87-0A4578F0C404}"/>
              </a:ext>
            </a:extLst>
          </p:cNvPr>
          <p:cNvSpPr txBox="1">
            <a:spLocks/>
          </p:cNvSpPr>
          <p:nvPr/>
        </p:nvSpPr>
        <p:spPr>
          <a:xfrm>
            <a:off x="279699" y="2005768"/>
            <a:ext cx="10058400" cy="4023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Clr>
                <a:srgbClr val="002060"/>
              </a:buClr>
              <a:buFont typeface="Arial" panose="020B0604020202020204" pitchFamily="34" charset="0"/>
              <a:buNone/>
            </a:pPr>
            <a:r>
              <a:rPr lang="pl-P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Należy sprawdzić kompletność naklejek </a:t>
            </a:r>
            <a:endParaRPr lang="pl-PL" dirty="0">
              <a:solidFill>
                <a:srgbClr val="002060"/>
              </a:solidFill>
            </a:endParaRPr>
          </a:p>
          <a:p>
            <a:pPr marL="0" indent="0" algn="ctr">
              <a:spcBef>
                <a:spcPts val="900"/>
              </a:spcBef>
              <a:buClr>
                <a:srgbClr val="002060"/>
              </a:buClr>
              <a:buFont typeface="Arial" panose="020B0604020202020204" pitchFamily="34" charset="0"/>
              <a:buNone/>
            </a:pPr>
            <a:r>
              <a:rPr lang="pl-PL" sz="2400" dirty="0">
                <a:solidFill>
                  <a:srgbClr val="002060"/>
                </a:solidFill>
              </a:rPr>
              <a:t>W przypadku braku - </a:t>
            </a:r>
            <a:r>
              <a:rPr lang="pl-PL" sz="2400" dirty="0">
                <a:solidFill>
                  <a:srgbClr val="002060"/>
                </a:solidFill>
                <a:highlight>
                  <a:srgbClr val="FFC1C1"/>
                </a:highlight>
              </a:rPr>
              <a:t>zdający kodują ręcznie </a:t>
            </a:r>
          </a:p>
          <a:p>
            <a:endParaRPr lang="pl-PL" dirty="0"/>
          </a:p>
        </p:txBody>
      </p:sp>
      <p:pic>
        <p:nvPicPr>
          <p:cNvPr id="10" name="Symbol zastępczy zawartości 2">
            <a:extLst>
              <a:ext uri="{FF2B5EF4-FFF2-40B4-BE49-F238E27FC236}">
                <a16:creationId xmlns:a16="http://schemas.microsoft.com/office/drawing/2014/main" id="{90DD3656-FFDC-42E9-93A1-EFB542E6E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78" y="3176420"/>
            <a:ext cx="4002088" cy="201453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4F34A8B-A435-4B24-B7E3-D381A0A6E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66" y="3176420"/>
            <a:ext cx="4008670" cy="2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3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431200-8E45-4A0C-B12B-CFA1B2C53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21796" y="5502466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EF5FE-6C45-4BF6-9676-571742C3CDD7}"/>
              </a:ext>
            </a:extLst>
          </p:cNvPr>
          <p:cNvSpPr txBox="1"/>
          <p:nvPr/>
        </p:nvSpPr>
        <p:spPr>
          <a:xfrm>
            <a:off x="327084" y="3269151"/>
            <a:ext cx="4051278" cy="1546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pl-PL" sz="4000" b="1" dirty="0">
                <a:solidFill>
                  <a:srgbClr val="002060"/>
                </a:solidFill>
                <a:cs typeface="Segoe UI" panose="020B0502040204020203" pitchFamily="34" charset="0"/>
              </a:rPr>
              <a:t>Zadania PZE </a:t>
            </a:r>
            <a:br>
              <a:rPr lang="pl-PL" sz="4000" b="1" dirty="0">
                <a:solidFill>
                  <a:srgbClr val="002060"/>
                </a:solidFill>
                <a:cs typeface="Segoe UI" panose="020B0502040204020203" pitchFamily="34" charset="0"/>
              </a:rPr>
            </a:br>
            <a:r>
              <a:rPr lang="pl-PL" sz="4000" dirty="0">
                <a:solidFill>
                  <a:srgbClr val="002060"/>
                </a:solidFill>
                <a:cs typeface="Segoe UI" panose="020B0502040204020203" pitchFamily="34" charset="0"/>
              </a:rPr>
              <a:t>w trakcie sesji i po jej zakończeniu</a:t>
            </a:r>
            <a:endParaRPr lang="en-US" sz="4000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41C7FC4-FEFA-4A96-9749-9068C686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5482" y="2"/>
            <a:ext cx="2457507" cy="6857998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7CEFD8"/>
              </a:gs>
              <a:gs pos="71000">
                <a:srgbClr val="6672E4"/>
              </a:gs>
              <a:gs pos="100000">
                <a:srgbClr val="882BE5"/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4AEDC0-6B1D-4A3D-860D-83756CC38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41396" y="840354"/>
            <a:ext cx="4781257" cy="4138016"/>
            <a:chOff x="8141635" y="1531507"/>
            <a:chExt cx="3616912" cy="3526517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AECCF3F-B2FA-4F0A-96EE-B54207D66547}"/>
                </a:ext>
              </a:extLst>
            </p:cNvPr>
            <p:cNvSpPr txBox="1"/>
            <p:nvPr/>
          </p:nvSpPr>
          <p:spPr>
            <a:xfrm>
              <a:off x="8169727" y="1531507"/>
              <a:ext cx="3588820" cy="11204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Odbiór przesyłek</a:t>
              </a:r>
            </a:p>
            <a:p>
              <a:endParaRPr lang="pl-PL" sz="2000" b="1" dirty="0">
                <a:solidFill>
                  <a:srgbClr val="002060"/>
                </a:solidFill>
                <a:cs typeface="Segoe UI" panose="020B0502040204020203" pitchFamily="34" charset="0"/>
              </a:endParaRPr>
            </a:p>
            <a:p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Nadzorowanie egzaminu</a:t>
              </a:r>
            </a:p>
            <a:p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Czynności po egzaminie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6650A66-75C3-4933-AFC0-6AB58DFE89D9}"/>
                </a:ext>
              </a:extLst>
            </p:cNvPr>
            <p:cNvSpPr txBox="1"/>
            <p:nvPr/>
          </p:nvSpPr>
          <p:spPr>
            <a:xfrm>
              <a:off x="8141635" y="3009840"/>
              <a:ext cx="3324815" cy="5602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Przekazanie do OKE prac oraz dokumentacji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D1F5E0B-9D11-43FF-9946-9B61EF9D6E88}"/>
                </a:ext>
              </a:extLst>
            </p:cNvPr>
            <p:cNvSpPr/>
            <p:nvPr/>
          </p:nvSpPr>
          <p:spPr>
            <a:xfrm>
              <a:off x="8141635" y="3806603"/>
              <a:ext cx="3523717" cy="56024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Rozliczanie kosztów przeprowadzania egzaminów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BACDD99-66AF-423B-B714-10B1BD09EBE4}"/>
                </a:ext>
              </a:extLst>
            </p:cNvPr>
            <p:cNvSpPr txBox="1"/>
            <p:nvPr/>
          </p:nvSpPr>
          <p:spPr>
            <a:xfrm>
              <a:off x="8169727" y="4777902"/>
              <a:ext cx="3387565" cy="2801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Przekazanie wyników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1FF210-334C-43FA-80C2-0E1E9F3F51C4}"/>
                </a:ext>
              </a:extLst>
            </p:cNvPr>
            <p:cNvCxnSpPr>
              <a:cxnSpLocks/>
            </p:cNvCxnSpPr>
            <p:nvPr/>
          </p:nvCxnSpPr>
          <p:spPr>
            <a:xfrm>
              <a:off x="8462691" y="4385043"/>
              <a:ext cx="29961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F599308-2B51-4D9D-9F9B-2C2E81CA918F}"/>
                </a:ext>
              </a:extLst>
            </p:cNvPr>
            <p:cNvCxnSpPr>
              <a:cxnSpLocks/>
            </p:cNvCxnSpPr>
            <p:nvPr/>
          </p:nvCxnSpPr>
          <p:spPr>
            <a:xfrm>
              <a:off x="8462691" y="2651992"/>
              <a:ext cx="29961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7578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Prostokąt 9">
            <a:extLst>
              <a:ext uri="{FF2B5EF4-FFF2-40B4-BE49-F238E27FC236}">
                <a16:creationId xmlns:a16="http://schemas.microsoft.com/office/drawing/2014/main" id="{98E79B67-FEA4-42D6-910E-0DBC06EB5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298" y="779356"/>
            <a:ext cx="31363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altLang="pl-PL" sz="3600" dirty="0">
                <a:solidFill>
                  <a:srgbClr val="002060"/>
                </a:solidFill>
              </a:rPr>
              <a:t>Terminy dostaw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F6A9F50A-67FB-4276-8CEA-9E2B19B49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409812"/>
              </p:ext>
            </p:extLst>
          </p:nvPr>
        </p:nvGraphicFramePr>
        <p:xfrm>
          <a:off x="1130298" y="1865093"/>
          <a:ext cx="10223500" cy="20007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0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2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60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0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002060"/>
                          </a:solidFill>
                          <a:effectLst/>
                        </a:rPr>
                        <a:t>CZĘŚĆ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002060"/>
                          </a:solidFill>
                          <a:effectLst/>
                        </a:rPr>
                        <a:t>DATA DOSTAWY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002060"/>
                          </a:solidFill>
                          <a:effectLst/>
                        </a:rPr>
                        <a:t>GODZINY DOSTAW</a:t>
                      </a:r>
                      <a:endParaRPr lang="pl-PL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9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Pisemna</a:t>
                      </a:r>
                      <a:b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2000" b="0" dirty="0">
                          <a:solidFill>
                            <a:srgbClr val="002060"/>
                          </a:solidFill>
                          <a:effectLst/>
                        </a:rPr>
                        <a:t>formuła 2012 </a:t>
                      </a:r>
                      <a:br>
                        <a:rPr lang="pl-PL" sz="2000" b="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2000" b="0" dirty="0">
                          <a:solidFill>
                            <a:srgbClr val="002060"/>
                          </a:solidFill>
                          <a:effectLst/>
                        </a:rPr>
                        <a:t>i formuła 2017</a:t>
                      </a:r>
                      <a:endParaRPr lang="pl-PL" sz="20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</a:rPr>
                        <a:t>w dniu egzaminu</a:t>
                      </a:r>
                      <a:endParaRPr lang="pl-PL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od </a:t>
                      </a: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</a:rPr>
                        <a:t>6.00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do </a:t>
                      </a: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</a:rPr>
                        <a:t>8.00</a:t>
                      </a:r>
                      <a:b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jeśli pierwsze egzaminy o  godz. 10.00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a</a:t>
                      </a:r>
                      <a:b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od </a:t>
                      </a: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</a:rPr>
                        <a:t>6.00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do </a:t>
                      </a: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</a:rPr>
                        <a:t>9.30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b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jeśli pierwsze egzaminy o 12.00 lub 14.00</a:t>
                      </a:r>
                      <a:endParaRPr lang="pl-PL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6" marR="45726" marT="45713" marB="4571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C754154-B1F6-4ECD-8E24-1C350269F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161558"/>
              </p:ext>
            </p:extLst>
          </p:nvPr>
        </p:nvGraphicFramePr>
        <p:xfrm>
          <a:off x="1130298" y="4296288"/>
          <a:ext cx="10223500" cy="1707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0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62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5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Praktyczna (D)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wszystkie formuły</a:t>
                      </a:r>
                    </a:p>
                  </a:txBody>
                  <a:tcPr marL="44456" marR="44456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</a:rPr>
                        <a:t>w dniu egzaminu</a:t>
                      </a:r>
                      <a:endParaRPr lang="pl-PL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0" dirty="0">
                          <a:solidFill>
                            <a:srgbClr val="002060"/>
                          </a:solidFill>
                          <a:effectLst/>
                        </a:rPr>
                        <a:t>od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</a:rPr>
                        <a:t>6.00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2000" b="0" dirty="0">
                          <a:solidFill>
                            <a:srgbClr val="002060"/>
                          </a:solidFill>
                          <a:effectLst/>
                        </a:rPr>
                        <a:t>do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</a:rPr>
                        <a:t>7.30</a:t>
                      </a:r>
                      <a:b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2000" b="0" dirty="0">
                          <a:solidFill>
                            <a:srgbClr val="002060"/>
                          </a:solidFill>
                          <a:effectLst/>
                        </a:rPr>
                        <a:t>jeśli pierwsze egzaminy o  godz. 9.00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0" dirty="0">
                          <a:solidFill>
                            <a:srgbClr val="002060"/>
                          </a:solidFill>
                          <a:effectLst/>
                        </a:rPr>
                        <a:t>a</a:t>
                      </a:r>
                      <a:br>
                        <a:rPr lang="pl-PL" sz="2000" b="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2000" b="0" dirty="0">
                          <a:solidFill>
                            <a:srgbClr val="002060"/>
                          </a:solidFill>
                          <a:effectLst/>
                        </a:rPr>
                        <a:t>od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</a:rPr>
                        <a:t>6.00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2000" b="0" dirty="0">
                          <a:solidFill>
                            <a:srgbClr val="002060"/>
                          </a:solidFill>
                          <a:effectLst/>
                        </a:rPr>
                        <a:t>do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</a:rPr>
                        <a:t>9.00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b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2000" b="0" dirty="0">
                          <a:solidFill>
                            <a:srgbClr val="002060"/>
                          </a:solidFill>
                          <a:effectLst/>
                        </a:rPr>
                        <a:t>jeśli pierwsze egzaminy o 13.00 lub później</a:t>
                      </a:r>
                      <a:endParaRPr lang="pl-PL" sz="20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6" marR="45726" marT="45713" marB="4571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572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Prostokąt 9">
            <a:extLst>
              <a:ext uri="{FF2B5EF4-FFF2-40B4-BE49-F238E27FC236}">
                <a16:creationId xmlns:a16="http://schemas.microsoft.com/office/drawing/2014/main" id="{D646314E-7B73-4FFA-A798-D64F7D99E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906" y="1038694"/>
            <a:ext cx="31363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altLang="pl-PL" sz="3600" dirty="0">
                <a:solidFill>
                  <a:srgbClr val="002060"/>
                </a:solidFill>
              </a:rPr>
              <a:t>Terminy dostaw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892AA1B-3193-43A0-B9D7-654B10B72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43609"/>
              </p:ext>
            </p:extLst>
          </p:nvPr>
        </p:nvGraphicFramePr>
        <p:xfrm>
          <a:off x="1130298" y="2000672"/>
          <a:ext cx="9931399" cy="2106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8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4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0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Część</a:t>
                      </a:r>
                      <a:endParaRPr lang="pl-PL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DATA DOSTAWY</a:t>
                      </a:r>
                      <a:endParaRPr lang="pl-PL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GODZINY DOSTAW</a:t>
                      </a:r>
                      <a:endParaRPr lang="pl-PL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0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Praktyczna</a:t>
                      </a:r>
                      <a:b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pl-PL" sz="2000" dirty="0" err="1">
                          <a:solidFill>
                            <a:srgbClr val="002060"/>
                          </a:solidFill>
                          <a:effectLst/>
                        </a:rPr>
                        <a:t>dk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, w, </a:t>
                      </a:r>
                      <a:r>
                        <a:rPr lang="pl-PL" sz="2000" dirty="0" err="1">
                          <a:solidFill>
                            <a:srgbClr val="002060"/>
                          </a:solidFill>
                          <a:effectLst/>
                        </a:rPr>
                        <a:t>wk</a:t>
                      </a:r>
                      <a:endParaRPr lang="pl-PL" sz="20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20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wszystkie formuły</a:t>
                      </a:r>
                    </a:p>
                  </a:txBody>
                  <a:tcPr marL="44456" marR="44456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dostawa w dzień roboczy przed każdym egzaminem w ośrodku</a:t>
                      </a:r>
                      <a:endParaRPr lang="pl-PL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od </a:t>
                      </a: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</a:rPr>
                        <a:t>8.00</a:t>
                      </a:r>
                      <a:r>
                        <a:rPr lang="pl-PL" sz="2000" dirty="0">
                          <a:solidFill>
                            <a:srgbClr val="002060"/>
                          </a:solidFill>
                          <a:effectLst/>
                        </a:rPr>
                        <a:t> do </a:t>
                      </a:r>
                      <a:r>
                        <a:rPr lang="pl-PL" sz="2000" b="1" dirty="0">
                          <a:solidFill>
                            <a:srgbClr val="002060"/>
                          </a:solidFill>
                          <a:effectLst/>
                        </a:rPr>
                        <a:t>12.00</a:t>
                      </a:r>
                      <a:endParaRPr lang="pl-PL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Prostokąt 9">
            <a:extLst>
              <a:ext uri="{FF2B5EF4-FFF2-40B4-BE49-F238E27FC236}">
                <a16:creationId xmlns:a16="http://schemas.microsoft.com/office/drawing/2014/main" id="{8D79CC49-1DA5-4545-8D0B-91A45F3AE0FA}"/>
              </a:ext>
            </a:extLst>
          </p:cNvPr>
          <p:cNvSpPr/>
          <p:nvPr/>
        </p:nvSpPr>
        <p:spPr>
          <a:xfrm>
            <a:off x="945871" y="4292386"/>
            <a:ext cx="10300252" cy="209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Uwaga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kwalifikacji, w których zadania są jawne dostarczone zostaną tylko Zasady oceniania i Karty oceny. </a:t>
            </a:r>
            <a:r>
              <a:rPr lang="pl-PL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Arkusze egzaminacyjne drukuje PZE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 dodatkowy, część praktyczna, dostawa 29.01.2024 od godziny 8</a:t>
            </a: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:00 </a:t>
            </a:r>
            <a:endParaRPr lang="pl-PL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5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52" hidden="1">
            <a:extLst>
              <a:ext uri="{FF2B5EF4-FFF2-40B4-BE49-F238E27FC236}">
                <a16:creationId xmlns:a16="http://schemas.microsoft.com/office/drawing/2014/main" id="{6BCAF586-A14B-4A3B-A249-655ADDBB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AF7FE-5978-4B5F-90E1-044AC25EC230}"/>
              </a:ext>
            </a:extLst>
          </p:cNvPr>
          <p:cNvSpPr txBox="1"/>
          <p:nvPr/>
        </p:nvSpPr>
        <p:spPr>
          <a:xfrm>
            <a:off x="755664" y="510559"/>
            <a:ext cx="5369219" cy="405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A55DA-183A-4D18-85CD-0F3BC09D5269}"/>
              </a:ext>
            </a:extLst>
          </p:cNvPr>
          <p:cNvSpPr txBox="1"/>
          <p:nvPr/>
        </p:nvSpPr>
        <p:spPr>
          <a:xfrm>
            <a:off x="427308" y="1253811"/>
            <a:ext cx="682123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1600" i="1">
                <a:solidFill>
                  <a:srgbClr val="00206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algn="ctr"/>
            <a:r>
              <a:rPr lang="pl-PL" sz="4000" b="1" i="0" dirty="0">
                <a:latin typeface="+mn-lt"/>
              </a:rPr>
              <a:t>Organizacja i przebieg egzaminu zawodowego</a:t>
            </a:r>
            <a:endParaRPr lang="en-US" sz="4000" b="1" i="0" dirty="0">
              <a:latin typeface="+mn-lt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D732C95-5F88-4013-B13B-3A9F05760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5945" y="2677749"/>
            <a:ext cx="5648656" cy="2915106"/>
            <a:chOff x="726781" y="3291989"/>
            <a:chExt cx="4943127" cy="24164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EFDBF9-3FF7-41D9-B79E-12A22F941417}"/>
                </a:ext>
              </a:extLst>
            </p:cNvPr>
            <p:cNvGrpSpPr/>
            <p:nvPr/>
          </p:nvGrpSpPr>
          <p:grpSpPr>
            <a:xfrm>
              <a:off x="755664" y="3291989"/>
              <a:ext cx="593945" cy="593205"/>
              <a:chOff x="5459412" y="1395413"/>
              <a:chExt cx="1273175" cy="1271588"/>
            </a:xfrm>
          </p:grpSpPr>
          <p:sp>
            <p:nvSpPr>
              <p:cNvPr id="7" name="Oval 26" descr="This image is an icon of one person interacting with three people.">
                <a:extLst>
                  <a:ext uri="{FF2B5EF4-FFF2-40B4-BE49-F238E27FC236}">
                    <a16:creationId xmlns:a16="http://schemas.microsoft.com/office/drawing/2014/main" id="{FBD1C069-BF74-4E4D-8790-D34807934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2" y="1395413"/>
                <a:ext cx="1273175" cy="1271588"/>
              </a:xfrm>
              <a:prstGeom prst="ellipse">
                <a:avLst/>
              </a:prstGeom>
              <a:gradFill>
                <a:gsLst>
                  <a:gs pos="0">
                    <a:srgbClr val="7CEFD8"/>
                  </a:gs>
                  <a:gs pos="50000">
                    <a:srgbClr val="6672E4"/>
                  </a:gs>
                  <a:gs pos="100000">
                    <a:srgbClr val="882BE5"/>
                  </a:gs>
                </a:gsLst>
                <a:lin ang="78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A14590B-EBFC-4E01-B049-4B69FD257C40}"/>
                  </a:ext>
                </a:extLst>
              </p:cNvPr>
              <p:cNvGrpSpPr/>
              <p:nvPr/>
            </p:nvGrpSpPr>
            <p:grpSpPr>
              <a:xfrm>
                <a:off x="5781290" y="1569642"/>
                <a:ext cx="584970" cy="674403"/>
                <a:chOff x="2686050" y="2895601"/>
                <a:chExt cx="330200" cy="346075"/>
              </a:xfrm>
            </p:grpSpPr>
            <p:sp>
              <p:nvSpPr>
                <p:cNvPr id="9" name="Oval 309">
                  <a:extLst>
                    <a:ext uri="{FF2B5EF4-FFF2-40B4-BE49-F238E27FC236}">
                      <a16:creationId xmlns:a16="http://schemas.microsoft.com/office/drawing/2014/main" id="{5AEEE69E-56A2-4F76-959B-DBA45C4FF3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9875" y="2895601"/>
                  <a:ext cx="82550" cy="82550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" name="Freeform 310">
                  <a:extLst>
                    <a:ext uri="{FF2B5EF4-FFF2-40B4-BE49-F238E27FC236}">
                      <a16:creationId xmlns:a16="http://schemas.microsoft.com/office/drawing/2014/main" id="{874BDC66-65E6-4586-A008-2D699867BD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2888" y="2978151"/>
                  <a:ext cx="134938" cy="66675"/>
                </a:xfrm>
                <a:custGeom>
                  <a:avLst/>
                  <a:gdLst>
                    <a:gd name="T0" fmla="*/ 36 w 36"/>
                    <a:gd name="T1" fmla="*/ 18 h 18"/>
                    <a:gd name="T2" fmla="*/ 0 w 36"/>
                    <a:gd name="T3" fmla="*/ 18 h 18"/>
                    <a:gd name="T4" fmla="*/ 18 w 36"/>
                    <a:gd name="T5" fmla="*/ 0 h 18"/>
                    <a:gd name="T6" fmla="*/ 36 w 36"/>
                    <a:gd name="T7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8">
                      <a:moveTo>
                        <a:pt x="36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lose/>
                    </a:path>
                  </a:pathLst>
                </a:cu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" name="Oval 311">
                  <a:extLst>
                    <a:ext uri="{FF2B5EF4-FFF2-40B4-BE49-F238E27FC236}">
                      <a16:creationId xmlns:a16="http://schemas.microsoft.com/office/drawing/2014/main" id="{4D348DD5-AFBE-4257-8F13-C20C20DF55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8275" y="3128963"/>
                  <a:ext cx="60325" cy="5873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312">
                  <a:extLst>
                    <a:ext uri="{FF2B5EF4-FFF2-40B4-BE49-F238E27FC236}">
                      <a16:creationId xmlns:a16="http://schemas.microsoft.com/office/drawing/2014/main" id="{E2A473D4-97EB-49F3-A0DB-6CFDF78C95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6050" y="3187701"/>
                  <a:ext cx="104775" cy="53975"/>
                </a:xfrm>
                <a:custGeom>
                  <a:avLst/>
                  <a:gdLst>
                    <a:gd name="T0" fmla="*/ 28 w 28"/>
                    <a:gd name="T1" fmla="*/ 14 h 14"/>
                    <a:gd name="T2" fmla="*/ 0 w 28"/>
                    <a:gd name="T3" fmla="*/ 14 h 14"/>
                    <a:gd name="T4" fmla="*/ 14 w 28"/>
                    <a:gd name="T5" fmla="*/ 0 h 14"/>
                    <a:gd name="T6" fmla="*/ 28 w 28"/>
                    <a:gd name="T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4">
                      <a:moveTo>
                        <a:pt x="28" y="1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6"/>
                        <a:pt x="6" y="0"/>
                        <a:pt x="14" y="0"/>
                      </a:cubicBezTo>
                      <a:cubicBezTo>
                        <a:pt x="22" y="0"/>
                        <a:pt x="28" y="6"/>
                        <a:pt x="28" y="14"/>
                      </a:cubicBezTo>
                      <a:close/>
                    </a:path>
                  </a:pathLst>
                </a:cu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Oval 313">
                  <a:extLst>
                    <a:ext uri="{FF2B5EF4-FFF2-40B4-BE49-F238E27FC236}">
                      <a16:creationId xmlns:a16="http://schemas.microsoft.com/office/drawing/2014/main" id="{5B12A1CA-047F-4806-8B0F-48E54DD73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3700" y="3128963"/>
                  <a:ext cx="60325" cy="5873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Freeform 314">
                  <a:extLst>
                    <a:ext uri="{FF2B5EF4-FFF2-40B4-BE49-F238E27FC236}">
                      <a16:creationId xmlns:a16="http://schemas.microsoft.com/office/drawing/2014/main" id="{6A6BCFB1-C475-4115-A2C4-A04DCB8A07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1475" y="3187701"/>
                  <a:ext cx="104775" cy="53975"/>
                </a:xfrm>
                <a:custGeom>
                  <a:avLst/>
                  <a:gdLst>
                    <a:gd name="T0" fmla="*/ 28 w 28"/>
                    <a:gd name="T1" fmla="*/ 14 h 14"/>
                    <a:gd name="T2" fmla="*/ 0 w 28"/>
                    <a:gd name="T3" fmla="*/ 14 h 14"/>
                    <a:gd name="T4" fmla="*/ 14 w 28"/>
                    <a:gd name="T5" fmla="*/ 0 h 14"/>
                    <a:gd name="T6" fmla="*/ 28 w 28"/>
                    <a:gd name="T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4">
                      <a:moveTo>
                        <a:pt x="28" y="1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6"/>
                        <a:pt x="6" y="0"/>
                        <a:pt x="14" y="0"/>
                      </a:cubicBezTo>
                      <a:cubicBezTo>
                        <a:pt x="22" y="0"/>
                        <a:pt x="28" y="6"/>
                        <a:pt x="28" y="14"/>
                      </a:cubicBezTo>
                      <a:close/>
                    </a:path>
                  </a:pathLst>
                </a:cu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Oval 315">
                  <a:extLst>
                    <a:ext uri="{FF2B5EF4-FFF2-40B4-BE49-F238E27FC236}">
                      <a16:creationId xmlns:a16="http://schemas.microsoft.com/office/drawing/2014/main" id="{6D7D7898-AB23-44CF-B4B7-14134CAAC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3700" y="3128963"/>
                  <a:ext cx="60325" cy="5873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Freeform 316">
                  <a:extLst>
                    <a:ext uri="{FF2B5EF4-FFF2-40B4-BE49-F238E27FC236}">
                      <a16:creationId xmlns:a16="http://schemas.microsoft.com/office/drawing/2014/main" id="{D81FFC69-D74A-40D5-A6A1-41EE7BEDF1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1475" y="3187701"/>
                  <a:ext cx="104775" cy="53975"/>
                </a:xfrm>
                <a:custGeom>
                  <a:avLst/>
                  <a:gdLst>
                    <a:gd name="T0" fmla="*/ 28 w 28"/>
                    <a:gd name="T1" fmla="*/ 14 h 14"/>
                    <a:gd name="T2" fmla="*/ 0 w 28"/>
                    <a:gd name="T3" fmla="*/ 14 h 14"/>
                    <a:gd name="T4" fmla="*/ 14 w 28"/>
                    <a:gd name="T5" fmla="*/ 0 h 14"/>
                    <a:gd name="T6" fmla="*/ 28 w 28"/>
                    <a:gd name="T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4">
                      <a:moveTo>
                        <a:pt x="28" y="1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6"/>
                        <a:pt x="6" y="0"/>
                        <a:pt x="14" y="0"/>
                      </a:cubicBezTo>
                      <a:cubicBezTo>
                        <a:pt x="22" y="0"/>
                        <a:pt x="28" y="6"/>
                        <a:pt x="28" y="14"/>
                      </a:cubicBezTo>
                      <a:close/>
                    </a:path>
                  </a:pathLst>
                </a:cu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" name="Oval 317">
                  <a:extLst>
                    <a:ext uri="{FF2B5EF4-FFF2-40B4-BE49-F238E27FC236}">
                      <a16:creationId xmlns:a16="http://schemas.microsoft.com/office/drawing/2014/main" id="{F628086C-5658-4153-B087-AE51C20EA7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0988" y="3128963"/>
                  <a:ext cx="60325" cy="5873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" name="Freeform 318">
                  <a:extLst>
                    <a:ext uri="{FF2B5EF4-FFF2-40B4-BE49-F238E27FC236}">
                      <a16:creationId xmlns:a16="http://schemas.microsoft.com/office/drawing/2014/main" id="{6CB8EE4B-0598-47EC-88C7-44A258247B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8763" y="3187701"/>
                  <a:ext cx="104775" cy="53975"/>
                </a:xfrm>
                <a:custGeom>
                  <a:avLst/>
                  <a:gdLst>
                    <a:gd name="T0" fmla="*/ 28 w 28"/>
                    <a:gd name="T1" fmla="*/ 14 h 14"/>
                    <a:gd name="T2" fmla="*/ 0 w 28"/>
                    <a:gd name="T3" fmla="*/ 14 h 14"/>
                    <a:gd name="T4" fmla="*/ 14 w 28"/>
                    <a:gd name="T5" fmla="*/ 0 h 14"/>
                    <a:gd name="T6" fmla="*/ 28 w 28"/>
                    <a:gd name="T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4">
                      <a:moveTo>
                        <a:pt x="28" y="1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6"/>
                        <a:pt x="6" y="0"/>
                        <a:pt x="14" y="0"/>
                      </a:cubicBezTo>
                      <a:cubicBezTo>
                        <a:pt x="22" y="0"/>
                        <a:pt x="28" y="6"/>
                        <a:pt x="28" y="14"/>
                      </a:cubicBezTo>
                      <a:close/>
                    </a:path>
                  </a:pathLst>
                </a:cu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" name="Freeform 319">
                  <a:extLst>
                    <a:ext uri="{FF2B5EF4-FFF2-40B4-BE49-F238E27FC236}">
                      <a16:creationId xmlns:a16="http://schemas.microsoft.com/office/drawing/2014/main" id="{722DB457-A03A-4844-B278-B3A7F306D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38" y="3074988"/>
                  <a:ext cx="225425" cy="15875"/>
                </a:xfrm>
                <a:custGeom>
                  <a:avLst/>
                  <a:gdLst>
                    <a:gd name="T0" fmla="*/ 0 w 142"/>
                    <a:gd name="T1" fmla="*/ 10 h 10"/>
                    <a:gd name="T2" fmla="*/ 0 w 142"/>
                    <a:gd name="T3" fmla="*/ 0 h 10"/>
                    <a:gd name="T4" fmla="*/ 142 w 142"/>
                    <a:gd name="T5" fmla="*/ 0 h 10"/>
                    <a:gd name="T6" fmla="*/ 142 w 142"/>
                    <a:gd name="T7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2" h="10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142" y="0"/>
                      </a:lnTo>
                      <a:lnTo>
                        <a:pt x="142" y="10"/>
                      </a:lnTo>
                    </a:path>
                  </a:pathLst>
                </a:cu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" name="Line 320">
                  <a:extLst>
                    <a:ext uri="{FF2B5EF4-FFF2-40B4-BE49-F238E27FC236}">
                      <a16:creationId xmlns:a16="http://schemas.microsoft.com/office/drawing/2014/main" id="{1343E704-6E14-43FA-A430-466A296211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1150" y="3044826"/>
                  <a:ext cx="0" cy="46038"/>
                </a:xfrm>
                <a:prstGeom prst="lin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358996A-EA88-48BC-9B83-DE3A74596973}"/>
                </a:ext>
              </a:extLst>
            </p:cNvPr>
            <p:cNvGrpSpPr/>
            <p:nvPr/>
          </p:nvGrpSpPr>
          <p:grpSpPr>
            <a:xfrm>
              <a:off x="726781" y="4174000"/>
              <a:ext cx="651710" cy="651710"/>
              <a:chOff x="3438525" y="2143125"/>
              <a:chExt cx="1397000" cy="1397000"/>
            </a:xfrm>
          </p:grpSpPr>
          <p:sp>
            <p:nvSpPr>
              <p:cNvPr id="22" name="Freeform 25" descr="This image is an icon of three people interacting. ">
                <a:extLst>
                  <a:ext uri="{FF2B5EF4-FFF2-40B4-BE49-F238E27FC236}">
                    <a16:creationId xmlns:a16="http://schemas.microsoft.com/office/drawing/2014/main" id="{40B3D9E3-FB50-4DB5-9EC1-B0A5C8747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525" y="2143125"/>
                <a:ext cx="1397000" cy="1397000"/>
              </a:xfrm>
              <a:custGeom>
                <a:avLst/>
                <a:gdLst>
                  <a:gd name="T0" fmla="*/ 276 w 336"/>
                  <a:gd name="T1" fmla="*/ 276 h 336"/>
                  <a:gd name="T2" fmla="*/ 60 w 336"/>
                  <a:gd name="T3" fmla="*/ 276 h 336"/>
                  <a:gd name="T4" fmla="*/ 60 w 336"/>
                  <a:gd name="T5" fmla="*/ 60 h 336"/>
                  <a:gd name="T6" fmla="*/ 276 w 336"/>
                  <a:gd name="T7" fmla="*/ 60 h 336"/>
                  <a:gd name="T8" fmla="*/ 276 w 336"/>
                  <a:gd name="T9" fmla="*/ 2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6" h="336">
                    <a:moveTo>
                      <a:pt x="276" y="276"/>
                    </a:moveTo>
                    <a:cubicBezTo>
                      <a:pt x="217" y="336"/>
                      <a:pt x="120" y="336"/>
                      <a:pt x="60" y="276"/>
                    </a:cubicBezTo>
                    <a:cubicBezTo>
                      <a:pt x="0" y="217"/>
                      <a:pt x="0" y="120"/>
                      <a:pt x="60" y="60"/>
                    </a:cubicBezTo>
                    <a:cubicBezTo>
                      <a:pt x="120" y="0"/>
                      <a:pt x="217" y="0"/>
                      <a:pt x="276" y="60"/>
                    </a:cubicBezTo>
                    <a:cubicBezTo>
                      <a:pt x="336" y="120"/>
                      <a:pt x="336" y="217"/>
                      <a:pt x="276" y="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7CEFD8"/>
                  </a:gs>
                  <a:gs pos="50000">
                    <a:srgbClr val="6672E4"/>
                  </a:gs>
                  <a:gs pos="100000">
                    <a:srgbClr val="882BE5"/>
                  </a:gs>
                </a:gsLst>
                <a:lin ang="78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80E448E9-8D3E-4E87-8BD9-BB0A5FCE4314}"/>
                  </a:ext>
                </a:extLst>
              </p:cNvPr>
              <p:cNvGrpSpPr/>
              <p:nvPr/>
            </p:nvGrpSpPr>
            <p:grpSpPr>
              <a:xfrm>
                <a:off x="3810316" y="2465099"/>
                <a:ext cx="613094" cy="674403"/>
                <a:chOff x="3398838" y="2895601"/>
                <a:chExt cx="346075" cy="346075"/>
              </a:xfrm>
            </p:grpSpPr>
            <p:sp>
              <p:nvSpPr>
                <p:cNvPr id="24" name="Freeform 49">
                  <a:extLst>
                    <a:ext uri="{FF2B5EF4-FFF2-40B4-BE49-F238E27FC236}">
                      <a16:creationId xmlns:a16="http://schemas.microsoft.com/office/drawing/2014/main" id="{900FD381-E04C-464E-9532-96CE76EC4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8838" y="2986089"/>
                  <a:ext cx="82550" cy="58738"/>
                </a:xfrm>
                <a:custGeom>
                  <a:avLst/>
                  <a:gdLst>
                    <a:gd name="T0" fmla="*/ 14 w 22"/>
                    <a:gd name="T1" fmla="*/ 0 h 16"/>
                    <a:gd name="T2" fmla="*/ 14 w 22"/>
                    <a:gd name="T3" fmla="*/ 6 h 16"/>
                    <a:gd name="T4" fmla="*/ 4 w 22"/>
                    <a:gd name="T5" fmla="*/ 9 h 16"/>
                    <a:gd name="T6" fmla="*/ 0 w 22"/>
                    <a:gd name="T7" fmla="*/ 14 h 16"/>
                    <a:gd name="T8" fmla="*/ 0 w 22"/>
                    <a:gd name="T9" fmla="*/ 16 h 16"/>
                    <a:gd name="T10" fmla="*/ 22 w 22"/>
                    <a:gd name="T11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6">
                      <a:moveTo>
                        <a:pt x="14" y="0"/>
                      </a:move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0"/>
                        <a:pt x="0" y="12"/>
                        <a:pt x="0" y="14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Freeform 50">
                  <a:extLst>
                    <a:ext uri="{FF2B5EF4-FFF2-40B4-BE49-F238E27FC236}">
                      <a16:creationId xmlns:a16="http://schemas.microsoft.com/office/drawing/2014/main" id="{0AAA747D-35DC-4EE0-9D32-BF78DC5D6F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7101" y="2986089"/>
                  <a:ext cx="82550" cy="58738"/>
                </a:xfrm>
                <a:custGeom>
                  <a:avLst/>
                  <a:gdLst>
                    <a:gd name="T0" fmla="*/ 8 w 22"/>
                    <a:gd name="T1" fmla="*/ 0 h 16"/>
                    <a:gd name="T2" fmla="*/ 8 w 22"/>
                    <a:gd name="T3" fmla="*/ 6 h 16"/>
                    <a:gd name="T4" fmla="*/ 18 w 22"/>
                    <a:gd name="T5" fmla="*/ 9 h 16"/>
                    <a:gd name="T6" fmla="*/ 22 w 22"/>
                    <a:gd name="T7" fmla="*/ 14 h 16"/>
                    <a:gd name="T8" fmla="*/ 22 w 22"/>
                    <a:gd name="T9" fmla="*/ 16 h 16"/>
                    <a:gd name="T10" fmla="*/ 0 w 22"/>
                    <a:gd name="T11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6">
                      <a:moveTo>
                        <a:pt x="8" y="0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20" y="10"/>
                        <a:pt x="22" y="12"/>
                        <a:pt x="22" y="14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0" y="16"/>
                        <a:pt x="0" y="16"/>
                        <a:pt x="0" y="16"/>
                      </a:cubicBez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Oval 51">
                  <a:extLst>
                    <a:ext uri="{FF2B5EF4-FFF2-40B4-BE49-F238E27FC236}">
                      <a16:creationId xmlns:a16="http://schemas.microsoft.com/office/drawing/2014/main" id="{503777B0-93DB-41FF-AF12-988F22D8EF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9001" y="2895601"/>
                  <a:ext cx="90488" cy="96838"/>
                </a:xfrm>
                <a:prstGeom prst="ellipse">
                  <a:avLst/>
                </a:pr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52">
                  <a:extLst>
                    <a:ext uri="{FF2B5EF4-FFF2-40B4-BE49-F238E27FC236}">
                      <a16:creationId xmlns:a16="http://schemas.microsoft.com/office/drawing/2014/main" id="{5BECC3A3-CC8C-45CE-B1CA-43711BF0D2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001" y="2928939"/>
                  <a:ext cx="90488" cy="14288"/>
                </a:xfrm>
                <a:custGeom>
                  <a:avLst/>
                  <a:gdLst>
                    <a:gd name="T0" fmla="*/ 24 w 24"/>
                    <a:gd name="T1" fmla="*/ 2 h 4"/>
                    <a:gd name="T2" fmla="*/ 14 w 24"/>
                    <a:gd name="T3" fmla="*/ 0 h 4"/>
                    <a:gd name="T4" fmla="*/ 0 w 24"/>
                    <a:gd name="T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4">
                      <a:moveTo>
                        <a:pt x="24" y="2"/>
                      </a:moveTo>
                      <a:cubicBezTo>
                        <a:pt x="22" y="4"/>
                        <a:pt x="16" y="4"/>
                        <a:pt x="14" y="0"/>
                      </a:cubicBezTo>
                      <a:cubicBezTo>
                        <a:pt x="10" y="4"/>
                        <a:pt x="3" y="4"/>
                        <a:pt x="0" y="1"/>
                      </a:cubicBez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53">
                  <a:extLst>
                    <a:ext uri="{FF2B5EF4-FFF2-40B4-BE49-F238E27FC236}">
                      <a16:creationId xmlns:a16="http://schemas.microsoft.com/office/drawing/2014/main" id="{B5171D60-1DF1-499A-9F39-FC24C343E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4101" y="2986089"/>
                  <a:ext cx="82550" cy="58738"/>
                </a:xfrm>
                <a:custGeom>
                  <a:avLst/>
                  <a:gdLst>
                    <a:gd name="T0" fmla="*/ 14 w 22"/>
                    <a:gd name="T1" fmla="*/ 0 h 16"/>
                    <a:gd name="T2" fmla="*/ 14 w 22"/>
                    <a:gd name="T3" fmla="*/ 6 h 16"/>
                    <a:gd name="T4" fmla="*/ 4 w 22"/>
                    <a:gd name="T5" fmla="*/ 9 h 16"/>
                    <a:gd name="T6" fmla="*/ 0 w 22"/>
                    <a:gd name="T7" fmla="*/ 14 h 16"/>
                    <a:gd name="T8" fmla="*/ 0 w 22"/>
                    <a:gd name="T9" fmla="*/ 16 h 16"/>
                    <a:gd name="T10" fmla="*/ 22 w 22"/>
                    <a:gd name="T11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6">
                      <a:moveTo>
                        <a:pt x="14" y="0"/>
                      </a:move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0"/>
                        <a:pt x="0" y="12"/>
                        <a:pt x="0" y="14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54">
                  <a:extLst>
                    <a:ext uri="{FF2B5EF4-FFF2-40B4-BE49-F238E27FC236}">
                      <a16:creationId xmlns:a16="http://schemas.microsoft.com/office/drawing/2014/main" id="{CFD9B5F6-AFF8-4993-89AE-D69E67210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363" y="2986089"/>
                  <a:ext cx="82550" cy="58738"/>
                </a:xfrm>
                <a:custGeom>
                  <a:avLst/>
                  <a:gdLst>
                    <a:gd name="T0" fmla="*/ 8 w 22"/>
                    <a:gd name="T1" fmla="*/ 0 h 16"/>
                    <a:gd name="T2" fmla="*/ 8 w 22"/>
                    <a:gd name="T3" fmla="*/ 6 h 16"/>
                    <a:gd name="T4" fmla="*/ 18 w 22"/>
                    <a:gd name="T5" fmla="*/ 9 h 16"/>
                    <a:gd name="T6" fmla="*/ 22 w 22"/>
                    <a:gd name="T7" fmla="*/ 14 h 16"/>
                    <a:gd name="T8" fmla="*/ 22 w 22"/>
                    <a:gd name="T9" fmla="*/ 16 h 16"/>
                    <a:gd name="T10" fmla="*/ 0 w 22"/>
                    <a:gd name="T11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6">
                      <a:moveTo>
                        <a:pt x="8" y="0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20" y="10"/>
                        <a:pt x="22" y="12"/>
                        <a:pt x="22" y="14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0" y="16"/>
                        <a:pt x="0" y="16"/>
                        <a:pt x="0" y="16"/>
                      </a:cubicBez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Oval 55">
                  <a:extLst>
                    <a:ext uri="{FF2B5EF4-FFF2-40B4-BE49-F238E27FC236}">
                      <a16:creationId xmlns:a16="http://schemas.microsoft.com/office/drawing/2014/main" id="{36BFA32B-FA26-4754-93F4-487DE832F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4263" y="2895601"/>
                  <a:ext cx="90488" cy="96838"/>
                </a:xfrm>
                <a:prstGeom prst="ellipse">
                  <a:avLst/>
                </a:pr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56">
                  <a:extLst>
                    <a:ext uri="{FF2B5EF4-FFF2-40B4-BE49-F238E27FC236}">
                      <a16:creationId xmlns:a16="http://schemas.microsoft.com/office/drawing/2014/main" id="{303EC14D-2E2D-4E85-BB11-A039F98B7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263" y="2928939"/>
                  <a:ext cx="90488" cy="14288"/>
                </a:xfrm>
                <a:custGeom>
                  <a:avLst/>
                  <a:gdLst>
                    <a:gd name="T0" fmla="*/ 24 w 24"/>
                    <a:gd name="T1" fmla="*/ 2 h 4"/>
                    <a:gd name="T2" fmla="*/ 14 w 24"/>
                    <a:gd name="T3" fmla="*/ 0 h 4"/>
                    <a:gd name="T4" fmla="*/ 0 w 24"/>
                    <a:gd name="T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4">
                      <a:moveTo>
                        <a:pt x="24" y="2"/>
                      </a:moveTo>
                      <a:cubicBezTo>
                        <a:pt x="22" y="4"/>
                        <a:pt x="16" y="4"/>
                        <a:pt x="14" y="0"/>
                      </a:cubicBezTo>
                      <a:cubicBezTo>
                        <a:pt x="10" y="4"/>
                        <a:pt x="3" y="4"/>
                        <a:pt x="0" y="1"/>
                      </a:cubicBez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57">
                  <a:extLst>
                    <a:ext uri="{FF2B5EF4-FFF2-40B4-BE49-F238E27FC236}">
                      <a16:creationId xmlns:a16="http://schemas.microsoft.com/office/drawing/2014/main" id="{E13CAB86-D647-424D-B8CD-E02875AB75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263" y="3181351"/>
                  <a:ext cx="82550" cy="60325"/>
                </a:xfrm>
                <a:custGeom>
                  <a:avLst/>
                  <a:gdLst>
                    <a:gd name="T0" fmla="*/ 14 w 22"/>
                    <a:gd name="T1" fmla="*/ 0 h 16"/>
                    <a:gd name="T2" fmla="*/ 14 w 22"/>
                    <a:gd name="T3" fmla="*/ 6 h 16"/>
                    <a:gd name="T4" fmla="*/ 4 w 22"/>
                    <a:gd name="T5" fmla="*/ 9 h 16"/>
                    <a:gd name="T6" fmla="*/ 0 w 22"/>
                    <a:gd name="T7" fmla="*/ 14 h 16"/>
                    <a:gd name="T8" fmla="*/ 0 w 22"/>
                    <a:gd name="T9" fmla="*/ 16 h 16"/>
                    <a:gd name="T10" fmla="*/ 22 w 22"/>
                    <a:gd name="T11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6">
                      <a:moveTo>
                        <a:pt x="14" y="0"/>
                      </a:move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0"/>
                        <a:pt x="0" y="12"/>
                        <a:pt x="0" y="14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8">
                  <a:extLst>
                    <a:ext uri="{FF2B5EF4-FFF2-40B4-BE49-F238E27FC236}">
                      <a16:creationId xmlns:a16="http://schemas.microsoft.com/office/drawing/2014/main" id="{B7261918-764A-4F85-9EEF-5EB3BA32E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3938" y="3181351"/>
                  <a:ext cx="82550" cy="60325"/>
                </a:xfrm>
                <a:custGeom>
                  <a:avLst/>
                  <a:gdLst>
                    <a:gd name="T0" fmla="*/ 8 w 22"/>
                    <a:gd name="T1" fmla="*/ 0 h 16"/>
                    <a:gd name="T2" fmla="*/ 8 w 22"/>
                    <a:gd name="T3" fmla="*/ 6 h 16"/>
                    <a:gd name="T4" fmla="*/ 18 w 22"/>
                    <a:gd name="T5" fmla="*/ 9 h 16"/>
                    <a:gd name="T6" fmla="*/ 22 w 22"/>
                    <a:gd name="T7" fmla="*/ 14 h 16"/>
                    <a:gd name="T8" fmla="*/ 22 w 22"/>
                    <a:gd name="T9" fmla="*/ 16 h 16"/>
                    <a:gd name="T10" fmla="*/ 0 w 22"/>
                    <a:gd name="T11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6">
                      <a:moveTo>
                        <a:pt x="8" y="0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20" y="10"/>
                        <a:pt x="22" y="12"/>
                        <a:pt x="22" y="14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0" y="16"/>
                        <a:pt x="0" y="16"/>
                        <a:pt x="0" y="16"/>
                      </a:cubicBez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Oval 59">
                  <a:extLst>
                    <a:ext uri="{FF2B5EF4-FFF2-40B4-BE49-F238E27FC236}">
                      <a16:creationId xmlns:a16="http://schemas.microsoft.com/office/drawing/2014/main" id="{0E109123-F859-4F4E-8CD0-F7BB960AF2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7426" y="3090864"/>
                  <a:ext cx="88900" cy="96838"/>
                </a:xfrm>
                <a:prstGeom prst="ellipse">
                  <a:avLst/>
                </a:pr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0">
                  <a:extLst>
                    <a:ext uri="{FF2B5EF4-FFF2-40B4-BE49-F238E27FC236}">
                      <a16:creationId xmlns:a16="http://schemas.microsoft.com/office/drawing/2014/main" id="{4C0C0DDF-7D59-46B7-B96E-6172A73F8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7426" y="3124201"/>
                  <a:ext cx="88900" cy="15875"/>
                </a:xfrm>
                <a:custGeom>
                  <a:avLst/>
                  <a:gdLst>
                    <a:gd name="T0" fmla="*/ 24 w 24"/>
                    <a:gd name="T1" fmla="*/ 2 h 4"/>
                    <a:gd name="T2" fmla="*/ 14 w 24"/>
                    <a:gd name="T3" fmla="*/ 0 h 4"/>
                    <a:gd name="T4" fmla="*/ 0 w 24"/>
                    <a:gd name="T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4">
                      <a:moveTo>
                        <a:pt x="24" y="2"/>
                      </a:moveTo>
                      <a:cubicBezTo>
                        <a:pt x="22" y="4"/>
                        <a:pt x="16" y="4"/>
                        <a:pt x="14" y="0"/>
                      </a:cubicBezTo>
                      <a:cubicBezTo>
                        <a:pt x="10" y="4"/>
                        <a:pt x="3" y="4"/>
                        <a:pt x="0" y="1"/>
                      </a:cubicBez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Line 61">
                  <a:extLst>
                    <a:ext uri="{FF2B5EF4-FFF2-40B4-BE49-F238E27FC236}">
                      <a16:creationId xmlns:a16="http://schemas.microsoft.com/office/drawing/2014/main" id="{B11953D6-9857-4A56-A60D-A53A04E59E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51226" y="3074989"/>
                  <a:ext cx="38100" cy="38100"/>
                </a:xfrm>
                <a:prstGeom prst="lin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Line 62">
                  <a:extLst>
                    <a:ext uri="{FF2B5EF4-FFF2-40B4-BE49-F238E27FC236}">
                      <a16:creationId xmlns:a16="http://schemas.microsoft.com/office/drawing/2014/main" id="{1C2A1C5E-D452-4250-A462-D29A31FF5C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54426" y="3074989"/>
                  <a:ext cx="38100" cy="38100"/>
                </a:xfrm>
                <a:prstGeom prst="lin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E196388-4F72-4D90-94F1-AEE1648035B5}"/>
                </a:ext>
              </a:extLst>
            </p:cNvPr>
            <p:cNvGrpSpPr/>
            <p:nvPr/>
          </p:nvGrpSpPr>
          <p:grpSpPr>
            <a:xfrm>
              <a:off x="756034" y="5114515"/>
              <a:ext cx="593205" cy="593945"/>
              <a:chOff x="2690812" y="4162425"/>
              <a:chExt cx="1271588" cy="1273175"/>
            </a:xfrm>
          </p:grpSpPr>
          <p:sp>
            <p:nvSpPr>
              <p:cNvPr id="39" name="Oval 24" descr="This image is an icon of three people and a globe.">
                <a:extLst>
                  <a:ext uri="{FF2B5EF4-FFF2-40B4-BE49-F238E27FC236}">
                    <a16:creationId xmlns:a16="http://schemas.microsoft.com/office/drawing/2014/main" id="{037EDB3C-87C4-4FA9-9513-4A8E2BA33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812" y="4162425"/>
                <a:ext cx="1271588" cy="1273175"/>
              </a:xfrm>
              <a:prstGeom prst="ellipse">
                <a:avLst/>
              </a:prstGeom>
              <a:gradFill>
                <a:gsLst>
                  <a:gs pos="0">
                    <a:srgbClr val="7CEFD8"/>
                  </a:gs>
                  <a:gs pos="50000">
                    <a:srgbClr val="6672E4"/>
                  </a:gs>
                  <a:gs pos="100000">
                    <a:srgbClr val="882BE5"/>
                  </a:gs>
                </a:gsLst>
                <a:lin ang="78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8E4B96B-58FD-4E6A-AF13-C5020615E0FE}"/>
                  </a:ext>
                </a:extLst>
              </p:cNvPr>
              <p:cNvGrpSpPr/>
              <p:nvPr/>
            </p:nvGrpSpPr>
            <p:grpSpPr>
              <a:xfrm>
                <a:off x="3011359" y="4426329"/>
                <a:ext cx="610282" cy="674403"/>
                <a:chOff x="4841875" y="2895601"/>
                <a:chExt cx="344488" cy="346075"/>
              </a:xfrm>
            </p:grpSpPr>
            <p:sp>
              <p:nvSpPr>
                <p:cNvPr id="41" name="Freeform 258">
                  <a:extLst>
                    <a:ext uri="{FF2B5EF4-FFF2-40B4-BE49-F238E27FC236}">
                      <a16:creationId xmlns:a16="http://schemas.microsoft.com/office/drawing/2014/main" id="{9171BF0F-A8C1-40E4-8B5E-018BF6635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6488" y="2895601"/>
                  <a:ext cx="195263" cy="195263"/>
                </a:xfrm>
                <a:custGeom>
                  <a:avLst/>
                  <a:gdLst>
                    <a:gd name="T0" fmla="*/ 52 w 52"/>
                    <a:gd name="T1" fmla="*/ 26 h 52"/>
                    <a:gd name="T2" fmla="*/ 26 w 52"/>
                    <a:gd name="T3" fmla="*/ 52 h 52"/>
                    <a:gd name="T4" fmla="*/ 0 w 52"/>
                    <a:gd name="T5" fmla="*/ 25 h 52"/>
                    <a:gd name="T6" fmla="*/ 25 w 52"/>
                    <a:gd name="T7" fmla="*/ 0 h 52"/>
                    <a:gd name="T8" fmla="*/ 26 w 52"/>
                    <a:gd name="T9" fmla="*/ 0 h 52"/>
                    <a:gd name="T10" fmla="*/ 52 w 52"/>
                    <a:gd name="T11" fmla="*/ 2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2" h="52">
                      <a:moveTo>
                        <a:pt x="52" y="26"/>
                      </a:moveTo>
                      <a:cubicBezTo>
                        <a:pt x="52" y="40"/>
                        <a:pt x="40" y="52"/>
                        <a:pt x="26" y="52"/>
                      </a:cubicBezTo>
                      <a:cubicBezTo>
                        <a:pt x="12" y="52"/>
                        <a:pt x="0" y="40"/>
                        <a:pt x="0" y="25"/>
                      </a:cubicBezTo>
                      <a:cubicBezTo>
                        <a:pt x="0" y="11"/>
                        <a:pt x="11" y="1"/>
                        <a:pt x="25" y="0"/>
                      </a:cubicBezTo>
                      <a:cubicBezTo>
                        <a:pt x="25" y="0"/>
                        <a:pt x="26" y="0"/>
                        <a:pt x="26" y="0"/>
                      </a:cubicBezTo>
                      <a:cubicBezTo>
                        <a:pt x="40" y="0"/>
                        <a:pt x="52" y="11"/>
                        <a:pt x="52" y="26"/>
                      </a:cubicBezTo>
                      <a:close/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Freeform 259">
                  <a:extLst>
                    <a:ext uri="{FF2B5EF4-FFF2-40B4-BE49-F238E27FC236}">
                      <a16:creationId xmlns:a16="http://schemas.microsoft.com/office/drawing/2014/main" id="{B64E9334-097C-4CB9-9617-46C8650E4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7763" y="2895601"/>
                  <a:ext cx="52388" cy="195263"/>
                </a:xfrm>
                <a:custGeom>
                  <a:avLst/>
                  <a:gdLst>
                    <a:gd name="T0" fmla="*/ 14 w 14"/>
                    <a:gd name="T1" fmla="*/ 0 h 52"/>
                    <a:gd name="T2" fmla="*/ 14 w 14"/>
                    <a:gd name="T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" h="52">
                      <a:moveTo>
                        <a:pt x="14" y="0"/>
                      </a:moveTo>
                      <a:cubicBezTo>
                        <a:pt x="0" y="15"/>
                        <a:pt x="0" y="34"/>
                        <a:pt x="14" y="52"/>
                      </a:cubicBez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Freeform 260">
                  <a:extLst>
                    <a:ext uri="{FF2B5EF4-FFF2-40B4-BE49-F238E27FC236}">
                      <a16:creationId xmlns:a16="http://schemas.microsoft.com/office/drawing/2014/main" id="{B9A1BA9E-445A-47A3-ADC3-32683BF486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088" y="2895601"/>
                  <a:ext cx="52388" cy="195263"/>
                </a:xfrm>
                <a:custGeom>
                  <a:avLst/>
                  <a:gdLst>
                    <a:gd name="T0" fmla="*/ 0 w 14"/>
                    <a:gd name="T1" fmla="*/ 0 h 52"/>
                    <a:gd name="T2" fmla="*/ 0 w 14"/>
                    <a:gd name="T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" h="52">
                      <a:moveTo>
                        <a:pt x="0" y="0"/>
                      </a:moveTo>
                      <a:cubicBezTo>
                        <a:pt x="14" y="15"/>
                        <a:pt x="14" y="34"/>
                        <a:pt x="0" y="52"/>
                      </a:cubicBezTo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Line 261">
                  <a:extLst>
                    <a:ext uri="{FF2B5EF4-FFF2-40B4-BE49-F238E27FC236}">
                      <a16:creationId xmlns:a16="http://schemas.microsoft.com/office/drawing/2014/main" id="{C3A77B5D-68B1-4090-BBC4-B0E5DCEC14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32363" y="3044826"/>
                  <a:ext cx="165100" cy="0"/>
                </a:xfrm>
                <a:prstGeom prst="line">
                  <a:avLst/>
                </a:pr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Line 262">
                  <a:extLst>
                    <a:ext uri="{FF2B5EF4-FFF2-40B4-BE49-F238E27FC236}">
                      <a16:creationId xmlns:a16="http://schemas.microsoft.com/office/drawing/2014/main" id="{1A7BA1EA-CD95-424F-8A0A-F35B3CB9BA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32363" y="2940051"/>
                  <a:ext cx="165100" cy="0"/>
                </a:xfrm>
                <a:prstGeom prst="line">
                  <a:avLst/>
                </a:pr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Line 263">
                  <a:extLst>
                    <a:ext uri="{FF2B5EF4-FFF2-40B4-BE49-F238E27FC236}">
                      <a16:creationId xmlns:a16="http://schemas.microsoft.com/office/drawing/2014/main" id="{31E345C1-BFCC-4770-880A-DBB426F702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16488" y="2992438"/>
                  <a:ext cx="195263" cy="0"/>
                </a:xfrm>
                <a:prstGeom prst="line">
                  <a:avLst/>
                </a:pr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Oval 264">
                  <a:extLst>
                    <a:ext uri="{FF2B5EF4-FFF2-40B4-BE49-F238E27FC236}">
                      <a16:creationId xmlns:a16="http://schemas.microsoft.com/office/drawing/2014/main" id="{19215AFA-FCFF-4C23-9FA1-5D129B00D1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4100" y="3105151"/>
                  <a:ext cx="74613" cy="76200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" name="Oval 265">
                  <a:extLst>
                    <a:ext uri="{FF2B5EF4-FFF2-40B4-BE49-F238E27FC236}">
                      <a16:creationId xmlns:a16="http://schemas.microsoft.com/office/drawing/2014/main" id="{BD2367C6-5620-4A86-9127-9FEB49685C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6813" y="3105151"/>
                  <a:ext cx="74613" cy="76200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" name="Oval 266">
                  <a:extLst>
                    <a:ext uri="{FF2B5EF4-FFF2-40B4-BE49-F238E27FC236}">
                      <a16:creationId xmlns:a16="http://schemas.microsoft.com/office/drawing/2014/main" id="{DAEB3F93-9D9D-4620-87D0-9DEB1033E9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89525" y="3105151"/>
                  <a:ext cx="74613" cy="76200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" name="Freeform 267">
                  <a:extLst>
                    <a:ext uri="{FF2B5EF4-FFF2-40B4-BE49-F238E27FC236}">
                      <a16:creationId xmlns:a16="http://schemas.microsoft.com/office/drawing/2014/main" id="{39E2F49B-9389-47F1-9AD1-A580B79C3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1875" y="3181351"/>
                  <a:ext cx="344488" cy="60325"/>
                </a:xfrm>
                <a:custGeom>
                  <a:avLst/>
                  <a:gdLst>
                    <a:gd name="T0" fmla="*/ 76 w 92"/>
                    <a:gd name="T1" fmla="*/ 0 h 16"/>
                    <a:gd name="T2" fmla="*/ 61 w 92"/>
                    <a:gd name="T3" fmla="*/ 11 h 16"/>
                    <a:gd name="T4" fmla="*/ 46 w 92"/>
                    <a:gd name="T5" fmla="*/ 0 h 16"/>
                    <a:gd name="T6" fmla="*/ 31 w 92"/>
                    <a:gd name="T7" fmla="*/ 11 h 16"/>
                    <a:gd name="T8" fmla="*/ 16 w 92"/>
                    <a:gd name="T9" fmla="*/ 0 h 16"/>
                    <a:gd name="T10" fmla="*/ 0 w 92"/>
                    <a:gd name="T11" fmla="*/ 16 h 16"/>
                    <a:gd name="T12" fmla="*/ 92 w 92"/>
                    <a:gd name="T13" fmla="*/ 16 h 16"/>
                    <a:gd name="T14" fmla="*/ 76 w 9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2" h="16">
                      <a:moveTo>
                        <a:pt x="76" y="0"/>
                      </a:moveTo>
                      <a:cubicBezTo>
                        <a:pt x="69" y="0"/>
                        <a:pt x="63" y="4"/>
                        <a:pt x="61" y="11"/>
                      </a:cubicBezTo>
                      <a:cubicBezTo>
                        <a:pt x="59" y="4"/>
                        <a:pt x="53" y="0"/>
                        <a:pt x="46" y="0"/>
                      </a:cubicBezTo>
                      <a:cubicBezTo>
                        <a:pt x="39" y="0"/>
                        <a:pt x="33" y="4"/>
                        <a:pt x="31" y="11"/>
                      </a:cubicBezTo>
                      <a:cubicBezTo>
                        <a:pt x="29" y="4"/>
                        <a:pt x="23" y="0"/>
                        <a:pt x="16" y="0"/>
                      </a:cubicBezTo>
                      <a:cubicBezTo>
                        <a:pt x="7" y="0"/>
                        <a:pt x="0" y="8"/>
                        <a:pt x="0" y="16"/>
                      </a:cubicBezTo>
                      <a:cubicBezTo>
                        <a:pt x="92" y="16"/>
                        <a:pt x="92" y="16"/>
                        <a:pt x="92" y="16"/>
                      </a:cubicBezTo>
                      <a:cubicBezTo>
                        <a:pt x="92" y="8"/>
                        <a:pt x="85" y="0"/>
                        <a:pt x="76" y="0"/>
                      </a:cubicBezTo>
                      <a:close/>
                    </a:path>
                  </a:pathLst>
                </a:cu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2F7507E-84C4-43E3-8F05-07666B4AA53B}"/>
                </a:ext>
              </a:extLst>
            </p:cNvPr>
            <p:cNvGrpSpPr/>
            <p:nvPr/>
          </p:nvGrpSpPr>
          <p:grpSpPr>
            <a:xfrm>
              <a:off x="1498695" y="3352860"/>
              <a:ext cx="3917775" cy="399086"/>
              <a:chOff x="1551020" y="3135070"/>
              <a:chExt cx="2427070" cy="178049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BCEB1F2F-367D-41AE-A066-F8669215D8F2}"/>
                  </a:ext>
                </a:extLst>
              </p:cNvPr>
              <p:cNvSpPr/>
              <p:nvPr/>
            </p:nvSpPr>
            <p:spPr>
              <a:xfrm>
                <a:off x="1559432" y="3135070"/>
                <a:ext cx="2418658" cy="176605"/>
              </a:xfrm>
              <a:prstGeom prst="roundRect">
                <a:avLst>
                  <a:gd name="adj" fmla="val 50000"/>
                </a:avLst>
              </a:prstGeom>
              <a:solidFill>
                <a:srgbClr val="7BEBD8">
                  <a:alpha val="29000"/>
                </a:srgbClr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innerShdw blurRad="114300">
                  <a:prstClr val="black">
                    <a:alpha val="47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F7F9128D-E30C-4733-AE4B-3863B632A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551020" y="3136514"/>
                <a:ext cx="1458429" cy="17660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">
                    <a:srgbClr val="7CEFD8">
                      <a:alpha val="79000"/>
                    </a:srgbClr>
                  </a:gs>
                  <a:gs pos="61000">
                    <a:srgbClr val="6672E4">
                      <a:alpha val="84000"/>
                    </a:srgbClr>
                  </a:gs>
                  <a:gs pos="98000">
                    <a:srgbClr val="882BE5">
                      <a:alpha val="66000"/>
                    </a:srgbClr>
                  </a:gs>
                </a:gsLst>
                <a:lin ang="7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C0891A01-8A14-486D-93D7-756C1B0A9EF0}"/>
                </a:ext>
              </a:extLst>
            </p:cNvPr>
            <p:cNvGrpSpPr/>
            <p:nvPr/>
          </p:nvGrpSpPr>
          <p:grpSpPr>
            <a:xfrm>
              <a:off x="1560921" y="4242971"/>
              <a:ext cx="4033694" cy="412150"/>
              <a:chOff x="1589570" y="3115955"/>
              <a:chExt cx="2498882" cy="183878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BEC06DD3-CCF5-4FA9-B6A5-88C2AD698D60}"/>
                  </a:ext>
                </a:extLst>
              </p:cNvPr>
              <p:cNvSpPr/>
              <p:nvPr/>
            </p:nvSpPr>
            <p:spPr>
              <a:xfrm>
                <a:off x="1589570" y="3119858"/>
                <a:ext cx="2498882" cy="179975"/>
              </a:xfrm>
              <a:prstGeom prst="roundRect">
                <a:avLst>
                  <a:gd name="adj" fmla="val 50000"/>
                </a:avLst>
              </a:prstGeom>
              <a:solidFill>
                <a:srgbClr val="7BEBD8">
                  <a:alpha val="29000"/>
                </a:srgbClr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innerShdw blurRad="114300">
                  <a:prstClr val="black">
                    <a:alpha val="47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AD9B3B86-FE3B-4F92-A920-9858B368D4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605329" y="3115955"/>
                <a:ext cx="1554884" cy="17660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">
                    <a:srgbClr val="7CEFD8">
                      <a:alpha val="79000"/>
                    </a:srgbClr>
                  </a:gs>
                  <a:gs pos="61000">
                    <a:srgbClr val="6672E4">
                      <a:alpha val="84000"/>
                    </a:srgbClr>
                  </a:gs>
                  <a:gs pos="98000">
                    <a:srgbClr val="882BE5">
                      <a:alpha val="66000"/>
                    </a:srgbClr>
                  </a:gs>
                </a:gsLst>
                <a:lin ang="7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CB2CD80-A7D2-4E5E-8A6D-4BC684DF7BE1}"/>
                </a:ext>
              </a:extLst>
            </p:cNvPr>
            <p:cNvGrpSpPr/>
            <p:nvPr/>
          </p:nvGrpSpPr>
          <p:grpSpPr>
            <a:xfrm>
              <a:off x="1636214" y="5306799"/>
              <a:ext cx="4033694" cy="401665"/>
              <a:chOff x="1636214" y="3195950"/>
              <a:chExt cx="2498882" cy="179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5819435B-AB91-4456-82A2-4B47BC037ACD}"/>
                  </a:ext>
                </a:extLst>
              </p:cNvPr>
              <p:cNvSpPr/>
              <p:nvPr/>
            </p:nvSpPr>
            <p:spPr>
              <a:xfrm>
                <a:off x="1636214" y="3195964"/>
                <a:ext cx="2498882" cy="179186"/>
              </a:xfrm>
              <a:prstGeom prst="roundRect">
                <a:avLst>
                  <a:gd name="adj" fmla="val 50000"/>
                </a:avLst>
              </a:prstGeom>
              <a:solidFill>
                <a:srgbClr val="7BEBD8">
                  <a:alpha val="29000"/>
                </a:srgbClr>
              </a:soli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innerShdw blurRad="114300">
                  <a:prstClr val="black">
                    <a:alpha val="47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0DDE19D2-9433-4660-BEFC-0A90ABFBAC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636215" y="3195950"/>
                <a:ext cx="1568286" cy="179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">
                    <a:srgbClr val="7CEFD8">
                      <a:alpha val="79000"/>
                    </a:srgbClr>
                  </a:gs>
                  <a:gs pos="61000">
                    <a:srgbClr val="6672E4">
                      <a:alpha val="84000"/>
                    </a:srgbClr>
                  </a:gs>
                  <a:gs pos="98000">
                    <a:srgbClr val="882BE5">
                      <a:alpha val="66000"/>
                    </a:srgbClr>
                  </a:gs>
                </a:gsLst>
                <a:lin ang="7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63" name="Picture 162" descr="This image is of two sets of hands putting puzzle pieces together. ">
            <a:extLst>
              <a:ext uri="{FF2B5EF4-FFF2-40B4-BE49-F238E27FC236}">
                <a16:creationId xmlns:a16="http://schemas.microsoft.com/office/drawing/2014/main" id="{AB835B29-19DB-41C9-9C29-FB52358C4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224"/>
          <a:stretch/>
        </p:blipFill>
        <p:spPr>
          <a:xfrm>
            <a:off x="7548019" y="0"/>
            <a:ext cx="4643982" cy="6858000"/>
          </a:xfrm>
          <a:prstGeom prst="rect">
            <a:avLst/>
          </a:prstGeom>
        </p:spPr>
      </p:pic>
      <p:sp>
        <p:nvSpPr>
          <p:cNvPr id="63" name="pole tekstowe 62">
            <a:extLst>
              <a:ext uri="{FF2B5EF4-FFF2-40B4-BE49-F238E27FC236}">
                <a16:creationId xmlns:a16="http://schemas.microsoft.com/office/drawing/2014/main" id="{BECF6495-A104-4766-9079-C02D74A68B36}"/>
              </a:ext>
            </a:extLst>
          </p:cNvPr>
          <p:cNvSpPr txBox="1"/>
          <p:nvPr/>
        </p:nvSpPr>
        <p:spPr>
          <a:xfrm>
            <a:off x="1708474" y="2784419"/>
            <a:ext cx="126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Zdający</a:t>
            </a: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B379AC5B-D5F1-48B5-AC67-8780D8927104}"/>
              </a:ext>
            </a:extLst>
          </p:cNvPr>
          <p:cNvSpPr txBox="1"/>
          <p:nvPr/>
        </p:nvSpPr>
        <p:spPr>
          <a:xfrm>
            <a:off x="1702519" y="3844613"/>
            <a:ext cx="788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ZN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F061D137-6708-4849-BF2A-CB43218B7DBB}"/>
              </a:ext>
            </a:extLst>
          </p:cNvPr>
          <p:cNvSpPr txBox="1"/>
          <p:nvPr/>
        </p:nvSpPr>
        <p:spPr>
          <a:xfrm>
            <a:off x="1723205" y="5112361"/>
            <a:ext cx="162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>
                    <a:lumMod val="95000"/>
                  </a:schemeClr>
                </a:solidFill>
              </a:rPr>
              <a:t>Stanowiska</a:t>
            </a:r>
          </a:p>
        </p:txBody>
      </p:sp>
      <p:sp>
        <p:nvSpPr>
          <p:cNvPr id="131" name="Oval 24" descr="This image is an icon of three people and a globe.">
            <a:extLst>
              <a:ext uri="{FF2B5EF4-FFF2-40B4-BE49-F238E27FC236}">
                <a16:creationId xmlns:a16="http://schemas.microsoft.com/office/drawing/2014/main" id="{9B9A92AF-3896-4AE4-A407-EE595809A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27" y="6078459"/>
            <a:ext cx="677873" cy="716503"/>
          </a:xfrm>
          <a:prstGeom prst="ellipse">
            <a:avLst/>
          </a:prstGeom>
          <a:gradFill>
            <a:gsLst>
              <a:gs pos="0">
                <a:srgbClr val="7CEFD8"/>
              </a:gs>
              <a:gs pos="50000">
                <a:srgbClr val="6672E4"/>
              </a:gs>
              <a:gs pos="100000">
                <a:srgbClr val="882BE5"/>
              </a:gs>
            </a:gsLst>
            <a:lin ang="7800000" scaled="0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2" name="Rectangle: Rounded Corners 89">
            <a:extLst>
              <a:ext uri="{FF2B5EF4-FFF2-40B4-BE49-F238E27FC236}">
                <a16:creationId xmlns:a16="http://schemas.microsoft.com/office/drawing/2014/main" id="{A93362CA-0EDD-4F77-A98F-F77CFF1F5EC8}"/>
              </a:ext>
            </a:extLst>
          </p:cNvPr>
          <p:cNvSpPr/>
          <p:nvPr/>
        </p:nvSpPr>
        <p:spPr>
          <a:xfrm>
            <a:off x="1598210" y="6160427"/>
            <a:ext cx="4609420" cy="484509"/>
          </a:xfrm>
          <a:prstGeom prst="roundRect">
            <a:avLst>
              <a:gd name="adj" fmla="val 50000"/>
            </a:avLst>
          </a:prstGeom>
          <a:solidFill>
            <a:srgbClr val="7BEBD8">
              <a:alpha val="29000"/>
            </a:srgbClr>
          </a:solidFill>
          <a:ln w="12700" cap="flat">
            <a:noFill/>
            <a:prstDash val="solid"/>
            <a:miter lim="800000"/>
            <a:headEnd/>
            <a:tailEnd/>
          </a:ln>
          <a:effectLst>
            <a:innerShdw blurRad="114300">
              <a:prstClr val="black">
                <a:alpha val="47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3" name="Rectangle: Rounded Corners 90">
            <a:extLst>
              <a:ext uri="{FF2B5EF4-FFF2-40B4-BE49-F238E27FC236}">
                <a16:creationId xmlns:a16="http://schemas.microsoft.com/office/drawing/2014/main" id="{79EB9E0B-8EE8-4D1C-8BB8-C90036A21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95858" y="6160427"/>
            <a:ext cx="2892849" cy="484509"/>
          </a:xfrm>
          <a:prstGeom prst="roundRect">
            <a:avLst>
              <a:gd name="adj" fmla="val 50000"/>
            </a:avLst>
          </a:prstGeom>
          <a:gradFill>
            <a:gsLst>
              <a:gs pos="1000">
                <a:srgbClr val="7CEFD8">
                  <a:alpha val="79000"/>
                </a:srgbClr>
              </a:gs>
              <a:gs pos="61000">
                <a:srgbClr val="6672E4">
                  <a:alpha val="84000"/>
                </a:srgbClr>
              </a:gs>
              <a:gs pos="98000">
                <a:srgbClr val="882BE5">
                  <a:alpha val="66000"/>
                </a:srgbClr>
              </a:gs>
            </a:gsLst>
            <a:lin ang="7200000" scaled="0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4" name="pole tekstowe 133">
            <a:extLst>
              <a:ext uri="{FF2B5EF4-FFF2-40B4-BE49-F238E27FC236}">
                <a16:creationId xmlns:a16="http://schemas.microsoft.com/office/drawing/2014/main" id="{4A938F0B-D3B4-458E-82B5-78179FDF5584}"/>
              </a:ext>
            </a:extLst>
          </p:cNvPr>
          <p:cNvSpPr txBox="1"/>
          <p:nvPr/>
        </p:nvSpPr>
        <p:spPr>
          <a:xfrm>
            <a:off x="1732172" y="6218015"/>
            <a:ext cx="2054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>
                    <a:lumMod val="95000"/>
                  </a:schemeClr>
                </a:solidFill>
              </a:rPr>
              <a:t>Dokumentacja</a:t>
            </a:r>
          </a:p>
        </p:txBody>
      </p:sp>
      <p:pic>
        <p:nvPicPr>
          <p:cNvPr id="55" name="Grafika 54" descr="Dokument">
            <a:extLst>
              <a:ext uri="{FF2B5EF4-FFF2-40B4-BE49-F238E27FC236}">
                <a16:creationId xmlns:a16="http://schemas.microsoft.com/office/drawing/2014/main" id="{B67560DF-29D2-4504-B040-C2966EB2B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848" y="6170776"/>
            <a:ext cx="453347" cy="45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84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E0E18B9C-D8AF-4772-A1C0-95159CF76071}"/>
              </a:ext>
            </a:extLst>
          </p:cNvPr>
          <p:cNvSpPr txBox="1">
            <a:spLocks/>
          </p:cNvSpPr>
          <p:nvPr/>
        </p:nvSpPr>
        <p:spPr>
          <a:xfrm>
            <a:off x="488568" y="667235"/>
            <a:ext cx="10515600" cy="80710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Odbiór przesyłki z materiałami na egzamin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871667AC-10EB-44EF-909A-C5505EF63530}"/>
              </a:ext>
            </a:extLst>
          </p:cNvPr>
          <p:cNvSpPr txBox="1">
            <a:spLocks/>
          </p:cNvSpPr>
          <p:nvPr/>
        </p:nvSpPr>
        <p:spPr>
          <a:xfrm>
            <a:off x="488568" y="1613299"/>
            <a:ext cx="11386439" cy="4296045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 algn="just" defTabSz="360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Dla części praktycznej </a:t>
            </a:r>
            <a:r>
              <a:rPr lang="pl-PL" sz="2400" dirty="0" err="1">
                <a:solidFill>
                  <a:srgbClr val="002060"/>
                </a:solidFill>
              </a:rPr>
              <a:t>dk</a:t>
            </a:r>
            <a:r>
              <a:rPr lang="pl-PL" sz="2400" dirty="0">
                <a:solidFill>
                  <a:srgbClr val="002060"/>
                </a:solidFill>
              </a:rPr>
              <a:t>, w i </a:t>
            </a:r>
            <a:r>
              <a:rPr lang="pl-PL" sz="2400" dirty="0" err="1">
                <a:solidFill>
                  <a:srgbClr val="002060"/>
                </a:solidFill>
              </a:rPr>
              <a:t>wk</a:t>
            </a:r>
            <a:r>
              <a:rPr lang="pl-PL" sz="2400" dirty="0">
                <a:solidFill>
                  <a:srgbClr val="002060"/>
                </a:solidFill>
              </a:rPr>
              <a:t> OE będą otrzymywać paczki w dniu roboczym poprzedzającym dzień  egzaminu.</a:t>
            </a:r>
          </a:p>
          <a:p>
            <a:pPr marL="432000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Do każdego ośrodka egzaminacyjnego w danym dniu  powinna dotrzeć jedna paczka.</a:t>
            </a:r>
          </a:p>
          <a:p>
            <a:pPr marL="432000" indent="-432000" algn="just" defTabSz="360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Przesyłkę z materiałami odbiera przewodniczący ZE lub pisemnie upoważniony przez niego zastępca PZE lub członek ZE </a:t>
            </a: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(przygotować upoważnienia</a:t>
            </a:r>
            <a:r>
              <a:rPr lang="pl-PL" sz="2400" dirty="0">
                <a:solidFill>
                  <a:srgbClr val="002060"/>
                </a:solidFill>
              </a:rPr>
              <a:t>).</a:t>
            </a:r>
          </a:p>
          <a:p>
            <a:pPr marL="432000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Przesyłka adresowana jest na osobę wskazaną w SIOEPKZ jako upoważnioną do odbioru.</a:t>
            </a:r>
          </a:p>
          <a:p>
            <a:pPr marL="432000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Należy paczkę otworzyć i postępować zgodnie z instrukcją w niej zamieszczoną.</a:t>
            </a:r>
          </a:p>
          <a:p>
            <a:pPr marL="432000" indent="-432000" algn="just" defTabSz="3600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Po sprawdzeniu należy zabezpieczyć pakiety z materiałami egzaminacyjnymi przed nieuprawnionym ujawnieniem.</a:t>
            </a:r>
          </a:p>
        </p:txBody>
      </p:sp>
    </p:spTree>
    <p:extLst>
      <p:ext uri="{BB962C8B-B14F-4D97-AF65-F5344CB8AC3E}">
        <p14:creationId xmlns:p14="http://schemas.microsoft.com/office/powerpoint/2010/main" val="3399468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AFDF4D64-A8FF-4369-8C9A-046545C8AD13}"/>
              </a:ext>
            </a:extLst>
          </p:cNvPr>
          <p:cNvSpPr txBox="1">
            <a:spLocks/>
          </p:cNvSpPr>
          <p:nvPr/>
        </p:nvSpPr>
        <p:spPr>
          <a:xfrm>
            <a:off x="638175" y="760413"/>
            <a:ext cx="11739563" cy="10477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pl-PL" sz="2700" dirty="0">
                <a:solidFill>
                  <a:srgbClr val="C00000"/>
                </a:solidFill>
                <a:latin typeface="+mn-lt"/>
              </a:rPr>
              <a:t>kwalifikacje 3-literowe - zadania jawne</a:t>
            </a:r>
          </a:p>
          <a:p>
            <a:pPr>
              <a:spcAft>
                <a:spcPts val="600"/>
              </a:spcAft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Przygotowanie arkuszy egzaminacyjnych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2065209-1F4E-4D54-B3AD-D2DB683BAFC0}"/>
              </a:ext>
            </a:extLst>
          </p:cNvPr>
          <p:cNvGraphicFramePr/>
          <p:nvPr>
            <p:extLst/>
          </p:nvPr>
        </p:nvGraphicFramePr>
        <p:xfrm>
          <a:off x="1642203" y="2659431"/>
          <a:ext cx="7493583" cy="872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19829FD0-AA82-4D4D-AEE5-450BAB33C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17" y="1879293"/>
            <a:ext cx="10236540" cy="442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86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AFDF4D64-A8FF-4369-8C9A-046545C8AD13}"/>
              </a:ext>
            </a:extLst>
          </p:cNvPr>
          <p:cNvSpPr txBox="1">
            <a:spLocks/>
          </p:cNvSpPr>
          <p:nvPr/>
        </p:nvSpPr>
        <p:spPr>
          <a:xfrm>
            <a:off x="638175" y="760413"/>
            <a:ext cx="11739563" cy="10477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pl-PL" sz="2700" dirty="0">
                <a:solidFill>
                  <a:srgbClr val="C00000"/>
                </a:solidFill>
                <a:latin typeface="+mn-lt"/>
              </a:rPr>
              <a:t>kwalifikacje 3-literowe - zadania jawne</a:t>
            </a:r>
            <a:br>
              <a:rPr lang="pl-PL" dirty="0">
                <a:latin typeface="+mn-lt"/>
              </a:rPr>
            </a:br>
            <a:r>
              <a:rPr lang="pl-PL" sz="3600" dirty="0">
                <a:solidFill>
                  <a:srgbClr val="002060"/>
                </a:solidFill>
                <a:latin typeface="+mn-lt"/>
              </a:rPr>
              <a:t>Przygotowanie arkuszy egzaminacyjnych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5E5C610E-1FB4-4EDE-ABEA-889D7F7561DE}"/>
              </a:ext>
            </a:extLst>
          </p:cNvPr>
          <p:cNvSpPr txBox="1">
            <a:spLocks/>
          </p:cNvSpPr>
          <p:nvPr/>
        </p:nvSpPr>
        <p:spPr>
          <a:xfrm>
            <a:off x="352425" y="2032966"/>
            <a:ext cx="11215688" cy="373918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 algn="just" defTabSz="360000"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200" dirty="0">
                <a:solidFill>
                  <a:srgbClr val="002060"/>
                </a:solidFill>
              </a:rPr>
              <a:t>wskazania do przygotowania stanowisk oraz arkusze egzaminacyjne zostaną opublikowane </a:t>
            </a:r>
            <a:br>
              <a:rPr lang="pl-PL" sz="2200" dirty="0">
                <a:solidFill>
                  <a:srgbClr val="002060"/>
                </a:solidFill>
              </a:rPr>
            </a:br>
            <a:r>
              <a:rPr lang="pl-PL" sz="2200" dirty="0">
                <a:solidFill>
                  <a:srgbClr val="002060"/>
                </a:solidFill>
              </a:rPr>
              <a:t>	w SIOEPKZ</a:t>
            </a:r>
          </a:p>
          <a:p>
            <a:pPr algn="just"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sz="2200" dirty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sz="2200" dirty="0"/>
          </a:p>
          <a:p>
            <a:pPr marL="90000" indent="-360000" algn="just" defTabSz="3600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200" dirty="0">
                <a:solidFill>
                  <a:srgbClr val="002060"/>
                </a:solidFill>
              </a:rPr>
              <a:t>należy wydrukować arkusze w odpowiedniej liczbie, zgodnie z planem (harmonogramem) 	wykorzystania tych zadań, </a:t>
            </a:r>
            <a:r>
              <a:rPr lang="pl-PL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później niż w dniu poprzedzającym dany egzamin, </a:t>
            </a:r>
          </a:p>
          <a:p>
            <a:pPr marL="90000" indent="-360000" algn="just" defTabSz="360000"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200" dirty="0">
                <a:solidFill>
                  <a:srgbClr val="002060"/>
                </a:solidFill>
              </a:rPr>
              <a:t>wydrukowane arkusze należy zapakować do papierowych kopert, zakleić je oraz opisać podając: 	</a:t>
            </a:r>
            <a:r>
              <a:rPr lang="pl-PL" sz="2200" dirty="0">
                <a:solidFill>
                  <a:srgbClr val="C00000"/>
                </a:solidFill>
              </a:rPr>
              <a:t>symbol i nazwę kwalifikacji, oznaczenie arkusza, datę i godzinę egzaminu oraz liczbę arkuszy.</a:t>
            </a:r>
          </a:p>
          <a:p>
            <a:pPr marL="90000" indent="-360000" algn="just" defTabSz="360000"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pl-PL" sz="2200" dirty="0">
              <a:solidFill>
                <a:srgbClr val="C00000"/>
              </a:solidFill>
            </a:endParaRPr>
          </a:p>
          <a:p>
            <a:pPr marL="0" indent="0" algn="just" defTabSz="360000">
              <a:spcBef>
                <a:spcPts val="1200"/>
              </a:spcBef>
              <a:buClr>
                <a:srgbClr val="002060"/>
              </a:buClr>
              <a:buNone/>
              <a:defRPr/>
            </a:pPr>
            <a:endParaRPr lang="pl-PL" sz="240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2065209-1F4E-4D54-B3AD-D2DB683BAF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0610075"/>
              </p:ext>
            </p:extLst>
          </p:nvPr>
        </p:nvGraphicFramePr>
        <p:xfrm>
          <a:off x="1642203" y="2659431"/>
          <a:ext cx="7493583" cy="872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7640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9F10FE55-3B82-45DC-8B83-6BF799C6E03B}"/>
              </a:ext>
            </a:extLst>
          </p:cNvPr>
          <p:cNvSpPr txBox="1">
            <a:spLocks/>
          </p:cNvSpPr>
          <p:nvPr/>
        </p:nvSpPr>
        <p:spPr>
          <a:xfrm>
            <a:off x="521419" y="944245"/>
            <a:ext cx="10515600" cy="7239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Wydawanie materiałów egzaminacyjnych</a:t>
            </a: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60E01ABF-726C-481B-9B12-43BA3255EC19}"/>
              </a:ext>
            </a:extLst>
          </p:cNvPr>
          <p:cNvSpPr txBox="1">
            <a:spLocks/>
          </p:cNvSpPr>
          <p:nvPr/>
        </p:nvSpPr>
        <p:spPr>
          <a:xfrm>
            <a:off x="0" y="2694147"/>
            <a:ext cx="10515600" cy="2518908"/>
          </a:xfrm>
          <a:prstGeom prst="rect">
            <a:avLst/>
          </a:prstGeom>
        </p:spPr>
        <p:txBody>
          <a:bodyPr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 każdym egzaminem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l-PL" sz="3200" dirty="0">
                <a:solidFill>
                  <a:srgbClr val="002060"/>
                </a:solidFill>
              </a:rPr>
              <a:t>przed wydaniem materiałów egzaminacyjnych PZN, </a:t>
            </a:r>
            <a:br>
              <a:rPr lang="pl-PL" sz="3200" dirty="0">
                <a:solidFill>
                  <a:srgbClr val="002060"/>
                </a:solidFill>
              </a:rPr>
            </a:br>
            <a:br>
              <a:rPr lang="pl-PL" sz="3200" dirty="0">
                <a:solidFill>
                  <a:srgbClr val="002060"/>
                </a:solidFill>
              </a:rPr>
            </a:br>
            <a:r>
              <a:rPr lang="pl-PL" sz="3200" dirty="0">
                <a:solidFill>
                  <a:srgbClr val="002060"/>
                </a:solidFill>
              </a:rPr>
              <a:t>należy </a:t>
            </a:r>
            <a:r>
              <a:rPr lang="pl-PL" sz="3200" u="sng" dirty="0">
                <a:solidFill>
                  <a:srgbClr val="002060"/>
                </a:solidFill>
              </a:rPr>
              <a:t>przeczytać na głos </a:t>
            </a:r>
            <a:r>
              <a:rPr lang="pl-PL" sz="3200" dirty="0">
                <a:solidFill>
                  <a:srgbClr val="002060"/>
                </a:solidFill>
              </a:rPr>
              <a:t>opis na kopercie: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l-PL" sz="6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kwalifikacja – data – godzina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54770EB-D0D3-42E4-8AF0-C1D41AAEBAB7}"/>
              </a:ext>
            </a:extLst>
          </p:cNvPr>
          <p:cNvSpPr/>
          <p:nvPr/>
        </p:nvSpPr>
        <p:spPr>
          <a:xfrm>
            <a:off x="8984304" y="1762924"/>
            <a:ext cx="2377629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9565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0E508C5B-4A16-4CDD-8F92-250D8B198748}"/>
              </a:ext>
            </a:extLst>
          </p:cNvPr>
          <p:cNvSpPr txBox="1">
            <a:spLocks/>
          </p:cNvSpPr>
          <p:nvPr/>
        </p:nvSpPr>
        <p:spPr>
          <a:xfrm>
            <a:off x="538956" y="657358"/>
            <a:ext cx="10515600" cy="790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Nadzorowanie przebiegu egzaminu</a:t>
            </a:r>
          </a:p>
        </p:txBody>
      </p:sp>
      <p:sp>
        <p:nvSpPr>
          <p:cNvPr id="9" name="Symbol zastępczy zawartości 4">
            <a:extLst>
              <a:ext uri="{FF2B5EF4-FFF2-40B4-BE49-F238E27FC236}">
                <a16:creationId xmlns:a16="http://schemas.microsoft.com/office/drawing/2014/main" id="{55B8CA95-2D53-4055-810B-26074A70003E}"/>
              </a:ext>
            </a:extLst>
          </p:cNvPr>
          <p:cNvSpPr txBox="1">
            <a:spLocks/>
          </p:cNvSpPr>
          <p:nvPr/>
        </p:nvSpPr>
        <p:spPr>
          <a:xfrm>
            <a:off x="320675" y="1566508"/>
            <a:ext cx="11550650" cy="283845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marR="0" lvl="0" indent="-432000" algn="l" defTabSz="3600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Spóźnieni na egzamin mogą przystąpić do egzaminu, jeżeli w sali trwają jeszcze czynności organizacyjne.</a:t>
            </a:r>
          </a:p>
          <a:p>
            <a:pPr marL="432000" marR="0" lvl="0" indent="-432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PZE unieważnia część pisemną/praktyczną egzaminu w przypadku, gdy zdający:‎</a:t>
            </a:r>
          </a:p>
          <a:p>
            <a:pPr marL="648000" marR="0" lvl="0" indent="-32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niesamodzielnie wykonuje zadanie egzaminacyjne (art. 44zzzp pkt.1)</a:t>
            </a:r>
          </a:p>
          <a:p>
            <a:pPr marL="648000" marR="0" lvl="2" indent="-324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wniósł lub korzysta w sali/miejscu  egzaminu z niedozwolonych urządzeń/materiałów (art.44zzzp pkt.2)</a:t>
            </a:r>
          </a:p>
          <a:p>
            <a:pPr marL="648000" marR="0" lvl="2" indent="-324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zakłóca prawidłowy ‎przebieg egzaminu w sposób utrudniający pracę pozostałym zdającym (art.44zzzp pkt.3).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6B3D958-C9DD-4F8D-BA7B-3C2111487322}"/>
              </a:ext>
            </a:extLst>
          </p:cNvPr>
          <p:cNvSpPr/>
          <p:nvPr/>
        </p:nvSpPr>
        <p:spPr>
          <a:xfrm>
            <a:off x="212407" y="3971330"/>
            <a:ext cx="11374437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32000" marR="0" lvl="0" indent="-432000" algn="just" defTabSz="3600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Przewodniczący ZN kontaktuje się z PZE, który przerywa i unieważnia egzamin zdającemu:</a:t>
            </a:r>
          </a:p>
          <a:p>
            <a:pPr marL="648000" marR="0" lvl="0" indent="-3240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odbiera od zdającego Arkusz egzaminacyjny, Kartę odpowiedzi/oceny i ewentualne wydruki,</a:t>
            </a:r>
          </a:p>
          <a:p>
            <a:pPr marL="648000" marR="0" lvl="0" indent="-3240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 następnie poleca opuszczenie sali/miejsca egzaminu</a:t>
            </a:r>
          </a:p>
          <a:p>
            <a:pPr marL="648000" marR="0" lvl="0" indent="-3240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wypełnia druk </a:t>
            </a:r>
            <a:r>
              <a:rPr kumimoji="0" lang="pl-PL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Decyzja o przerwaniu i unieważnieniu …, 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do którego dołącza dokumentację zdającego </a:t>
            </a:r>
          </a:p>
          <a:p>
            <a:pPr marL="648000" marR="0" lvl="0" indent="-3240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odnotowuje ten fakt w wykazie zdających.</a:t>
            </a:r>
          </a:p>
        </p:txBody>
      </p:sp>
    </p:spTree>
    <p:extLst>
      <p:ext uri="{BB962C8B-B14F-4D97-AF65-F5344CB8AC3E}">
        <p14:creationId xmlns:p14="http://schemas.microsoft.com/office/powerpoint/2010/main" val="4097008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E20180D9-2505-4CB5-9434-3C78679D1754}"/>
              </a:ext>
            </a:extLst>
          </p:cNvPr>
          <p:cNvSpPr txBox="1">
            <a:spLocks/>
          </p:cNvSpPr>
          <p:nvPr/>
        </p:nvSpPr>
        <p:spPr>
          <a:xfrm>
            <a:off x="625475" y="525463"/>
            <a:ext cx="9344025" cy="9239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Sytuacje szczególne na egzaminie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8F1F8BB-8996-42D8-9925-A0F2D63E4861}"/>
              </a:ext>
            </a:extLst>
          </p:cNvPr>
          <p:cNvSpPr txBox="1">
            <a:spLocks/>
          </p:cNvSpPr>
          <p:nvPr/>
        </p:nvSpPr>
        <p:spPr>
          <a:xfrm>
            <a:off x="625475" y="1428104"/>
            <a:ext cx="10515600" cy="46822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r>
              <a:rPr lang="pl-PL" sz="2400" dirty="0">
                <a:solidFill>
                  <a:srgbClr val="002060"/>
                </a:solidFill>
              </a:rPr>
              <a:t>PZE bezzwłocznie zgłasza do OKE zakłócenia przebiegu egzaminu,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e-mail: </a:t>
            </a:r>
            <a:r>
              <a:rPr lang="pl-PL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wez@oke.krakow.pl</a:t>
            </a:r>
            <a:r>
              <a:rPr lang="pl-PL" sz="2400" dirty="0">
                <a:solidFill>
                  <a:srgbClr val="0070C0"/>
                </a:solidFill>
              </a:rPr>
              <a:t>  </a:t>
            </a:r>
            <a:r>
              <a:rPr lang="pl-PL" sz="2400" dirty="0">
                <a:solidFill>
                  <a:srgbClr val="002060"/>
                </a:solidFill>
              </a:rPr>
              <a:t>zawierający:</a:t>
            </a:r>
          </a:p>
          <a:p>
            <a:pPr indent="-360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pl-PL" altLang="pl-PL" sz="2400" dirty="0">
              <a:solidFill>
                <a:srgbClr val="002060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D59E3E5-3621-4F4C-83D4-B431C30C5B96}"/>
              </a:ext>
            </a:extLst>
          </p:cNvPr>
          <p:cNvSpPr/>
          <p:nvPr/>
        </p:nvSpPr>
        <p:spPr>
          <a:xfrm>
            <a:off x="182805" y="2729622"/>
            <a:ext cx="526415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0" lvl="1" indent="-432000" fontAlgn="auto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kod ośrodka egzaminacyjnego</a:t>
            </a:r>
          </a:p>
          <a:p>
            <a:pPr marL="864000" lvl="1" indent="-432000" fontAlgn="auto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informację</a:t>
            </a:r>
          </a:p>
          <a:p>
            <a:pPr marL="864000" lvl="1" indent="-432000" fontAlgn="auto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imię i nazwisko i </a:t>
            </a:r>
            <a:r>
              <a:rPr lang="pl-PL" sz="24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nr telefonu </a:t>
            </a: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 osoby pełniącej funkcję PZE</a:t>
            </a:r>
          </a:p>
        </p:txBody>
      </p:sp>
      <p:sp>
        <p:nvSpPr>
          <p:cNvPr id="11" name="pole tekstowe 11">
            <a:extLst>
              <a:ext uri="{FF2B5EF4-FFF2-40B4-BE49-F238E27FC236}">
                <a16:creationId xmlns:a16="http://schemas.microsoft.com/office/drawing/2014/main" id="{8B311C22-A049-43A0-A2BE-6B68C056F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13" y="5485915"/>
            <a:ext cx="11069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altLang="pl-PL" sz="2400" b="1" dirty="0">
                <a:solidFill>
                  <a:srgbClr val="FF0000"/>
                </a:solidFill>
              </a:rPr>
              <a:t>Informacja o zdarzeniu musi się znaleźć w protokole zbiorczym przebiegu egzaminu.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0E10A48B-F0F6-4B0B-A5DC-17E58E751878}"/>
              </a:ext>
            </a:extLst>
          </p:cNvPr>
          <p:cNvSpPr/>
          <p:nvPr/>
        </p:nvSpPr>
        <p:spPr>
          <a:xfrm>
            <a:off x="6005587" y="2313441"/>
            <a:ext cx="5264150" cy="2791058"/>
          </a:xfrm>
          <a:prstGeom prst="roundRect">
            <a:avLst/>
          </a:prstGeom>
          <a:gradFill rotWithShape="1">
            <a:gsLst>
              <a:gs pos="0">
                <a:srgbClr val="5AA2AE">
                  <a:shade val="85000"/>
                  <a:satMod val="130000"/>
                </a:srgbClr>
              </a:gs>
              <a:gs pos="34000">
                <a:srgbClr val="5AA2AE">
                  <a:shade val="87000"/>
                  <a:satMod val="125000"/>
                </a:srgbClr>
              </a:gs>
              <a:gs pos="70000">
                <a:srgbClr val="5AA2AE">
                  <a:tint val="100000"/>
                  <a:shade val="90000"/>
                  <a:satMod val="130000"/>
                </a:srgbClr>
              </a:gs>
              <a:gs pos="100000">
                <a:srgbClr val="5AA2AE">
                  <a:tint val="100000"/>
                  <a:shade val="100000"/>
                  <a:satMod val="110000"/>
                </a:srgb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rgbClr val="5AA2AE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isometricOffAxis2Left"/>
            <a:lightRig rig="threePt" dir="t"/>
          </a:scene3d>
        </p:spPr>
        <p:txBody>
          <a:bodyPr rtlCol="0" anchor="ctr"/>
          <a:lstStyle/>
          <a:p>
            <a:pPr marL="91440" marR="0" lvl="0" indent="-36000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00"/>
              </a:spcAft>
              <a:buClr>
                <a:prstClr val="white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awaria sprzętu, brak prądu</a:t>
            </a:r>
          </a:p>
          <a:p>
            <a:pPr marL="91440" marR="0" lvl="0" indent="-36000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00"/>
              </a:spcAft>
              <a:buClr>
                <a:prstClr val="white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niewłaściwe przygotowane stanowiska itp.</a:t>
            </a:r>
          </a:p>
          <a:p>
            <a:pPr marL="91440" marR="0" lvl="0" indent="-36000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00"/>
              </a:spcAft>
              <a:buClr>
                <a:prstClr val="white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naruszenie pakietów egzaminacyjnych</a:t>
            </a:r>
          </a:p>
          <a:p>
            <a:pPr marL="91440" marR="0" lvl="0" indent="-360000" defTabSz="3600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00"/>
              </a:spcAft>
              <a:buClr>
                <a:prstClr val="white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zgłoszenia egzaminatora dotyczące </a:t>
            </a:r>
            <a:br>
              <a:rPr kumimoji="0" lang="pl-PL" alt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alt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zasad oceniania</a:t>
            </a:r>
          </a:p>
        </p:txBody>
      </p:sp>
    </p:spTree>
    <p:extLst>
      <p:ext uri="{BB962C8B-B14F-4D97-AF65-F5344CB8AC3E}">
        <p14:creationId xmlns:p14="http://schemas.microsoft.com/office/powerpoint/2010/main" val="41608643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9332F6F5-AF37-4298-BF4D-4B744D59E1D3}"/>
              </a:ext>
            </a:extLst>
          </p:cNvPr>
          <p:cNvSpPr txBox="1">
            <a:spLocks/>
          </p:cNvSpPr>
          <p:nvPr/>
        </p:nvSpPr>
        <p:spPr>
          <a:xfrm>
            <a:off x="473139" y="486738"/>
            <a:ext cx="9515476" cy="7842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Informacje w Wykazie zdających w sali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A1E0E8B-BFC1-4E1F-8765-79614EC94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983"/>
          <a:stretch/>
        </p:blipFill>
        <p:spPr>
          <a:xfrm>
            <a:off x="502347" y="1306488"/>
            <a:ext cx="11232989" cy="2081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A910E01-5AE0-4288-BD0E-F62DF767F10C}"/>
              </a:ext>
            </a:extLst>
          </p:cNvPr>
          <p:cNvSpPr txBox="1"/>
          <p:nvPr/>
        </p:nvSpPr>
        <p:spPr>
          <a:xfrm>
            <a:off x="5484812" y="1658152"/>
            <a:ext cx="45339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spc="200" dirty="0">
                <a:latin typeface="Courier New" panose="02070309020205020404" pitchFamily="49" charset="0"/>
                <a:cs typeface="Courier New" panose="02070309020205020404" pitchFamily="49" charset="0"/>
              </a:rPr>
              <a:t>1 2 6 1 0 5 – 0 1 2 3 4</a:t>
            </a:r>
          </a:p>
        </p:txBody>
      </p:sp>
      <p:sp>
        <p:nvSpPr>
          <p:cNvPr id="11" name="pole tekstowe 40">
            <a:extLst>
              <a:ext uri="{FF2B5EF4-FFF2-40B4-BE49-F238E27FC236}">
                <a16:creationId xmlns:a16="http://schemas.microsoft.com/office/drawing/2014/main" id="{FC09D017-5F90-47CC-96A6-35A08A909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216" y="2085429"/>
            <a:ext cx="4237038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i="1" dirty="0"/>
              <a:t>Zespół Szkół</a:t>
            </a:r>
          </a:p>
          <a:p>
            <a:pPr>
              <a:spcBef>
                <a:spcPts val="200"/>
              </a:spcBef>
            </a:pPr>
            <a:r>
              <a:rPr lang="pl-PL" altLang="pl-PL" i="1" dirty="0"/>
              <a:t>Kraków, os. Szkolne 37</a:t>
            </a:r>
          </a:p>
        </p:txBody>
      </p:sp>
      <p:sp>
        <p:nvSpPr>
          <p:cNvPr id="12" name="pole tekstowe 36">
            <a:extLst>
              <a:ext uri="{FF2B5EF4-FFF2-40B4-BE49-F238E27FC236}">
                <a16:creationId xmlns:a16="http://schemas.microsoft.com/office/drawing/2014/main" id="{C4021CB9-E8E7-401D-9EB7-FEA251630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2649791"/>
            <a:ext cx="322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i="1" dirty="0"/>
              <a:t>2</a:t>
            </a:r>
          </a:p>
        </p:txBody>
      </p:sp>
      <p:sp>
        <p:nvSpPr>
          <p:cNvPr id="13" name="pole tekstowe 37">
            <a:extLst>
              <a:ext uri="{FF2B5EF4-FFF2-40B4-BE49-F238E27FC236}">
                <a16:creationId xmlns:a16="http://schemas.microsoft.com/office/drawing/2014/main" id="{35EC85C3-0695-4124-A87F-944084BAE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413" y="293939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i="1" dirty="0"/>
              <a:t>23.06.2020</a:t>
            </a:r>
          </a:p>
        </p:txBody>
      </p:sp>
      <p:sp>
        <p:nvSpPr>
          <p:cNvPr id="14" name="pole tekstowe 42">
            <a:extLst>
              <a:ext uri="{FF2B5EF4-FFF2-40B4-BE49-F238E27FC236}">
                <a16:creationId xmlns:a16="http://schemas.microsoft.com/office/drawing/2014/main" id="{CD7E34C8-DF3A-4E38-A5C4-F14E182C4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150" y="2966414"/>
            <a:ext cx="827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i="1" dirty="0"/>
              <a:t>12:00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4F56FDAB-BEC0-4563-B7A9-8DC26D8D3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34"/>
          <a:stretch/>
        </p:blipFill>
        <p:spPr>
          <a:xfrm>
            <a:off x="473139" y="3463265"/>
            <a:ext cx="11216513" cy="29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pole tekstowe 4">
            <a:extLst>
              <a:ext uri="{FF2B5EF4-FFF2-40B4-BE49-F238E27FC236}">
                <a16:creationId xmlns:a16="http://schemas.microsoft.com/office/drawing/2014/main" id="{3B638CE2-06DC-41C0-96B5-46AC16877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026" y="4924424"/>
            <a:ext cx="40068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400" dirty="0"/>
              <a:t>Kowalski        Adrian          </a:t>
            </a:r>
            <a:r>
              <a:rPr lang="pl-PL" altLang="pl-PL" sz="1200" dirty="0"/>
              <a:t>99101012345            N</a:t>
            </a:r>
          </a:p>
          <a:p>
            <a:r>
              <a:rPr lang="pl-PL" altLang="pl-PL" sz="1400" dirty="0"/>
              <a:t>Nowak          Jan                  </a:t>
            </a:r>
            <a:r>
              <a:rPr lang="pl-PL" altLang="pl-PL" sz="1200" dirty="0"/>
              <a:t>99111112345           N</a:t>
            </a:r>
          </a:p>
          <a:p>
            <a:r>
              <a:rPr lang="pl-PL" altLang="pl-PL" sz="1400" dirty="0"/>
              <a:t>Iksińska         Monika          </a:t>
            </a:r>
            <a:r>
              <a:rPr lang="pl-PL" altLang="pl-PL" sz="1200" dirty="0"/>
              <a:t>99121212345          N</a:t>
            </a:r>
          </a:p>
          <a:p>
            <a:r>
              <a:rPr lang="pl-PL" altLang="pl-PL" sz="1400" dirty="0"/>
              <a:t>Wójcik          Robert           </a:t>
            </a:r>
            <a:r>
              <a:rPr lang="pl-PL" altLang="pl-PL" sz="1200" dirty="0"/>
              <a:t>99090912345           N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CFAB4BD-AD95-41E0-8395-352E87C09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348" y="4911725"/>
            <a:ext cx="1042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400" dirty="0">
                <a:latin typeface="Blackadder ITC" panose="04020505051007020D02" pitchFamily="82" charset="0"/>
              </a:rPr>
              <a:t>Kowalski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C868021-6331-4433-BA44-9CDFFD312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796" y="5133588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400" dirty="0">
                <a:latin typeface="Blackadder ITC" panose="04020505051007020D02" pitchFamily="82" charset="0"/>
              </a:rPr>
              <a:t>Nowak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6E181E2-2B74-4CF6-A333-713867723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446" y="5346849"/>
            <a:ext cx="4048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600" dirty="0"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1637F4C-F504-47AE-93A3-AD5B27713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489" y="5602695"/>
            <a:ext cx="830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400" dirty="0">
                <a:latin typeface="Blackadder ITC" panose="04020505051007020D02" pitchFamily="82" charset="0"/>
              </a:rPr>
              <a:t>Wójcik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AE7B26B-9EF0-4DE8-A8FD-E41849C91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349" y="4891801"/>
            <a:ext cx="1044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400" dirty="0">
                <a:latin typeface="Blackadder ITC" panose="04020505051007020D02" pitchFamily="82" charset="0"/>
              </a:rPr>
              <a:t>Kowalski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6265375-F3CE-4F71-B125-4F6D538A1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240" y="5115401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400" dirty="0">
                <a:latin typeface="Blackadder ITC" panose="04020505051007020D02" pitchFamily="82" charset="0"/>
              </a:rPr>
              <a:t>Nowak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2F7D27C-D967-4FFB-87B3-A1DA5748A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472" y="5613876"/>
            <a:ext cx="1201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400" dirty="0">
                <a:latin typeface="Blackadder ITC" panose="04020505051007020D02" pitchFamily="82" charset="0"/>
              </a:rPr>
              <a:t>Wójcik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1F75B86-67DD-4154-A752-0FE748581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862" y="4911724"/>
            <a:ext cx="703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01-SG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2BC02BB-2C05-4915-BC52-3FBEADC5E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480" y="5151914"/>
            <a:ext cx="704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01-SG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30C5DCA5-18AF-4919-8D67-8CEB35D13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366" y="5626857"/>
            <a:ext cx="704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01-SG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5DB78796-ABD6-4785-A902-A325D75F6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216" y="5626857"/>
            <a:ext cx="1201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600" dirty="0">
                <a:latin typeface="Blackadder ITC" panose="04020505051007020D02" pitchFamily="82" charset="0"/>
              </a:rPr>
              <a:t>Wójcik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55FE96BC-4D7B-45FE-A4DB-50E754D4FDB1}"/>
              </a:ext>
            </a:extLst>
          </p:cNvPr>
          <p:cNvSpPr txBox="1"/>
          <p:nvPr/>
        </p:nvSpPr>
        <p:spPr>
          <a:xfrm>
            <a:off x="10091145" y="5605510"/>
            <a:ext cx="125514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i="1" dirty="0">
                <a:solidFill>
                  <a:srgbClr val="C00000"/>
                </a:solidFill>
                <a:cs typeface="Arial" pitchFamily="34" charset="0"/>
              </a:rPr>
              <a:t>14:20 </a:t>
            </a:r>
            <a:r>
              <a:rPr lang="pl-PL" sz="1600" b="1" i="1" dirty="0">
                <a:solidFill>
                  <a:srgbClr val="C00000"/>
                </a:solidFill>
                <a:highlight>
                  <a:srgbClr val="FFFF00"/>
                </a:highlight>
                <a:cs typeface="Arial" pitchFamily="34" charset="0"/>
              </a:rPr>
              <a:t>| 003</a:t>
            </a:r>
          </a:p>
        </p:txBody>
      </p:sp>
      <p:sp>
        <p:nvSpPr>
          <p:cNvPr id="31" name="Objaśnienie prostokątne 35">
            <a:extLst>
              <a:ext uri="{FF2B5EF4-FFF2-40B4-BE49-F238E27FC236}">
                <a16:creationId xmlns:a16="http://schemas.microsoft.com/office/drawing/2014/main" id="{F7D24A70-A91C-44F3-A141-0E21208C6007}"/>
              </a:ext>
            </a:extLst>
          </p:cNvPr>
          <p:cNvSpPr/>
          <p:nvPr/>
        </p:nvSpPr>
        <p:spPr>
          <a:xfrm>
            <a:off x="5771969" y="6061711"/>
            <a:ext cx="2336800" cy="723900"/>
          </a:xfrm>
          <a:prstGeom prst="wedgeRectCallout">
            <a:avLst>
              <a:gd name="adj1" fmla="val -4818"/>
              <a:gd name="adj2" fmla="val -117597"/>
            </a:avLst>
          </a:prstGeom>
          <a:solidFill>
            <a:srgbClr val="4A66AC">
              <a:lumMod val="20000"/>
              <a:lumOff val="8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5AA2A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dla części pisemnej/ praktycznej model d rubryka pozostaje pusta</a:t>
            </a:r>
          </a:p>
        </p:txBody>
      </p:sp>
    </p:spTree>
    <p:extLst>
      <p:ext uri="{BB962C8B-B14F-4D97-AF65-F5344CB8AC3E}">
        <p14:creationId xmlns:p14="http://schemas.microsoft.com/office/powerpoint/2010/main" val="10576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24554B06-93D0-41F4-A623-D6B37CAB4974}"/>
              </a:ext>
            </a:extLst>
          </p:cNvPr>
          <p:cNvSpPr txBox="1">
            <a:spLocks/>
          </p:cNvSpPr>
          <p:nvPr/>
        </p:nvSpPr>
        <p:spPr>
          <a:xfrm>
            <a:off x="594795" y="303666"/>
            <a:ext cx="10515600" cy="8397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Informacje w protokole przebiegu egzaminu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9E88A68-1DE0-4C22-94D8-50DCB5FE0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609" y="1143454"/>
            <a:ext cx="11043972" cy="5074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Prostokąt zaokrąglony 7">
            <a:extLst>
              <a:ext uri="{FF2B5EF4-FFF2-40B4-BE49-F238E27FC236}">
                <a16:creationId xmlns:a16="http://schemas.microsoft.com/office/drawing/2014/main" id="{A07D907A-EB03-4826-AC15-0C1C8744ECF1}"/>
              </a:ext>
            </a:extLst>
          </p:cNvPr>
          <p:cNvSpPr/>
          <p:nvPr/>
        </p:nvSpPr>
        <p:spPr>
          <a:xfrm>
            <a:off x="330609" y="4061620"/>
            <a:ext cx="3230562" cy="4968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3" name="Prostokąt zaokrąglony 9">
            <a:extLst>
              <a:ext uri="{FF2B5EF4-FFF2-40B4-BE49-F238E27FC236}">
                <a16:creationId xmlns:a16="http://schemas.microsoft.com/office/drawing/2014/main" id="{A9BA6E76-2984-4032-B381-C1D77FB88511}"/>
              </a:ext>
            </a:extLst>
          </p:cNvPr>
          <p:cNvSpPr/>
          <p:nvPr/>
        </p:nvSpPr>
        <p:spPr>
          <a:xfrm>
            <a:off x="6195087" y="2993549"/>
            <a:ext cx="5092700" cy="10874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056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4545865C-02FE-4277-AF87-E04CC0004505}"/>
              </a:ext>
            </a:extLst>
          </p:cNvPr>
          <p:cNvSpPr txBox="1">
            <a:spLocks/>
          </p:cNvSpPr>
          <p:nvPr/>
        </p:nvSpPr>
        <p:spPr>
          <a:xfrm>
            <a:off x="446020" y="826803"/>
            <a:ext cx="10515600" cy="8493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Czynności po egzaminie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A8BA119A-D470-4252-8061-76767792C4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714637"/>
              </p:ext>
            </p:extLst>
          </p:nvPr>
        </p:nvGraphicFramePr>
        <p:xfrm>
          <a:off x="575218" y="1947908"/>
          <a:ext cx="10988675" cy="3788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5083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CustomShape 1">
            <a:extLst>
              <a:ext uri="{FF2B5EF4-FFF2-40B4-BE49-F238E27FC236}">
                <a16:creationId xmlns:a16="http://schemas.microsoft.com/office/drawing/2014/main" id="{F20BD027-58CF-4C8C-A39D-2F1A5167584B}"/>
              </a:ext>
            </a:extLst>
          </p:cNvPr>
          <p:cNvSpPr/>
          <p:nvPr/>
        </p:nvSpPr>
        <p:spPr>
          <a:xfrm>
            <a:off x="601920" y="867103"/>
            <a:ext cx="10514880" cy="84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600" b="0" strike="noStrike" spc="-1" dirty="0">
                <a:solidFill>
                  <a:srgbClr val="002060"/>
                </a:solidFill>
                <a:latin typeface="Calibri"/>
              </a:rPr>
              <a:t>Zakończenie egzaminu w SIOEPKZ</a:t>
            </a:r>
            <a:endParaRPr lang="pl-PL" sz="3600" b="0" strike="noStrike" spc="-1" dirty="0">
              <a:latin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E9580E30-E33F-49FB-A2F6-47FE2631FE48}"/>
              </a:ext>
            </a:extLst>
          </p:cNvPr>
          <p:cNvSpPr/>
          <p:nvPr/>
        </p:nvSpPr>
        <p:spPr>
          <a:xfrm>
            <a:off x="450124" y="1714903"/>
            <a:ext cx="10987200" cy="44473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32000" indent="-432000" algn="just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200" b="0" strike="noStrike" spc="-1" dirty="0">
                <a:solidFill>
                  <a:srgbClr val="002060"/>
                </a:solidFill>
                <a:latin typeface="Calibri"/>
                <a:ea typeface="Microsoft YaHei"/>
              </a:rPr>
              <a:t>zakończenie wszystkich egzaminów </a:t>
            </a:r>
            <a:r>
              <a:rPr lang="pl-PL" sz="2200" spc="-1" dirty="0">
                <a:solidFill>
                  <a:srgbClr val="002060"/>
                </a:solidFill>
                <a:ea typeface="Microsoft YaHei"/>
              </a:rPr>
              <a:t>pisemnych ze wszystkich kwalifikacji  lub wszystkich egzaminów praktycznych z danej kwalifikacji, zaplanowanych przez OE </a:t>
            </a:r>
            <a:br>
              <a:rPr lang="pl-PL" sz="2200" spc="-1" dirty="0">
                <a:solidFill>
                  <a:srgbClr val="002060"/>
                </a:solidFill>
                <a:ea typeface="Microsoft YaHei"/>
              </a:rPr>
            </a:br>
            <a:r>
              <a:rPr lang="pl-PL" sz="2200" spc="-1" dirty="0">
                <a:solidFill>
                  <a:srgbClr val="002060"/>
                </a:solidFill>
                <a:ea typeface="Microsoft YaHei"/>
              </a:rPr>
              <a:t>w danej sesji egzaminacyjnej, </a:t>
            </a:r>
            <a:r>
              <a:rPr lang="pl-PL" sz="2200" b="0" strike="noStrike" spc="-1" dirty="0">
                <a:solidFill>
                  <a:srgbClr val="002060"/>
                </a:solidFill>
                <a:latin typeface="Calibri"/>
                <a:ea typeface="Microsoft YaHei"/>
              </a:rPr>
              <a:t>jest warunkiem koniecznym do utworzenia protokołu zbiorczego z przebiegu części pisemnej lub praktycznej egzaminu w  systemie SIOEPKZ </a:t>
            </a:r>
          </a:p>
          <a:p>
            <a:pPr marL="432000" indent="-432000" algn="just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pl-PL" sz="2200" b="0" strike="noStrike" spc="-1" dirty="0">
              <a:solidFill>
                <a:srgbClr val="002060"/>
              </a:solidFill>
              <a:latin typeface="Calibri"/>
              <a:ea typeface="Microsoft YaHei"/>
            </a:endParaRPr>
          </a:p>
          <a:p>
            <a:pPr marL="432000" indent="-4320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pl-PL" sz="2200" b="0" strike="noStrike" spc="-1" dirty="0">
              <a:solidFill>
                <a:srgbClr val="002060"/>
              </a:solidFill>
              <a:latin typeface="Calibri"/>
              <a:ea typeface="Microsoft YaHei"/>
            </a:endParaRPr>
          </a:p>
          <a:p>
            <a:pPr marL="432000" indent="-4320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pl-PL" sz="2200" spc="-1" dirty="0">
              <a:solidFill>
                <a:srgbClr val="002060"/>
              </a:solidFill>
              <a:latin typeface="Calibri"/>
              <a:ea typeface="Microsoft YaHei"/>
            </a:endParaRPr>
          </a:p>
          <a:p>
            <a:pPr marL="432000" indent="-4320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200" spc="-1" dirty="0">
                <a:solidFill>
                  <a:srgbClr val="002060"/>
                </a:solidFill>
                <a:latin typeface="Calibri"/>
                <a:ea typeface="Microsoft YaHei"/>
              </a:rPr>
              <a:t>Potwierdź</a:t>
            </a:r>
            <a:r>
              <a:rPr lang="pl-PL" sz="2200" dirty="0">
                <a:solidFill>
                  <a:srgbClr val="002060"/>
                </a:solidFill>
              </a:rPr>
              <a:t> zakończenie czyli wpisanie godziny rozpoczęcia i zakończenia egzaminu </a:t>
            </a:r>
          </a:p>
          <a:p>
            <a:pPr marL="432000" indent="-4320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200" b="1" spc="-1" dirty="0">
                <a:solidFill>
                  <a:srgbClr val="002060"/>
                </a:solidFill>
                <a:ea typeface="Microsoft YaHei"/>
              </a:rPr>
              <a:t>nie należy potwierdzać zakończenia egzaminu </a:t>
            </a:r>
            <a:r>
              <a:rPr lang="pl-PL" sz="2200" spc="-1" dirty="0">
                <a:solidFill>
                  <a:srgbClr val="002060"/>
                </a:solidFill>
                <a:ea typeface="Microsoft YaHei"/>
              </a:rPr>
              <a:t>jeśli zachodzi potrzeba edytowania </a:t>
            </a:r>
            <a:r>
              <a:rPr lang="pl-PL" sz="2200" spc="-1" dirty="0">
                <a:solidFill>
                  <a:srgbClr val="002060"/>
                </a:solidFill>
                <a:latin typeface="Calibri"/>
                <a:ea typeface="Microsoft YaHei"/>
              </a:rPr>
              <a:t>harmonogramu </a:t>
            </a:r>
            <a:r>
              <a:rPr lang="pl-PL" sz="2200" spc="-1" dirty="0">
                <a:solidFill>
                  <a:srgbClr val="FF0000"/>
                </a:solidFill>
                <a:latin typeface="Calibri"/>
                <a:ea typeface="Microsoft YaHei"/>
              </a:rPr>
              <a:t>(nie dotyczy części pisemnej egzaminu), </a:t>
            </a:r>
            <a:r>
              <a:rPr lang="pl-PL" sz="2200" spc="-1" dirty="0">
                <a:solidFill>
                  <a:srgbClr val="002060"/>
                </a:solidFill>
                <a:latin typeface="Calibri"/>
                <a:ea typeface="Microsoft YaHei"/>
              </a:rPr>
              <a:t>tzn. w przypadku gdy zajdzie potrzeba przepisania zdającego na inną zmianę egzaminu, egzamin taki będzie można zakończyć po kontakcie z OKE.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pl-PL" sz="2200" b="0" strike="noStrike" spc="-1" dirty="0">
              <a:latin typeface="Arial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453CDF4-25EB-4811-B3EB-7501B87585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4686424"/>
              </p:ext>
            </p:extLst>
          </p:nvPr>
        </p:nvGraphicFramePr>
        <p:xfrm>
          <a:off x="2219028" y="3170521"/>
          <a:ext cx="5996478" cy="872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Obraz 11">
            <a:extLst>
              <a:ext uri="{FF2B5EF4-FFF2-40B4-BE49-F238E27FC236}">
                <a16:creationId xmlns:a16="http://schemas.microsoft.com/office/drawing/2014/main" id="{8658FAEA-87CB-4855-8ABD-6FE2C1DF4F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0670" y="4224418"/>
            <a:ext cx="896130" cy="71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4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3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53" y="629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431200-8E45-4A0C-B12B-CFA1B2C53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21796" y="5502466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EF5FE-6C45-4BF6-9676-571742C3CDD7}"/>
              </a:ext>
            </a:extLst>
          </p:cNvPr>
          <p:cNvSpPr txBox="1"/>
          <p:nvPr/>
        </p:nvSpPr>
        <p:spPr>
          <a:xfrm>
            <a:off x="327084" y="3269151"/>
            <a:ext cx="3911429" cy="1546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pl-PL" sz="4000" b="1" dirty="0">
                <a:solidFill>
                  <a:srgbClr val="002060"/>
                </a:solidFill>
                <a:cs typeface="Segoe UI" panose="020B0502040204020203" pitchFamily="34" charset="0"/>
              </a:rPr>
              <a:t>Zadania PZE </a:t>
            </a:r>
          </a:p>
          <a:p>
            <a:pPr>
              <a:lnSpc>
                <a:spcPts val="4000"/>
              </a:lnSpc>
            </a:pPr>
            <a:r>
              <a:rPr lang="pl-PL" sz="3600" dirty="0">
                <a:solidFill>
                  <a:srgbClr val="002060"/>
                </a:solidFill>
                <a:cs typeface="Segoe UI" panose="020B0502040204020203" pitchFamily="34" charset="0"/>
              </a:rPr>
              <a:t>przed rozpoczęciem sesji</a:t>
            </a:r>
            <a:endParaRPr lang="en-US" sz="3600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41C7FC4-FEFA-4A96-9749-9068C686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38513" y="2"/>
            <a:ext cx="2414476" cy="6857998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7CEFD8"/>
              </a:gs>
              <a:gs pos="71000">
                <a:srgbClr val="6672E4"/>
              </a:gs>
              <a:gs pos="100000">
                <a:srgbClr val="882BE5"/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4AEDC0-6B1D-4A3D-860D-83756CC38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92471" y="961228"/>
            <a:ext cx="4744122" cy="4632695"/>
            <a:chOff x="8104624" y="1401842"/>
            <a:chExt cx="3588820" cy="4216424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AECCF3F-B2FA-4F0A-96EE-B54207D66547}"/>
                </a:ext>
              </a:extLst>
            </p:cNvPr>
            <p:cNvSpPr txBox="1"/>
            <p:nvPr/>
          </p:nvSpPr>
          <p:spPr>
            <a:xfrm>
              <a:off x="8104624" y="1401842"/>
              <a:ext cx="3588820" cy="11204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Wprowadzenie informacji o zakończeniu KKZ</a:t>
              </a:r>
            </a:p>
            <a:p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Aktualizacja harmonogramów</a:t>
              </a:r>
            </a:p>
            <a:p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Usuwanie deklaracji</a:t>
              </a:r>
            </a:p>
            <a:p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Odpłatność za egzamin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6650A66-75C3-4933-AFC0-6AB58DFE89D9}"/>
                </a:ext>
              </a:extLst>
            </p:cNvPr>
            <p:cNvSpPr txBox="1"/>
            <p:nvPr/>
          </p:nvSpPr>
          <p:spPr>
            <a:xfrm>
              <a:off x="8141635" y="3009840"/>
              <a:ext cx="3324815" cy="2801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Powołanie ZN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D1F5E0B-9D11-43FF-9946-9B61EF9D6E88}"/>
                </a:ext>
              </a:extLst>
            </p:cNvPr>
            <p:cNvSpPr/>
            <p:nvPr/>
          </p:nvSpPr>
          <p:spPr>
            <a:xfrm>
              <a:off x="8169727" y="3627411"/>
              <a:ext cx="3523717" cy="2801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Przygotowanie stanowisk egzaminacyjnych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BACDD99-66AF-423B-B714-10B1BD09EBE4}"/>
                </a:ext>
              </a:extLst>
            </p:cNvPr>
            <p:cNvSpPr txBox="1"/>
            <p:nvPr/>
          </p:nvSpPr>
          <p:spPr>
            <a:xfrm>
              <a:off x="8169727" y="4777902"/>
              <a:ext cx="3387565" cy="8403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Przygotowanie dokumentacji</a:t>
              </a:r>
            </a:p>
            <a:p>
              <a:endParaRPr lang="pl-PL" sz="2000" b="1" dirty="0">
                <a:solidFill>
                  <a:srgbClr val="002060"/>
                </a:solidFill>
                <a:cs typeface="Segoe UI" panose="020B0502040204020203" pitchFamily="34" charset="0"/>
              </a:endParaRPr>
            </a:p>
            <a:p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Odbiór kodów kreskowych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1FF210-334C-43FA-80C2-0E1E9F3F51C4}"/>
                </a:ext>
              </a:extLst>
            </p:cNvPr>
            <p:cNvCxnSpPr>
              <a:cxnSpLocks/>
            </p:cNvCxnSpPr>
            <p:nvPr/>
          </p:nvCxnSpPr>
          <p:spPr>
            <a:xfrm>
              <a:off x="8462691" y="4385043"/>
              <a:ext cx="29961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F599308-2B51-4D9D-9F9B-2C2E81CA918F}"/>
                </a:ext>
              </a:extLst>
            </p:cNvPr>
            <p:cNvCxnSpPr>
              <a:cxnSpLocks/>
            </p:cNvCxnSpPr>
            <p:nvPr/>
          </p:nvCxnSpPr>
          <p:spPr>
            <a:xfrm>
              <a:off x="8462691" y="2651992"/>
              <a:ext cx="29961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0944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79CBB492-805F-4614-9A38-FD0C226CCA89}"/>
              </a:ext>
            </a:extLst>
          </p:cNvPr>
          <p:cNvSpPr txBox="1">
            <a:spLocks/>
          </p:cNvSpPr>
          <p:nvPr/>
        </p:nvSpPr>
        <p:spPr>
          <a:xfrm>
            <a:off x="445869" y="902596"/>
            <a:ext cx="10515600" cy="8493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Edycja protokołu z przebiegu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E7CC85E6-D564-4A55-9162-B16FA58EBB7A}"/>
              </a:ext>
            </a:extLst>
          </p:cNvPr>
          <p:cNvSpPr txBox="1">
            <a:spLocks/>
          </p:cNvSpPr>
          <p:nvPr/>
        </p:nvSpPr>
        <p:spPr>
          <a:xfrm>
            <a:off x="301625" y="1887005"/>
            <a:ext cx="11588750" cy="39560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 defTabSz="450850" fontAlgn="auto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Wybranie </a:t>
            </a:r>
            <a:r>
              <a:rPr lang="pl-PL" sz="2200" dirty="0">
                <a:solidFill>
                  <a:srgbClr val="002060"/>
                </a:solidFill>
              </a:rPr>
              <a:t>   </a:t>
            </a:r>
            <a:br>
              <a:rPr lang="pl-PL" sz="2200" dirty="0">
                <a:solidFill>
                  <a:srgbClr val="002060"/>
                </a:solidFill>
              </a:rPr>
            </a:br>
            <a:endParaRPr lang="pl-PL" sz="2200" dirty="0">
              <a:solidFill>
                <a:srgbClr val="002060"/>
              </a:solidFill>
            </a:endParaRPr>
          </a:p>
          <a:p>
            <a:pPr marL="432000" indent="-432000" defTabSz="360000" fontAlgn="auto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pl-PL" sz="2400" dirty="0">
              <a:solidFill>
                <a:srgbClr val="002060"/>
              </a:solidFill>
            </a:endParaRPr>
          </a:p>
          <a:p>
            <a:pPr marL="432000" indent="-432000" defTabSz="360000" fontAlgn="auto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Edytowanie protokołu  oraz sprawdzenie, czy wszystkie informacje z wersji papierowej protokołu są w systemie, uzupełnienie brakujących wpisów(</a:t>
            </a:r>
            <a:r>
              <a:rPr lang="pl-PL" sz="2400" spc="-1" dirty="0">
                <a:solidFill>
                  <a:srgbClr val="002060"/>
                </a:solidFill>
                <a:ea typeface="DejaVu Sans"/>
              </a:rPr>
              <a:t>np. wykaz nieobecnych, wprowadzenie informacji o laureatach).</a:t>
            </a:r>
            <a:r>
              <a:rPr lang="pl-PL" sz="2400" dirty="0">
                <a:solidFill>
                  <a:srgbClr val="002060"/>
                </a:solidFill>
              </a:rPr>
              <a:t> </a:t>
            </a:r>
          </a:p>
          <a:p>
            <a:pPr marL="432000" indent="-432000" fontAlgn="auto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Wygenerowanie elektronicznej wersji protokołu z przebiegu egzaminu </a:t>
            </a:r>
            <a:r>
              <a:rPr lang="pl-PL" sz="2200" dirty="0">
                <a:solidFill>
                  <a:srgbClr val="002060"/>
                </a:solidFill>
              </a:rPr>
              <a:t>(</a:t>
            </a:r>
            <a:r>
              <a:rPr lang="pl-PL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DRUKOWAĆ</a:t>
            </a:r>
            <a:r>
              <a:rPr lang="pl-PL" sz="2200" dirty="0">
                <a:solidFill>
                  <a:srgbClr val="002060"/>
                </a:solidFill>
              </a:rPr>
              <a:t>). </a:t>
            </a:r>
          </a:p>
          <a:p>
            <a:pPr marL="432000" indent="-432000" fontAlgn="auto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Do OKE należy przesłać </a:t>
            </a:r>
            <a:r>
              <a:rPr lang="pl-PL" altLang="pl-PL" sz="2400" dirty="0">
                <a:solidFill>
                  <a:srgbClr val="002060"/>
                </a:solidFill>
              </a:rPr>
              <a:t>protokoły z sali (wstępne, wypełnione ręcznie).</a:t>
            </a:r>
            <a:endParaRPr lang="pl-PL" sz="2400" dirty="0">
              <a:solidFill>
                <a:srgbClr val="002060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AE4B618-B8F2-48DB-B211-8D1F3F0BA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472730"/>
              </p:ext>
            </p:extLst>
          </p:nvPr>
        </p:nvGraphicFramePr>
        <p:xfrm>
          <a:off x="1631711" y="2429524"/>
          <a:ext cx="6497520" cy="743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9877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AE812785-67F5-451E-9058-7241949E441D}"/>
              </a:ext>
            </a:extLst>
          </p:cNvPr>
          <p:cNvSpPr txBox="1">
            <a:spLocks/>
          </p:cNvSpPr>
          <p:nvPr/>
        </p:nvSpPr>
        <p:spPr>
          <a:xfrm>
            <a:off x="521419" y="925477"/>
            <a:ext cx="10515600" cy="91044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Przygotowanie protokołu zbiorczego</a:t>
            </a: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8BD3DBCF-D5BF-4C4B-A99B-D72B1B5DAF4A}"/>
              </a:ext>
            </a:extLst>
          </p:cNvPr>
          <p:cNvSpPr txBox="1">
            <a:spLocks/>
          </p:cNvSpPr>
          <p:nvPr/>
        </p:nvSpPr>
        <p:spPr>
          <a:xfrm>
            <a:off x="555625" y="1930704"/>
            <a:ext cx="10883900" cy="423267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pl-PL" sz="2200" b="1" dirty="0">
                <a:solidFill>
                  <a:srgbClr val="002060"/>
                </a:solidFill>
              </a:rPr>
              <a:t>SIOEPKZ</a:t>
            </a:r>
          </a:p>
          <a:p>
            <a:pPr indent="-432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Logowanie - Dyrektor OE na swoje konto i wybranie </a:t>
            </a:r>
          </a:p>
          <a:p>
            <a:pPr indent="-432000">
              <a:buFont typeface="Wingdings" panose="05000000000000000000" pitchFamily="2" charset="2"/>
              <a:buChar char="q"/>
              <a:defRPr/>
            </a:pPr>
            <a:endParaRPr lang="pl-PL" sz="2200" dirty="0">
              <a:solidFill>
                <a:srgbClr val="002060"/>
              </a:solidFill>
            </a:endParaRPr>
          </a:p>
          <a:p>
            <a:pPr indent="-432000">
              <a:buFont typeface="Wingdings" panose="05000000000000000000" pitchFamily="2" charset="2"/>
              <a:buChar char="q"/>
              <a:defRPr/>
            </a:pPr>
            <a:endParaRPr lang="pl-PL" sz="2200" dirty="0"/>
          </a:p>
          <a:p>
            <a:pPr indent="-432000">
              <a:buFont typeface="Wingdings" panose="05000000000000000000" pitchFamily="2" charset="2"/>
              <a:buChar char="q"/>
              <a:defRPr/>
            </a:pPr>
            <a:endParaRPr lang="pl-PL" sz="2200" dirty="0"/>
          </a:p>
          <a:p>
            <a:pPr indent="-432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Dodanie nowego protokołu zbiorczego - zakładka utwórz protokół zbiorczy.</a:t>
            </a:r>
          </a:p>
          <a:p>
            <a:pPr indent="-432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Wypełnienie aktywnych pól.</a:t>
            </a:r>
          </a:p>
          <a:p>
            <a:pPr indent="-432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</a:rPr>
              <a:t>Wygenerowanie protokołu zbiorczego, wydrukowanie 2 egzemplarzy i podpisanie.</a:t>
            </a:r>
          </a:p>
          <a:p>
            <a:pPr indent="-432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Protokół zbiorczy - termin dodatkowy.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46AFFA7-9A7B-45BB-9331-4EADA30D4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6063684"/>
              </p:ext>
            </p:extLst>
          </p:nvPr>
        </p:nvGraphicFramePr>
        <p:xfrm>
          <a:off x="1122312" y="2969368"/>
          <a:ext cx="8722983" cy="80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9305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97E96D9F-7997-49EA-9226-BBB1E7DD6246}"/>
              </a:ext>
            </a:extLst>
          </p:cNvPr>
          <p:cNvSpPr txBox="1">
            <a:spLocks/>
          </p:cNvSpPr>
          <p:nvPr/>
        </p:nvSpPr>
        <p:spPr>
          <a:xfrm>
            <a:off x="811949" y="294694"/>
            <a:ext cx="10058400" cy="124501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altLang="pl-PL" sz="3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Przekazanie odpowiedzi zdających</a:t>
            </a:r>
            <a:br>
              <a:rPr lang="pl-PL" altLang="pl-PL" sz="3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</a:br>
            <a:r>
              <a:rPr lang="pl-PL" altLang="pl-PL" sz="3600" b="1" i="1" dirty="0">
                <a:solidFill>
                  <a:srgbClr val="002060"/>
                </a:solidFill>
                <a:latin typeface="+mn-lt"/>
              </a:rPr>
              <a:t>część pisemna na stanowiskach komputerowych</a:t>
            </a:r>
            <a:endParaRPr lang="pl-PL" sz="3600" dirty="0">
              <a:latin typeface="+mn-lt"/>
            </a:endParaRP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A8893A8-5799-4223-95E7-D07BE000EC1B}"/>
              </a:ext>
            </a:extLst>
          </p:cNvPr>
          <p:cNvSpPr txBox="1">
            <a:spLocks/>
          </p:cNvSpPr>
          <p:nvPr/>
        </p:nvSpPr>
        <p:spPr>
          <a:xfrm>
            <a:off x="380293" y="1731072"/>
            <a:ext cx="11235690" cy="4469130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marR="0" lvl="0" indent="-4320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Operator egzaminu, po zakończeniu egzaminu przez wszystkich zdających, uruchamia funkcję 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Zakończ egzamin, </a:t>
            </a:r>
            <a:r>
              <a:rPr kumimoji="0" lang="pl-PL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następnie wykonuje 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eksport wyników </a:t>
            </a:r>
            <a:r>
              <a:rPr kumimoji="0" lang="pl-PL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przyciskiem eksportu i pobiera plik ZIP, który przekazuje PZE. </a:t>
            </a:r>
          </a:p>
          <a:p>
            <a:pPr marL="432000" marR="0" lvl="0" indent="-4320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Przewodniczący Zespołu Egzaminacyjnego (PZE) oznacza w SIOEPKZ egzamin jako zakończony.</a:t>
            </a:r>
          </a:p>
          <a:p>
            <a:pPr marL="432000" marR="0" lvl="0" indent="-4320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Zdający mogą ponownie zalogować z użyciem przekazanych wcześniej wydrukowanych loginów oraz haseł i sprawdzić na ile pytań udzielili poprawnych odpowiedzi. </a:t>
            </a:r>
            <a:r>
              <a:rPr lang="pl-PL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Nie jest to wynik ostateczny</a:t>
            </a:r>
            <a:r>
              <a:rPr lang="pl-PL" sz="2600" dirty="0">
                <a:solidFill>
                  <a:srgbClr val="002060"/>
                </a:solidFill>
                <a:latin typeface="Calibri" panose="020F0502020204030204"/>
              </a:rPr>
              <a:t>. </a:t>
            </a: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32000" marR="0" lvl="0" indent="-4320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Operator egzaminu zamyka Wirtualny Serwer Egzaminacyjny a następnie przeprowadza jego kompletną archiwizację oraz zgrywa go na nośnik zewnętrzny (płytę DVD).</a:t>
            </a:r>
          </a:p>
          <a:p>
            <a:pPr marL="432000" marR="0" lvl="0" indent="-4320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PZE przesyła plik z wynikami do SIOEPKZ.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2060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l-PL" sz="2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Dostęp do treści rozwiązywanych zadań egzaminacyjnych i udzielonych odpowiedzi </a:t>
            </a:r>
            <a:br>
              <a:rPr kumimoji="0" lang="pl-PL" sz="2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miejscu przeprowadzania części pisemnej egzaminu zawodowego jest możliwy przez okres dwóch tygodni od dnia zakończenia przeprowadzania tej części egzaminu zawodowego.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70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7A13C58D-8C3C-4551-BE4E-F929B476486A}"/>
              </a:ext>
            </a:extLst>
          </p:cNvPr>
          <p:cNvSpPr txBox="1">
            <a:spLocks/>
          </p:cNvSpPr>
          <p:nvPr/>
        </p:nvSpPr>
        <p:spPr bwMode="auto">
          <a:xfrm>
            <a:off x="335598" y="609775"/>
            <a:ext cx="105156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l-PL" altLang="pl-PL" sz="3600" dirty="0">
                <a:solidFill>
                  <a:srgbClr val="002060"/>
                </a:solidFill>
                <a:cs typeface="Calibri" panose="020F0502020204030204" pitchFamily="34" charset="0"/>
              </a:rPr>
              <a:t>Przekazanie dokumentacji</a:t>
            </a:r>
            <a:br>
              <a:rPr lang="pl-PL" altLang="pl-PL" sz="3600" dirty="0">
                <a:solidFill>
                  <a:srgbClr val="002060"/>
                </a:solidFill>
                <a:cs typeface="Calibri" panose="020F0502020204030204" pitchFamily="34" charset="0"/>
              </a:rPr>
            </a:br>
            <a:r>
              <a:rPr lang="pl-PL" altLang="pl-PL" sz="3600" b="1" i="1" dirty="0">
                <a:solidFill>
                  <a:srgbClr val="002060"/>
                </a:solidFill>
              </a:rPr>
              <a:t>część pisemna na stanowiskach komputerowych</a:t>
            </a:r>
            <a:endParaRPr lang="pl-PL" altLang="pl-PL" sz="3600" dirty="0">
              <a:solidFill>
                <a:srgbClr val="00206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3E99A90-A520-4855-94D0-F632F056AB32}"/>
              </a:ext>
            </a:extLst>
          </p:cNvPr>
          <p:cNvSpPr txBox="1"/>
          <p:nvPr/>
        </p:nvSpPr>
        <p:spPr>
          <a:xfrm>
            <a:off x="929322" y="2119813"/>
            <a:ext cx="10215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Dokumentacja</a:t>
            </a:r>
            <a:r>
              <a:rPr kumimoji="0" lang="pl-PL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„papierowa”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(protokoły, wykazy zdających, protokoły zdarzeń, itp.)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pozostaje w dokumentacji szkoły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(nie należy przesyłać jej do OKE w Krakowie).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Wyjątek stanowią zaświadczenia laureatów/finalistów, które należy przesłać do OKE.</a:t>
            </a:r>
          </a:p>
        </p:txBody>
      </p:sp>
    </p:spTree>
    <p:extLst>
      <p:ext uri="{BB962C8B-B14F-4D97-AF65-F5344CB8AC3E}">
        <p14:creationId xmlns:p14="http://schemas.microsoft.com/office/powerpoint/2010/main" val="470701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CC85BCBC-AFA4-4E31-B758-5042A57287A5}"/>
              </a:ext>
            </a:extLst>
          </p:cNvPr>
          <p:cNvSpPr txBox="1">
            <a:spLocks/>
          </p:cNvSpPr>
          <p:nvPr/>
        </p:nvSpPr>
        <p:spPr bwMode="auto">
          <a:xfrm>
            <a:off x="604838" y="365125"/>
            <a:ext cx="105156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l-PL" altLang="pl-PL" sz="3600" dirty="0">
                <a:solidFill>
                  <a:srgbClr val="002060"/>
                </a:solidFill>
                <a:cs typeface="Calibri" panose="020F0502020204030204" pitchFamily="34" charset="0"/>
              </a:rPr>
              <a:t>Przekazanie prac i dokumentacji</a:t>
            </a:r>
            <a:br>
              <a:rPr lang="pl-PL" altLang="pl-PL" sz="3600" dirty="0">
                <a:solidFill>
                  <a:srgbClr val="002060"/>
                </a:solidFill>
                <a:cs typeface="Calibri" panose="020F0502020204030204" pitchFamily="34" charset="0"/>
              </a:rPr>
            </a:br>
            <a:r>
              <a:rPr lang="pl-PL" altLang="pl-PL" sz="3600" b="1" i="1" dirty="0">
                <a:solidFill>
                  <a:srgbClr val="002060"/>
                </a:solidFill>
              </a:rPr>
              <a:t>część pisemna - </a:t>
            </a:r>
            <a:r>
              <a:rPr lang="pl-PL" altLang="pl-PL" sz="3600" i="1" dirty="0">
                <a:solidFill>
                  <a:srgbClr val="C00000"/>
                </a:solidFill>
              </a:rPr>
              <a:t>arkusze wydrukowane</a:t>
            </a:r>
            <a:endParaRPr lang="pl-PL" altLang="pl-PL" sz="36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2C8A749-7634-4190-B52D-4F99991AEFC7}"/>
              </a:ext>
            </a:extLst>
          </p:cNvPr>
          <p:cNvSpPr txBox="1">
            <a:spLocks/>
          </p:cNvSpPr>
          <p:nvPr/>
        </p:nvSpPr>
        <p:spPr>
          <a:xfrm>
            <a:off x="440228" y="1716335"/>
            <a:ext cx="11311544" cy="49133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altLang="pl-PL" sz="2400" b="1" u="sng" dirty="0">
                <a:solidFill>
                  <a:srgbClr val="002060"/>
                </a:solidFill>
              </a:rPr>
              <a:t>Niezwłocznie</a:t>
            </a:r>
            <a:r>
              <a:rPr lang="pl-PL" altLang="pl-PL" sz="2400" b="1" dirty="0">
                <a:solidFill>
                  <a:srgbClr val="002060"/>
                </a:solidFill>
              </a:rPr>
              <a:t> po zakończeniu części pisemnej egzaminu, należy przesłać do OKE </a:t>
            </a:r>
            <a:r>
              <a:rPr lang="pl-PL" altLang="pl-PL" sz="2400" dirty="0">
                <a:solidFill>
                  <a:srgbClr val="002060"/>
                </a:solidFill>
              </a:rPr>
              <a:t>(POCZTEX) </a:t>
            </a:r>
            <a:r>
              <a:rPr lang="pl-PL" altLang="pl-PL" sz="2400" b="1" dirty="0">
                <a:solidFill>
                  <a:srgbClr val="C00000"/>
                </a:solidFill>
              </a:rPr>
              <a:t>jako jedną przesyłkę z OE</a:t>
            </a:r>
            <a:r>
              <a:rPr lang="pl-PL" altLang="pl-PL" sz="2400" dirty="0"/>
              <a:t>:</a:t>
            </a:r>
          </a:p>
          <a:p>
            <a:pPr marL="90000" indent="-360000" defTabSz="3600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koperty bezpieczne z kartami odpowiedzi zdających (formuła 2017 lub 2012) lub koperty 	bezpieczne </a:t>
            </a:r>
            <a:r>
              <a:rPr lang="pl-PL" alt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arkuszami egzaminacyjnymi </a:t>
            </a:r>
            <a:r>
              <a:rPr lang="pl-PL" altLang="pl-PL" sz="2400" dirty="0">
                <a:solidFill>
                  <a:srgbClr val="002060"/>
                </a:solidFill>
              </a:rPr>
              <a:t>i kartami odpowiedzi (formuła 2019) </a:t>
            </a:r>
          </a:p>
          <a:p>
            <a:pPr marL="90000" indent="-3600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dokumentację z przebiegu egzaminu: </a:t>
            </a:r>
          </a:p>
          <a:p>
            <a:pPr marL="864000" lvl="1" indent="-3240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2000" dirty="0">
                <a:solidFill>
                  <a:srgbClr val="002060"/>
                </a:solidFill>
              </a:rPr>
              <a:t>protokoły z sali (wstępne, wypełnione ręcznie) z wykazami zdających, </a:t>
            </a:r>
          </a:p>
          <a:p>
            <a:pPr marL="864000" lvl="1" indent="-3240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2000" dirty="0">
                <a:solidFill>
                  <a:srgbClr val="002060"/>
                </a:solidFill>
              </a:rPr>
              <a:t>protokół zbiorczy (wydruk z systemu), </a:t>
            </a:r>
          </a:p>
          <a:p>
            <a:pPr marL="864000" lvl="1" indent="-3240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2000" dirty="0">
                <a:solidFill>
                  <a:srgbClr val="002060"/>
                </a:solidFill>
              </a:rPr>
              <a:t>ewentualnie protokoły zdarzenia i/lub unieważnienia egzaminu </a:t>
            </a:r>
          </a:p>
          <a:p>
            <a:pPr marL="90000" indent="-3600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plany </a:t>
            </a:r>
            <a:r>
              <a:rPr lang="pl-PL" altLang="pl-PL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sal</a:t>
            </a:r>
            <a:r>
              <a:rPr lang="pl-PL" alt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/miejsc egzaminu z zaznaczonymi numerami stanowisk</a:t>
            </a:r>
          </a:p>
          <a:p>
            <a:pPr marL="90000" indent="-3600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niewykorzystane zestawy egzaminacyjne</a:t>
            </a:r>
          </a:p>
          <a:p>
            <a:pPr marL="90000" indent="-3600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specyfikację dostawy</a:t>
            </a:r>
          </a:p>
          <a:p>
            <a:pPr marL="90000" indent="-3600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specyfikację zawartości przesyłki</a:t>
            </a:r>
          </a:p>
          <a:p>
            <a:pPr marL="0" indent="0"/>
            <a:endParaRPr lang="pl-PL" altLang="pl-PL" dirty="0"/>
          </a:p>
        </p:txBody>
      </p:sp>
      <p:sp>
        <p:nvSpPr>
          <p:cNvPr id="10" name="Sześcian 9">
            <a:extLst>
              <a:ext uri="{FF2B5EF4-FFF2-40B4-BE49-F238E27FC236}">
                <a16:creationId xmlns:a16="http://schemas.microsoft.com/office/drawing/2014/main" id="{94FA68C4-5015-427F-A221-59101DC1BB2D}"/>
              </a:ext>
            </a:extLst>
          </p:cNvPr>
          <p:cNvSpPr/>
          <p:nvPr/>
        </p:nvSpPr>
        <p:spPr>
          <a:xfrm>
            <a:off x="8883498" y="4187420"/>
            <a:ext cx="2868274" cy="2305455"/>
          </a:xfrm>
          <a:prstGeom prst="cube">
            <a:avLst>
              <a:gd name="adj" fmla="val 11544"/>
            </a:avLst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rgbClr val="4A66AC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OKE w Krakowie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WEZ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os. Szkolne 37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31-978 Kraków</a:t>
            </a:r>
          </a:p>
        </p:txBody>
      </p:sp>
    </p:spTree>
    <p:extLst>
      <p:ext uri="{BB962C8B-B14F-4D97-AF65-F5344CB8AC3E}">
        <p14:creationId xmlns:p14="http://schemas.microsoft.com/office/powerpoint/2010/main" val="2566174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65751EA8-F2B0-4851-AF37-742CEEE4EE03}"/>
              </a:ext>
            </a:extLst>
          </p:cNvPr>
          <p:cNvSpPr txBox="1">
            <a:spLocks/>
          </p:cNvSpPr>
          <p:nvPr/>
        </p:nvSpPr>
        <p:spPr bwMode="auto">
          <a:xfrm>
            <a:off x="521419" y="307880"/>
            <a:ext cx="105156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l-PL" altLang="pl-PL" sz="3600" dirty="0">
                <a:solidFill>
                  <a:srgbClr val="002060"/>
                </a:solidFill>
                <a:cs typeface="Calibri" panose="020F0502020204030204" pitchFamily="34" charset="0"/>
              </a:rPr>
              <a:t>Przekazanie prac i dokumentacji - </a:t>
            </a:r>
            <a:r>
              <a:rPr lang="pl-PL" altLang="pl-PL" sz="3600" b="1" i="1" dirty="0">
                <a:solidFill>
                  <a:srgbClr val="002060"/>
                </a:solidFill>
              </a:rPr>
              <a:t>część praktyczna</a:t>
            </a:r>
            <a:endParaRPr lang="pl-PL" altLang="pl-PL" sz="3600" dirty="0">
              <a:solidFill>
                <a:srgbClr val="00206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7D261F9-EDFE-4033-BFFB-8331F8929D0B}"/>
              </a:ext>
            </a:extLst>
          </p:cNvPr>
          <p:cNvSpPr txBox="1">
            <a:spLocks/>
          </p:cNvSpPr>
          <p:nvPr/>
        </p:nvSpPr>
        <p:spPr>
          <a:xfrm>
            <a:off x="376238" y="1291347"/>
            <a:ext cx="11210924" cy="491331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l-PL" altLang="pl-PL" sz="2400" b="1" dirty="0">
                <a:solidFill>
                  <a:srgbClr val="002060"/>
                </a:solidFill>
              </a:rPr>
              <a:t>Model D i DK - niezwłocznie po zakończeniu części praktycznej z danej kwalifikacji,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l-PL" altLang="pl-PL" sz="2400" b="1" dirty="0">
                <a:solidFill>
                  <a:srgbClr val="FF0000"/>
                </a:solidFill>
              </a:rPr>
              <a:t>Model W i WK – po zakończeniu egzaminów ze wszystkich kwalifikacji W i WK w ośrodku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l-PL" altLang="pl-PL" sz="2400" b="1" dirty="0">
                <a:solidFill>
                  <a:srgbClr val="FF0000"/>
                </a:solidFill>
              </a:rPr>
              <a:t>należy przesłać do OKE jedną paczkę zawierającą wszystkie kwalifikacje</a:t>
            </a:r>
            <a:r>
              <a:rPr lang="pl-PL" altLang="pl-PL" sz="2400" b="1" dirty="0"/>
              <a:t> </a:t>
            </a:r>
            <a:r>
              <a:rPr lang="pl-PL" altLang="pl-PL" sz="2400" dirty="0">
                <a:solidFill>
                  <a:srgbClr val="002060"/>
                </a:solidFill>
              </a:rPr>
              <a:t>(POCZTEX):</a:t>
            </a:r>
          </a:p>
          <a:p>
            <a:pPr marL="434340" indent="-3429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koperty bezpieczne z pracami egzaminacyjnymi zdających,</a:t>
            </a:r>
          </a:p>
          <a:p>
            <a:pPr marL="434340" indent="-3429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dokumentację z przebiegu egzaminu uporządkowaną chronologicznie: </a:t>
            </a:r>
          </a:p>
          <a:p>
            <a:pPr marL="726948" lvl="1" indent="-3429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2000" dirty="0">
                <a:solidFill>
                  <a:srgbClr val="002060"/>
                </a:solidFill>
              </a:rPr>
              <a:t>protokoły z sali (wstępne, wypełnione ręcznie) z wykazami zdających, </a:t>
            </a:r>
          </a:p>
          <a:p>
            <a:pPr marL="726948" lvl="1" indent="-3429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2000" dirty="0">
                <a:solidFill>
                  <a:srgbClr val="002060"/>
                </a:solidFill>
              </a:rPr>
              <a:t>protokół zbiorczy (wydruk z systemu), </a:t>
            </a:r>
          </a:p>
          <a:p>
            <a:pPr marL="726948" lvl="1" indent="-3429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altLang="pl-PL" sz="2000" dirty="0">
                <a:solidFill>
                  <a:srgbClr val="002060"/>
                </a:solidFill>
              </a:rPr>
              <a:t>ewentualnie protokoły zdarzenia i/lub unieważnienia egzaminu, </a:t>
            </a:r>
          </a:p>
          <a:p>
            <a:pPr marL="434340" indent="-3429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plany </a:t>
            </a:r>
            <a:r>
              <a:rPr lang="pl-PL" altLang="pl-PL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sal</a:t>
            </a:r>
            <a:r>
              <a:rPr lang="pl-PL" alt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/miejsc egzaminu z zaznaczonymi numerami stanowisk,</a:t>
            </a:r>
          </a:p>
          <a:p>
            <a:pPr marL="434340" indent="-3429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niewykorzystane zestawy egzaminacyjne,</a:t>
            </a:r>
          </a:p>
          <a:p>
            <a:pPr marL="434340" indent="-3429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specyfikację dostawy,</a:t>
            </a:r>
          </a:p>
          <a:p>
            <a:pPr marL="434340" indent="-3429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</a:rPr>
              <a:t>specyfikację zawartości przesyłki.</a:t>
            </a:r>
          </a:p>
        </p:txBody>
      </p:sp>
      <p:sp>
        <p:nvSpPr>
          <p:cNvPr id="11" name="Sześcian 10">
            <a:extLst>
              <a:ext uri="{FF2B5EF4-FFF2-40B4-BE49-F238E27FC236}">
                <a16:creationId xmlns:a16="http://schemas.microsoft.com/office/drawing/2014/main" id="{3E7E1737-47F7-4604-9489-385A81FACBAD}"/>
              </a:ext>
            </a:extLst>
          </p:cNvPr>
          <p:cNvSpPr/>
          <p:nvPr/>
        </p:nvSpPr>
        <p:spPr>
          <a:xfrm>
            <a:off x="8718888" y="3430142"/>
            <a:ext cx="2868274" cy="2305455"/>
          </a:xfrm>
          <a:prstGeom prst="cube">
            <a:avLst>
              <a:gd name="adj" fmla="val 1154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OKE w Krakowie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WEZ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os. Szkolne 37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31-978 Kraków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7B4EC2C-7298-4FB8-AC58-8D206D981D43}"/>
              </a:ext>
            </a:extLst>
          </p:cNvPr>
          <p:cNvSpPr txBox="1"/>
          <p:nvPr/>
        </p:nvSpPr>
        <p:spPr>
          <a:xfrm>
            <a:off x="279474" y="6051994"/>
            <a:ext cx="12092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Jeżeli w OE w danym dniu kończy się egzamin z kilku kwalifikacji, to należy je połączyć w jedną przesyłkę.</a:t>
            </a:r>
          </a:p>
        </p:txBody>
      </p:sp>
    </p:spTree>
    <p:extLst>
      <p:ext uri="{BB962C8B-B14F-4D97-AF65-F5344CB8AC3E}">
        <p14:creationId xmlns:p14="http://schemas.microsoft.com/office/powerpoint/2010/main" val="40047864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CBE903F6-E99F-41AD-B212-CF1C5FD96D45}"/>
              </a:ext>
            </a:extLst>
          </p:cNvPr>
          <p:cNvSpPr txBox="1">
            <a:spLocks/>
          </p:cNvSpPr>
          <p:nvPr/>
        </p:nvSpPr>
        <p:spPr>
          <a:xfrm>
            <a:off x="389641" y="773835"/>
            <a:ext cx="11802359" cy="15352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pl-PL" altLang="pl-PL" sz="2400" dirty="0">
                <a:solidFill>
                  <a:srgbClr val="002060"/>
                </a:solidFill>
                <a:latin typeface="+mn-lt"/>
              </a:rPr>
              <a:t>Potwierdzenie nadania przesyłki należy przechowywać w dokumentacji w szkole </a:t>
            </a:r>
            <a:br>
              <a:rPr lang="pl-PL" altLang="pl-PL" sz="2400" dirty="0">
                <a:solidFill>
                  <a:srgbClr val="002060"/>
                </a:solidFill>
                <a:latin typeface="+mn-lt"/>
              </a:rPr>
            </a:br>
            <a:r>
              <a:rPr lang="pl-PL" altLang="pl-PL" sz="2400" dirty="0">
                <a:solidFill>
                  <a:srgbClr val="002060"/>
                </a:solidFill>
                <a:latin typeface="+mn-lt"/>
              </a:rPr>
              <a:t>do czasu odebrania  świadectw/certyfikatów, dyplomów, informacji o wynikach </a:t>
            </a:r>
            <a:br>
              <a:rPr lang="pl-PL" altLang="pl-PL" sz="2400" dirty="0">
                <a:solidFill>
                  <a:srgbClr val="002060"/>
                </a:solidFill>
                <a:latin typeface="+mn-lt"/>
              </a:rPr>
            </a:br>
            <a:r>
              <a:rPr lang="pl-PL" altLang="pl-PL" sz="2400" dirty="0">
                <a:solidFill>
                  <a:srgbClr val="002060"/>
                </a:solidFill>
                <a:latin typeface="+mn-lt"/>
              </a:rPr>
              <a:t>i sprawdzeniu kompletności tych dokumentów </a:t>
            </a:r>
            <a:br>
              <a:rPr lang="pl-PL" altLang="pl-PL" sz="2400" dirty="0"/>
            </a:br>
            <a:endParaRPr lang="pl-PL" altLang="pl-PL" sz="2400" dirty="0">
              <a:solidFill>
                <a:srgbClr val="FF0000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7B94396-033F-4863-94E7-B4BEB0BE0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86" y="2069614"/>
            <a:ext cx="7305222" cy="4460321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F577B8D-260F-43E9-802E-F2B526B7A3D7}"/>
              </a:ext>
            </a:extLst>
          </p:cNvPr>
          <p:cNvSpPr/>
          <p:nvPr/>
        </p:nvSpPr>
        <p:spPr>
          <a:xfrm>
            <a:off x="8386005" y="4292386"/>
            <a:ext cx="3732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POCZTEX</a:t>
            </a:r>
            <a:endParaRPr lang="pl-PL" altLang="pl-PL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804 104 104</a:t>
            </a:r>
            <a:r>
              <a:rPr lang="pl-PL" altLang="pl-PL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altLang="pl-PL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lub</a:t>
            </a:r>
            <a:r>
              <a:rPr lang="pl-PL" altLang="pl-PL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altLang="pl-PL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(+48) 43 842 0 842</a:t>
            </a: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0670226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2">
            <a:extLst>
              <a:ext uri="{FF2B5EF4-FFF2-40B4-BE49-F238E27FC236}">
                <a16:creationId xmlns:a16="http://schemas.microsoft.com/office/drawing/2014/main" id="{5A127EA1-D1B3-4EB2-8D9A-12ADCA90B96A}"/>
              </a:ext>
            </a:extLst>
          </p:cNvPr>
          <p:cNvSpPr txBox="1">
            <a:spLocks/>
          </p:cNvSpPr>
          <p:nvPr/>
        </p:nvSpPr>
        <p:spPr>
          <a:xfrm>
            <a:off x="309562" y="770269"/>
            <a:ext cx="11572875" cy="9690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3600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Rozliczenie kosztów surowców/materiałów – </a:t>
            </a:r>
            <a:br>
              <a:rPr lang="pl-PL" sz="3600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700" dirty="0">
                <a:solidFill>
                  <a:srgbClr val="002060"/>
                </a:solidFill>
              </a:rPr>
              <a:t>w terminie </a:t>
            </a:r>
            <a:r>
              <a:rPr lang="pl-PL" sz="2700" u="sng" dirty="0">
                <a:solidFill>
                  <a:srgbClr val="002060"/>
                </a:solidFill>
              </a:rPr>
              <a:t>do 14 dni </a:t>
            </a:r>
            <a:r>
              <a:rPr lang="pl-PL" sz="2700" dirty="0">
                <a:solidFill>
                  <a:srgbClr val="002060"/>
                </a:solidFill>
              </a:rPr>
              <a:t>po zakończeniu pracy ośrodka egzaminacyjnego</a:t>
            </a:r>
            <a:endParaRPr lang="pl-PL" sz="2700" dirty="0">
              <a:ln w="0"/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ymbol zastępczy zawartości 4">
            <a:extLst>
              <a:ext uri="{FF2B5EF4-FFF2-40B4-BE49-F238E27FC236}">
                <a16:creationId xmlns:a16="http://schemas.microsoft.com/office/drawing/2014/main" id="{FB20EB90-AFCA-424A-8176-585C355510D2}"/>
              </a:ext>
            </a:extLst>
          </p:cNvPr>
          <p:cNvSpPr txBox="1">
            <a:spLocks/>
          </p:cNvSpPr>
          <p:nvPr/>
        </p:nvSpPr>
        <p:spPr>
          <a:xfrm>
            <a:off x="196010" y="1988820"/>
            <a:ext cx="11786883" cy="4098911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lang="pl-PL" sz="2600" dirty="0">
                <a:solidFill>
                  <a:srgbClr val="002060"/>
                </a:solidFill>
              </a:rPr>
              <a:t>Rozliczane są </a:t>
            </a:r>
            <a:r>
              <a:rPr lang="pl-PL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tylko materiały </a:t>
            </a:r>
            <a:r>
              <a:rPr lang="pl-PL" sz="2600" dirty="0">
                <a:solidFill>
                  <a:srgbClr val="002060"/>
                </a:solidFill>
              </a:rPr>
              <a:t>wymienione we wskazaniach do przygotowania stanowisk.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solidFill>
                  <a:srgbClr val="002060"/>
                </a:solidFill>
              </a:rPr>
              <a:t>Niezbędne dokumenty:</a:t>
            </a:r>
          </a:p>
          <a:p>
            <a:pPr marL="432000" indent="-4320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600" b="1" dirty="0">
                <a:solidFill>
                  <a:srgbClr val="002060"/>
                </a:solidFill>
              </a:rPr>
              <a:t>rozliczenie kosztów surowców/materiałów zakupionych na egzamin zawodowy – druk 37</a:t>
            </a:r>
          </a:p>
          <a:p>
            <a:pPr marL="432000" lvl="1" indent="-432000">
              <a:lnSpc>
                <a:spcPct val="150000"/>
              </a:lnSpc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pl-PL" sz="2600" dirty="0">
                <a:solidFill>
                  <a:srgbClr val="002060"/>
                </a:solidFill>
              </a:rPr>
              <a:t>nota księgowa (</a:t>
            </a:r>
            <a:r>
              <a:rPr lang="pl-PL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może być zbiorcza ze wszystkich kwalifikacji</a:t>
            </a:r>
            <a:r>
              <a:rPr lang="pl-PL" sz="2600" dirty="0">
                <a:solidFill>
                  <a:srgbClr val="002060"/>
                </a:solidFill>
              </a:rPr>
              <a:t>) wystawiona przez OE na</a:t>
            </a:r>
          </a:p>
          <a:p>
            <a:pPr marL="719138" lvl="1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pl-PL" sz="2600" i="1" dirty="0">
                <a:solidFill>
                  <a:srgbClr val="002060"/>
                </a:solidFill>
              </a:rPr>
              <a:t>         OKE w Krakowie, 31-978 Kraków, os. Szkolne 37, </a:t>
            </a:r>
          </a:p>
          <a:p>
            <a:pPr marL="265113" lvl="1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pl-PL" sz="2600" dirty="0">
                <a:solidFill>
                  <a:srgbClr val="002060"/>
                </a:solidFill>
              </a:rPr>
              <a:t>na której </a:t>
            </a:r>
            <a:r>
              <a:rPr lang="pl-PL" altLang="pl-PL" sz="2600" dirty="0">
                <a:solidFill>
                  <a:srgbClr val="002060"/>
                </a:solidFill>
              </a:rPr>
              <a:t>należy wpisać tekst:</a:t>
            </a:r>
          </a:p>
          <a:p>
            <a:pPr marL="1620838" lvl="1" indent="0">
              <a:buFont typeface="Arial" panose="020B0604020202020204" pitchFamily="34" charset="0"/>
              <a:buNone/>
              <a:defRPr/>
            </a:pPr>
            <a:endParaRPr lang="pl-PL" sz="900" dirty="0">
              <a:solidFill>
                <a:srgbClr val="002060"/>
              </a:solidFill>
            </a:endParaRPr>
          </a:p>
          <a:p>
            <a:pPr marL="1620838" lvl="1" inden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pl-PL" sz="2600" dirty="0">
                <a:solidFill>
                  <a:srgbClr val="002060"/>
                </a:solidFill>
              </a:rPr>
              <a:t>„Materiały zużyte na egzaminie zawodowym w OE .......................[kod ośrodka]</a:t>
            </a:r>
            <a:br>
              <a:rPr lang="pl-PL" sz="2600" dirty="0">
                <a:solidFill>
                  <a:srgbClr val="002060"/>
                </a:solidFill>
              </a:rPr>
            </a:br>
            <a:r>
              <a:rPr lang="pl-PL" sz="2600" dirty="0">
                <a:solidFill>
                  <a:srgbClr val="002060"/>
                </a:solidFill>
              </a:rPr>
              <a:t>w kwalifikacjach .....................................[oznaczenia kwalifikacji] </a:t>
            </a:r>
            <a:br>
              <a:rPr lang="pl-PL" sz="2600" dirty="0">
                <a:solidFill>
                  <a:srgbClr val="002060"/>
                </a:solidFill>
              </a:rPr>
            </a:br>
            <a:r>
              <a:rPr lang="pl-PL" sz="2600" dirty="0">
                <a:solidFill>
                  <a:srgbClr val="002060"/>
                </a:solidFill>
              </a:rPr>
              <a:t>zgodnie z umową nr .................. </a:t>
            </a:r>
          </a:p>
        </p:txBody>
      </p:sp>
    </p:spTree>
    <p:extLst>
      <p:ext uri="{BB962C8B-B14F-4D97-AF65-F5344CB8AC3E}">
        <p14:creationId xmlns:p14="http://schemas.microsoft.com/office/powerpoint/2010/main" val="2827049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AA78E6AD-E37E-4DF1-AD9E-1705755D6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18379" r="13511" b="19755"/>
          <a:stretch/>
        </p:blipFill>
        <p:spPr>
          <a:xfrm>
            <a:off x="7243527" y="2477627"/>
            <a:ext cx="2758605" cy="2448966"/>
          </a:xfrm>
          <a:prstGeom prst="ellipse">
            <a:avLst/>
          </a:prstGeom>
          <a:ln w="6350">
            <a:noFill/>
          </a:ln>
        </p:spPr>
      </p:pic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19DF5006-1CE3-4CF2-B383-2CE3977CB39F}"/>
              </a:ext>
            </a:extLst>
          </p:cNvPr>
          <p:cNvSpPr txBox="1">
            <a:spLocks/>
          </p:cNvSpPr>
          <p:nvPr/>
        </p:nvSpPr>
        <p:spPr>
          <a:xfrm>
            <a:off x="613431" y="656866"/>
            <a:ext cx="10058400" cy="103085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002060"/>
                </a:solidFill>
                <a:latin typeface="+mn-lt"/>
              </a:rPr>
              <a:t>Zasady zakupu materiałów do egzaminu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38D6D065-8A13-4EDF-891F-6EA72BCB904D}"/>
              </a:ext>
            </a:extLst>
          </p:cNvPr>
          <p:cNvSpPr txBox="1">
            <a:spLocks/>
          </p:cNvSpPr>
          <p:nvPr/>
        </p:nvSpPr>
        <p:spPr>
          <a:xfrm>
            <a:off x="349309" y="1687721"/>
            <a:ext cx="7337094" cy="31137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4340" indent="-342900" defTabSz="432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002060"/>
                </a:solidFill>
              </a:rPr>
              <a:t>Należy kupować materiały najtańsze, wymienione we wskazaniach.</a:t>
            </a:r>
          </a:p>
          <a:p>
            <a:pPr marL="434340" indent="-342900" defTabSz="432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002060"/>
                </a:solidFill>
              </a:rPr>
              <a:t>Wielkość opakowania należy dostosować do liczby zdających w OE.</a:t>
            </a:r>
          </a:p>
          <a:p>
            <a:pPr marL="432900" indent="-342900" defTabSz="3600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002060"/>
                </a:solidFill>
              </a:rPr>
              <a:t>Ilość materiałów musi wynikać z liczby zdających.</a:t>
            </a:r>
          </a:p>
          <a:p>
            <a:endParaRPr 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53D58EE-A6DB-4256-BDD0-3B45FE76C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93" y="1526623"/>
            <a:ext cx="1324572" cy="351656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1AAF395-245C-44F9-A2E0-496CD10E0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74" y="2684570"/>
            <a:ext cx="3516564" cy="35165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90258FF-4019-4CBC-852F-0C8517486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879" y="4489343"/>
            <a:ext cx="2415358" cy="220401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3CE983E-996D-44CF-AE4E-B7F4E3895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4322" y="4928089"/>
            <a:ext cx="27336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452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48AE97ED-7827-4D92-AC6B-C6D5A2D1F775}"/>
              </a:ext>
            </a:extLst>
          </p:cNvPr>
          <p:cNvSpPr txBox="1">
            <a:spLocks/>
          </p:cNvSpPr>
          <p:nvPr/>
        </p:nvSpPr>
        <p:spPr>
          <a:xfrm>
            <a:off x="469630" y="629903"/>
            <a:ext cx="10058400" cy="8078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002060"/>
                </a:solidFill>
                <a:latin typeface="+mn-lt"/>
              </a:rPr>
              <a:t>Ogłoszenie wyników dla sesji</a:t>
            </a:r>
            <a:r>
              <a:rPr lang="pl-PL" sz="3600" dirty="0">
                <a:solidFill>
                  <a:srgbClr val="C00000"/>
                </a:solidFill>
                <a:latin typeface="+mn-lt"/>
              </a:rPr>
              <a:t> ZIMA 2024</a:t>
            </a:r>
          </a:p>
        </p:txBody>
      </p:sp>
      <p:graphicFrame>
        <p:nvGraphicFramePr>
          <p:cNvPr id="9" name="Symbol zastępczy zawartości 6">
            <a:extLst>
              <a:ext uri="{FF2B5EF4-FFF2-40B4-BE49-F238E27FC236}">
                <a16:creationId xmlns:a16="http://schemas.microsoft.com/office/drawing/2014/main" id="{1C77BCFE-9C65-4B7B-885C-014747B0CA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91904"/>
              </p:ext>
            </p:extLst>
          </p:nvPr>
        </p:nvGraphicFramePr>
        <p:xfrm>
          <a:off x="469630" y="1559066"/>
          <a:ext cx="10902652" cy="4333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083">
                  <a:extLst>
                    <a:ext uri="{9D8B030D-6E8A-4147-A177-3AD203B41FA5}">
                      <a16:colId xmlns:a16="http://schemas.microsoft.com/office/drawing/2014/main" val="2585187954"/>
                    </a:ext>
                  </a:extLst>
                </a:gridCol>
                <a:gridCol w="2352569">
                  <a:extLst>
                    <a:ext uri="{9D8B030D-6E8A-4147-A177-3AD203B41FA5}">
                      <a16:colId xmlns:a16="http://schemas.microsoft.com/office/drawing/2014/main" val="1661798239"/>
                    </a:ext>
                  </a:extLst>
                </a:gridCol>
              </a:tblGrid>
              <a:tr h="1048416">
                <a:tc>
                  <a:txBody>
                    <a:bodyPr/>
                    <a:lstStyle/>
                    <a:p>
                      <a:pPr algn="l"/>
                      <a:r>
                        <a:rPr lang="pl-PL" b="0" dirty="0">
                          <a:solidFill>
                            <a:srgbClr val="002060"/>
                          </a:solidFill>
                        </a:rPr>
                        <a:t>Termin ogłoszenia i przekazania szkołom, placówkom lub centrom i pracodawcom oraz podmiotom prowadzącym kwalifikacyjne kursy zawodowe wyników egzaminu zawodowego dla sesji 2024 ZIMA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rgbClr val="002060"/>
                          </a:solidFill>
                        </a:rPr>
                        <a:t>27 marca 2024 r.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610885"/>
                  </a:ext>
                </a:extLst>
              </a:tr>
              <a:tr h="1048416"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rgbClr val="002060"/>
                          </a:solidFill>
                        </a:rPr>
                        <a:t>Data zamieszczana na certyfikatach i dyplomach jako data wydania certyfikatów kwalifikacji zawodowych dla sesji 2024 ZIMA oraz jako data wydania dyplomów zawodowych dla sesji 2024 ZIMA oraz jako data zdania egzaminu zawodowego w tej sesji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002060"/>
                          </a:solidFill>
                        </a:rPr>
                        <a:t>27 marca 2024 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6439699"/>
                  </a:ext>
                </a:extLst>
              </a:tr>
              <a:tr h="1048416"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rgbClr val="002060"/>
                          </a:solidFill>
                        </a:rPr>
                        <a:t>Termin przekazania szkołom, placówkom lub centrom i pracodawcom oraz podmiotom prowadzącym kwalifikacyjne kursy zawodowe certyfikatów kwalifikacji zawodowych dla sesji 2024 ZIMA oraz termin przekazania szkołom dyplomów zawodowych dla sesji 2024 ZIMA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002060"/>
                          </a:solidFill>
                        </a:rPr>
                        <a:t>do 8 kwietnia 2024 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6535486"/>
                  </a:ext>
                </a:extLst>
              </a:tr>
              <a:tr h="1048416"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rgbClr val="002060"/>
                          </a:solidFill>
                        </a:rPr>
                        <a:t>Termin przekazania szkołom dyplomów zawodowych dla absolwentów technikum, którzy ukończą szkołę 26 kwietnia 2024 r. oraz data zamieszczana na dyplomach zawodowych dla tych absolwentów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002060"/>
                          </a:solidFill>
                        </a:rPr>
                        <a:t>24 maja 2024 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9632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650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l-PL" dirty="0">
                <a:latin typeface="+mn-lt"/>
              </a:rPr>
              <a:t>Wprowadzenie informacji o zakończeniu KKZ - do </a:t>
            </a:r>
            <a:r>
              <a:rPr lang="pl-PL" dirty="0">
                <a:solidFill>
                  <a:srgbClr val="FF0000"/>
                </a:solidFill>
                <a:latin typeface="+mn-lt"/>
              </a:rPr>
              <a:t>28 listopada </a:t>
            </a:r>
            <a:r>
              <a:rPr lang="pl-PL" dirty="0">
                <a:latin typeface="+mn-lt"/>
              </a:rPr>
              <a:t>2023 r.</a:t>
            </a:r>
            <a:endParaRPr lang="en-US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2" name="Symbol zastępczy zawartości 7">
            <a:extLst>
              <a:ext uri="{FF2B5EF4-FFF2-40B4-BE49-F238E27FC236}">
                <a16:creationId xmlns:a16="http://schemas.microsoft.com/office/drawing/2014/main" id="{786B20F3-171E-45D2-812E-880C422D759D}"/>
              </a:ext>
            </a:extLst>
          </p:cNvPr>
          <p:cNvSpPr txBox="1">
            <a:spLocks/>
          </p:cNvSpPr>
          <p:nvPr/>
        </p:nvSpPr>
        <p:spPr>
          <a:xfrm>
            <a:off x="370320" y="1907890"/>
            <a:ext cx="10774602" cy="36860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  <a:cs typeface="Calibri" panose="020F0502020204030204" pitchFamily="34" charset="0"/>
              </a:rPr>
              <a:t>Należy wprowadzić </a:t>
            </a:r>
            <a:r>
              <a:rPr lang="pl-PL" altLang="pl-PL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numer i datę </a:t>
            </a:r>
            <a:r>
              <a:rPr lang="pl-PL" altLang="pl-PL" sz="2400" dirty="0">
                <a:solidFill>
                  <a:srgbClr val="002060"/>
                </a:solidFill>
                <a:cs typeface="Calibri" panose="020F0502020204030204" pitchFamily="34" charset="0"/>
              </a:rPr>
              <a:t>wydania zaświadczenia o ukończeniu KKZ.</a:t>
            </a:r>
          </a:p>
          <a:p>
            <a:pPr marL="432000" indent="-432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pl-PL" altLang="pl-PL" sz="240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marL="432000" indent="-432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pl-PL" altLang="pl-PL" sz="240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marL="432000" indent="-432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pl-PL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2000" indent="-432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Uczestnicy KKZ bez wpisanej daty zakończenia kursu oraz wpisanego numeru zaświadczenia będą widoczni na wykazach zdających oraz w protokołach z przebiegu jako niedopuszczeni do udziału w egzaminie (SIOEPKZ).</a:t>
            </a:r>
            <a:endParaRPr lang="pl-PL" altLang="pl-PL" sz="240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marL="432000" indent="-4320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  <a:cs typeface="Calibri" panose="020F0502020204030204" pitchFamily="34" charset="0"/>
              </a:rPr>
              <a:t>Wykaz osób, które nie ukończyły KKZ należy przesłać do OKE w celu usunięcia deklaracji.</a:t>
            </a:r>
          </a:p>
          <a:p>
            <a:pPr marL="361950" indent="-36195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pl-PL" altLang="pl-PL" sz="2400" dirty="0">
              <a:cs typeface="Calibri" panose="020F0502020204030204" pitchFamily="34" charset="0"/>
            </a:endParaRPr>
          </a:p>
          <a:p>
            <a:pPr marL="361950" indent="-36195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pl-PL" altLang="pl-PL" sz="2400" dirty="0">
              <a:cs typeface="Calibri" panose="020F0502020204030204" pitchFamily="34" charset="0"/>
            </a:endParaRPr>
          </a:p>
        </p:txBody>
      </p:sp>
      <p:graphicFrame>
        <p:nvGraphicFramePr>
          <p:cNvPr id="93" name="Diagram 92">
            <a:extLst>
              <a:ext uri="{FF2B5EF4-FFF2-40B4-BE49-F238E27FC236}">
                <a16:creationId xmlns:a16="http://schemas.microsoft.com/office/drawing/2014/main" id="{F9D67A50-32CA-4A09-9BCD-680E20C7E7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1656251"/>
              </p:ext>
            </p:extLst>
          </p:nvPr>
        </p:nvGraphicFramePr>
        <p:xfrm>
          <a:off x="1430766" y="2532474"/>
          <a:ext cx="7513985" cy="1017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22043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96E37422-48C1-4CEF-87D9-9413150A860E}"/>
              </a:ext>
            </a:extLst>
          </p:cNvPr>
          <p:cNvSpPr txBox="1">
            <a:spLocks/>
          </p:cNvSpPr>
          <p:nvPr/>
        </p:nvSpPr>
        <p:spPr>
          <a:xfrm>
            <a:off x="274320" y="617220"/>
            <a:ext cx="11182574" cy="12170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pl-PL" sz="3600" b="0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Dyplom </a:t>
            </a:r>
            <a:r>
              <a:rPr lang="pl-PL" sz="3600" dirty="0">
                <a:solidFill>
                  <a:srgbClr val="002060"/>
                </a:solidFill>
                <a:latin typeface="Calibri" panose="020F0502020204030204"/>
              </a:rPr>
              <a:t>zawodowy/ Dyplom potwierdzający kwalifikacje zawodowe</a:t>
            </a:r>
            <a:endParaRPr kumimoji="0" lang="pl-PL" sz="3600" b="0" i="0" u="none" strike="noStrike" kern="1200" cap="none" spc="-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B529FB00-8A25-4E54-BB3A-FE489F18D048}"/>
              </a:ext>
            </a:extLst>
          </p:cNvPr>
          <p:cNvSpPr txBox="1">
            <a:spLocks/>
          </p:cNvSpPr>
          <p:nvPr/>
        </p:nvSpPr>
        <p:spPr>
          <a:xfrm>
            <a:off x="398145" y="2131861"/>
            <a:ext cx="11395710" cy="44935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b="1" dirty="0">
                <a:solidFill>
                  <a:srgbClr val="002060"/>
                </a:solidFill>
              </a:rPr>
              <a:t>Absolwentom technikum/BS I</a:t>
            </a:r>
            <a:r>
              <a:rPr lang="pl-PL" dirty="0">
                <a:solidFill>
                  <a:srgbClr val="002060"/>
                </a:solidFill>
              </a:rPr>
              <a:t>, którzy w danym roku szkolnym otrzymali świadectwo ukończenia tej szkoły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i posiadają certyfikaty kwalifikacji zawodowych w zakresie wszystkich kwalifikacji wyodrębnionych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w zawodzie, w którym kształci ta szkoła, </a:t>
            </a:r>
            <a:r>
              <a:rPr lang="pl-PL" b="1" dirty="0">
                <a:solidFill>
                  <a:srgbClr val="002060"/>
                </a:solidFill>
              </a:rPr>
              <a:t>dyplom zawodowy </a:t>
            </a:r>
            <a:r>
              <a:rPr lang="pl-PL" dirty="0">
                <a:solidFill>
                  <a:srgbClr val="002060"/>
                </a:solidFill>
              </a:rPr>
              <a:t>wydaje się na podstawie przekazanego przez dyrektora tej szkoły do okręgowej komisji egzaminacyjnej </a:t>
            </a:r>
            <a:r>
              <a:rPr lang="pl-PL" b="1" dirty="0">
                <a:solidFill>
                  <a:srgbClr val="002060"/>
                </a:solidFill>
              </a:rPr>
              <a:t>wykazu absolwentów </a:t>
            </a:r>
            <a:r>
              <a:rPr lang="pl-PL" dirty="0">
                <a:solidFill>
                  <a:srgbClr val="002060"/>
                </a:solidFill>
              </a:rPr>
              <a:t>w danym roku szkolnym.</a:t>
            </a:r>
          </a:p>
          <a:p>
            <a:pPr algn="just"/>
            <a:r>
              <a:rPr lang="pl-PL" b="1" dirty="0">
                <a:solidFill>
                  <a:srgbClr val="002060"/>
                </a:solidFill>
              </a:rPr>
              <a:t>Słuchaczom szkoły policealnej</a:t>
            </a:r>
            <a:r>
              <a:rPr lang="pl-PL" dirty="0">
                <a:solidFill>
                  <a:srgbClr val="002060"/>
                </a:solidFill>
              </a:rPr>
              <a:t>, którzy w danym roku szkolnym otrzymali certyfikat kwalifikacji zawodowej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w zakresie kwalifikacji wyodrębnionej w zawodzie, w którym kształci ta szkoła i z zakresu której egzamin zawodowy został zdany jako ostatni, dyplom zawodowy wydaje się na podstawie przekazanego przez dyrektora tej szkoły do okręgowej komisji egzaminacyjnej </a:t>
            </a:r>
            <a:r>
              <a:rPr lang="pl-PL" b="1" dirty="0">
                <a:solidFill>
                  <a:srgbClr val="002060"/>
                </a:solidFill>
              </a:rPr>
              <a:t>wykazu słuchaczy </a:t>
            </a:r>
            <a:r>
              <a:rPr lang="pl-PL" dirty="0">
                <a:solidFill>
                  <a:srgbClr val="002060"/>
                </a:solidFill>
              </a:rPr>
              <a:t>w danym roku szkolnym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Wykaz należy przekazać w SIOEPKZ, w terminie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dni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 dnia zakończenia rocznych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zajęć dydaktyczno-wychowawczych.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4F063B9-C1E0-4F8F-BA32-CBE99A5CF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040" y="4626625"/>
            <a:ext cx="1584960" cy="21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051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" name="Tytuł 10">
            <a:extLst>
              <a:ext uri="{FF2B5EF4-FFF2-40B4-BE49-F238E27FC236}">
                <a16:creationId xmlns:a16="http://schemas.microsoft.com/office/drawing/2014/main" id="{770D29D0-ACC2-4BAB-AFF2-8D1E49BF2285}"/>
              </a:ext>
            </a:extLst>
          </p:cNvPr>
          <p:cNvSpPr txBox="1">
            <a:spLocks/>
          </p:cNvSpPr>
          <p:nvPr/>
        </p:nvSpPr>
        <p:spPr>
          <a:xfrm>
            <a:off x="521419" y="824001"/>
            <a:ext cx="10515600" cy="7239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Dla pozostałych osób, w tym: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BAFD4B3-18A5-4616-897E-777BA83C867D}"/>
              </a:ext>
            </a:extLst>
          </p:cNvPr>
          <p:cNvSpPr/>
          <p:nvPr/>
        </p:nvSpPr>
        <p:spPr>
          <a:xfrm>
            <a:off x="55901" y="1774405"/>
            <a:ext cx="981980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 indent="-4320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  <a:cs typeface="Calibri" panose="020F0502020204030204" pitchFamily="34" charset="0"/>
              </a:rPr>
              <a:t>absolwentów szkół, którzy nie potwierdzili wszystkich kwalifikacji w trakcie nauki lub nie ukończyli szkoły w terminie</a:t>
            </a:r>
          </a:p>
          <a:p>
            <a:pPr marL="432000" indent="-4320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rgbClr val="002060"/>
                </a:solidFill>
                <a:cs typeface="Calibri" panose="020F0502020204030204" pitchFamily="34" charset="0"/>
              </a:rPr>
              <a:t>osób, które ukończyły kwalifikacyjny kurs zawodowy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0C7C6D4-E655-41C8-A0CB-92EA06701961}"/>
              </a:ext>
            </a:extLst>
          </p:cNvPr>
          <p:cNvSpPr/>
          <p:nvPr/>
        </p:nvSpPr>
        <p:spPr>
          <a:xfrm>
            <a:off x="289311" y="3406526"/>
            <a:ext cx="93529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srgbClr val="002060"/>
                </a:solidFill>
                <a:cs typeface="Calibri" panose="020F0502020204030204" pitchFamily="34" charset="0"/>
              </a:rPr>
              <a:t>OKE wydaje dyplom </a:t>
            </a:r>
            <a:r>
              <a:rPr lang="pl-PL" sz="2400" u="sng" dirty="0">
                <a:solidFill>
                  <a:srgbClr val="002060"/>
                </a:solidFill>
                <a:cs typeface="Calibri" panose="020F0502020204030204" pitchFamily="34" charset="0"/>
              </a:rPr>
              <a:t>na wniosek</a:t>
            </a:r>
            <a:r>
              <a:rPr lang="pl-PL" sz="2400" dirty="0">
                <a:solidFill>
                  <a:srgbClr val="002060"/>
                </a:solidFill>
                <a:cs typeface="Calibri" panose="020F0502020204030204" pitchFamily="34" charset="0"/>
              </a:rPr>
              <a:t> zdającego przesłany do OKE wraz </a:t>
            </a:r>
            <a:br>
              <a:rPr lang="pl-PL" sz="2400" dirty="0">
                <a:solidFill>
                  <a:srgbClr val="002060"/>
                </a:solidFill>
                <a:cs typeface="Calibri" panose="020F0502020204030204" pitchFamily="34" charset="0"/>
              </a:rPr>
            </a:br>
            <a:r>
              <a:rPr lang="pl-PL" sz="2400" dirty="0">
                <a:solidFill>
                  <a:srgbClr val="002060"/>
                </a:solidFill>
                <a:cs typeface="Calibri" panose="020F0502020204030204" pitchFamily="34" charset="0"/>
              </a:rPr>
              <a:t>ze świadectwem potwierdzającym poziom wykształcenia ogólnego.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4657EE6-23EA-4054-B26C-81EC23410785}"/>
              </a:ext>
            </a:extLst>
          </p:cNvPr>
          <p:cNvSpPr txBox="1"/>
          <p:nvPr/>
        </p:nvSpPr>
        <p:spPr>
          <a:xfrm>
            <a:off x="429320" y="5102664"/>
            <a:ext cx="867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</a:rPr>
              <a:t>Wniosek o wydanie dyplomu dostępny na </a:t>
            </a:r>
            <a:r>
              <a:rPr lang="pl-PL" sz="2400" dirty="0">
                <a:solidFill>
                  <a:srgbClr val="0070C0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www.oke.krakow.pl</a:t>
            </a:r>
            <a:endParaRPr lang="pl-PL" sz="2400" i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A394BB0B-A95B-4C84-9D44-1E468A7E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796" y="811491"/>
            <a:ext cx="2187981" cy="303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816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3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431200-8E45-4A0C-B12B-CFA1B2C53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21796" y="5502466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EF5FE-6C45-4BF6-9676-571742C3CDD7}"/>
              </a:ext>
            </a:extLst>
          </p:cNvPr>
          <p:cNvSpPr txBox="1"/>
          <p:nvPr/>
        </p:nvSpPr>
        <p:spPr>
          <a:xfrm>
            <a:off x="327084" y="3269151"/>
            <a:ext cx="4180370" cy="520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Termin dodatkowy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41C7FC4-FEFA-4A96-9749-9068C686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24574" y="2"/>
            <a:ext cx="2328415" cy="6857998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7CEFD8"/>
              </a:gs>
              <a:gs pos="71000">
                <a:srgbClr val="6672E4"/>
              </a:gs>
              <a:gs pos="100000">
                <a:srgbClr val="882BE5"/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4AEDC0-6B1D-4A3D-860D-83756CC38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41395" y="1912479"/>
            <a:ext cx="4776778" cy="2326472"/>
            <a:chOff x="8141635" y="2267617"/>
            <a:chExt cx="3613524" cy="2117426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AECCF3F-B2FA-4F0A-96EE-B54207D66547}"/>
                </a:ext>
              </a:extLst>
            </p:cNvPr>
            <p:cNvSpPr txBox="1"/>
            <p:nvPr/>
          </p:nvSpPr>
          <p:spPr>
            <a:xfrm>
              <a:off x="8166339" y="2267617"/>
              <a:ext cx="3588820" cy="2521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2060"/>
                </a:buClr>
                <a:buSzPct val="100000"/>
              </a:pPr>
              <a:r>
                <a:rPr lang="pl-PL" sz="2000" b="1" dirty="0">
                  <a:solidFill>
                    <a:srgbClr val="002060"/>
                  </a:solidFill>
                </a:rPr>
                <a:t>Informacje ogólne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6650A66-75C3-4933-AFC0-6AB58DFE89D9}"/>
                </a:ext>
              </a:extLst>
            </p:cNvPr>
            <p:cNvSpPr txBox="1"/>
            <p:nvPr/>
          </p:nvSpPr>
          <p:spPr>
            <a:xfrm>
              <a:off x="8166339" y="3222263"/>
              <a:ext cx="3324815" cy="2801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Wniosek o termin dodatkowy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D1F5E0B-9D11-43FF-9946-9B61EF9D6E88}"/>
                </a:ext>
              </a:extLst>
            </p:cNvPr>
            <p:cNvSpPr/>
            <p:nvPr/>
          </p:nvSpPr>
          <p:spPr>
            <a:xfrm>
              <a:off x="8141635" y="3806603"/>
              <a:ext cx="3523717" cy="56024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pl-PL" sz="2000" b="1" dirty="0">
                  <a:solidFill>
                    <a:srgbClr val="002060"/>
                  </a:solidFill>
                  <a:cs typeface="Segoe UI" panose="020B0502040204020203" pitchFamily="34" charset="0"/>
                </a:rPr>
                <a:t>Wniosek o zwolnienie z obowiązku przystąpienia do egzaminu zawodowego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1FF210-334C-43FA-80C2-0E1E9F3F51C4}"/>
                </a:ext>
              </a:extLst>
            </p:cNvPr>
            <p:cNvCxnSpPr>
              <a:cxnSpLocks/>
            </p:cNvCxnSpPr>
            <p:nvPr/>
          </p:nvCxnSpPr>
          <p:spPr>
            <a:xfrm>
              <a:off x="8462691" y="4385043"/>
              <a:ext cx="29961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F599308-2B51-4D9D-9F9B-2C2E81CA918F}"/>
                </a:ext>
              </a:extLst>
            </p:cNvPr>
            <p:cNvCxnSpPr>
              <a:cxnSpLocks/>
            </p:cNvCxnSpPr>
            <p:nvPr/>
          </p:nvCxnSpPr>
          <p:spPr>
            <a:xfrm>
              <a:off x="8462691" y="2651992"/>
              <a:ext cx="29961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97089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70D6C7E4-D2F2-43B8-81BF-CAD4FA35B23A}"/>
              </a:ext>
            </a:extLst>
          </p:cNvPr>
          <p:cNvSpPr txBox="1">
            <a:spLocks/>
          </p:cNvSpPr>
          <p:nvPr/>
        </p:nvSpPr>
        <p:spPr>
          <a:xfrm>
            <a:off x="626450" y="612261"/>
            <a:ext cx="10515600" cy="8747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Egzamin zawodowy – </a:t>
            </a:r>
            <a:r>
              <a:rPr kumimoji="0" lang="pl-PL" sz="3600" b="0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Formuła 2019</a:t>
            </a: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81110FD0-F136-476B-A46D-C98F24852A1E}"/>
              </a:ext>
            </a:extLst>
          </p:cNvPr>
          <p:cNvSpPr txBox="1">
            <a:spLocks/>
          </p:cNvSpPr>
          <p:nvPr/>
        </p:nvSpPr>
        <p:spPr>
          <a:xfrm>
            <a:off x="310104" y="1765021"/>
            <a:ext cx="11148292" cy="5390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360000" algn="just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Pct val="96000"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Egzamin  jest 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obowiązkowy dla uczniów/słuchaczy szkół</a:t>
            </a:r>
          </a:p>
          <a:p>
            <a:pPr marL="228600" marR="0" lvl="0" indent="-360000" algn="just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Pct val="96000"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Obowiązkowy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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musi przystąpić do części pisemnej i praktycznej (nie musi zdać)</a:t>
            </a:r>
          </a:p>
          <a:p>
            <a:pPr marL="228600" marR="0" lvl="0" indent="-360000" algn="just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Pct val="96000"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Zdający przystąpił do egzaminu zawodowego, czyli:</a:t>
            </a:r>
          </a:p>
          <a:p>
            <a:pPr marL="6543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przyszedł na część pisemną i praktyczną egzaminu,</a:t>
            </a:r>
          </a:p>
          <a:p>
            <a:pPr marL="6543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złożył podpis na wykazie zdających,</a:t>
            </a:r>
          </a:p>
          <a:p>
            <a:pPr marL="6543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zalogował się w elektronicznym systemie przeprowadzania egzaminu, </a:t>
            </a:r>
          </a:p>
          <a:p>
            <a:pPr marL="6543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zakodował kartę oceny i nakleił naklejkę.</a:t>
            </a:r>
          </a:p>
          <a:p>
            <a:pPr marL="0" marR="0" lvl="0" indent="0" algn="ctr" defTabSz="3600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 dodatkowy - dla osób (tylko uczniów i słuchaczy szkół), które z ważnych przyczyn losowych nie mogły przystąpić w terminie głównym</a:t>
            </a:r>
          </a:p>
          <a:p>
            <a:pPr marL="5400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360000" algn="just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Pct val="96000"/>
              <a:buFont typeface="Wingdings" panose="05000000000000000000" pitchFamily="2" charset="2"/>
              <a:buChar char="ü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5821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3">
            <a:extLst>
              <a:ext uri="{FF2B5EF4-FFF2-40B4-BE49-F238E27FC236}">
                <a16:creationId xmlns:a16="http://schemas.microsoft.com/office/drawing/2014/main" id="{D415ED7C-DBBF-4501-87DA-2A2E93E2E739}"/>
              </a:ext>
            </a:extLst>
          </p:cNvPr>
          <p:cNvSpPr txBox="1">
            <a:spLocks/>
          </p:cNvSpPr>
          <p:nvPr/>
        </p:nvSpPr>
        <p:spPr>
          <a:xfrm>
            <a:off x="597765" y="555287"/>
            <a:ext cx="9328826" cy="7239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Wniosek o termin dodatkowy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F1AC752-54FB-497C-9C81-C481D35B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69" y="1449421"/>
            <a:ext cx="4319988" cy="529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D7C02B94-05AD-4E22-9FB9-1B46559897F7}"/>
              </a:ext>
            </a:extLst>
          </p:cNvPr>
          <p:cNvSpPr/>
          <p:nvPr/>
        </p:nvSpPr>
        <p:spPr>
          <a:xfrm>
            <a:off x="331969" y="1789889"/>
            <a:ext cx="4319988" cy="3190673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C76FD9D-A39A-4B8E-9239-7C53222A392A}"/>
              </a:ext>
            </a:extLst>
          </p:cNvPr>
          <p:cNvSpPr txBox="1"/>
          <p:nvPr/>
        </p:nvSpPr>
        <p:spPr>
          <a:xfrm>
            <a:off x="5145931" y="1994170"/>
            <a:ext cx="67140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2000" marR="0" lvl="0" indent="-432000" algn="just" defTabSz="91440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Wniosek, do dyrektora szkoły, składa uczeń/słuchacz </a:t>
            </a:r>
            <a:br>
              <a:rPr kumimoji="0" lang="pl-PL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</a:br>
            <a:r>
              <a:rPr kumimoji="0" lang="pl-PL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nie później niż w dniu terminu głównego tego zdającego </a:t>
            </a:r>
          </a:p>
          <a:p>
            <a:pPr marL="432000" marR="0" lvl="0" indent="-432000" algn="just" defTabSz="91440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Do wniosku muszą być dołączone dokumenty potwierdzające zasadność wniosku</a:t>
            </a:r>
          </a:p>
          <a:p>
            <a:pPr marL="432000" marR="0" lvl="0" indent="-432000" algn="just" defTabSz="91440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 egzamin w terminie dodatkowym nie może wnioskować osoba, która ukończyła KKZ lub jest absolwentem szkoły</a:t>
            </a:r>
          </a:p>
          <a:p>
            <a:pPr marL="432000" marR="0" lvl="0" indent="-432000" algn="just" defTabSz="91440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pl-PL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F7E11DAE-C54B-42A4-8622-B7242C6B74D9}"/>
              </a:ext>
            </a:extLst>
          </p:cNvPr>
          <p:cNvCxnSpPr>
            <a:cxnSpLocks/>
          </p:cNvCxnSpPr>
          <p:nvPr/>
        </p:nvCxnSpPr>
        <p:spPr>
          <a:xfrm flipH="1">
            <a:off x="4756341" y="2648076"/>
            <a:ext cx="505837" cy="315590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69141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3">
            <a:extLst>
              <a:ext uri="{FF2B5EF4-FFF2-40B4-BE49-F238E27FC236}">
                <a16:creationId xmlns:a16="http://schemas.microsoft.com/office/drawing/2014/main" id="{744E2656-0CF4-4393-8A86-01053F8C1D53}"/>
              </a:ext>
            </a:extLst>
          </p:cNvPr>
          <p:cNvSpPr txBox="1">
            <a:spLocks/>
          </p:cNvSpPr>
          <p:nvPr/>
        </p:nvSpPr>
        <p:spPr>
          <a:xfrm>
            <a:off x="894945" y="557872"/>
            <a:ext cx="9328826" cy="7239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Wniosek o termin dodatkowy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0F3BD6A-BB10-4151-955E-B196D3470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69" y="1281772"/>
            <a:ext cx="4319988" cy="529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7FBDC4A3-06C8-4B1C-9C51-8C39A4D5821B}"/>
              </a:ext>
            </a:extLst>
          </p:cNvPr>
          <p:cNvSpPr/>
          <p:nvPr/>
        </p:nvSpPr>
        <p:spPr>
          <a:xfrm>
            <a:off x="331969" y="4877802"/>
            <a:ext cx="4319988" cy="1869073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252C94A-2108-42C8-9122-76AB0AB6C1C1}"/>
              </a:ext>
            </a:extLst>
          </p:cNvPr>
          <p:cNvSpPr txBox="1"/>
          <p:nvPr/>
        </p:nvSpPr>
        <p:spPr>
          <a:xfrm>
            <a:off x="5559358" y="3400474"/>
            <a:ext cx="6400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2000" marR="0" lvl="0" indent="-432000" defTabSz="91440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Dyrektor szkoły uzupełnia wniosek podając m.in. datę i godzinę egzaminu, zgodną z </a:t>
            </a:r>
            <a:r>
              <a:rPr kumimoji="0" lang="pl-PL" sz="2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Harmonogramem egzaminu zawodowego </a:t>
            </a:r>
          </a:p>
          <a:p>
            <a:pPr marL="432000" marR="0" lvl="0" indent="-432000" defTabSz="91440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Przesyła do OKE, najpóźniej następnego dnia po terminie głównym danego zdającego, skan wniosku i załączników mejlem (na adres </a:t>
            </a:r>
            <a:r>
              <a:rPr kumimoji="0" lang="pl-PL" sz="2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wez@oke.krakow.pl</a:t>
            </a:r>
            <a:r>
              <a:rPr kumimoji="0" lang="pl-PL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) podając kod OE </a:t>
            </a:r>
            <a:br>
              <a:rPr kumimoji="0" lang="pl-PL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</a:br>
            <a:r>
              <a:rPr kumimoji="0" lang="pl-PL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 nr telefonu kontaktowego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4C04B5FE-B174-4548-A9CC-0C58E4CBB2B8}"/>
              </a:ext>
            </a:extLst>
          </p:cNvPr>
          <p:cNvCxnSpPr>
            <a:cxnSpLocks/>
          </p:cNvCxnSpPr>
          <p:nvPr/>
        </p:nvCxnSpPr>
        <p:spPr>
          <a:xfrm flipH="1">
            <a:off x="4893015" y="5350213"/>
            <a:ext cx="566216" cy="587965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405840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2">
            <a:extLst>
              <a:ext uri="{FF2B5EF4-FFF2-40B4-BE49-F238E27FC236}">
                <a16:creationId xmlns:a16="http://schemas.microsoft.com/office/drawing/2014/main" id="{F8251EBC-8375-4030-952E-9A24A01D63D6}"/>
              </a:ext>
            </a:extLst>
          </p:cNvPr>
          <p:cNvSpPr txBox="1">
            <a:spLocks/>
          </p:cNvSpPr>
          <p:nvPr/>
        </p:nvSpPr>
        <p:spPr>
          <a:xfrm>
            <a:off x="533627" y="674155"/>
            <a:ext cx="11525026" cy="7239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Wniosek o zwolnienie z przystąpienia do egzaminu zawodowego</a:t>
            </a:r>
          </a:p>
        </p:txBody>
      </p:sp>
      <p:sp>
        <p:nvSpPr>
          <p:cNvPr id="9" name="Symbol zastępczy tekstu 11">
            <a:extLst>
              <a:ext uri="{FF2B5EF4-FFF2-40B4-BE49-F238E27FC236}">
                <a16:creationId xmlns:a16="http://schemas.microsoft.com/office/drawing/2014/main" id="{24AA2FDC-D4FC-46CD-A00C-6966A367162E}"/>
              </a:ext>
            </a:extLst>
          </p:cNvPr>
          <p:cNvSpPr txBox="1">
            <a:spLocks/>
          </p:cNvSpPr>
          <p:nvPr/>
        </p:nvSpPr>
        <p:spPr>
          <a:xfrm>
            <a:off x="346710" y="1783080"/>
            <a:ext cx="5645717" cy="41138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marR="0" lvl="0" indent="-324000" algn="just" defTabSz="1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szczególnych przypadkach losowych lub 	zdrowotnych, uniemożliwiających przystąpienie do 	części pisemnej lub części praktycznej egzaminu 	zawodowego w terminie dodatkowym, dyrektor 	okręgowej komisji egzaminacyjnej, na 	udokumentowany wniosek dyrektora szkoły 	(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Załącznik 35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może zwolnić ucznia lub słuchacza 	z obowiązku przystąpienia do egzaminu 	zawodowego lub jego części.</a:t>
            </a:r>
          </a:p>
          <a:p>
            <a:pPr marL="324000" marR="0" lvl="0" indent="-324000" algn="just" defTabSz="1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Dyrektor szkoły składa wniosek do dyrektora OKE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w porozumieniu z uczniem lub słuchaczem,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 w przypadku niepełnoletniego ucznia lub 	słuchacza –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 jego rodzicami.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E1414B7-3840-45C8-B387-7B2FE10C0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3" y="1783080"/>
            <a:ext cx="5753100" cy="3181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81742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424FCF1B-42DF-4EEC-83AE-FB8910ACC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85" y="2176040"/>
            <a:ext cx="6459634" cy="372558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E6C4BC3-4ADB-4298-81C6-191B3248C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920" y="523691"/>
            <a:ext cx="4406495" cy="62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82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A254DC6-99A4-410E-9D52-0602D301E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79"/>
            <a:ext cx="12192000" cy="6573642"/>
          </a:xfrm>
          <a:prstGeom prst="rect">
            <a:avLst/>
          </a:prstGeom>
        </p:spPr>
      </p:pic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304504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 hidden="1">
            <a:extLst>
              <a:ext uri="{FF2B5EF4-FFF2-40B4-BE49-F238E27FC236}">
                <a16:creationId xmlns:a16="http://schemas.microsoft.com/office/drawing/2014/main" id="{24922840-A8AD-427F-889C-2B79CACC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6B850-15F2-41BC-A54E-6E0F332F011D}"/>
              </a:ext>
            </a:extLst>
          </p:cNvPr>
          <p:cNvSpPr txBox="1"/>
          <p:nvPr/>
        </p:nvSpPr>
        <p:spPr>
          <a:xfrm>
            <a:off x="580791" y="3778057"/>
            <a:ext cx="802134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400" b="1" dirty="0">
                <a:solidFill>
                  <a:srgbClr val="002060"/>
                </a:solidFill>
                <a:cs typeface="Segoe UI" panose="020B0502040204020203" pitchFamily="34" charset="0"/>
              </a:rPr>
              <a:t>Dziękujemy za uwagę</a:t>
            </a:r>
            <a:endParaRPr lang="en-US" sz="4400" b="1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grpSp>
        <p:nvGrpSpPr>
          <p:cNvPr id="23" name="Group 22" descr="This image is of an abstract shape. ">
            <a:extLst>
              <a:ext uri="{FF2B5EF4-FFF2-40B4-BE49-F238E27FC236}">
                <a16:creationId xmlns:a16="http://schemas.microsoft.com/office/drawing/2014/main" id="{C5C1EC81-7459-4B76-B0C8-CF221BB21A2F}"/>
              </a:ext>
            </a:extLst>
          </p:cNvPr>
          <p:cNvGrpSpPr/>
          <p:nvPr/>
        </p:nvGrpSpPr>
        <p:grpSpPr>
          <a:xfrm>
            <a:off x="4855953" y="-2833465"/>
            <a:ext cx="8948964" cy="12105059"/>
            <a:chOff x="4855953" y="-2833465"/>
            <a:chExt cx="8948964" cy="12105059"/>
          </a:xfrm>
        </p:grpSpPr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6067105C-8C4E-4F4D-AF25-4E9E7FEE0199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0B75532-3E3F-4E79-89ED-8E7671BB9C68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17F7404-4FD2-4A56-9BC1-55945A2E0042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2568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Tytuł 6">
            <a:extLst>
              <a:ext uri="{FF2B5EF4-FFF2-40B4-BE49-F238E27FC236}">
                <a16:creationId xmlns:a16="http://schemas.microsoft.com/office/drawing/2014/main" id="{CD438527-A016-410A-BA95-9CC0F1A33A0E}"/>
              </a:ext>
            </a:extLst>
          </p:cNvPr>
          <p:cNvSpPr txBox="1">
            <a:spLocks/>
          </p:cNvSpPr>
          <p:nvPr/>
        </p:nvSpPr>
        <p:spPr>
          <a:xfrm>
            <a:off x="480566" y="792162"/>
            <a:ext cx="10739660" cy="8056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00"/>
              </a:spcBef>
              <a:buClr>
                <a:srgbClr val="002060"/>
              </a:buClr>
              <a:defRPr/>
            </a:pPr>
            <a:r>
              <a:rPr lang="pl-PL" sz="3600" dirty="0">
                <a:solidFill>
                  <a:srgbClr val="002060"/>
                </a:solidFill>
                <a:latin typeface="+mn-lt"/>
              </a:rPr>
              <a:t>Usuwanie deklaracji i aktualizacja harmonogramów</a:t>
            </a:r>
          </a:p>
        </p:txBody>
      </p:sp>
      <p:sp>
        <p:nvSpPr>
          <p:cNvPr id="11" name="Symbol zastępczy zawartości 7">
            <a:extLst>
              <a:ext uri="{FF2B5EF4-FFF2-40B4-BE49-F238E27FC236}">
                <a16:creationId xmlns:a16="http://schemas.microsoft.com/office/drawing/2014/main" id="{F913D504-85B7-46AF-B710-66EC893C703C}"/>
              </a:ext>
            </a:extLst>
          </p:cNvPr>
          <p:cNvSpPr txBox="1">
            <a:spLocks/>
          </p:cNvSpPr>
          <p:nvPr/>
        </p:nvSpPr>
        <p:spPr>
          <a:xfrm>
            <a:off x="595224" y="1840230"/>
            <a:ext cx="11001552" cy="4225608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lvl="1" indent="-432000" algn="just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7400" dirty="0">
                <a:solidFill>
                  <a:srgbClr val="002060"/>
                </a:solidFill>
              </a:rPr>
              <a:t>Zgłaszanie do OKE danych uczniów/słuchaczy, którzy zrezygnowali z kształcenia </a:t>
            </a:r>
            <a:br>
              <a:rPr lang="pl-PL" altLang="pl-PL" sz="7400" dirty="0">
                <a:solidFill>
                  <a:srgbClr val="002060"/>
                </a:solidFill>
              </a:rPr>
            </a:br>
            <a:r>
              <a:rPr lang="pl-PL" altLang="pl-PL" sz="7400" dirty="0">
                <a:solidFill>
                  <a:srgbClr val="002060"/>
                </a:solidFill>
              </a:rPr>
              <a:t>w szkole w celu usunięcia ich deklaracji przystąpienia do egzaminu.</a:t>
            </a:r>
          </a:p>
          <a:p>
            <a:pPr marL="432000" lvl="1" indent="-432000" algn="just">
              <a:lnSpc>
                <a:spcPct val="100000"/>
              </a:lnSpc>
              <a:spcAft>
                <a:spcPts val="24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altLang="pl-PL" sz="7400" dirty="0">
                <a:solidFill>
                  <a:srgbClr val="002060"/>
                </a:solidFill>
              </a:rPr>
              <a:t>Bieżące zgłaszanie do OKE informacji o potrzebie aktualizacji harmonogramów (zamiana uczniów między zmianami).</a:t>
            </a:r>
          </a:p>
          <a:p>
            <a:pPr marL="0" lvl="1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l-PL" sz="5000" dirty="0">
                <a:solidFill>
                  <a:srgbClr val="0070C0"/>
                </a:solidFill>
              </a:rPr>
              <a:t>Przykład wiadomości na wez@oke.krakow.pl: </a:t>
            </a:r>
          </a:p>
          <a:p>
            <a:pPr marL="0" lvl="1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l-PL" sz="5000" dirty="0">
                <a:solidFill>
                  <a:srgbClr val="0070C0"/>
                </a:solidFill>
              </a:rPr>
              <a:t>zdający  Jan Kowalski</a:t>
            </a:r>
          </a:p>
          <a:p>
            <a:pPr marL="0" lvl="1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l-PL" sz="5000" dirty="0">
                <a:solidFill>
                  <a:srgbClr val="0070C0"/>
                </a:solidFill>
              </a:rPr>
              <a:t>usunięcie z  egzaminu o oznaczeniu   20230317/061606-02337/64045384  </a:t>
            </a:r>
          </a:p>
          <a:p>
            <a:pPr marL="0" lvl="1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l-PL" sz="5000" dirty="0">
                <a:solidFill>
                  <a:srgbClr val="0070C0"/>
                </a:solidFill>
              </a:rPr>
              <a:t>przypisanie do egzaminu oznaczeniu 20230317/061606-02337/63917030</a:t>
            </a:r>
          </a:p>
          <a:p>
            <a:pPr marL="432000" lvl="1" indent="-43200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7400" dirty="0">
                <a:solidFill>
                  <a:srgbClr val="002060"/>
                </a:solidFill>
              </a:rPr>
              <a:t>Zmiana danych osobowych zdających – dyrektor/pracownik OE.</a:t>
            </a:r>
          </a:p>
        </p:txBody>
      </p:sp>
    </p:spTree>
    <p:extLst>
      <p:ext uri="{BB962C8B-B14F-4D97-AF65-F5344CB8AC3E}">
        <p14:creationId xmlns:p14="http://schemas.microsoft.com/office/powerpoint/2010/main" val="1262738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Tytuł 2">
            <a:extLst>
              <a:ext uri="{FF2B5EF4-FFF2-40B4-BE49-F238E27FC236}">
                <a16:creationId xmlns:a16="http://schemas.microsoft.com/office/drawing/2014/main" id="{D41ED472-6C54-4CAD-B065-9D163D09D331}"/>
              </a:ext>
            </a:extLst>
          </p:cNvPr>
          <p:cNvSpPr txBox="1">
            <a:spLocks/>
          </p:cNvSpPr>
          <p:nvPr/>
        </p:nvSpPr>
        <p:spPr>
          <a:xfrm>
            <a:off x="838199" y="668261"/>
            <a:ext cx="11147705" cy="8426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002060"/>
                </a:solidFill>
                <a:latin typeface="+mn-lt"/>
              </a:rPr>
              <a:t>Odpłatność za egzamin – do </a:t>
            </a:r>
            <a:r>
              <a:rPr lang="pl-PL" sz="3600" dirty="0">
                <a:solidFill>
                  <a:srgbClr val="0070C0"/>
                </a:solidFill>
                <a:latin typeface="+mn-lt"/>
              </a:rPr>
              <a:t>9 grudnia </a:t>
            </a:r>
            <a:r>
              <a:rPr lang="pl-PL" sz="3600" dirty="0">
                <a:solidFill>
                  <a:srgbClr val="002060"/>
                </a:solidFill>
                <a:latin typeface="+mn-lt"/>
              </a:rPr>
              <a:t>2023 r.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34974682-0C4C-414A-B2EC-0920488BD461}"/>
              </a:ext>
            </a:extLst>
          </p:cNvPr>
          <p:cNvSpPr txBox="1">
            <a:spLocks/>
          </p:cNvSpPr>
          <p:nvPr/>
        </p:nvSpPr>
        <p:spPr>
          <a:xfrm>
            <a:off x="496295" y="1936940"/>
            <a:ext cx="11199409" cy="29841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 algn="just"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</a:rPr>
              <a:t>Osoby, przystępujące do egzaminu eksternistycznego.</a:t>
            </a:r>
          </a:p>
          <a:p>
            <a:pPr marL="432000" indent="-432000" algn="just"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</a:rPr>
              <a:t>Uczniowie młodociani pracownicy. </a:t>
            </a:r>
          </a:p>
          <a:p>
            <a:pPr marL="432000" indent="-432000" algn="just">
              <a:spcAft>
                <a:spcPts val="12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2060"/>
                </a:solidFill>
              </a:rPr>
              <a:t>Absolwenci szkół, absolwenci KKZ przystępujący do egzaminu po raz trzeci i kolejny.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53965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97" hidden="1">
            <a:extLst>
              <a:ext uri="{FF2B5EF4-FFF2-40B4-BE49-F238E27FC236}">
                <a16:creationId xmlns:a16="http://schemas.microsoft.com/office/drawing/2014/main" id="{D69146DD-53CC-4FD6-9456-3F49560F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A5AF66-F428-4EBE-A3A8-9F827101F023}"/>
              </a:ext>
            </a:extLst>
          </p:cNvPr>
          <p:cNvSpPr txBox="1"/>
          <p:nvPr/>
        </p:nvSpPr>
        <p:spPr>
          <a:xfrm>
            <a:off x="811949" y="555011"/>
            <a:ext cx="9783440" cy="512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ts val="4000"/>
              </a:lnSpc>
              <a:defRPr sz="36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4000" dirty="0">
              <a:latin typeface="+mn-lt"/>
            </a:endParaRPr>
          </a:p>
        </p:txBody>
      </p:sp>
      <p:grpSp>
        <p:nvGrpSpPr>
          <p:cNvPr id="94" name="Group 93" descr="This image is of an abstract shape. ">
            <a:extLst>
              <a:ext uri="{FF2B5EF4-FFF2-40B4-BE49-F238E27FC236}">
                <a16:creationId xmlns:a16="http://schemas.microsoft.com/office/drawing/2014/main" id="{06C5D049-85D7-4673-9E2C-A2DF6A4D5048}"/>
              </a:ext>
            </a:extLst>
          </p:cNvPr>
          <p:cNvGrpSpPr/>
          <p:nvPr/>
        </p:nvGrpSpPr>
        <p:grpSpPr>
          <a:xfrm rot="15309759">
            <a:off x="9026813" y="4622835"/>
            <a:ext cx="4736736" cy="6407275"/>
            <a:chOff x="4855953" y="-2833465"/>
            <a:chExt cx="8948964" cy="12105059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495773B3-D6CE-453B-96D1-E95DF6122C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49D9CCDB-CAB7-4554-8B96-AF649D96074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2">
              <a:extLst>
                <a:ext uri="{FF2B5EF4-FFF2-40B4-BE49-F238E27FC236}">
                  <a16:creationId xmlns:a16="http://schemas.microsoft.com/office/drawing/2014/main" id="{15844E15-7463-4C39-9A45-B2A35B7FD5C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" name="Tytuł 2">
            <a:extLst>
              <a:ext uri="{FF2B5EF4-FFF2-40B4-BE49-F238E27FC236}">
                <a16:creationId xmlns:a16="http://schemas.microsoft.com/office/drawing/2014/main" id="{2327880F-041A-4F7A-ACEF-6D262ED1CF9C}"/>
              </a:ext>
            </a:extLst>
          </p:cNvPr>
          <p:cNvSpPr txBox="1">
            <a:spLocks/>
          </p:cNvSpPr>
          <p:nvPr/>
        </p:nvSpPr>
        <p:spPr>
          <a:xfrm>
            <a:off x="806823" y="649969"/>
            <a:ext cx="10058400" cy="8356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002060"/>
                </a:solidFill>
                <a:latin typeface="+mn-lt"/>
              </a:rPr>
              <a:t>Należy pamiętać o:</a:t>
            </a:r>
          </a:p>
        </p:txBody>
      </p:sp>
      <p:sp>
        <p:nvSpPr>
          <p:cNvPr id="10" name="Symbol zastępczy zawartości 4">
            <a:extLst>
              <a:ext uri="{FF2B5EF4-FFF2-40B4-BE49-F238E27FC236}">
                <a16:creationId xmlns:a16="http://schemas.microsoft.com/office/drawing/2014/main" id="{62595943-F45E-49B5-86EC-02AA6C38235F}"/>
              </a:ext>
            </a:extLst>
          </p:cNvPr>
          <p:cNvSpPr txBox="1">
            <a:spLocks/>
          </p:cNvSpPr>
          <p:nvPr/>
        </p:nvSpPr>
        <p:spPr>
          <a:xfrm>
            <a:off x="430790" y="1737360"/>
            <a:ext cx="10714132" cy="437769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3600" dirty="0">
                <a:solidFill>
                  <a:srgbClr val="002060"/>
                </a:solidFill>
              </a:rPr>
              <a:t>poinformowaniu zdających o miejscu i terminie egzaminu,</a:t>
            </a:r>
          </a:p>
          <a:p>
            <a:pPr marL="432000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3600" dirty="0">
                <a:solidFill>
                  <a:srgbClr val="002060"/>
                </a:solidFill>
              </a:rPr>
              <a:t>przesłaniu informacji o laureatach przed egzaminem, po zakończeniu edycji deklaracji (może być e-mail zawierający skan zaświadczenia o uzyskaniu tytułu laureata lub finalisty),</a:t>
            </a:r>
          </a:p>
          <a:p>
            <a:pPr marL="432000" indent="-432000" algn="just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pl-PL" sz="3600" dirty="0">
                <a:solidFill>
                  <a:srgbClr val="002060"/>
                </a:solidFill>
              </a:rPr>
              <a:t>sprawdzeniu informacji o dostosowaniach – zmiany związane </a:t>
            </a:r>
            <a:br>
              <a:rPr lang="pl-PL" sz="3600" dirty="0">
                <a:solidFill>
                  <a:srgbClr val="002060"/>
                </a:solidFill>
              </a:rPr>
            </a:br>
            <a:r>
              <a:rPr lang="pl-PL" sz="3600" dirty="0">
                <a:solidFill>
                  <a:srgbClr val="002060"/>
                </a:solidFill>
              </a:rPr>
              <a:t>z przygotowaniem dostosowanych arkuszy egzaminacyjnych,   wprowadzone po </a:t>
            </a:r>
            <a:br>
              <a:rPr lang="pl-PL" sz="3600" dirty="0">
                <a:solidFill>
                  <a:srgbClr val="002060"/>
                </a:solidFill>
              </a:rPr>
            </a:br>
            <a:r>
              <a:rPr lang="pl-PL" sz="3600" dirty="0">
                <a:solidFill>
                  <a:srgbClr val="002060"/>
                </a:solidFill>
              </a:rPr>
              <a:t>9 listopada 2023 r. należy zgłaszać do OKE na adres e-mail: </a:t>
            </a:r>
            <a:r>
              <a:rPr lang="pl-PL" sz="36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wez@oke.krakow.pl</a:t>
            </a:r>
            <a:endParaRPr lang="pl-PL" sz="36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endParaRPr lang="pl-PL" sz="24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l-PL" sz="2900" dirty="0">
                <a:solidFill>
                  <a:srgbClr val="FFC000"/>
                </a:solidFill>
              </a:rPr>
              <a:t>Prosimy o informowanie zdających o  potrzebie aktualizacji adresu email w portalu zdającego. Poprawny adres email jest niezbędny m. in. do resetu hasła. Zaznaczanie notyfikacji.</a:t>
            </a:r>
          </a:p>
        </p:txBody>
      </p:sp>
    </p:spTree>
    <p:extLst>
      <p:ext uri="{BB962C8B-B14F-4D97-AF65-F5344CB8AC3E}">
        <p14:creationId xmlns:p14="http://schemas.microsoft.com/office/powerpoint/2010/main" val="304816781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1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" id="{17F2C9B7-0067-4A62-8484-3A37E017D2BE}" vid="{6207A12E-CD8F-4FFE-AEE9-E8BDEC2C771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110061</TotalTime>
  <Words>4921</Words>
  <Application>Microsoft Office PowerPoint</Application>
  <PresentationFormat>Panoramiczny</PresentationFormat>
  <Paragraphs>602</Paragraphs>
  <Slides>69</Slides>
  <Notes>69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69</vt:i4>
      </vt:variant>
    </vt:vector>
  </HeadingPairs>
  <TitlesOfParts>
    <vt:vector size="83" baseType="lpstr">
      <vt:lpstr>Microsoft YaHei</vt:lpstr>
      <vt:lpstr>Arial</vt:lpstr>
      <vt:lpstr>Arial Black</vt:lpstr>
      <vt:lpstr>Blackadder ITC</vt:lpstr>
      <vt:lpstr>Calibri</vt:lpstr>
      <vt:lpstr>Calibri Light</vt:lpstr>
      <vt:lpstr>Courier New</vt:lpstr>
      <vt:lpstr>DejaVu Sans</vt:lpstr>
      <vt:lpstr>open_sanslight</vt:lpstr>
      <vt:lpstr>Segoe UI</vt:lpstr>
      <vt:lpstr>Symbol</vt:lpstr>
      <vt:lpstr>Times New Roman</vt:lpstr>
      <vt:lpstr>Wingdings</vt:lpstr>
      <vt:lpstr>Motyw1</vt:lpstr>
      <vt:lpstr>Human resources slide 1</vt:lpstr>
      <vt:lpstr>Human resources slide 5</vt:lpstr>
      <vt:lpstr>Prezentacja programu PowerPoint</vt:lpstr>
      <vt:lpstr>Human resources slide 8</vt:lpstr>
      <vt:lpstr>Human resources slide 3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3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3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9</vt:lpstr>
      <vt:lpstr>Human resources slide 10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OKE Kr</dc:creator>
  <cp:lastModifiedBy>Joanna Drwal</cp:lastModifiedBy>
  <cp:revision>1790</cp:revision>
  <cp:lastPrinted>2023-05-11T06:05:14Z</cp:lastPrinted>
  <dcterms:created xsi:type="dcterms:W3CDTF">2016-10-21T06:41:18Z</dcterms:created>
  <dcterms:modified xsi:type="dcterms:W3CDTF">2023-11-30T09:25:25Z</dcterms:modified>
</cp:coreProperties>
</file>