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342" r:id="rId2"/>
    <p:sldId id="271" r:id="rId3"/>
    <p:sldId id="259" r:id="rId4"/>
    <p:sldId id="294" r:id="rId5"/>
    <p:sldId id="1062" r:id="rId6"/>
    <p:sldId id="655" r:id="rId7"/>
    <p:sldId id="656" r:id="rId8"/>
    <p:sldId id="1055" r:id="rId9"/>
    <p:sldId id="279" r:id="rId10"/>
    <p:sldId id="295" r:id="rId11"/>
    <p:sldId id="296" r:id="rId12"/>
    <p:sldId id="349" r:id="rId13"/>
    <p:sldId id="1056" r:id="rId14"/>
    <p:sldId id="1057" r:id="rId15"/>
    <p:sldId id="1058" r:id="rId16"/>
    <p:sldId id="1059" r:id="rId17"/>
    <p:sldId id="1060" r:id="rId18"/>
    <p:sldId id="1061" r:id="rId19"/>
    <p:sldId id="297" r:id="rId20"/>
    <p:sldId id="1050" r:id="rId21"/>
    <p:sldId id="1051" r:id="rId22"/>
    <p:sldId id="348" r:id="rId23"/>
    <p:sldId id="281" r:id="rId24"/>
    <p:sldId id="284" r:id="rId25"/>
    <p:sldId id="285" r:id="rId26"/>
    <p:sldId id="286" r:id="rId27"/>
    <p:sldId id="287" r:id="rId28"/>
    <p:sldId id="283" r:id="rId29"/>
    <p:sldId id="282" r:id="rId30"/>
    <p:sldId id="288" r:id="rId31"/>
    <p:sldId id="289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290" r:id="rId41"/>
    <p:sldId id="292" r:id="rId42"/>
    <p:sldId id="293" r:id="rId43"/>
    <p:sldId id="291" r:id="rId44"/>
    <p:sldId id="306" r:id="rId45"/>
    <p:sldId id="307" r:id="rId46"/>
    <p:sldId id="308" r:id="rId47"/>
    <p:sldId id="309" r:id="rId48"/>
    <p:sldId id="312" r:id="rId49"/>
    <p:sldId id="311" r:id="rId50"/>
    <p:sldId id="315" r:id="rId51"/>
    <p:sldId id="316" r:id="rId52"/>
    <p:sldId id="313" r:id="rId53"/>
    <p:sldId id="310" r:id="rId54"/>
    <p:sldId id="314" r:id="rId55"/>
    <p:sldId id="328" r:id="rId56"/>
    <p:sldId id="317" r:id="rId57"/>
    <p:sldId id="318" r:id="rId58"/>
    <p:sldId id="319" r:id="rId59"/>
    <p:sldId id="1053" r:id="rId60"/>
    <p:sldId id="1054" r:id="rId61"/>
    <p:sldId id="360" r:id="rId62"/>
    <p:sldId id="391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9" r:id="rId71"/>
    <p:sldId id="327" r:id="rId72"/>
    <p:sldId id="330" r:id="rId73"/>
    <p:sldId id="331" r:id="rId74"/>
    <p:sldId id="332" r:id="rId75"/>
    <p:sldId id="333" r:id="rId76"/>
    <p:sldId id="334" r:id="rId77"/>
    <p:sldId id="335" r:id="rId78"/>
    <p:sldId id="273" r:id="rId79"/>
    <p:sldId id="336" r:id="rId80"/>
    <p:sldId id="337" r:id="rId81"/>
    <p:sldId id="338" r:id="rId82"/>
    <p:sldId id="339" r:id="rId83"/>
    <p:sldId id="340" r:id="rId84"/>
    <p:sldId id="341" r:id="rId85"/>
    <p:sldId id="1052" r:id="rId86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08" autoAdjust="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25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E55FD-4835-4BCF-9311-7A440CAC2452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7BB20C12-FE87-4D68-86FA-50E6C2145AE8}">
      <dgm:prSet phldrT="[Tekst]" custT="1"/>
      <dgm:spPr>
        <a:xfrm>
          <a:off x="1370859" y="176"/>
          <a:ext cx="2220937" cy="88837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sz="1800" b="1" dirty="0">
              <a:solidFill>
                <a:sysClr val="windowText" lastClr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Zakończenie KKZ</a:t>
          </a:r>
        </a:p>
      </dgm:t>
    </dgm:pt>
    <dgm:pt modelId="{BAB9AFF0-B9C7-40E0-8B37-BF4D4F04D990}" type="parTrans" cxnId="{DFFF5D3A-ACC5-4CA2-9515-0A3BBD5E9026}">
      <dgm:prSet/>
      <dgm:spPr/>
      <dgm:t>
        <a:bodyPr/>
        <a:lstStyle/>
        <a:p>
          <a:endParaRPr lang="pl-PL"/>
        </a:p>
      </dgm:t>
    </dgm:pt>
    <dgm:pt modelId="{64C4EB24-A446-4B38-9AA1-18968174B701}" type="sibTrans" cxnId="{DFFF5D3A-ACC5-4CA2-9515-0A3BBD5E9026}">
      <dgm:prSet/>
      <dgm:spPr/>
      <dgm:t>
        <a:bodyPr/>
        <a:lstStyle/>
        <a:p>
          <a:endParaRPr lang="pl-PL"/>
        </a:p>
      </dgm:t>
    </dgm:pt>
    <dgm:pt modelId="{7A58397C-AD24-4836-8B52-1490A9D4D19C}">
      <dgm:prSet phldrT="[Tekst]" custT="1"/>
      <dgm:spPr>
        <a:xfrm>
          <a:off x="3303075" y="75688"/>
          <a:ext cx="1843378" cy="737351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rgbClr val="8AB8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Rejestry</a:t>
          </a:r>
          <a:r>
            <a:rPr lang="pl-PL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7C85C635-C585-4CC0-BE71-C7879B5CFE08}" type="parTrans" cxnId="{796CA519-647E-47B5-96C4-A787C8D39D22}">
      <dgm:prSet/>
      <dgm:spPr/>
      <dgm:t>
        <a:bodyPr/>
        <a:lstStyle/>
        <a:p>
          <a:endParaRPr lang="pl-PL"/>
        </a:p>
      </dgm:t>
    </dgm:pt>
    <dgm:pt modelId="{721E0FA7-26F0-46C4-B98B-9B69394561F4}" type="sibTrans" cxnId="{796CA519-647E-47B5-96C4-A787C8D39D22}">
      <dgm:prSet/>
      <dgm:spPr/>
      <dgm:t>
        <a:bodyPr/>
        <a:lstStyle/>
        <a:p>
          <a:endParaRPr lang="pl-PL"/>
        </a:p>
      </dgm:t>
    </dgm:pt>
    <dgm:pt modelId="{38660F6E-7EB6-47AA-A19F-A7AFD2D11632}">
      <dgm:prSet phldrT="[Tekst]" custT="1"/>
      <dgm:spPr>
        <a:xfrm>
          <a:off x="4888381" y="75688"/>
          <a:ext cx="1843378" cy="737351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rgbClr val="8AB8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Rejestry </a:t>
          </a:r>
          <a:r>
            <a:rPr lang="pl-PL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wewnętrzne</a:t>
          </a:r>
        </a:p>
      </dgm:t>
    </dgm:pt>
    <dgm:pt modelId="{D2EBF9F4-2970-4CB6-8AD4-809B365A0B5E}" type="parTrans" cxnId="{0F549E85-F099-45B4-97A2-C6B8779AC05B}">
      <dgm:prSet/>
      <dgm:spPr/>
      <dgm:t>
        <a:bodyPr/>
        <a:lstStyle/>
        <a:p>
          <a:endParaRPr lang="pl-PL"/>
        </a:p>
      </dgm:t>
    </dgm:pt>
    <dgm:pt modelId="{5502AD8E-8CE4-4083-87CB-0049055A4414}" type="sibTrans" cxnId="{0F549E85-F099-45B4-97A2-C6B8779AC05B}">
      <dgm:prSet/>
      <dgm:spPr/>
      <dgm:t>
        <a:bodyPr/>
        <a:lstStyle/>
        <a:p>
          <a:endParaRPr lang="pl-PL"/>
        </a:p>
      </dgm:t>
    </dgm:pt>
    <dgm:pt modelId="{F4520552-21F1-4B98-86FB-F5907CEC9D1C}">
      <dgm:prSet phldrT="[Tekst]" custT="1"/>
      <dgm:spPr>
        <a:xfrm>
          <a:off x="6473686" y="75688"/>
          <a:ext cx="1843378" cy="737351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rgbClr val="8AB8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Terminy kursów na </a:t>
          </a:r>
          <a:r>
            <a:rPr lang="pl-PL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kwalifikacje</a:t>
          </a:r>
          <a:r>
            <a:rPr lang="pl-PL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w zawodzie</a:t>
          </a:r>
        </a:p>
      </dgm:t>
    </dgm:pt>
    <dgm:pt modelId="{FEA5237C-0561-4BAD-8AF5-F3C0E93F6775}" type="parTrans" cxnId="{6B2D2822-F1E2-4DAB-AD46-7A1DBB7F5046}">
      <dgm:prSet/>
      <dgm:spPr/>
      <dgm:t>
        <a:bodyPr/>
        <a:lstStyle/>
        <a:p>
          <a:endParaRPr lang="pl-PL"/>
        </a:p>
      </dgm:t>
    </dgm:pt>
    <dgm:pt modelId="{42B6AE7B-3573-44F2-A248-4ECE4D4B7B5E}" type="sibTrans" cxnId="{6B2D2822-F1E2-4DAB-AD46-7A1DBB7F5046}">
      <dgm:prSet/>
      <dgm:spPr/>
      <dgm:t>
        <a:bodyPr/>
        <a:lstStyle/>
        <a:p>
          <a:endParaRPr lang="pl-PL"/>
        </a:p>
      </dgm:t>
    </dgm:pt>
    <dgm:pt modelId="{436F1A9C-ABD5-4F51-9231-AC3E812525D4}" type="pres">
      <dgm:prSet presAssocID="{C48E55FD-4835-4BCF-9311-7A440CAC245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94427E3-CA7E-4490-83B7-47BBDAABD2C6}" type="pres">
      <dgm:prSet presAssocID="{7BB20C12-FE87-4D68-86FA-50E6C2145AE8}" presName="horFlow" presStyleCnt="0"/>
      <dgm:spPr/>
    </dgm:pt>
    <dgm:pt modelId="{BED37A8C-7830-4B75-BD80-21E55A9028EE}" type="pres">
      <dgm:prSet presAssocID="{7BB20C12-FE87-4D68-86FA-50E6C2145AE8}" presName="bigChev" presStyleLbl="node1" presStyleIdx="0" presStyleCnt="1" custScaleX="156761"/>
      <dgm:spPr/>
    </dgm:pt>
    <dgm:pt modelId="{53F4B435-E344-45AD-B37F-5E9D10990EF7}" type="pres">
      <dgm:prSet presAssocID="{7C85C635-C585-4CC0-BE71-C7879B5CFE08}" presName="parTrans" presStyleCnt="0"/>
      <dgm:spPr/>
    </dgm:pt>
    <dgm:pt modelId="{A30D2B1A-47F0-417A-9CC5-DB9A63416C14}" type="pres">
      <dgm:prSet presAssocID="{7A58397C-AD24-4836-8B52-1490A9D4D19C}" presName="node" presStyleLbl="alignAccFollowNode1" presStyleIdx="0" presStyleCnt="3" custScaleX="108690" custLinFactNeighborX="27396" custLinFactNeighborY="0">
        <dgm:presLayoutVars>
          <dgm:bulletEnabled val="1"/>
        </dgm:presLayoutVars>
      </dgm:prSet>
      <dgm:spPr/>
    </dgm:pt>
    <dgm:pt modelId="{A0194E9E-3CC1-4DD2-9CDE-96DC81B20395}" type="pres">
      <dgm:prSet presAssocID="{721E0FA7-26F0-46C4-B98B-9B69394561F4}" presName="sibTrans" presStyleCnt="0"/>
      <dgm:spPr/>
    </dgm:pt>
    <dgm:pt modelId="{A9AC241A-9E87-43AB-A313-FE2566E427AC}" type="pres">
      <dgm:prSet presAssocID="{38660F6E-7EB6-47AA-A19F-A7AFD2D11632}" presName="node" presStyleLbl="alignAccFollowNode1" presStyleIdx="1" presStyleCnt="3" custScaleX="180601" custLinFactNeighborX="21330" custLinFactNeighborY="0">
        <dgm:presLayoutVars>
          <dgm:bulletEnabled val="1"/>
        </dgm:presLayoutVars>
      </dgm:prSet>
      <dgm:spPr/>
    </dgm:pt>
    <dgm:pt modelId="{2790CA90-9D90-4BB4-8F2B-86D461D6314C}" type="pres">
      <dgm:prSet presAssocID="{5502AD8E-8CE4-4083-87CB-0049055A4414}" presName="sibTrans" presStyleCnt="0"/>
      <dgm:spPr/>
    </dgm:pt>
    <dgm:pt modelId="{B4589714-57C4-4296-B9D6-DF6C61737952}" type="pres">
      <dgm:prSet presAssocID="{F4520552-21F1-4B98-86FB-F5907CEC9D1C}" presName="node" presStyleLbl="alignAccFollowNode1" presStyleIdx="2" presStyleCnt="3" custScaleX="228911" custLinFactNeighborX="27178" custLinFactNeighborY="0">
        <dgm:presLayoutVars>
          <dgm:bulletEnabled val="1"/>
        </dgm:presLayoutVars>
      </dgm:prSet>
      <dgm:spPr/>
    </dgm:pt>
  </dgm:ptLst>
  <dgm:cxnLst>
    <dgm:cxn modelId="{796CA519-647E-47B5-96C4-A787C8D39D22}" srcId="{7BB20C12-FE87-4D68-86FA-50E6C2145AE8}" destId="{7A58397C-AD24-4836-8B52-1490A9D4D19C}" srcOrd="0" destOrd="0" parTransId="{7C85C635-C585-4CC0-BE71-C7879B5CFE08}" sibTransId="{721E0FA7-26F0-46C4-B98B-9B69394561F4}"/>
    <dgm:cxn modelId="{6B2D2822-F1E2-4DAB-AD46-7A1DBB7F5046}" srcId="{7BB20C12-FE87-4D68-86FA-50E6C2145AE8}" destId="{F4520552-21F1-4B98-86FB-F5907CEC9D1C}" srcOrd="2" destOrd="0" parTransId="{FEA5237C-0561-4BAD-8AF5-F3C0E93F6775}" sibTransId="{42B6AE7B-3573-44F2-A248-4ECE4D4B7B5E}"/>
    <dgm:cxn modelId="{BD8AC731-B2D8-48E0-A11F-E53868A6DE40}" type="presOf" srcId="{7BB20C12-FE87-4D68-86FA-50E6C2145AE8}" destId="{BED37A8C-7830-4B75-BD80-21E55A9028EE}" srcOrd="0" destOrd="0" presId="urn:microsoft.com/office/officeart/2005/8/layout/lProcess3"/>
    <dgm:cxn modelId="{DFFF5D3A-ACC5-4CA2-9515-0A3BBD5E9026}" srcId="{C48E55FD-4835-4BCF-9311-7A440CAC2452}" destId="{7BB20C12-FE87-4D68-86FA-50E6C2145AE8}" srcOrd="0" destOrd="0" parTransId="{BAB9AFF0-B9C7-40E0-8B37-BF4D4F04D990}" sibTransId="{64C4EB24-A446-4B38-9AA1-18968174B701}"/>
    <dgm:cxn modelId="{F0BCDF61-69F4-4200-AE07-BD20A39388A6}" type="presOf" srcId="{7A58397C-AD24-4836-8B52-1490A9D4D19C}" destId="{A30D2B1A-47F0-417A-9CC5-DB9A63416C14}" srcOrd="0" destOrd="0" presId="urn:microsoft.com/office/officeart/2005/8/layout/lProcess3"/>
    <dgm:cxn modelId="{0F549E85-F099-45B4-97A2-C6B8779AC05B}" srcId="{7BB20C12-FE87-4D68-86FA-50E6C2145AE8}" destId="{38660F6E-7EB6-47AA-A19F-A7AFD2D11632}" srcOrd="1" destOrd="0" parTransId="{D2EBF9F4-2970-4CB6-8AD4-809B365A0B5E}" sibTransId="{5502AD8E-8CE4-4083-87CB-0049055A4414}"/>
    <dgm:cxn modelId="{2CC39D91-3902-4F9F-A983-4F8F40478A98}" type="presOf" srcId="{38660F6E-7EB6-47AA-A19F-A7AFD2D11632}" destId="{A9AC241A-9E87-43AB-A313-FE2566E427AC}" srcOrd="0" destOrd="0" presId="urn:microsoft.com/office/officeart/2005/8/layout/lProcess3"/>
    <dgm:cxn modelId="{E1C382A7-D7A7-4597-B0B4-2AF981E00AF0}" type="presOf" srcId="{C48E55FD-4835-4BCF-9311-7A440CAC2452}" destId="{436F1A9C-ABD5-4F51-9231-AC3E812525D4}" srcOrd="0" destOrd="0" presId="urn:microsoft.com/office/officeart/2005/8/layout/lProcess3"/>
    <dgm:cxn modelId="{4CD0D1FD-2C5A-4CF6-9B66-EE06CD7FBAD4}" type="presOf" srcId="{F4520552-21F1-4B98-86FB-F5907CEC9D1C}" destId="{B4589714-57C4-4296-B9D6-DF6C61737952}" srcOrd="0" destOrd="0" presId="urn:microsoft.com/office/officeart/2005/8/layout/lProcess3"/>
    <dgm:cxn modelId="{7A2F830D-024B-42D7-8FC2-D6E6906A29B0}" type="presParOf" srcId="{436F1A9C-ABD5-4F51-9231-AC3E812525D4}" destId="{D94427E3-CA7E-4490-83B7-47BBDAABD2C6}" srcOrd="0" destOrd="0" presId="urn:microsoft.com/office/officeart/2005/8/layout/lProcess3"/>
    <dgm:cxn modelId="{88EFB864-6926-46ED-BE50-4A557750D2DE}" type="presParOf" srcId="{D94427E3-CA7E-4490-83B7-47BBDAABD2C6}" destId="{BED37A8C-7830-4B75-BD80-21E55A9028EE}" srcOrd="0" destOrd="0" presId="urn:microsoft.com/office/officeart/2005/8/layout/lProcess3"/>
    <dgm:cxn modelId="{053B787A-BF40-407B-9991-908B77CCAF08}" type="presParOf" srcId="{D94427E3-CA7E-4490-83B7-47BBDAABD2C6}" destId="{53F4B435-E344-45AD-B37F-5E9D10990EF7}" srcOrd="1" destOrd="0" presId="urn:microsoft.com/office/officeart/2005/8/layout/lProcess3"/>
    <dgm:cxn modelId="{320C796D-C5D4-42E0-B63A-B95C1F4B71F1}" type="presParOf" srcId="{D94427E3-CA7E-4490-83B7-47BBDAABD2C6}" destId="{A30D2B1A-47F0-417A-9CC5-DB9A63416C14}" srcOrd="2" destOrd="0" presId="urn:microsoft.com/office/officeart/2005/8/layout/lProcess3"/>
    <dgm:cxn modelId="{BE1B7A4F-B174-4564-9D8F-2A441291A89E}" type="presParOf" srcId="{D94427E3-CA7E-4490-83B7-47BBDAABD2C6}" destId="{A0194E9E-3CC1-4DD2-9CDE-96DC81B20395}" srcOrd="3" destOrd="0" presId="urn:microsoft.com/office/officeart/2005/8/layout/lProcess3"/>
    <dgm:cxn modelId="{E6FACF01-0910-40C3-9EF7-6119FFB3CDD1}" type="presParOf" srcId="{D94427E3-CA7E-4490-83B7-47BBDAABD2C6}" destId="{A9AC241A-9E87-43AB-A313-FE2566E427AC}" srcOrd="4" destOrd="0" presId="urn:microsoft.com/office/officeart/2005/8/layout/lProcess3"/>
    <dgm:cxn modelId="{E434E6B0-8951-4244-BA90-9C8C6DC8FEEF}" type="presParOf" srcId="{D94427E3-CA7E-4490-83B7-47BBDAABD2C6}" destId="{2790CA90-9D90-4BB4-8F2B-86D461D6314C}" srcOrd="5" destOrd="0" presId="urn:microsoft.com/office/officeart/2005/8/layout/lProcess3"/>
    <dgm:cxn modelId="{2C2579C9-CC95-4526-A19B-FEAEB200A37C}" type="presParOf" srcId="{D94427E3-CA7E-4490-83B7-47BBDAABD2C6}" destId="{B4589714-57C4-4296-B9D6-DF6C61737952}" srcOrd="6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FD3409-1BB3-4746-B72B-01C9FC47CBCC}" type="doc">
      <dgm:prSet loTypeId="urn:microsoft.com/office/officeart/2005/8/layout/chevron1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pl-PL"/>
        </a:p>
      </dgm:t>
    </dgm:pt>
    <dgm:pt modelId="{48AC141D-AF0A-4959-8AE4-30802F68037A}">
      <dgm:prSet phldrT="[Teks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b="1" dirty="0">
              <a:solidFill>
                <a:schemeClr val="tx1"/>
              </a:solidFill>
            </a:rPr>
            <a:t>Proces egzaminowania</a:t>
          </a:r>
        </a:p>
      </dgm:t>
    </dgm:pt>
    <dgm:pt modelId="{C2AD0EC8-A044-4998-8D99-8A84093D52C7}" type="parTrans" cxnId="{FF09CB4D-D88A-4A58-9F2E-F12551FC8C6C}">
      <dgm:prSet/>
      <dgm:spPr/>
      <dgm:t>
        <a:bodyPr/>
        <a:lstStyle/>
        <a:p>
          <a:endParaRPr lang="pl-PL"/>
        </a:p>
      </dgm:t>
    </dgm:pt>
    <dgm:pt modelId="{31C629F3-8766-4485-87D2-9386237D15A3}" type="sibTrans" cxnId="{FF09CB4D-D88A-4A58-9F2E-F12551FC8C6C}">
      <dgm:prSet/>
      <dgm:spPr/>
      <dgm:t>
        <a:bodyPr/>
        <a:lstStyle/>
        <a:p>
          <a:endParaRPr lang="pl-PL"/>
        </a:p>
      </dgm:t>
    </dgm:pt>
    <dgm:pt modelId="{3CC7F358-A986-4544-ADFB-1EFF765F4710}">
      <dgm:prSet phldrT="[Teks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Egzaminy</a:t>
          </a:r>
          <a:endParaRPr lang="pl-PL" b="1" dirty="0">
            <a:solidFill>
              <a:schemeClr val="tx1"/>
            </a:solidFill>
          </a:endParaRPr>
        </a:p>
      </dgm:t>
    </dgm:pt>
    <dgm:pt modelId="{298B3CC7-7D06-43B0-8A33-782AF88C8631}" type="parTrans" cxnId="{9F32F25E-2CD5-4038-9E92-8BFB42D6E0BD}">
      <dgm:prSet/>
      <dgm:spPr/>
      <dgm:t>
        <a:bodyPr/>
        <a:lstStyle/>
        <a:p>
          <a:endParaRPr lang="pl-PL"/>
        </a:p>
      </dgm:t>
    </dgm:pt>
    <dgm:pt modelId="{97B9CEED-625A-47C6-8F6C-04C680CDC3A8}" type="sibTrans" cxnId="{9F32F25E-2CD5-4038-9E92-8BFB42D6E0BD}">
      <dgm:prSet/>
      <dgm:spPr/>
      <dgm:t>
        <a:bodyPr/>
        <a:lstStyle/>
        <a:p>
          <a:endParaRPr lang="pl-PL"/>
        </a:p>
      </dgm:t>
    </dgm:pt>
    <dgm:pt modelId="{58B1833F-C338-42ED-94A8-55AA343BE205}">
      <dgm:prSet phldrT="[Teks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Egzaminy</a:t>
          </a:r>
          <a:endParaRPr lang="pl-PL" b="1" dirty="0">
            <a:solidFill>
              <a:schemeClr val="tx1"/>
            </a:solidFill>
          </a:endParaRPr>
        </a:p>
      </dgm:t>
    </dgm:pt>
    <dgm:pt modelId="{A75D9559-ECD3-44D0-8F20-403750CB9A5A}" type="parTrans" cxnId="{8519489F-4542-4EB4-978D-142C54CDA919}">
      <dgm:prSet/>
      <dgm:spPr/>
      <dgm:t>
        <a:bodyPr/>
        <a:lstStyle/>
        <a:p>
          <a:endParaRPr lang="pl-PL"/>
        </a:p>
      </dgm:t>
    </dgm:pt>
    <dgm:pt modelId="{FECBCCE4-ECE8-419A-985C-7EA9FE8AFAC3}" type="sibTrans" cxnId="{8519489F-4542-4EB4-978D-142C54CDA919}">
      <dgm:prSet/>
      <dgm:spPr/>
      <dgm:t>
        <a:bodyPr/>
        <a:lstStyle/>
        <a:p>
          <a:endParaRPr lang="pl-PL"/>
        </a:p>
      </dgm:t>
    </dgm:pt>
    <dgm:pt modelId="{7DD4F76D-46ED-4F15-9A82-346D28A20FA5}" type="pres">
      <dgm:prSet presAssocID="{BCFD3409-1BB3-4746-B72B-01C9FC47CBCC}" presName="Name0" presStyleCnt="0">
        <dgm:presLayoutVars>
          <dgm:dir/>
          <dgm:animLvl val="lvl"/>
          <dgm:resizeHandles val="exact"/>
        </dgm:presLayoutVars>
      </dgm:prSet>
      <dgm:spPr/>
    </dgm:pt>
    <dgm:pt modelId="{58A1999C-9B49-4D56-849B-AEB2D960EEA5}" type="pres">
      <dgm:prSet presAssocID="{48AC141D-AF0A-4959-8AE4-30802F68037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7927829-E770-4A54-95C2-B16A0136729D}" type="pres">
      <dgm:prSet presAssocID="{31C629F3-8766-4485-87D2-9386237D15A3}" presName="parTxOnlySpace" presStyleCnt="0"/>
      <dgm:spPr/>
    </dgm:pt>
    <dgm:pt modelId="{55C320F2-11FC-4F1C-AD35-AC9FF909D615}" type="pres">
      <dgm:prSet presAssocID="{3CC7F358-A986-4544-ADFB-1EFF765F4710}" presName="parTxOnly" presStyleLbl="node1" presStyleIdx="1" presStyleCnt="3" custLinFactNeighborX="18835">
        <dgm:presLayoutVars>
          <dgm:chMax val="0"/>
          <dgm:chPref val="0"/>
          <dgm:bulletEnabled val="1"/>
        </dgm:presLayoutVars>
      </dgm:prSet>
      <dgm:spPr/>
    </dgm:pt>
    <dgm:pt modelId="{C8DDAB30-92E3-4E20-9947-D23695730827}" type="pres">
      <dgm:prSet presAssocID="{97B9CEED-625A-47C6-8F6C-04C680CDC3A8}" presName="parTxOnlySpace" presStyleCnt="0"/>
      <dgm:spPr/>
    </dgm:pt>
    <dgm:pt modelId="{CFEAA41D-21EC-440E-A1C9-428E2EE22812}" type="pres">
      <dgm:prSet presAssocID="{58B1833F-C338-42ED-94A8-55AA343BE205}" presName="parTxOnly" presStyleLbl="node1" presStyleIdx="2" presStyleCnt="3" custLinFactNeighborX="821" custLinFactNeighborY="2054">
        <dgm:presLayoutVars>
          <dgm:chMax val="0"/>
          <dgm:chPref val="0"/>
          <dgm:bulletEnabled val="1"/>
        </dgm:presLayoutVars>
      </dgm:prSet>
      <dgm:spPr/>
    </dgm:pt>
  </dgm:ptLst>
  <dgm:cxnLst>
    <dgm:cxn modelId="{9F32F25E-2CD5-4038-9E92-8BFB42D6E0BD}" srcId="{BCFD3409-1BB3-4746-B72B-01C9FC47CBCC}" destId="{3CC7F358-A986-4544-ADFB-1EFF765F4710}" srcOrd="1" destOrd="0" parTransId="{298B3CC7-7D06-43B0-8A33-782AF88C8631}" sibTransId="{97B9CEED-625A-47C6-8F6C-04C680CDC3A8}"/>
    <dgm:cxn modelId="{D6D7A962-152A-409C-ADB7-C0870F4F681A}" type="presOf" srcId="{BCFD3409-1BB3-4746-B72B-01C9FC47CBCC}" destId="{7DD4F76D-46ED-4F15-9A82-346D28A20FA5}" srcOrd="0" destOrd="0" presId="urn:microsoft.com/office/officeart/2005/8/layout/chevron1"/>
    <dgm:cxn modelId="{FF09CB4D-D88A-4A58-9F2E-F12551FC8C6C}" srcId="{BCFD3409-1BB3-4746-B72B-01C9FC47CBCC}" destId="{48AC141D-AF0A-4959-8AE4-30802F68037A}" srcOrd="0" destOrd="0" parTransId="{C2AD0EC8-A044-4998-8D99-8A84093D52C7}" sibTransId="{31C629F3-8766-4485-87D2-9386237D15A3}"/>
    <dgm:cxn modelId="{8519489F-4542-4EB4-978D-142C54CDA919}" srcId="{BCFD3409-1BB3-4746-B72B-01C9FC47CBCC}" destId="{58B1833F-C338-42ED-94A8-55AA343BE205}" srcOrd="2" destOrd="0" parTransId="{A75D9559-ECD3-44D0-8F20-403750CB9A5A}" sibTransId="{FECBCCE4-ECE8-419A-985C-7EA9FE8AFAC3}"/>
    <dgm:cxn modelId="{001863AF-8020-4DCA-8BDC-8BBC7FA74E89}" type="presOf" srcId="{3CC7F358-A986-4544-ADFB-1EFF765F4710}" destId="{55C320F2-11FC-4F1C-AD35-AC9FF909D615}" srcOrd="0" destOrd="0" presId="urn:microsoft.com/office/officeart/2005/8/layout/chevron1"/>
    <dgm:cxn modelId="{334774C0-4DCB-43A8-8F87-9BDC4E43EC61}" type="presOf" srcId="{58B1833F-C338-42ED-94A8-55AA343BE205}" destId="{CFEAA41D-21EC-440E-A1C9-428E2EE22812}" srcOrd="0" destOrd="0" presId="urn:microsoft.com/office/officeart/2005/8/layout/chevron1"/>
    <dgm:cxn modelId="{FFCE5EFF-48E0-4BE9-B077-7BEBFE3C6D3D}" type="presOf" srcId="{48AC141D-AF0A-4959-8AE4-30802F68037A}" destId="{58A1999C-9B49-4D56-849B-AEB2D960EEA5}" srcOrd="0" destOrd="0" presId="urn:microsoft.com/office/officeart/2005/8/layout/chevron1"/>
    <dgm:cxn modelId="{9FC55686-CCB4-4A2D-ACC9-4B5648025D04}" type="presParOf" srcId="{7DD4F76D-46ED-4F15-9A82-346D28A20FA5}" destId="{58A1999C-9B49-4D56-849B-AEB2D960EEA5}" srcOrd="0" destOrd="0" presId="urn:microsoft.com/office/officeart/2005/8/layout/chevron1"/>
    <dgm:cxn modelId="{4CB55E29-30C5-4531-819A-C9A7D036A87E}" type="presParOf" srcId="{7DD4F76D-46ED-4F15-9A82-346D28A20FA5}" destId="{D7927829-E770-4A54-95C2-B16A0136729D}" srcOrd="1" destOrd="0" presId="urn:microsoft.com/office/officeart/2005/8/layout/chevron1"/>
    <dgm:cxn modelId="{D0D8E909-C8D5-4AA0-ADA5-AFD81F054026}" type="presParOf" srcId="{7DD4F76D-46ED-4F15-9A82-346D28A20FA5}" destId="{55C320F2-11FC-4F1C-AD35-AC9FF909D615}" srcOrd="2" destOrd="0" presId="urn:microsoft.com/office/officeart/2005/8/layout/chevron1"/>
    <dgm:cxn modelId="{F3790FCB-F888-41EF-940A-CB45ACE5EB88}" type="presParOf" srcId="{7DD4F76D-46ED-4F15-9A82-346D28A20FA5}" destId="{C8DDAB30-92E3-4E20-9947-D23695730827}" srcOrd="3" destOrd="0" presId="urn:microsoft.com/office/officeart/2005/8/layout/chevron1"/>
    <dgm:cxn modelId="{A12B6B77-8D7D-44E4-B83A-98FFE94A75A9}" type="presParOf" srcId="{7DD4F76D-46ED-4F15-9A82-346D28A20FA5}" destId="{CFEAA41D-21EC-440E-A1C9-428E2EE228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65A4A4-EB74-4FB0-A27B-8C1B80E6250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71CBFAB-A827-4C10-A6B8-DB9407B4745F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pl-PL" sz="1600" b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asystenta technicznego</a:t>
          </a:r>
        </a:p>
        <a:p>
          <a:pPr>
            <a:spcAft>
              <a:spcPts val="0"/>
            </a:spcAft>
          </a:pPr>
          <a:r>
            <a:rPr lang="pl-PL" sz="1600" b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>
            <a:spcAft>
              <a:spcPts val="0"/>
            </a:spcAft>
          </a:pPr>
          <a:r>
            <a:rPr lang="pl-PL" sz="16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część praktyczna </a:t>
          </a:r>
        </a:p>
        <a:p>
          <a:pPr>
            <a:spcAft>
              <a:spcPct val="35000"/>
            </a:spcAft>
          </a:pPr>
          <a:r>
            <a:rPr lang="pl-PL" sz="1600" b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model w i </a:t>
          </a:r>
          <a:r>
            <a:rPr lang="pl-PL" sz="1600" b="1" dirty="0" err="1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wk</a:t>
          </a:r>
          <a:r>
            <a:rPr lang="pl-PL" sz="16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7A48C7FC-FA07-4905-8EBD-CE5DB3FD0BBD}" type="parTrans" cxnId="{A3C6D1CB-F1E6-4A7F-8518-C47D08AA62C5}">
      <dgm:prSet/>
      <dgm:spPr/>
      <dgm:t>
        <a:bodyPr/>
        <a:lstStyle/>
        <a:p>
          <a:endParaRPr lang="pl-PL"/>
        </a:p>
      </dgm:t>
    </dgm:pt>
    <dgm:pt modelId="{8F6E6F45-996F-4437-87B0-16105910649D}" type="sibTrans" cxnId="{A3C6D1CB-F1E6-4A7F-8518-C47D08AA62C5}">
      <dgm:prSet/>
      <dgm:spPr/>
      <dgm:t>
        <a:bodyPr/>
        <a:lstStyle/>
        <a:p>
          <a:endParaRPr lang="pl-PL"/>
        </a:p>
      </dgm:t>
    </dgm:pt>
    <dgm:pt modelId="{0851F153-60B3-4D18-8B2B-DE63293ED6D3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pl-PL" sz="1600" b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operatora pracowni informatycznej</a:t>
          </a:r>
        </a:p>
        <a:p>
          <a:pPr>
            <a:spcBef>
              <a:spcPts val="600"/>
            </a:spcBef>
            <a:spcAft>
              <a:spcPts val="0"/>
            </a:spcAft>
          </a:pPr>
          <a:r>
            <a:rPr lang="pl-PL" sz="1600" b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  </a:t>
          </a:r>
        </a:p>
        <a:p>
          <a:pPr>
            <a:spcBef>
              <a:spcPts val="300"/>
            </a:spcBef>
            <a:spcAft>
              <a:spcPts val="0"/>
            </a:spcAft>
          </a:pPr>
          <a:r>
            <a:rPr lang="pl-PL" sz="16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część praktyczna </a:t>
          </a:r>
        </a:p>
        <a:p>
          <a:pPr>
            <a:spcBef>
              <a:spcPct val="0"/>
            </a:spcBef>
            <a:spcAft>
              <a:spcPct val="35000"/>
            </a:spcAft>
          </a:pPr>
          <a:r>
            <a:rPr lang="pl-PL" sz="1600" b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model </a:t>
          </a:r>
          <a:r>
            <a:rPr lang="pl-PL" sz="1600" b="1" dirty="0" err="1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dk</a:t>
          </a:r>
          <a:endParaRPr lang="pl-PL" sz="1600" dirty="0">
            <a:solidFill>
              <a:schemeClr val="tx1"/>
            </a:solidFill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77F9714-07D0-4D2A-AFDE-EDB915FF301F}" type="parTrans" cxnId="{929851B3-FDA1-4EFE-8E47-9880C263D732}">
      <dgm:prSet/>
      <dgm:spPr/>
      <dgm:t>
        <a:bodyPr/>
        <a:lstStyle/>
        <a:p>
          <a:endParaRPr lang="pl-PL"/>
        </a:p>
      </dgm:t>
    </dgm:pt>
    <dgm:pt modelId="{83E2B907-154D-4437-8930-2855CA7D0F63}" type="sibTrans" cxnId="{929851B3-FDA1-4EFE-8E47-9880C263D732}">
      <dgm:prSet/>
      <dgm:spPr/>
      <dgm:t>
        <a:bodyPr/>
        <a:lstStyle/>
        <a:p>
          <a:endParaRPr lang="pl-PL"/>
        </a:p>
      </dgm:t>
    </dgm:pt>
    <dgm:pt modelId="{BEF76F0D-3686-4B35-889A-426473FDB310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pl-PL" sz="1600" b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operatora pracowni informatycznej</a:t>
          </a:r>
        </a:p>
        <a:p>
          <a:pPr>
            <a:spcBef>
              <a:spcPts val="600"/>
            </a:spcBef>
            <a:spcAft>
              <a:spcPts val="0"/>
            </a:spcAft>
          </a:pPr>
          <a:endParaRPr lang="pl-PL" sz="1600" b="1" dirty="0">
            <a:solidFill>
              <a:schemeClr val="tx1"/>
            </a:solidFill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  <a:p>
          <a:pPr>
            <a:spcBef>
              <a:spcPts val="600"/>
            </a:spcBef>
            <a:spcAft>
              <a:spcPts val="0"/>
            </a:spcAft>
          </a:pPr>
          <a:r>
            <a:rPr lang="pl-PL" sz="1600" b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l-PL" sz="16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 część pisemna</a:t>
          </a:r>
        </a:p>
        <a:p>
          <a:pPr>
            <a:spcBef>
              <a:spcPct val="0"/>
            </a:spcBef>
            <a:spcAft>
              <a:spcPts val="0"/>
            </a:spcAft>
          </a:pPr>
          <a:r>
            <a:rPr lang="pl-PL" sz="16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l-PL" sz="1600" b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„komputerowa”</a:t>
          </a:r>
        </a:p>
      </dgm:t>
    </dgm:pt>
    <dgm:pt modelId="{270185DD-907B-4F48-B89D-408B4E9A264C}" type="parTrans" cxnId="{315F2B8C-213E-4937-926E-A2DCD5E34D24}">
      <dgm:prSet/>
      <dgm:spPr/>
      <dgm:t>
        <a:bodyPr/>
        <a:lstStyle/>
        <a:p>
          <a:endParaRPr lang="pl-PL"/>
        </a:p>
      </dgm:t>
    </dgm:pt>
    <dgm:pt modelId="{1603994A-C58F-4774-891C-E00434E91886}" type="sibTrans" cxnId="{315F2B8C-213E-4937-926E-A2DCD5E34D24}">
      <dgm:prSet/>
      <dgm:spPr/>
      <dgm:t>
        <a:bodyPr/>
        <a:lstStyle/>
        <a:p>
          <a:endParaRPr lang="pl-PL"/>
        </a:p>
      </dgm:t>
    </dgm:pt>
    <dgm:pt modelId="{DC7417FB-EB85-4DC5-ABA5-3D90B1E68F97}" type="pres">
      <dgm:prSet presAssocID="{1765A4A4-EB74-4FB0-A27B-8C1B80E625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5DDB71D-43DA-4BE5-AB95-00A215E1868E}" type="pres">
      <dgm:prSet presAssocID="{C71CBFAB-A827-4C10-A6B8-DB9407B4745F}" presName="hierRoot1" presStyleCnt="0">
        <dgm:presLayoutVars>
          <dgm:hierBranch val="init"/>
        </dgm:presLayoutVars>
      </dgm:prSet>
      <dgm:spPr/>
    </dgm:pt>
    <dgm:pt modelId="{C9C82944-FA2F-4851-8177-F34A55B661E8}" type="pres">
      <dgm:prSet presAssocID="{C71CBFAB-A827-4C10-A6B8-DB9407B4745F}" presName="rootComposite1" presStyleCnt="0"/>
      <dgm:spPr/>
    </dgm:pt>
    <dgm:pt modelId="{18F253C2-18AB-42F1-9D73-BEF18AE871C8}" type="pres">
      <dgm:prSet presAssocID="{C71CBFAB-A827-4C10-A6B8-DB9407B4745F}" presName="rootText1" presStyleLbl="node0" presStyleIdx="0" presStyleCnt="3" custScaleX="107050" custLinFactNeighborX="-54" custLinFactNeighborY="-1539">
        <dgm:presLayoutVars>
          <dgm:chPref val="3"/>
        </dgm:presLayoutVars>
      </dgm:prSet>
      <dgm:spPr/>
    </dgm:pt>
    <dgm:pt modelId="{8B30B1E6-AB2F-4F32-AB9C-76D1F6228389}" type="pres">
      <dgm:prSet presAssocID="{C71CBFAB-A827-4C10-A6B8-DB9407B4745F}" presName="rootConnector1" presStyleLbl="node1" presStyleIdx="0" presStyleCnt="0"/>
      <dgm:spPr/>
    </dgm:pt>
    <dgm:pt modelId="{CC08159E-9115-41A6-AAFD-BD14744BBCC4}" type="pres">
      <dgm:prSet presAssocID="{C71CBFAB-A827-4C10-A6B8-DB9407B4745F}" presName="hierChild2" presStyleCnt="0"/>
      <dgm:spPr/>
    </dgm:pt>
    <dgm:pt modelId="{B0FDE96B-AE6E-42E4-AB06-5A94BB1FAA79}" type="pres">
      <dgm:prSet presAssocID="{C71CBFAB-A827-4C10-A6B8-DB9407B4745F}" presName="hierChild3" presStyleCnt="0"/>
      <dgm:spPr/>
    </dgm:pt>
    <dgm:pt modelId="{76B4ACAD-CDF2-44DB-94E8-4C27C00E7746}" type="pres">
      <dgm:prSet presAssocID="{0851F153-60B3-4D18-8B2B-DE63293ED6D3}" presName="hierRoot1" presStyleCnt="0">
        <dgm:presLayoutVars>
          <dgm:hierBranch val="init"/>
        </dgm:presLayoutVars>
      </dgm:prSet>
      <dgm:spPr/>
    </dgm:pt>
    <dgm:pt modelId="{F5D8838F-240D-4086-B114-740426A6CBB9}" type="pres">
      <dgm:prSet presAssocID="{0851F153-60B3-4D18-8B2B-DE63293ED6D3}" presName="rootComposite1" presStyleCnt="0"/>
      <dgm:spPr/>
    </dgm:pt>
    <dgm:pt modelId="{AE47406C-F9A9-48EE-A0DF-94764D20FFDE}" type="pres">
      <dgm:prSet presAssocID="{0851F153-60B3-4D18-8B2B-DE63293ED6D3}" presName="rootText1" presStyleLbl="node0" presStyleIdx="1" presStyleCnt="3" custScaleX="111326">
        <dgm:presLayoutVars>
          <dgm:chPref val="3"/>
        </dgm:presLayoutVars>
      </dgm:prSet>
      <dgm:spPr/>
    </dgm:pt>
    <dgm:pt modelId="{19D55E9C-43EC-45FC-823E-7707C6CE65B6}" type="pres">
      <dgm:prSet presAssocID="{0851F153-60B3-4D18-8B2B-DE63293ED6D3}" presName="rootConnector1" presStyleLbl="node1" presStyleIdx="0" presStyleCnt="0"/>
      <dgm:spPr/>
    </dgm:pt>
    <dgm:pt modelId="{52E721C9-61BE-4F57-8C21-8EDA27C064C4}" type="pres">
      <dgm:prSet presAssocID="{0851F153-60B3-4D18-8B2B-DE63293ED6D3}" presName="hierChild2" presStyleCnt="0"/>
      <dgm:spPr/>
    </dgm:pt>
    <dgm:pt modelId="{B2E60C9A-FF8E-4286-9B06-E06FD9CB032A}" type="pres">
      <dgm:prSet presAssocID="{0851F153-60B3-4D18-8B2B-DE63293ED6D3}" presName="hierChild3" presStyleCnt="0"/>
      <dgm:spPr/>
    </dgm:pt>
    <dgm:pt modelId="{FD850093-8F63-4ED4-AF03-674E6395B906}" type="pres">
      <dgm:prSet presAssocID="{BEF76F0D-3686-4B35-889A-426473FDB310}" presName="hierRoot1" presStyleCnt="0">
        <dgm:presLayoutVars>
          <dgm:hierBranch val="init"/>
        </dgm:presLayoutVars>
      </dgm:prSet>
      <dgm:spPr/>
    </dgm:pt>
    <dgm:pt modelId="{4535BDE1-52E5-4CA9-9AB5-7D77432B71F1}" type="pres">
      <dgm:prSet presAssocID="{BEF76F0D-3686-4B35-889A-426473FDB310}" presName="rootComposite1" presStyleCnt="0"/>
      <dgm:spPr/>
    </dgm:pt>
    <dgm:pt modelId="{668858CB-36BE-4348-B21D-998D83B87F14}" type="pres">
      <dgm:prSet presAssocID="{BEF76F0D-3686-4B35-889A-426473FDB310}" presName="rootText1" presStyleLbl="node0" presStyleIdx="2" presStyleCnt="3" custLinFactNeighborX="626">
        <dgm:presLayoutVars>
          <dgm:chPref val="3"/>
        </dgm:presLayoutVars>
      </dgm:prSet>
      <dgm:spPr/>
    </dgm:pt>
    <dgm:pt modelId="{7C43E9F3-D1C4-4155-A291-932B545DC2F4}" type="pres">
      <dgm:prSet presAssocID="{BEF76F0D-3686-4B35-889A-426473FDB310}" presName="rootConnector1" presStyleLbl="node1" presStyleIdx="0" presStyleCnt="0"/>
      <dgm:spPr/>
    </dgm:pt>
    <dgm:pt modelId="{B171FB88-49E4-42CB-855D-8A2504EE32CD}" type="pres">
      <dgm:prSet presAssocID="{BEF76F0D-3686-4B35-889A-426473FDB310}" presName="hierChild2" presStyleCnt="0"/>
      <dgm:spPr/>
    </dgm:pt>
    <dgm:pt modelId="{75012C8A-9A11-48DC-822C-F7120EDB9A41}" type="pres">
      <dgm:prSet presAssocID="{BEF76F0D-3686-4B35-889A-426473FDB310}" presName="hierChild3" presStyleCnt="0"/>
      <dgm:spPr/>
    </dgm:pt>
  </dgm:ptLst>
  <dgm:cxnLst>
    <dgm:cxn modelId="{01353E12-DBB0-4A43-B106-A54A27F74101}" type="presOf" srcId="{0851F153-60B3-4D18-8B2B-DE63293ED6D3}" destId="{AE47406C-F9A9-48EE-A0DF-94764D20FFDE}" srcOrd="0" destOrd="0" presId="urn:microsoft.com/office/officeart/2005/8/layout/orgChart1"/>
    <dgm:cxn modelId="{1D4EAC25-E5BC-40E5-8313-B7E15D847747}" type="presOf" srcId="{BEF76F0D-3686-4B35-889A-426473FDB310}" destId="{668858CB-36BE-4348-B21D-998D83B87F14}" srcOrd="0" destOrd="0" presId="urn:microsoft.com/office/officeart/2005/8/layout/orgChart1"/>
    <dgm:cxn modelId="{11966F61-4B37-4439-935B-C65A612983DB}" type="presOf" srcId="{1765A4A4-EB74-4FB0-A27B-8C1B80E6250D}" destId="{DC7417FB-EB85-4DC5-ABA5-3D90B1E68F97}" srcOrd="0" destOrd="0" presId="urn:microsoft.com/office/officeart/2005/8/layout/orgChart1"/>
    <dgm:cxn modelId="{8514EF57-3219-439B-96AA-5B3826171534}" type="presOf" srcId="{C71CBFAB-A827-4C10-A6B8-DB9407B4745F}" destId="{8B30B1E6-AB2F-4F32-AB9C-76D1F6228389}" srcOrd="1" destOrd="0" presId="urn:microsoft.com/office/officeart/2005/8/layout/orgChart1"/>
    <dgm:cxn modelId="{4E4FA67B-ECE1-4DE2-A87A-F7839AE7EB7E}" type="presOf" srcId="{C71CBFAB-A827-4C10-A6B8-DB9407B4745F}" destId="{18F253C2-18AB-42F1-9D73-BEF18AE871C8}" srcOrd="0" destOrd="0" presId="urn:microsoft.com/office/officeart/2005/8/layout/orgChart1"/>
    <dgm:cxn modelId="{315F2B8C-213E-4937-926E-A2DCD5E34D24}" srcId="{1765A4A4-EB74-4FB0-A27B-8C1B80E6250D}" destId="{BEF76F0D-3686-4B35-889A-426473FDB310}" srcOrd="2" destOrd="0" parTransId="{270185DD-907B-4F48-B89D-408B4E9A264C}" sibTransId="{1603994A-C58F-4774-891C-E00434E91886}"/>
    <dgm:cxn modelId="{C60B158E-8C33-4EA3-8D40-14A4D1D60C42}" type="presOf" srcId="{0851F153-60B3-4D18-8B2B-DE63293ED6D3}" destId="{19D55E9C-43EC-45FC-823E-7707C6CE65B6}" srcOrd="1" destOrd="0" presId="urn:microsoft.com/office/officeart/2005/8/layout/orgChart1"/>
    <dgm:cxn modelId="{929851B3-FDA1-4EFE-8E47-9880C263D732}" srcId="{1765A4A4-EB74-4FB0-A27B-8C1B80E6250D}" destId="{0851F153-60B3-4D18-8B2B-DE63293ED6D3}" srcOrd="1" destOrd="0" parTransId="{F77F9714-07D0-4D2A-AFDE-EDB915FF301F}" sibTransId="{83E2B907-154D-4437-8930-2855CA7D0F63}"/>
    <dgm:cxn modelId="{A3C6D1CB-F1E6-4A7F-8518-C47D08AA62C5}" srcId="{1765A4A4-EB74-4FB0-A27B-8C1B80E6250D}" destId="{C71CBFAB-A827-4C10-A6B8-DB9407B4745F}" srcOrd="0" destOrd="0" parTransId="{7A48C7FC-FA07-4905-8EBD-CE5DB3FD0BBD}" sibTransId="{8F6E6F45-996F-4437-87B0-16105910649D}"/>
    <dgm:cxn modelId="{CA7195FB-B2F6-4D7C-B911-DDD514568440}" type="presOf" srcId="{BEF76F0D-3686-4B35-889A-426473FDB310}" destId="{7C43E9F3-D1C4-4155-A291-932B545DC2F4}" srcOrd="1" destOrd="0" presId="urn:microsoft.com/office/officeart/2005/8/layout/orgChart1"/>
    <dgm:cxn modelId="{F06BF6D0-E662-4973-9DB3-8B1C95042004}" type="presParOf" srcId="{DC7417FB-EB85-4DC5-ABA5-3D90B1E68F97}" destId="{F5DDB71D-43DA-4BE5-AB95-00A215E1868E}" srcOrd="0" destOrd="0" presId="urn:microsoft.com/office/officeart/2005/8/layout/orgChart1"/>
    <dgm:cxn modelId="{39B30F05-5CDA-4407-A391-0BE6F5C801C2}" type="presParOf" srcId="{F5DDB71D-43DA-4BE5-AB95-00A215E1868E}" destId="{C9C82944-FA2F-4851-8177-F34A55B661E8}" srcOrd="0" destOrd="0" presId="urn:microsoft.com/office/officeart/2005/8/layout/orgChart1"/>
    <dgm:cxn modelId="{39AE212F-40A3-4018-BE44-E4F0A7C03B65}" type="presParOf" srcId="{C9C82944-FA2F-4851-8177-F34A55B661E8}" destId="{18F253C2-18AB-42F1-9D73-BEF18AE871C8}" srcOrd="0" destOrd="0" presId="urn:microsoft.com/office/officeart/2005/8/layout/orgChart1"/>
    <dgm:cxn modelId="{21524585-87AA-423A-A85F-1E3C99F7C733}" type="presParOf" srcId="{C9C82944-FA2F-4851-8177-F34A55B661E8}" destId="{8B30B1E6-AB2F-4F32-AB9C-76D1F6228389}" srcOrd="1" destOrd="0" presId="urn:microsoft.com/office/officeart/2005/8/layout/orgChart1"/>
    <dgm:cxn modelId="{CD21042D-1924-4089-AD9D-F6D08858686E}" type="presParOf" srcId="{F5DDB71D-43DA-4BE5-AB95-00A215E1868E}" destId="{CC08159E-9115-41A6-AAFD-BD14744BBCC4}" srcOrd="1" destOrd="0" presId="urn:microsoft.com/office/officeart/2005/8/layout/orgChart1"/>
    <dgm:cxn modelId="{8CF075DA-B9EA-4BF8-B87A-A795B3052A68}" type="presParOf" srcId="{F5DDB71D-43DA-4BE5-AB95-00A215E1868E}" destId="{B0FDE96B-AE6E-42E4-AB06-5A94BB1FAA79}" srcOrd="2" destOrd="0" presId="urn:microsoft.com/office/officeart/2005/8/layout/orgChart1"/>
    <dgm:cxn modelId="{66EAF8A2-55F6-4BED-83C2-EAA4B1FD4B82}" type="presParOf" srcId="{DC7417FB-EB85-4DC5-ABA5-3D90B1E68F97}" destId="{76B4ACAD-CDF2-44DB-94E8-4C27C00E7746}" srcOrd="1" destOrd="0" presId="urn:microsoft.com/office/officeart/2005/8/layout/orgChart1"/>
    <dgm:cxn modelId="{DC034FEF-DCDD-42B0-9849-76F4C9BE2EF8}" type="presParOf" srcId="{76B4ACAD-CDF2-44DB-94E8-4C27C00E7746}" destId="{F5D8838F-240D-4086-B114-740426A6CBB9}" srcOrd="0" destOrd="0" presId="urn:microsoft.com/office/officeart/2005/8/layout/orgChart1"/>
    <dgm:cxn modelId="{7A7DFD90-269A-4B0B-B38A-17703A6BFD84}" type="presParOf" srcId="{F5D8838F-240D-4086-B114-740426A6CBB9}" destId="{AE47406C-F9A9-48EE-A0DF-94764D20FFDE}" srcOrd="0" destOrd="0" presId="urn:microsoft.com/office/officeart/2005/8/layout/orgChart1"/>
    <dgm:cxn modelId="{26AE1CD2-47B3-43A7-8DA2-FC17F629C02B}" type="presParOf" srcId="{F5D8838F-240D-4086-B114-740426A6CBB9}" destId="{19D55E9C-43EC-45FC-823E-7707C6CE65B6}" srcOrd="1" destOrd="0" presId="urn:microsoft.com/office/officeart/2005/8/layout/orgChart1"/>
    <dgm:cxn modelId="{D5C25B1D-61AB-4D9B-A35D-C9C30BB914E7}" type="presParOf" srcId="{76B4ACAD-CDF2-44DB-94E8-4C27C00E7746}" destId="{52E721C9-61BE-4F57-8C21-8EDA27C064C4}" srcOrd="1" destOrd="0" presId="urn:microsoft.com/office/officeart/2005/8/layout/orgChart1"/>
    <dgm:cxn modelId="{6BAA2200-7476-492B-8C1D-1FE9C946E41E}" type="presParOf" srcId="{76B4ACAD-CDF2-44DB-94E8-4C27C00E7746}" destId="{B2E60C9A-FF8E-4286-9B06-E06FD9CB032A}" srcOrd="2" destOrd="0" presId="urn:microsoft.com/office/officeart/2005/8/layout/orgChart1"/>
    <dgm:cxn modelId="{33065266-9243-4524-B602-2667A248D02B}" type="presParOf" srcId="{DC7417FB-EB85-4DC5-ABA5-3D90B1E68F97}" destId="{FD850093-8F63-4ED4-AF03-674E6395B906}" srcOrd="2" destOrd="0" presId="urn:microsoft.com/office/officeart/2005/8/layout/orgChart1"/>
    <dgm:cxn modelId="{8B8658E8-6F74-488C-931C-140394BA2303}" type="presParOf" srcId="{FD850093-8F63-4ED4-AF03-674E6395B906}" destId="{4535BDE1-52E5-4CA9-9AB5-7D77432B71F1}" srcOrd="0" destOrd="0" presId="urn:microsoft.com/office/officeart/2005/8/layout/orgChart1"/>
    <dgm:cxn modelId="{B6F2C98F-BDA7-4A03-BC10-3BEF300974C1}" type="presParOf" srcId="{4535BDE1-52E5-4CA9-9AB5-7D77432B71F1}" destId="{668858CB-36BE-4348-B21D-998D83B87F14}" srcOrd="0" destOrd="0" presId="urn:microsoft.com/office/officeart/2005/8/layout/orgChart1"/>
    <dgm:cxn modelId="{296900C3-F707-45E5-8673-7A020662AD4E}" type="presParOf" srcId="{4535BDE1-52E5-4CA9-9AB5-7D77432B71F1}" destId="{7C43E9F3-D1C4-4155-A291-932B545DC2F4}" srcOrd="1" destOrd="0" presId="urn:microsoft.com/office/officeart/2005/8/layout/orgChart1"/>
    <dgm:cxn modelId="{EF9BA6BD-2002-49DC-9BD4-1C5BF411F00F}" type="presParOf" srcId="{FD850093-8F63-4ED4-AF03-674E6395B906}" destId="{B171FB88-49E4-42CB-855D-8A2504EE32CD}" srcOrd="1" destOrd="0" presId="urn:microsoft.com/office/officeart/2005/8/layout/orgChart1"/>
    <dgm:cxn modelId="{4475E6E9-100A-49E4-84E4-900867D498A0}" type="presParOf" srcId="{FD850093-8F63-4ED4-AF03-674E6395B906}" destId="{75012C8A-9A11-48DC-822C-F7120EDB9A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579DE9-B14E-4064-8D0F-87F42B6904A7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6711B3CD-4F9D-40E6-A748-EF076083FD9F}">
      <dgm:prSet/>
      <dgm:spPr/>
      <dgm:t>
        <a:bodyPr/>
        <a:lstStyle/>
        <a:p>
          <a:r>
            <a:rPr lang="pl-PL"/>
            <a:t>Sprawdzenie kompletności dokumentacji</a:t>
          </a:r>
          <a:endParaRPr lang="pl-PL" dirty="0"/>
        </a:p>
      </dgm:t>
    </dgm:pt>
    <dgm:pt modelId="{E91B252C-8A85-48E6-B8ED-2CA8F19BE882}" type="parTrans" cxnId="{8192D25F-ED01-4686-8AEB-05D7E0F2BD40}">
      <dgm:prSet/>
      <dgm:spPr/>
      <dgm:t>
        <a:bodyPr/>
        <a:lstStyle/>
        <a:p>
          <a:endParaRPr lang="pl-PL"/>
        </a:p>
      </dgm:t>
    </dgm:pt>
    <dgm:pt modelId="{7ABF7E15-FD53-474D-9405-609DE29AFEF9}" type="sibTrans" cxnId="{8192D25F-ED01-4686-8AEB-05D7E0F2BD40}">
      <dgm:prSet/>
      <dgm:spPr/>
      <dgm:t>
        <a:bodyPr/>
        <a:lstStyle/>
        <a:p>
          <a:endParaRPr lang="pl-PL"/>
        </a:p>
      </dgm:t>
    </dgm:pt>
    <dgm:pt modelId="{210ED23C-67B8-40A6-994B-2F78E0E18C36}">
      <dgm:prSet/>
      <dgm:spPr/>
      <dgm:t>
        <a:bodyPr/>
        <a:lstStyle/>
        <a:p>
          <a:r>
            <a:rPr lang="pl-PL"/>
            <a:t>Zakończenie egzaminu w systemie SIOEPKZ</a:t>
          </a:r>
          <a:endParaRPr lang="pl-PL" dirty="0"/>
        </a:p>
      </dgm:t>
    </dgm:pt>
    <dgm:pt modelId="{22BD2A9E-1BAE-4C94-90A2-DF3E6D09877F}" type="parTrans" cxnId="{408B86AC-F860-419C-AB86-95147BE84A7C}">
      <dgm:prSet/>
      <dgm:spPr/>
      <dgm:t>
        <a:bodyPr/>
        <a:lstStyle/>
        <a:p>
          <a:endParaRPr lang="pl-PL"/>
        </a:p>
      </dgm:t>
    </dgm:pt>
    <dgm:pt modelId="{1EE5160C-2A2A-4CCB-9B9C-07A592C77101}" type="sibTrans" cxnId="{408B86AC-F860-419C-AB86-95147BE84A7C}">
      <dgm:prSet/>
      <dgm:spPr/>
      <dgm:t>
        <a:bodyPr/>
        <a:lstStyle/>
        <a:p>
          <a:endParaRPr lang="pl-PL"/>
        </a:p>
      </dgm:t>
    </dgm:pt>
    <dgm:pt modelId="{1A0D0D9C-53A3-4389-B3EC-C8AC174D99FB}">
      <dgm:prSet/>
      <dgm:spPr/>
      <dgm:t>
        <a:bodyPr/>
        <a:lstStyle/>
        <a:p>
          <a:r>
            <a:rPr lang="pl-PL"/>
            <a:t>Edycja protokołu z przebiegu po egzaminie</a:t>
          </a:r>
          <a:endParaRPr lang="pl-PL" dirty="0"/>
        </a:p>
      </dgm:t>
    </dgm:pt>
    <dgm:pt modelId="{AE79787F-9CCF-4F5A-AE1F-20D9F0EEE48E}" type="parTrans" cxnId="{CFEB5C5B-312A-4CD6-9F28-C851C6ADAB5B}">
      <dgm:prSet/>
      <dgm:spPr/>
      <dgm:t>
        <a:bodyPr/>
        <a:lstStyle/>
        <a:p>
          <a:endParaRPr lang="pl-PL"/>
        </a:p>
      </dgm:t>
    </dgm:pt>
    <dgm:pt modelId="{25F0DB7E-E12A-4C5B-8A84-6467323BB75A}" type="sibTrans" cxnId="{CFEB5C5B-312A-4CD6-9F28-C851C6ADAB5B}">
      <dgm:prSet/>
      <dgm:spPr/>
      <dgm:t>
        <a:bodyPr/>
        <a:lstStyle/>
        <a:p>
          <a:endParaRPr lang="pl-PL"/>
        </a:p>
      </dgm:t>
    </dgm:pt>
    <dgm:pt modelId="{2FF5A30B-CCC7-4EDC-A145-D89AEFC09D41}">
      <dgm:prSet/>
      <dgm:spPr/>
      <dgm:t>
        <a:bodyPr/>
        <a:lstStyle/>
        <a:p>
          <a:r>
            <a:rPr lang="pl-PL"/>
            <a:t>Wygenerowanie protokołu zbiorczego </a:t>
          </a:r>
          <a:endParaRPr lang="pl-PL" dirty="0"/>
        </a:p>
      </dgm:t>
    </dgm:pt>
    <dgm:pt modelId="{F18068F6-23F3-48D3-B7D5-1DB0CC1119A8}" type="parTrans" cxnId="{8CDA504C-1BD8-4419-936C-9897DA44EA0E}">
      <dgm:prSet/>
      <dgm:spPr/>
      <dgm:t>
        <a:bodyPr/>
        <a:lstStyle/>
        <a:p>
          <a:endParaRPr lang="pl-PL"/>
        </a:p>
      </dgm:t>
    </dgm:pt>
    <dgm:pt modelId="{C8A22F80-FAAC-4B80-8CC9-8F9644715FE4}" type="sibTrans" cxnId="{8CDA504C-1BD8-4419-936C-9897DA44EA0E}">
      <dgm:prSet/>
      <dgm:spPr/>
      <dgm:t>
        <a:bodyPr/>
        <a:lstStyle/>
        <a:p>
          <a:endParaRPr lang="pl-PL"/>
        </a:p>
      </dgm:t>
    </dgm:pt>
    <dgm:pt modelId="{B52DF567-073C-4B3C-A4B9-F2489CD8A83E}">
      <dgm:prSet/>
      <dgm:spPr/>
      <dgm:t>
        <a:bodyPr/>
        <a:lstStyle/>
        <a:p>
          <a:r>
            <a:rPr lang="pl-PL" dirty="0"/>
            <a:t>Odebranie od PZN prac zdających i dokumentacji z przebiegu egzaminu w danej sali egzaminacyjnej</a:t>
          </a:r>
        </a:p>
      </dgm:t>
    </dgm:pt>
    <dgm:pt modelId="{AA14DF93-A19F-41E2-956D-E0F7133DAE34}" type="sibTrans" cxnId="{F1522160-D1DB-4FC8-B620-10A110737FC6}">
      <dgm:prSet/>
      <dgm:spPr/>
      <dgm:t>
        <a:bodyPr/>
        <a:lstStyle/>
        <a:p>
          <a:endParaRPr lang="pl-PL"/>
        </a:p>
      </dgm:t>
    </dgm:pt>
    <dgm:pt modelId="{106EC050-C735-42CF-9C64-08E5DDB38171}" type="parTrans" cxnId="{F1522160-D1DB-4FC8-B620-10A110737FC6}">
      <dgm:prSet/>
      <dgm:spPr/>
      <dgm:t>
        <a:bodyPr/>
        <a:lstStyle/>
        <a:p>
          <a:endParaRPr lang="pl-PL"/>
        </a:p>
      </dgm:t>
    </dgm:pt>
    <dgm:pt modelId="{2CB2DE44-5233-4DFC-8BF0-5C1682C7689A}" type="pres">
      <dgm:prSet presAssocID="{91579DE9-B14E-4064-8D0F-87F42B6904A7}" presName="Name0" presStyleCnt="0">
        <dgm:presLayoutVars>
          <dgm:dir/>
          <dgm:resizeHandles val="exact"/>
        </dgm:presLayoutVars>
      </dgm:prSet>
      <dgm:spPr/>
    </dgm:pt>
    <dgm:pt modelId="{B66802FC-D89B-4AF7-8284-E0008AB48A10}" type="pres">
      <dgm:prSet presAssocID="{91579DE9-B14E-4064-8D0F-87F42B6904A7}" presName="arrow" presStyleLbl="bgShp" presStyleIdx="0" presStyleCnt="1"/>
      <dgm:spPr>
        <a:solidFill>
          <a:schemeClr val="accent1">
            <a:lumMod val="75000"/>
          </a:schemeClr>
        </a:solidFill>
      </dgm:spPr>
    </dgm:pt>
    <dgm:pt modelId="{9D09526D-E301-45A6-A1F7-7C48613D658D}" type="pres">
      <dgm:prSet presAssocID="{91579DE9-B14E-4064-8D0F-87F42B6904A7}" presName="points" presStyleCnt="0"/>
      <dgm:spPr/>
    </dgm:pt>
    <dgm:pt modelId="{49383C65-D52B-44EE-9BDE-B18B29C50DE6}" type="pres">
      <dgm:prSet presAssocID="{B52DF567-073C-4B3C-A4B9-F2489CD8A83E}" presName="compositeA" presStyleCnt="0"/>
      <dgm:spPr/>
    </dgm:pt>
    <dgm:pt modelId="{FED68CBF-5A3F-4B6E-A41B-0A262DB1505C}" type="pres">
      <dgm:prSet presAssocID="{B52DF567-073C-4B3C-A4B9-F2489CD8A83E}" presName="textA" presStyleLbl="revTx" presStyleIdx="0" presStyleCnt="5">
        <dgm:presLayoutVars>
          <dgm:bulletEnabled val="1"/>
        </dgm:presLayoutVars>
      </dgm:prSet>
      <dgm:spPr/>
    </dgm:pt>
    <dgm:pt modelId="{4DE9E1B7-8ABD-4FF1-9B98-49354AC9DD84}" type="pres">
      <dgm:prSet presAssocID="{B52DF567-073C-4B3C-A4B9-F2489CD8A83E}" presName="circleA" presStyleLbl="node1" presStyleIdx="0" presStyleCnt="5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A7685770-FB64-4254-87E6-2E890B3E63C8}" type="pres">
      <dgm:prSet presAssocID="{B52DF567-073C-4B3C-A4B9-F2489CD8A83E}" presName="spaceA" presStyleCnt="0"/>
      <dgm:spPr/>
    </dgm:pt>
    <dgm:pt modelId="{B7E44E70-5631-41CF-860F-0A4A27B6D6C2}" type="pres">
      <dgm:prSet presAssocID="{AA14DF93-A19F-41E2-956D-E0F7133DAE34}" presName="space" presStyleCnt="0"/>
      <dgm:spPr/>
    </dgm:pt>
    <dgm:pt modelId="{BE9D8EF4-6C07-4862-9851-6CD50CE340AC}" type="pres">
      <dgm:prSet presAssocID="{6711B3CD-4F9D-40E6-A748-EF076083FD9F}" presName="compositeB" presStyleCnt="0"/>
      <dgm:spPr/>
    </dgm:pt>
    <dgm:pt modelId="{1C0176C7-B3D5-4883-838E-2678F8F451A4}" type="pres">
      <dgm:prSet presAssocID="{6711B3CD-4F9D-40E6-A748-EF076083FD9F}" presName="textB" presStyleLbl="revTx" presStyleIdx="1" presStyleCnt="5">
        <dgm:presLayoutVars>
          <dgm:bulletEnabled val="1"/>
        </dgm:presLayoutVars>
      </dgm:prSet>
      <dgm:spPr/>
    </dgm:pt>
    <dgm:pt modelId="{881FE1F8-F035-49BB-A62B-021CC8A49D2F}" type="pres">
      <dgm:prSet presAssocID="{6711B3CD-4F9D-40E6-A748-EF076083FD9F}" presName="circleB" presStyleLbl="node1" presStyleIdx="1" presStyleCnt="5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571694F0-430C-4FF5-B85C-04F6BE6EFA6E}" type="pres">
      <dgm:prSet presAssocID="{6711B3CD-4F9D-40E6-A748-EF076083FD9F}" presName="spaceB" presStyleCnt="0"/>
      <dgm:spPr/>
    </dgm:pt>
    <dgm:pt modelId="{82D67923-FBD3-4990-B81B-926DE1C02BB0}" type="pres">
      <dgm:prSet presAssocID="{7ABF7E15-FD53-474D-9405-609DE29AFEF9}" presName="space" presStyleCnt="0"/>
      <dgm:spPr/>
    </dgm:pt>
    <dgm:pt modelId="{9D5C47DD-75F1-457E-AC38-0038B70B6910}" type="pres">
      <dgm:prSet presAssocID="{210ED23C-67B8-40A6-994B-2F78E0E18C36}" presName="compositeA" presStyleCnt="0"/>
      <dgm:spPr/>
    </dgm:pt>
    <dgm:pt modelId="{2DA27D5F-7D02-45D9-92D8-D2A1286BC3AF}" type="pres">
      <dgm:prSet presAssocID="{210ED23C-67B8-40A6-994B-2F78E0E18C36}" presName="textA" presStyleLbl="revTx" presStyleIdx="2" presStyleCnt="5">
        <dgm:presLayoutVars>
          <dgm:bulletEnabled val="1"/>
        </dgm:presLayoutVars>
      </dgm:prSet>
      <dgm:spPr/>
    </dgm:pt>
    <dgm:pt modelId="{7A5B6900-52F1-4553-B172-DBA405FA5213}" type="pres">
      <dgm:prSet presAssocID="{210ED23C-67B8-40A6-994B-2F78E0E18C36}" presName="circleA" presStyleLbl="node1" presStyleIdx="2" presStyleCnt="5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E72D1D02-D6C4-4A28-A2EF-2FC536B5D3EF}" type="pres">
      <dgm:prSet presAssocID="{210ED23C-67B8-40A6-994B-2F78E0E18C36}" presName="spaceA" presStyleCnt="0"/>
      <dgm:spPr/>
    </dgm:pt>
    <dgm:pt modelId="{04B90E95-B389-4792-B7AF-ABD4BFD421B4}" type="pres">
      <dgm:prSet presAssocID="{1EE5160C-2A2A-4CCB-9B9C-07A592C77101}" presName="space" presStyleCnt="0"/>
      <dgm:spPr/>
    </dgm:pt>
    <dgm:pt modelId="{EB5B56EC-3C87-4056-8B6A-879FD36D4245}" type="pres">
      <dgm:prSet presAssocID="{1A0D0D9C-53A3-4389-B3EC-C8AC174D99FB}" presName="compositeB" presStyleCnt="0"/>
      <dgm:spPr/>
    </dgm:pt>
    <dgm:pt modelId="{21B783FD-A689-4AA7-9896-E8B1FB9B6DD0}" type="pres">
      <dgm:prSet presAssocID="{1A0D0D9C-53A3-4389-B3EC-C8AC174D99FB}" presName="textB" presStyleLbl="revTx" presStyleIdx="3" presStyleCnt="5">
        <dgm:presLayoutVars>
          <dgm:bulletEnabled val="1"/>
        </dgm:presLayoutVars>
      </dgm:prSet>
      <dgm:spPr/>
    </dgm:pt>
    <dgm:pt modelId="{24A2A35B-BDAB-4FE9-A487-B1180606BF58}" type="pres">
      <dgm:prSet presAssocID="{1A0D0D9C-53A3-4389-B3EC-C8AC174D99FB}" presName="circleB" presStyleLbl="node1" presStyleIdx="3" presStyleCnt="5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3CF6173F-4321-4502-BDB5-1771931DE33C}" type="pres">
      <dgm:prSet presAssocID="{1A0D0D9C-53A3-4389-B3EC-C8AC174D99FB}" presName="spaceB" presStyleCnt="0"/>
      <dgm:spPr/>
    </dgm:pt>
    <dgm:pt modelId="{0964F324-CDBB-4505-9D2F-592B5CDDBED6}" type="pres">
      <dgm:prSet presAssocID="{25F0DB7E-E12A-4C5B-8A84-6467323BB75A}" presName="space" presStyleCnt="0"/>
      <dgm:spPr/>
    </dgm:pt>
    <dgm:pt modelId="{5EA16B62-A907-4C64-97E0-129DD0863ADE}" type="pres">
      <dgm:prSet presAssocID="{2FF5A30B-CCC7-4EDC-A145-D89AEFC09D41}" presName="compositeA" presStyleCnt="0"/>
      <dgm:spPr/>
    </dgm:pt>
    <dgm:pt modelId="{5DF77774-4257-4A57-8F76-FC1A4B652351}" type="pres">
      <dgm:prSet presAssocID="{2FF5A30B-CCC7-4EDC-A145-D89AEFC09D41}" presName="textA" presStyleLbl="revTx" presStyleIdx="4" presStyleCnt="5">
        <dgm:presLayoutVars>
          <dgm:bulletEnabled val="1"/>
        </dgm:presLayoutVars>
      </dgm:prSet>
      <dgm:spPr/>
    </dgm:pt>
    <dgm:pt modelId="{AEC4A0B3-821F-4C1B-BE09-2B667DD33708}" type="pres">
      <dgm:prSet presAssocID="{2FF5A30B-CCC7-4EDC-A145-D89AEFC09D41}" presName="circleA" presStyleLbl="node1" presStyleIdx="4" presStyleCnt="5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22FFD7B1-C4B9-4057-B7E0-C31EC4CEDD94}" type="pres">
      <dgm:prSet presAssocID="{2FF5A30B-CCC7-4EDC-A145-D89AEFC09D41}" presName="spaceA" presStyleCnt="0"/>
      <dgm:spPr/>
    </dgm:pt>
  </dgm:ptLst>
  <dgm:cxnLst>
    <dgm:cxn modelId="{594A2823-E13B-4716-9320-C27D460B289B}" type="presOf" srcId="{91579DE9-B14E-4064-8D0F-87F42B6904A7}" destId="{2CB2DE44-5233-4DFC-8BF0-5C1682C7689A}" srcOrd="0" destOrd="0" presId="urn:microsoft.com/office/officeart/2005/8/layout/hProcess11"/>
    <dgm:cxn modelId="{3B617924-6F45-4441-BA72-546A650C5873}" type="presOf" srcId="{210ED23C-67B8-40A6-994B-2F78E0E18C36}" destId="{2DA27D5F-7D02-45D9-92D8-D2A1286BC3AF}" srcOrd="0" destOrd="0" presId="urn:microsoft.com/office/officeart/2005/8/layout/hProcess11"/>
    <dgm:cxn modelId="{ACCE143C-2F80-4D01-8088-F1F4B1A8FA4F}" type="presOf" srcId="{1A0D0D9C-53A3-4389-B3EC-C8AC174D99FB}" destId="{21B783FD-A689-4AA7-9896-E8B1FB9B6DD0}" srcOrd="0" destOrd="0" presId="urn:microsoft.com/office/officeart/2005/8/layout/hProcess11"/>
    <dgm:cxn modelId="{CFEB5C5B-312A-4CD6-9F28-C851C6ADAB5B}" srcId="{91579DE9-B14E-4064-8D0F-87F42B6904A7}" destId="{1A0D0D9C-53A3-4389-B3EC-C8AC174D99FB}" srcOrd="3" destOrd="0" parTransId="{AE79787F-9CCF-4F5A-AE1F-20D9F0EEE48E}" sibTransId="{25F0DB7E-E12A-4C5B-8A84-6467323BB75A}"/>
    <dgm:cxn modelId="{8192D25F-ED01-4686-8AEB-05D7E0F2BD40}" srcId="{91579DE9-B14E-4064-8D0F-87F42B6904A7}" destId="{6711B3CD-4F9D-40E6-A748-EF076083FD9F}" srcOrd="1" destOrd="0" parTransId="{E91B252C-8A85-48E6-B8ED-2CA8F19BE882}" sibTransId="{7ABF7E15-FD53-474D-9405-609DE29AFEF9}"/>
    <dgm:cxn modelId="{F1522160-D1DB-4FC8-B620-10A110737FC6}" srcId="{91579DE9-B14E-4064-8D0F-87F42B6904A7}" destId="{B52DF567-073C-4B3C-A4B9-F2489CD8A83E}" srcOrd="0" destOrd="0" parTransId="{106EC050-C735-42CF-9C64-08E5DDB38171}" sibTransId="{AA14DF93-A19F-41E2-956D-E0F7133DAE34}"/>
    <dgm:cxn modelId="{8CDA504C-1BD8-4419-936C-9897DA44EA0E}" srcId="{91579DE9-B14E-4064-8D0F-87F42B6904A7}" destId="{2FF5A30B-CCC7-4EDC-A145-D89AEFC09D41}" srcOrd="4" destOrd="0" parTransId="{F18068F6-23F3-48D3-B7D5-1DB0CC1119A8}" sibTransId="{C8A22F80-FAAC-4B80-8CC9-8F9644715FE4}"/>
    <dgm:cxn modelId="{D1182A7B-E6B8-4204-AD44-D47D0553ABDE}" type="presOf" srcId="{2FF5A30B-CCC7-4EDC-A145-D89AEFC09D41}" destId="{5DF77774-4257-4A57-8F76-FC1A4B652351}" srcOrd="0" destOrd="0" presId="urn:microsoft.com/office/officeart/2005/8/layout/hProcess11"/>
    <dgm:cxn modelId="{408B86AC-F860-419C-AB86-95147BE84A7C}" srcId="{91579DE9-B14E-4064-8D0F-87F42B6904A7}" destId="{210ED23C-67B8-40A6-994B-2F78E0E18C36}" srcOrd="2" destOrd="0" parTransId="{22BD2A9E-1BAE-4C94-90A2-DF3E6D09877F}" sibTransId="{1EE5160C-2A2A-4CCB-9B9C-07A592C77101}"/>
    <dgm:cxn modelId="{07B05CAE-DD44-40C4-A876-BBA04E8AE524}" type="presOf" srcId="{B52DF567-073C-4B3C-A4B9-F2489CD8A83E}" destId="{FED68CBF-5A3F-4B6E-A41B-0A262DB1505C}" srcOrd="0" destOrd="0" presId="urn:microsoft.com/office/officeart/2005/8/layout/hProcess11"/>
    <dgm:cxn modelId="{250248F3-C88A-49CC-996E-628E303CD5CF}" type="presOf" srcId="{6711B3CD-4F9D-40E6-A748-EF076083FD9F}" destId="{1C0176C7-B3D5-4883-838E-2678F8F451A4}" srcOrd="0" destOrd="0" presId="urn:microsoft.com/office/officeart/2005/8/layout/hProcess11"/>
    <dgm:cxn modelId="{4CE07854-15FA-4E50-8C9B-3879A44F80B6}" type="presParOf" srcId="{2CB2DE44-5233-4DFC-8BF0-5C1682C7689A}" destId="{B66802FC-D89B-4AF7-8284-E0008AB48A10}" srcOrd="0" destOrd="0" presId="urn:microsoft.com/office/officeart/2005/8/layout/hProcess11"/>
    <dgm:cxn modelId="{8164B5B2-433F-411A-A07E-A8C60A621EBA}" type="presParOf" srcId="{2CB2DE44-5233-4DFC-8BF0-5C1682C7689A}" destId="{9D09526D-E301-45A6-A1F7-7C48613D658D}" srcOrd="1" destOrd="0" presId="urn:microsoft.com/office/officeart/2005/8/layout/hProcess11"/>
    <dgm:cxn modelId="{C90B2E0A-F03F-46CA-AD9A-B615843FC278}" type="presParOf" srcId="{9D09526D-E301-45A6-A1F7-7C48613D658D}" destId="{49383C65-D52B-44EE-9BDE-B18B29C50DE6}" srcOrd="0" destOrd="0" presId="urn:microsoft.com/office/officeart/2005/8/layout/hProcess11"/>
    <dgm:cxn modelId="{406DC2C1-BDEE-4616-92B9-7FEBE7724E38}" type="presParOf" srcId="{49383C65-D52B-44EE-9BDE-B18B29C50DE6}" destId="{FED68CBF-5A3F-4B6E-A41B-0A262DB1505C}" srcOrd="0" destOrd="0" presId="urn:microsoft.com/office/officeart/2005/8/layout/hProcess11"/>
    <dgm:cxn modelId="{DD80EF4E-C54A-442B-9E0F-EE0040938612}" type="presParOf" srcId="{49383C65-D52B-44EE-9BDE-B18B29C50DE6}" destId="{4DE9E1B7-8ABD-4FF1-9B98-49354AC9DD84}" srcOrd="1" destOrd="0" presId="urn:microsoft.com/office/officeart/2005/8/layout/hProcess11"/>
    <dgm:cxn modelId="{177B7577-1324-4F83-8A30-933DC2E0A1DC}" type="presParOf" srcId="{49383C65-D52B-44EE-9BDE-B18B29C50DE6}" destId="{A7685770-FB64-4254-87E6-2E890B3E63C8}" srcOrd="2" destOrd="0" presId="urn:microsoft.com/office/officeart/2005/8/layout/hProcess11"/>
    <dgm:cxn modelId="{0EFF54DA-B67D-443E-B7FC-C09DC3AA50B2}" type="presParOf" srcId="{9D09526D-E301-45A6-A1F7-7C48613D658D}" destId="{B7E44E70-5631-41CF-860F-0A4A27B6D6C2}" srcOrd="1" destOrd="0" presId="urn:microsoft.com/office/officeart/2005/8/layout/hProcess11"/>
    <dgm:cxn modelId="{8D5914FB-AB10-40A2-B803-A7050E9963F3}" type="presParOf" srcId="{9D09526D-E301-45A6-A1F7-7C48613D658D}" destId="{BE9D8EF4-6C07-4862-9851-6CD50CE340AC}" srcOrd="2" destOrd="0" presId="urn:microsoft.com/office/officeart/2005/8/layout/hProcess11"/>
    <dgm:cxn modelId="{F6089E5F-9D18-4E60-BB8D-BBB06C40FFC9}" type="presParOf" srcId="{BE9D8EF4-6C07-4862-9851-6CD50CE340AC}" destId="{1C0176C7-B3D5-4883-838E-2678F8F451A4}" srcOrd="0" destOrd="0" presId="urn:microsoft.com/office/officeart/2005/8/layout/hProcess11"/>
    <dgm:cxn modelId="{008DCF4C-3A71-4B10-AF53-FBACBAB4542E}" type="presParOf" srcId="{BE9D8EF4-6C07-4862-9851-6CD50CE340AC}" destId="{881FE1F8-F035-49BB-A62B-021CC8A49D2F}" srcOrd="1" destOrd="0" presId="urn:microsoft.com/office/officeart/2005/8/layout/hProcess11"/>
    <dgm:cxn modelId="{ED75988B-05D4-4302-BAF6-C48EB0837B98}" type="presParOf" srcId="{BE9D8EF4-6C07-4862-9851-6CD50CE340AC}" destId="{571694F0-430C-4FF5-B85C-04F6BE6EFA6E}" srcOrd="2" destOrd="0" presId="urn:microsoft.com/office/officeart/2005/8/layout/hProcess11"/>
    <dgm:cxn modelId="{5945E9C9-4104-44C4-AEA7-EC6CDCD6C663}" type="presParOf" srcId="{9D09526D-E301-45A6-A1F7-7C48613D658D}" destId="{82D67923-FBD3-4990-B81B-926DE1C02BB0}" srcOrd="3" destOrd="0" presId="urn:microsoft.com/office/officeart/2005/8/layout/hProcess11"/>
    <dgm:cxn modelId="{074CF4AF-33C4-4551-A2C4-E136383CC847}" type="presParOf" srcId="{9D09526D-E301-45A6-A1F7-7C48613D658D}" destId="{9D5C47DD-75F1-457E-AC38-0038B70B6910}" srcOrd="4" destOrd="0" presId="urn:microsoft.com/office/officeart/2005/8/layout/hProcess11"/>
    <dgm:cxn modelId="{4FF6CF10-FEB4-4AFC-AD81-6E6112D28F4F}" type="presParOf" srcId="{9D5C47DD-75F1-457E-AC38-0038B70B6910}" destId="{2DA27D5F-7D02-45D9-92D8-D2A1286BC3AF}" srcOrd="0" destOrd="0" presId="urn:microsoft.com/office/officeart/2005/8/layout/hProcess11"/>
    <dgm:cxn modelId="{B390E912-298F-437F-B48F-3DBEE4047ED5}" type="presParOf" srcId="{9D5C47DD-75F1-457E-AC38-0038B70B6910}" destId="{7A5B6900-52F1-4553-B172-DBA405FA5213}" srcOrd="1" destOrd="0" presId="urn:microsoft.com/office/officeart/2005/8/layout/hProcess11"/>
    <dgm:cxn modelId="{CDF3EE2A-A3AE-4E5E-81BA-604835ACC38A}" type="presParOf" srcId="{9D5C47DD-75F1-457E-AC38-0038B70B6910}" destId="{E72D1D02-D6C4-4A28-A2EF-2FC536B5D3EF}" srcOrd="2" destOrd="0" presId="urn:microsoft.com/office/officeart/2005/8/layout/hProcess11"/>
    <dgm:cxn modelId="{34F999C4-4851-4594-931F-1798FE7E83F1}" type="presParOf" srcId="{9D09526D-E301-45A6-A1F7-7C48613D658D}" destId="{04B90E95-B389-4792-B7AF-ABD4BFD421B4}" srcOrd="5" destOrd="0" presId="urn:microsoft.com/office/officeart/2005/8/layout/hProcess11"/>
    <dgm:cxn modelId="{6292C7AF-32EE-4959-BEA2-8CE8D1CBF51A}" type="presParOf" srcId="{9D09526D-E301-45A6-A1F7-7C48613D658D}" destId="{EB5B56EC-3C87-4056-8B6A-879FD36D4245}" srcOrd="6" destOrd="0" presId="urn:microsoft.com/office/officeart/2005/8/layout/hProcess11"/>
    <dgm:cxn modelId="{95E2769F-07EE-4EC1-8CCF-6193690BE44C}" type="presParOf" srcId="{EB5B56EC-3C87-4056-8B6A-879FD36D4245}" destId="{21B783FD-A689-4AA7-9896-E8B1FB9B6DD0}" srcOrd="0" destOrd="0" presId="urn:microsoft.com/office/officeart/2005/8/layout/hProcess11"/>
    <dgm:cxn modelId="{DA6A1DBC-86EE-4735-919F-49A9C046DB34}" type="presParOf" srcId="{EB5B56EC-3C87-4056-8B6A-879FD36D4245}" destId="{24A2A35B-BDAB-4FE9-A487-B1180606BF58}" srcOrd="1" destOrd="0" presId="urn:microsoft.com/office/officeart/2005/8/layout/hProcess11"/>
    <dgm:cxn modelId="{69E53BEA-7FBF-4694-80F5-B1099845B3C9}" type="presParOf" srcId="{EB5B56EC-3C87-4056-8B6A-879FD36D4245}" destId="{3CF6173F-4321-4502-BDB5-1771931DE33C}" srcOrd="2" destOrd="0" presId="urn:microsoft.com/office/officeart/2005/8/layout/hProcess11"/>
    <dgm:cxn modelId="{49172E47-D6F8-437E-AA80-43C68619C0B9}" type="presParOf" srcId="{9D09526D-E301-45A6-A1F7-7C48613D658D}" destId="{0964F324-CDBB-4505-9D2F-592B5CDDBED6}" srcOrd="7" destOrd="0" presId="urn:microsoft.com/office/officeart/2005/8/layout/hProcess11"/>
    <dgm:cxn modelId="{14170B7C-D107-4571-9AAB-20CD68F9B685}" type="presParOf" srcId="{9D09526D-E301-45A6-A1F7-7C48613D658D}" destId="{5EA16B62-A907-4C64-97E0-129DD0863ADE}" srcOrd="8" destOrd="0" presId="urn:microsoft.com/office/officeart/2005/8/layout/hProcess11"/>
    <dgm:cxn modelId="{1FF5900D-17BC-4F09-B78B-6D21DD6C22B3}" type="presParOf" srcId="{5EA16B62-A907-4C64-97E0-129DD0863ADE}" destId="{5DF77774-4257-4A57-8F76-FC1A4B652351}" srcOrd="0" destOrd="0" presId="urn:microsoft.com/office/officeart/2005/8/layout/hProcess11"/>
    <dgm:cxn modelId="{654D2FF4-35A5-4D82-94DE-CADE55066998}" type="presParOf" srcId="{5EA16B62-A907-4C64-97E0-129DD0863ADE}" destId="{AEC4A0B3-821F-4C1B-BE09-2B667DD33708}" srcOrd="1" destOrd="0" presId="urn:microsoft.com/office/officeart/2005/8/layout/hProcess11"/>
    <dgm:cxn modelId="{BD7ACEEF-505D-448E-A7BC-9E58C542553B}" type="presParOf" srcId="{5EA16B62-A907-4C64-97E0-129DD0863ADE}" destId="{22FFD7B1-C4B9-4057-B7E0-C31EC4CEDD9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FD3409-1BB3-4746-B72B-01C9FC47CBCC}" type="doc">
      <dgm:prSet loTypeId="urn:microsoft.com/office/officeart/2005/8/layout/chevron1" loCatId="process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pl-PL"/>
        </a:p>
      </dgm:t>
    </dgm:pt>
    <dgm:pt modelId="{AA03D36A-CB69-4B24-9F54-5C563EC3953A}">
      <dgm:prSet phldrT="[Tekst]" custT="1"/>
      <dgm:spPr>
        <a:xfrm>
          <a:off x="1398" y="70721"/>
          <a:ext cx="2682532" cy="73082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>
            <a:buNone/>
          </a:pPr>
          <a:r>
            <a:rPr lang="pl-PL" sz="1800" dirty="0">
              <a:solidFill>
                <a:schemeClr val="tx1"/>
              </a:solidFill>
              <a:latin typeface="+mn-lt"/>
              <a:ea typeface="+mn-ea"/>
              <a:cs typeface="+mn-cs"/>
            </a:rPr>
            <a:t>Proces egzaminowania</a:t>
          </a:r>
        </a:p>
      </dgm:t>
    </dgm:pt>
    <dgm:pt modelId="{27243F8C-320C-4172-9392-4A726E139879}" type="parTrans" cxnId="{56AC2942-A487-403B-9107-626F467F532F}">
      <dgm:prSet/>
      <dgm:spPr/>
      <dgm:t>
        <a:bodyPr/>
        <a:lstStyle/>
        <a:p>
          <a:endParaRPr lang="pl-PL" sz="2000"/>
        </a:p>
      </dgm:t>
    </dgm:pt>
    <dgm:pt modelId="{A7FE62C6-C15F-42C3-8161-C64C2F1F3EE3}" type="sibTrans" cxnId="{56AC2942-A487-403B-9107-626F467F532F}">
      <dgm:prSet/>
      <dgm:spPr/>
      <dgm:t>
        <a:bodyPr/>
        <a:lstStyle/>
        <a:p>
          <a:endParaRPr lang="pl-PL" sz="2000"/>
        </a:p>
      </dgm:t>
    </dgm:pt>
    <dgm:pt modelId="{E4258972-B85A-4864-A8B0-E964156A14D0}">
      <dgm:prSet phldrT="[Tekst]" custT="1"/>
      <dgm:spPr>
        <a:xfrm>
          <a:off x="2501226" y="70721"/>
          <a:ext cx="1849506" cy="730820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>
            <a:buNone/>
          </a:pPr>
          <a:r>
            <a:rPr lang="pl-PL" sz="1800" dirty="0">
              <a:solidFill>
                <a:schemeClr val="tx1"/>
              </a:solidFill>
              <a:latin typeface="+mn-lt"/>
              <a:ea typeface="+mn-ea"/>
              <a:cs typeface="+mn-cs"/>
            </a:rPr>
            <a:t>Egzaminy</a:t>
          </a:r>
        </a:p>
      </dgm:t>
    </dgm:pt>
    <dgm:pt modelId="{8B36E18E-B8CC-43A2-85F6-D7A626C7F4F5}" type="parTrans" cxnId="{6BDDCDEB-A5B0-4435-918C-273096381478}">
      <dgm:prSet/>
      <dgm:spPr/>
      <dgm:t>
        <a:bodyPr/>
        <a:lstStyle/>
        <a:p>
          <a:endParaRPr lang="pl-PL" sz="2000"/>
        </a:p>
      </dgm:t>
    </dgm:pt>
    <dgm:pt modelId="{461CE8C9-179D-4127-80FF-F4C7A1160443}" type="sibTrans" cxnId="{6BDDCDEB-A5B0-4435-918C-273096381478}">
      <dgm:prSet/>
      <dgm:spPr/>
      <dgm:t>
        <a:bodyPr/>
        <a:lstStyle/>
        <a:p>
          <a:endParaRPr lang="pl-PL" sz="2000"/>
        </a:p>
      </dgm:t>
    </dgm:pt>
    <dgm:pt modelId="{7864E77E-3562-4077-B37F-1B6B65B7B36E}">
      <dgm:prSet phldrT="[Tekst]" custT="1"/>
      <dgm:spPr>
        <a:xfrm>
          <a:off x="4168027" y="70721"/>
          <a:ext cx="1827051" cy="730820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>
            <a:buNone/>
          </a:pPr>
          <a:r>
            <a:rPr lang="pl-PL" sz="1800" dirty="0">
              <a:solidFill>
                <a:schemeClr val="tx1"/>
              </a:solidFill>
              <a:latin typeface="+mn-lt"/>
              <a:ea typeface="+mn-ea"/>
              <a:cs typeface="+mn-cs"/>
            </a:rPr>
            <a:t>Egzaminy</a:t>
          </a:r>
        </a:p>
      </dgm:t>
    </dgm:pt>
    <dgm:pt modelId="{5C53D559-6190-4DFC-A0F2-83CFD494399A}" type="parTrans" cxnId="{BF5CC63B-0E9E-4996-AB76-B56537CFAD85}">
      <dgm:prSet/>
      <dgm:spPr/>
      <dgm:t>
        <a:bodyPr/>
        <a:lstStyle/>
        <a:p>
          <a:endParaRPr lang="pl-PL" sz="2000"/>
        </a:p>
      </dgm:t>
    </dgm:pt>
    <dgm:pt modelId="{8E12EDC3-76C0-4F56-A2C2-87E9CFE85C67}" type="sibTrans" cxnId="{BF5CC63B-0E9E-4996-AB76-B56537CFAD85}">
      <dgm:prSet/>
      <dgm:spPr/>
      <dgm:t>
        <a:bodyPr/>
        <a:lstStyle/>
        <a:p>
          <a:endParaRPr lang="pl-PL" sz="2000"/>
        </a:p>
      </dgm:t>
    </dgm:pt>
    <dgm:pt modelId="{1CC25C82-B488-4F1C-AA91-91603FA07652}" type="pres">
      <dgm:prSet presAssocID="{BCFD3409-1BB3-4746-B72B-01C9FC47CBCC}" presName="Name0" presStyleCnt="0">
        <dgm:presLayoutVars>
          <dgm:dir/>
          <dgm:animLvl val="lvl"/>
          <dgm:resizeHandles val="exact"/>
        </dgm:presLayoutVars>
      </dgm:prSet>
      <dgm:spPr/>
    </dgm:pt>
    <dgm:pt modelId="{928D4632-5803-4627-B796-220535E955C6}" type="pres">
      <dgm:prSet presAssocID="{AA03D36A-CB69-4B24-9F54-5C563EC3953A}" presName="parTxOnly" presStyleLbl="node1" presStyleIdx="0" presStyleCnt="3" custScaleX="146823" custLinFactNeighborX="18890" custLinFactNeighborY="1311">
        <dgm:presLayoutVars>
          <dgm:chMax val="0"/>
          <dgm:chPref val="0"/>
          <dgm:bulletEnabled val="1"/>
        </dgm:presLayoutVars>
      </dgm:prSet>
      <dgm:spPr/>
    </dgm:pt>
    <dgm:pt modelId="{1F141A2C-2B98-42A5-90BD-C55003600D9E}" type="pres">
      <dgm:prSet presAssocID="{A7FE62C6-C15F-42C3-8161-C64C2F1F3EE3}" presName="parTxOnlySpace" presStyleCnt="0"/>
      <dgm:spPr/>
    </dgm:pt>
    <dgm:pt modelId="{B7154817-CDFB-4432-919C-8D112D9226C3}" type="pres">
      <dgm:prSet presAssocID="{E4258972-B85A-4864-A8B0-E964156A14D0}" presName="parTxOnly" presStyleLbl="node1" presStyleIdx="1" presStyleCnt="3" custScaleX="101229">
        <dgm:presLayoutVars>
          <dgm:chMax val="0"/>
          <dgm:chPref val="0"/>
          <dgm:bulletEnabled val="1"/>
        </dgm:presLayoutVars>
      </dgm:prSet>
      <dgm:spPr/>
    </dgm:pt>
    <dgm:pt modelId="{8EB2B0B0-7F3D-4882-96A5-DE9D8CBB6482}" type="pres">
      <dgm:prSet presAssocID="{461CE8C9-179D-4127-80FF-F4C7A1160443}" presName="parTxOnlySpace" presStyleCnt="0"/>
      <dgm:spPr/>
    </dgm:pt>
    <dgm:pt modelId="{7B37C052-CB21-49CC-8714-754E4D96E88C}" type="pres">
      <dgm:prSet presAssocID="{7864E77E-3562-4077-B37F-1B6B65B7B36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1C76121-1C16-4832-8C0A-3D6F1C578A37}" type="presOf" srcId="{7864E77E-3562-4077-B37F-1B6B65B7B36E}" destId="{7B37C052-CB21-49CC-8714-754E4D96E88C}" srcOrd="0" destOrd="0" presId="urn:microsoft.com/office/officeart/2005/8/layout/chevron1"/>
    <dgm:cxn modelId="{BF5CC63B-0E9E-4996-AB76-B56537CFAD85}" srcId="{BCFD3409-1BB3-4746-B72B-01C9FC47CBCC}" destId="{7864E77E-3562-4077-B37F-1B6B65B7B36E}" srcOrd="2" destOrd="0" parTransId="{5C53D559-6190-4DFC-A0F2-83CFD494399A}" sibTransId="{8E12EDC3-76C0-4F56-A2C2-87E9CFE85C67}"/>
    <dgm:cxn modelId="{7807325E-208B-410F-8561-AF15FA25AE97}" type="presOf" srcId="{E4258972-B85A-4864-A8B0-E964156A14D0}" destId="{B7154817-CDFB-4432-919C-8D112D9226C3}" srcOrd="0" destOrd="0" presId="urn:microsoft.com/office/officeart/2005/8/layout/chevron1"/>
    <dgm:cxn modelId="{56AC2942-A487-403B-9107-626F467F532F}" srcId="{BCFD3409-1BB3-4746-B72B-01C9FC47CBCC}" destId="{AA03D36A-CB69-4B24-9F54-5C563EC3953A}" srcOrd="0" destOrd="0" parTransId="{27243F8C-320C-4172-9392-4A726E139879}" sibTransId="{A7FE62C6-C15F-42C3-8161-C64C2F1F3EE3}"/>
    <dgm:cxn modelId="{D615C768-0946-4AB6-AC30-B639335C9C0B}" type="presOf" srcId="{AA03D36A-CB69-4B24-9F54-5C563EC3953A}" destId="{928D4632-5803-4627-B796-220535E955C6}" srcOrd="0" destOrd="0" presId="urn:microsoft.com/office/officeart/2005/8/layout/chevron1"/>
    <dgm:cxn modelId="{832C8E50-E0F7-4872-A9F6-D181314FFB5F}" type="presOf" srcId="{BCFD3409-1BB3-4746-B72B-01C9FC47CBCC}" destId="{1CC25C82-B488-4F1C-AA91-91603FA07652}" srcOrd="0" destOrd="0" presId="urn:microsoft.com/office/officeart/2005/8/layout/chevron1"/>
    <dgm:cxn modelId="{6BDDCDEB-A5B0-4435-918C-273096381478}" srcId="{BCFD3409-1BB3-4746-B72B-01C9FC47CBCC}" destId="{E4258972-B85A-4864-A8B0-E964156A14D0}" srcOrd="1" destOrd="0" parTransId="{8B36E18E-B8CC-43A2-85F6-D7A626C7F4F5}" sibTransId="{461CE8C9-179D-4127-80FF-F4C7A1160443}"/>
    <dgm:cxn modelId="{782D8A61-14F4-47C7-90E0-3392A29936AE}" type="presParOf" srcId="{1CC25C82-B488-4F1C-AA91-91603FA07652}" destId="{928D4632-5803-4627-B796-220535E955C6}" srcOrd="0" destOrd="0" presId="urn:microsoft.com/office/officeart/2005/8/layout/chevron1"/>
    <dgm:cxn modelId="{AEB0BC04-094F-4EF2-B46E-A375A7736CC9}" type="presParOf" srcId="{1CC25C82-B488-4F1C-AA91-91603FA07652}" destId="{1F141A2C-2B98-42A5-90BD-C55003600D9E}" srcOrd="1" destOrd="0" presId="urn:microsoft.com/office/officeart/2005/8/layout/chevron1"/>
    <dgm:cxn modelId="{46B479AD-CC15-49AE-A6A5-DF9BDD413DAB}" type="presParOf" srcId="{1CC25C82-B488-4F1C-AA91-91603FA07652}" destId="{B7154817-CDFB-4432-919C-8D112D9226C3}" srcOrd="2" destOrd="0" presId="urn:microsoft.com/office/officeart/2005/8/layout/chevron1"/>
    <dgm:cxn modelId="{DBAC375C-8618-4A67-9E05-1BB2FF8EE570}" type="presParOf" srcId="{1CC25C82-B488-4F1C-AA91-91603FA07652}" destId="{8EB2B0B0-7F3D-4882-96A5-DE9D8CBB6482}" srcOrd="3" destOrd="0" presId="urn:microsoft.com/office/officeart/2005/8/layout/chevron1"/>
    <dgm:cxn modelId="{C7658BD3-0D92-45E9-A38C-FD18E41EC980}" type="presParOf" srcId="{1CC25C82-B488-4F1C-AA91-91603FA07652}" destId="{7B37C052-CB21-49CC-8714-754E4D96E8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FD3409-1BB3-4746-B72B-01C9FC47CBCC}" type="doc">
      <dgm:prSet loTypeId="urn:microsoft.com/office/officeart/2005/8/layout/chevron1" loCatId="process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pl-PL"/>
        </a:p>
      </dgm:t>
    </dgm:pt>
    <dgm:pt modelId="{AA03D36A-CB69-4B24-9F54-5C563EC3953A}">
      <dgm:prSet phldrT="[Tekst]" custT="1"/>
      <dgm:spPr>
        <a:xfrm>
          <a:off x="0" y="0"/>
          <a:ext cx="2906674" cy="74335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>
            <a:buNone/>
          </a:pPr>
          <a:r>
            <a:rPr lang="pl-PL" sz="1800" dirty="0">
              <a:solidFill>
                <a:schemeClr val="tx1"/>
              </a:solidFill>
              <a:latin typeface="+mn-lt"/>
              <a:ea typeface="+mn-ea"/>
              <a:cs typeface="+mn-cs"/>
            </a:rPr>
            <a:t>Proces egzaminowania</a:t>
          </a:r>
        </a:p>
      </dgm:t>
    </dgm:pt>
    <dgm:pt modelId="{27243F8C-320C-4172-9392-4A726E139879}" type="parTrans" cxnId="{56AC2942-A487-403B-9107-626F467F532F}">
      <dgm:prSet/>
      <dgm:spPr/>
      <dgm:t>
        <a:bodyPr/>
        <a:lstStyle/>
        <a:p>
          <a:endParaRPr lang="pl-PL" sz="2000"/>
        </a:p>
      </dgm:t>
    </dgm:pt>
    <dgm:pt modelId="{A7FE62C6-C15F-42C3-8161-C64C2F1F3EE3}" type="sibTrans" cxnId="{56AC2942-A487-403B-9107-626F467F532F}">
      <dgm:prSet/>
      <dgm:spPr/>
      <dgm:t>
        <a:bodyPr/>
        <a:lstStyle/>
        <a:p>
          <a:endParaRPr lang="pl-PL" sz="2000"/>
        </a:p>
      </dgm:t>
    </dgm:pt>
    <dgm:pt modelId="{E4258972-B85A-4864-A8B0-E964156A14D0}">
      <dgm:prSet phldrT="[Tekst]" custT="1"/>
      <dgm:spPr>
        <a:xfrm>
          <a:off x="2710218" y="0"/>
          <a:ext cx="2004043" cy="74335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>
            <a:buNone/>
          </a:pPr>
          <a:r>
            <a:rPr lang="pl-PL" sz="1800" dirty="0">
              <a:solidFill>
                <a:schemeClr val="tx1"/>
              </a:solidFill>
              <a:latin typeface="+mn-lt"/>
              <a:ea typeface="+mn-ea"/>
              <a:cs typeface="+mn-cs"/>
            </a:rPr>
            <a:t>Egzaminy</a:t>
          </a:r>
        </a:p>
      </dgm:t>
    </dgm:pt>
    <dgm:pt modelId="{8B36E18E-B8CC-43A2-85F6-D7A626C7F4F5}" type="parTrans" cxnId="{6BDDCDEB-A5B0-4435-918C-273096381478}">
      <dgm:prSet/>
      <dgm:spPr/>
      <dgm:t>
        <a:bodyPr/>
        <a:lstStyle/>
        <a:p>
          <a:endParaRPr lang="pl-PL" sz="2000"/>
        </a:p>
      </dgm:t>
    </dgm:pt>
    <dgm:pt modelId="{461CE8C9-179D-4127-80FF-F4C7A1160443}" type="sibTrans" cxnId="{6BDDCDEB-A5B0-4435-918C-273096381478}">
      <dgm:prSet/>
      <dgm:spPr/>
      <dgm:t>
        <a:bodyPr/>
        <a:lstStyle/>
        <a:p>
          <a:endParaRPr lang="pl-PL" sz="2000"/>
        </a:p>
      </dgm:t>
    </dgm:pt>
    <dgm:pt modelId="{7864E77E-3562-4077-B37F-1B6B65B7B36E}">
      <dgm:prSet phldrT="[Tekst]" custT="1"/>
      <dgm:spPr>
        <a:xfrm>
          <a:off x="4516291" y="0"/>
          <a:ext cx="1979713" cy="74335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>
            <a:buNone/>
          </a:pPr>
          <a:r>
            <a:rPr lang="pl-PL" sz="1800" dirty="0">
              <a:solidFill>
                <a:schemeClr val="tx1"/>
              </a:solidFill>
              <a:latin typeface="+mn-lt"/>
              <a:ea typeface="+mn-ea"/>
              <a:cs typeface="+mn-cs"/>
            </a:rPr>
            <a:t>Egzaminy-protokoły</a:t>
          </a:r>
        </a:p>
      </dgm:t>
    </dgm:pt>
    <dgm:pt modelId="{5C53D559-6190-4DFC-A0F2-83CFD494399A}" type="parTrans" cxnId="{BF5CC63B-0E9E-4996-AB76-B56537CFAD85}">
      <dgm:prSet/>
      <dgm:spPr/>
      <dgm:t>
        <a:bodyPr/>
        <a:lstStyle/>
        <a:p>
          <a:endParaRPr lang="pl-PL" sz="2000"/>
        </a:p>
      </dgm:t>
    </dgm:pt>
    <dgm:pt modelId="{8E12EDC3-76C0-4F56-A2C2-87E9CFE85C67}" type="sibTrans" cxnId="{BF5CC63B-0E9E-4996-AB76-B56537CFAD85}">
      <dgm:prSet/>
      <dgm:spPr/>
      <dgm:t>
        <a:bodyPr/>
        <a:lstStyle/>
        <a:p>
          <a:endParaRPr lang="pl-PL" sz="2000"/>
        </a:p>
      </dgm:t>
    </dgm:pt>
    <dgm:pt modelId="{1CC25C82-B488-4F1C-AA91-91603FA07652}" type="pres">
      <dgm:prSet presAssocID="{BCFD3409-1BB3-4746-B72B-01C9FC47CBCC}" presName="Name0" presStyleCnt="0">
        <dgm:presLayoutVars>
          <dgm:dir/>
          <dgm:animLvl val="lvl"/>
          <dgm:resizeHandles val="exact"/>
        </dgm:presLayoutVars>
      </dgm:prSet>
      <dgm:spPr/>
    </dgm:pt>
    <dgm:pt modelId="{928D4632-5803-4627-B796-220535E955C6}" type="pres">
      <dgm:prSet presAssocID="{AA03D36A-CB69-4B24-9F54-5C563EC3953A}" presName="parTxOnly" presStyleLbl="node1" presStyleIdx="0" presStyleCnt="3" custScaleX="146823" custLinFactNeighborX="9089" custLinFactNeighborY="-1907">
        <dgm:presLayoutVars>
          <dgm:chMax val="0"/>
          <dgm:chPref val="0"/>
          <dgm:bulletEnabled val="1"/>
        </dgm:presLayoutVars>
      </dgm:prSet>
      <dgm:spPr/>
    </dgm:pt>
    <dgm:pt modelId="{1F141A2C-2B98-42A5-90BD-C55003600D9E}" type="pres">
      <dgm:prSet presAssocID="{A7FE62C6-C15F-42C3-8161-C64C2F1F3EE3}" presName="parTxOnlySpace" presStyleCnt="0"/>
      <dgm:spPr/>
    </dgm:pt>
    <dgm:pt modelId="{B7154817-CDFB-4432-919C-8D112D9226C3}" type="pres">
      <dgm:prSet presAssocID="{E4258972-B85A-4864-A8B0-E964156A14D0}" presName="parTxOnly" presStyleLbl="node1" presStyleIdx="1" presStyleCnt="3" custScaleX="101229" custLinFactNeighborX="12799" custLinFactNeighborY="-5715">
        <dgm:presLayoutVars>
          <dgm:chMax val="0"/>
          <dgm:chPref val="0"/>
          <dgm:bulletEnabled val="1"/>
        </dgm:presLayoutVars>
      </dgm:prSet>
      <dgm:spPr/>
    </dgm:pt>
    <dgm:pt modelId="{8EB2B0B0-7F3D-4882-96A5-DE9D8CBB6482}" type="pres">
      <dgm:prSet presAssocID="{461CE8C9-179D-4127-80FF-F4C7A1160443}" presName="parTxOnlySpace" presStyleCnt="0"/>
      <dgm:spPr/>
    </dgm:pt>
    <dgm:pt modelId="{7B37C052-CB21-49CC-8714-754E4D96E88C}" type="pres">
      <dgm:prSet presAssocID="{7864E77E-3562-4077-B37F-1B6B65B7B36E}" presName="parTxOnly" presStyleLbl="node1" presStyleIdx="2" presStyleCnt="3" custLinFactNeighborX="18425">
        <dgm:presLayoutVars>
          <dgm:chMax val="0"/>
          <dgm:chPref val="0"/>
          <dgm:bulletEnabled val="1"/>
        </dgm:presLayoutVars>
      </dgm:prSet>
      <dgm:spPr/>
    </dgm:pt>
  </dgm:ptLst>
  <dgm:cxnLst>
    <dgm:cxn modelId="{D1C76121-1C16-4832-8C0A-3D6F1C578A37}" type="presOf" srcId="{7864E77E-3562-4077-B37F-1B6B65B7B36E}" destId="{7B37C052-CB21-49CC-8714-754E4D96E88C}" srcOrd="0" destOrd="0" presId="urn:microsoft.com/office/officeart/2005/8/layout/chevron1"/>
    <dgm:cxn modelId="{BF5CC63B-0E9E-4996-AB76-B56537CFAD85}" srcId="{BCFD3409-1BB3-4746-B72B-01C9FC47CBCC}" destId="{7864E77E-3562-4077-B37F-1B6B65B7B36E}" srcOrd="2" destOrd="0" parTransId="{5C53D559-6190-4DFC-A0F2-83CFD494399A}" sibTransId="{8E12EDC3-76C0-4F56-A2C2-87E9CFE85C67}"/>
    <dgm:cxn modelId="{7807325E-208B-410F-8561-AF15FA25AE97}" type="presOf" srcId="{E4258972-B85A-4864-A8B0-E964156A14D0}" destId="{B7154817-CDFB-4432-919C-8D112D9226C3}" srcOrd="0" destOrd="0" presId="urn:microsoft.com/office/officeart/2005/8/layout/chevron1"/>
    <dgm:cxn modelId="{56AC2942-A487-403B-9107-626F467F532F}" srcId="{BCFD3409-1BB3-4746-B72B-01C9FC47CBCC}" destId="{AA03D36A-CB69-4B24-9F54-5C563EC3953A}" srcOrd="0" destOrd="0" parTransId="{27243F8C-320C-4172-9392-4A726E139879}" sibTransId="{A7FE62C6-C15F-42C3-8161-C64C2F1F3EE3}"/>
    <dgm:cxn modelId="{D615C768-0946-4AB6-AC30-B639335C9C0B}" type="presOf" srcId="{AA03D36A-CB69-4B24-9F54-5C563EC3953A}" destId="{928D4632-5803-4627-B796-220535E955C6}" srcOrd="0" destOrd="0" presId="urn:microsoft.com/office/officeart/2005/8/layout/chevron1"/>
    <dgm:cxn modelId="{832C8E50-E0F7-4872-A9F6-D181314FFB5F}" type="presOf" srcId="{BCFD3409-1BB3-4746-B72B-01C9FC47CBCC}" destId="{1CC25C82-B488-4F1C-AA91-91603FA07652}" srcOrd="0" destOrd="0" presId="urn:microsoft.com/office/officeart/2005/8/layout/chevron1"/>
    <dgm:cxn modelId="{6BDDCDEB-A5B0-4435-918C-273096381478}" srcId="{BCFD3409-1BB3-4746-B72B-01C9FC47CBCC}" destId="{E4258972-B85A-4864-A8B0-E964156A14D0}" srcOrd="1" destOrd="0" parTransId="{8B36E18E-B8CC-43A2-85F6-D7A626C7F4F5}" sibTransId="{461CE8C9-179D-4127-80FF-F4C7A1160443}"/>
    <dgm:cxn modelId="{782D8A61-14F4-47C7-90E0-3392A29936AE}" type="presParOf" srcId="{1CC25C82-B488-4F1C-AA91-91603FA07652}" destId="{928D4632-5803-4627-B796-220535E955C6}" srcOrd="0" destOrd="0" presId="urn:microsoft.com/office/officeart/2005/8/layout/chevron1"/>
    <dgm:cxn modelId="{AEB0BC04-094F-4EF2-B46E-A375A7736CC9}" type="presParOf" srcId="{1CC25C82-B488-4F1C-AA91-91603FA07652}" destId="{1F141A2C-2B98-42A5-90BD-C55003600D9E}" srcOrd="1" destOrd="0" presId="urn:microsoft.com/office/officeart/2005/8/layout/chevron1"/>
    <dgm:cxn modelId="{46B479AD-CC15-49AE-A6A5-DF9BDD413DAB}" type="presParOf" srcId="{1CC25C82-B488-4F1C-AA91-91603FA07652}" destId="{B7154817-CDFB-4432-919C-8D112D9226C3}" srcOrd="2" destOrd="0" presId="urn:microsoft.com/office/officeart/2005/8/layout/chevron1"/>
    <dgm:cxn modelId="{DBAC375C-8618-4A67-9E05-1BB2FF8EE570}" type="presParOf" srcId="{1CC25C82-B488-4F1C-AA91-91603FA07652}" destId="{8EB2B0B0-7F3D-4882-96A5-DE9D8CBB6482}" srcOrd="3" destOrd="0" presId="urn:microsoft.com/office/officeart/2005/8/layout/chevron1"/>
    <dgm:cxn modelId="{C7658BD3-0D92-45E9-A38C-FD18E41EC980}" type="presParOf" srcId="{1CC25C82-B488-4F1C-AA91-91603FA07652}" destId="{7B37C052-CB21-49CC-8714-754E4D96E8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D841F0-B73F-4E75-8E97-5A13B1BDE386}" type="doc">
      <dgm:prSet loTypeId="urn:microsoft.com/office/officeart/2005/8/layout/chevron1" loCatId="process" qsTypeId="urn:microsoft.com/office/officeart/2005/8/quickstyle/simple4" qsCatId="simple" csTypeId="urn:microsoft.com/office/officeart/2005/8/colors/accent2_4" csCatId="accent2" phldr="1"/>
      <dgm:spPr/>
    </dgm:pt>
    <dgm:pt modelId="{218F82BD-9129-4C9D-9778-039E6708D8E6}">
      <dgm:prSet phldrT="[Tekst]" custT="1"/>
      <dgm:spPr>
        <a:xfrm>
          <a:off x="3609" y="0"/>
          <a:ext cx="3448751" cy="807278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>
            <a:buNone/>
          </a:pPr>
          <a:r>
            <a:rPr lang="pl-PL" sz="1800" b="0" dirty="0">
              <a:solidFill>
                <a:schemeClr val="tx1"/>
              </a:solidFill>
              <a:latin typeface="+mn-lt"/>
              <a:ea typeface="+mn-ea"/>
              <a:cs typeface="+mn-cs"/>
            </a:rPr>
            <a:t>Proces egzaminowania</a:t>
          </a:r>
        </a:p>
      </dgm:t>
    </dgm:pt>
    <dgm:pt modelId="{9BACBCAE-8B35-4E64-A4A2-E1E85A6F31D9}" type="parTrans" cxnId="{1E730A36-90FF-4897-9FE9-D497A0D767E4}">
      <dgm:prSet/>
      <dgm:spPr/>
      <dgm:t>
        <a:bodyPr/>
        <a:lstStyle/>
        <a:p>
          <a:endParaRPr lang="pl-PL" sz="1800"/>
        </a:p>
      </dgm:t>
    </dgm:pt>
    <dgm:pt modelId="{2D651F69-48E7-4612-BA19-CE28823E9FC7}" type="sibTrans" cxnId="{1E730A36-90FF-4897-9FE9-D497A0D767E4}">
      <dgm:prSet custT="1"/>
      <dgm:spPr/>
      <dgm:t>
        <a:bodyPr/>
        <a:lstStyle/>
        <a:p>
          <a:endParaRPr lang="pl-PL" sz="1800"/>
        </a:p>
      </dgm:t>
    </dgm:pt>
    <dgm:pt modelId="{BE4F55CC-CE49-4FE5-96E9-67E7240CBF82}">
      <dgm:prSet phldrT="[Tekst]" custT="1"/>
      <dgm:spPr>
        <a:xfrm>
          <a:off x="3159749" y="0"/>
          <a:ext cx="2926117" cy="80727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>
            <a:buNone/>
          </a:pPr>
          <a:r>
            <a:rPr lang="pl-PL" sz="1800" b="0" dirty="0">
              <a:solidFill>
                <a:schemeClr val="tx1"/>
              </a:solidFill>
              <a:latin typeface="+mn-lt"/>
              <a:ea typeface="+mn-ea"/>
              <a:cs typeface="+mn-cs"/>
            </a:rPr>
            <a:t>Egzaminy</a:t>
          </a:r>
        </a:p>
      </dgm:t>
    </dgm:pt>
    <dgm:pt modelId="{4AAA8B7C-9355-4F03-803A-CCAFAB1C7E32}" type="parTrans" cxnId="{32E5EB96-F9E7-4AB7-9A35-099970E40DB2}">
      <dgm:prSet/>
      <dgm:spPr/>
      <dgm:t>
        <a:bodyPr/>
        <a:lstStyle/>
        <a:p>
          <a:endParaRPr lang="pl-PL" sz="1800"/>
        </a:p>
      </dgm:t>
    </dgm:pt>
    <dgm:pt modelId="{C3DAFE41-B6A0-4FC6-BA61-0C576A8B62C0}" type="sibTrans" cxnId="{32E5EB96-F9E7-4AB7-9A35-099970E40DB2}">
      <dgm:prSet custT="1"/>
      <dgm:spPr/>
      <dgm:t>
        <a:bodyPr/>
        <a:lstStyle/>
        <a:p>
          <a:endParaRPr lang="pl-PL" sz="1800"/>
        </a:p>
      </dgm:t>
    </dgm:pt>
    <dgm:pt modelId="{E7878D28-25E9-489A-840B-90DB2AB49DCE}">
      <dgm:prSet phldrT="[Tekst]" custT="1"/>
      <dgm:spPr>
        <a:xfrm>
          <a:off x="5793255" y="0"/>
          <a:ext cx="2926117" cy="80727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>
            <a:buNone/>
          </a:pPr>
          <a:r>
            <a:rPr lang="pl-PL" sz="1800" b="0" dirty="0">
              <a:solidFill>
                <a:schemeClr val="tx1"/>
              </a:solidFill>
              <a:latin typeface="+mn-lt"/>
              <a:ea typeface="+mn-ea"/>
              <a:cs typeface="+mn-cs"/>
            </a:rPr>
            <a:t>Egzaminy - Protokoły Zbiorcze</a:t>
          </a:r>
        </a:p>
      </dgm:t>
    </dgm:pt>
    <dgm:pt modelId="{D3C666F5-3310-4BBD-9F0D-3DD24D7FB810}" type="parTrans" cxnId="{0E710572-DC59-4E72-84A5-B276A9B54327}">
      <dgm:prSet/>
      <dgm:spPr/>
      <dgm:t>
        <a:bodyPr/>
        <a:lstStyle/>
        <a:p>
          <a:endParaRPr lang="pl-PL" sz="1800"/>
        </a:p>
      </dgm:t>
    </dgm:pt>
    <dgm:pt modelId="{FADED0B5-2EF1-4220-AE87-2334BC0397BB}" type="sibTrans" cxnId="{0E710572-DC59-4E72-84A5-B276A9B54327}">
      <dgm:prSet/>
      <dgm:spPr/>
      <dgm:t>
        <a:bodyPr/>
        <a:lstStyle/>
        <a:p>
          <a:endParaRPr lang="pl-PL" sz="1800"/>
        </a:p>
      </dgm:t>
    </dgm:pt>
    <dgm:pt modelId="{38E294DA-E3F1-446A-9BB6-CAEF563F7FE2}" type="pres">
      <dgm:prSet presAssocID="{65D841F0-B73F-4E75-8E97-5A13B1BDE386}" presName="Name0" presStyleCnt="0">
        <dgm:presLayoutVars>
          <dgm:dir/>
          <dgm:animLvl val="lvl"/>
          <dgm:resizeHandles val="exact"/>
        </dgm:presLayoutVars>
      </dgm:prSet>
      <dgm:spPr/>
    </dgm:pt>
    <dgm:pt modelId="{85A30BB5-DE68-4CCC-8099-5ABB2991CE44}" type="pres">
      <dgm:prSet presAssocID="{218F82BD-9129-4C9D-9778-039E6708D8E6}" presName="parTxOnly" presStyleLbl="node1" presStyleIdx="0" presStyleCnt="3" custScaleX="117861">
        <dgm:presLayoutVars>
          <dgm:chMax val="0"/>
          <dgm:chPref val="0"/>
          <dgm:bulletEnabled val="1"/>
        </dgm:presLayoutVars>
      </dgm:prSet>
      <dgm:spPr/>
    </dgm:pt>
    <dgm:pt modelId="{EE7C9767-3B31-476A-96F6-8295F35C29ED}" type="pres">
      <dgm:prSet presAssocID="{2D651F69-48E7-4612-BA19-CE28823E9FC7}" presName="parTxOnlySpace" presStyleCnt="0"/>
      <dgm:spPr/>
    </dgm:pt>
    <dgm:pt modelId="{D20C1313-6652-44B5-AE83-EC673BF138BF}" type="pres">
      <dgm:prSet presAssocID="{BE4F55CC-CE49-4FE5-96E9-67E7240CBF8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2C427CA-6C50-4F6F-9AA7-8EC47E152137}" type="pres">
      <dgm:prSet presAssocID="{C3DAFE41-B6A0-4FC6-BA61-0C576A8B62C0}" presName="parTxOnlySpace" presStyleCnt="0"/>
      <dgm:spPr/>
    </dgm:pt>
    <dgm:pt modelId="{F9FE0146-3CD7-4A05-B486-506B26A87751}" type="pres">
      <dgm:prSet presAssocID="{E7878D28-25E9-489A-840B-90DB2AB49DC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13E9913-8D5E-4383-B5A6-0DB7B25DC6B9}" type="presOf" srcId="{E7878D28-25E9-489A-840B-90DB2AB49DCE}" destId="{F9FE0146-3CD7-4A05-B486-506B26A87751}" srcOrd="0" destOrd="0" presId="urn:microsoft.com/office/officeart/2005/8/layout/chevron1"/>
    <dgm:cxn modelId="{1E730A36-90FF-4897-9FE9-D497A0D767E4}" srcId="{65D841F0-B73F-4E75-8E97-5A13B1BDE386}" destId="{218F82BD-9129-4C9D-9778-039E6708D8E6}" srcOrd="0" destOrd="0" parTransId="{9BACBCAE-8B35-4E64-A4A2-E1E85A6F31D9}" sibTransId="{2D651F69-48E7-4612-BA19-CE28823E9FC7}"/>
    <dgm:cxn modelId="{D1AC8171-7A7F-45E9-83C3-A95E4508679D}" type="presOf" srcId="{65D841F0-B73F-4E75-8E97-5A13B1BDE386}" destId="{38E294DA-E3F1-446A-9BB6-CAEF563F7FE2}" srcOrd="0" destOrd="0" presId="urn:microsoft.com/office/officeart/2005/8/layout/chevron1"/>
    <dgm:cxn modelId="{0E710572-DC59-4E72-84A5-B276A9B54327}" srcId="{65D841F0-B73F-4E75-8E97-5A13B1BDE386}" destId="{E7878D28-25E9-489A-840B-90DB2AB49DCE}" srcOrd="2" destOrd="0" parTransId="{D3C666F5-3310-4BBD-9F0D-3DD24D7FB810}" sibTransId="{FADED0B5-2EF1-4220-AE87-2334BC0397BB}"/>
    <dgm:cxn modelId="{603CCE72-1565-4DA8-B9CE-8D9D2ECCAF89}" type="presOf" srcId="{218F82BD-9129-4C9D-9778-039E6708D8E6}" destId="{85A30BB5-DE68-4CCC-8099-5ABB2991CE44}" srcOrd="0" destOrd="0" presId="urn:microsoft.com/office/officeart/2005/8/layout/chevron1"/>
    <dgm:cxn modelId="{32E5EB96-F9E7-4AB7-9A35-099970E40DB2}" srcId="{65D841F0-B73F-4E75-8E97-5A13B1BDE386}" destId="{BE4F55CC-CE49-4FE5-96E9-67E7240CBF82}" srcOrd="1" destOrd="0" parTransId="{4AAA8B7C-9355-4F03-803A-CCAFAB1C7E32}" sibTransId="{C3DAFE41-B6A0-4FC6-BA61-0C576A8B62C0}"/>
    <dgm:cxn modelId="{DE27FCA0-9A0D-4D3F-9DFF-BBC6389F7067}" type="presOf" srcId="{BE4F55CC-CE49-4FE5-96E9-67E7240CBF82}" destId="{D20C1313-6652-44B5-AE83-EC673BF138BF}" srcOrd="0" destOrd="0" presId="urn:microsoft.com/office/officeart/2005/8/layout/chevron1"/>
    <dgm:cxn modelId="{341B79DD-1FB8-4497-AF4F-7C21F1E05FDD}" type="presParOf" srcId="{38E294DA-E3F1-446A-9BB6-CAEF563F7FE2}" destId="{85A30BB5-DE68-4CCC-8099-5ABB2991CE44}" srcOrd="0" destOrd="0" presId="urn:microsoft.com/office/officeart/2005/8/layout/chevron1"/>
    <dgm:cxn modelId="{A0411696-DB2E-418A-8E30-B7B3949E39F1}" type="presParOf" srcId="{38E294DA-E3F1-446A-9BB6-CAEF563F7FE2}" destId="{EE7C9767-3B31-476A-96F6-8295F35C29ED}" srcOrd="1" destOrd="0" presId="urn:microsoft.com/office/officeart/2005/8/layout/chevron1"/>
    <dgm:cxn modelId="{DBC9CD66-A6F0-4CB7-BBF5-3D1E10F0FF74}" type="presParOf" srcId="{38E294DA-E3F1-446A-9BB6-CAEF563F7FE2}" destId="{D20C1313-6652-44B5-AE83-EC673BF138BF}" srcOrd="2" destOrd="0" presId="urn:microsoft.com/office/officeart/2005/8/layout/chevron1"/>
    <dgm:cxn modelId="{A8C3B26C-763A-4119-9B9B-30FF789CC8DF}" type="presParOf" srcId="{38E294DA-E3F1-446A-9BB6-CAEF563F7FE2}" destId="{22C427CA-6C50-4F6F-9AA7-8EC47E152137}" srcOrd="3" destOrd="0" presId="urn:microsoft.com/office/officeart/2005/8/layout/chevron1"/>
    <dgm:cxn modelId="{CCFA637C-9FF8-497B-AE20-4D323AB57CF8}" type="presParOf" srcId="{38E294DA-E3F1-446A-9BB6-CAEF563F7FE2}" destId="{F9FE0146-3CD7-4A05-B486-506B26A87751}" srcOrd="4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37A8C-7830-4B75-BD80-21E55A9028EE}">
      <dsp:nvSpPr>
        <dsp:cNvPr id="0" name=""/>
        <dsp:cNvSpPr/>
      </dsp:nvSpPr>
      <dsp:spPr>
        <a:xfrm>
          <a:off x="575751" y="4"/>
          <a:ext cx="2687401" cy="685732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ysClr val="windowText" lastClr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Zakończenie KKZ</a:t>
          </a:r>
        </a:p>
      </dsp:txBody>
      <dsp:txXfrm>
        <a:off x="918617" y="4"/>
        <a:ext cx="2001669" cy="685732"/>
      </dsp:txXfrm>
    </dsp:sp>
    <dsp:sp modelId="{A30D2B1A-47F0-417A-9CC5-DB9A63416C14}">
      <dsp:nvSpPr>
        <dsp:cNvPr id="0" name=""/>
        <dsp:cNvSpPr/>
      </dsp:nvSpPr>
      <dsp:spPr>
        <a:xfrm>
          <a:off x="3094864" y="58291"/>
          <a:ext cx="1546543" cy="569157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rgbClr val="8AB8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Rejestry</a:t>
          </a:r>
          <a:r>
            <a:rPr lang="pl-PL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3379443" y="58291"/>
        <a:ext cx="977386" cy="569157"/>
      </dsp:txXfrm>
    </dsp:sp>
    <dsp:sp modelId="{A9AC241A-9E87-43AB-A313-FE2566E427AC}">
      <dsp:nvSpPr>
        <dsp:cNvPr id="0" name=""/>
        <dsp:cNvSpPr/>
      </dsp:nvSpPr>
      <dsp:spPr>
        <a:xfrm>
          <a:off x="4430118" y="58291"/>
          <a:ext cx="2569761" cy="569157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rgbClr val="8AB8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Rejestry </a:t>
          </a:r>
          <a:r>
            <a:rPr lang="pl-PL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wewnętrzne</a:t>
          </a:r>
        </a:p>
      </dsp:txBody>
      <dsp:txXfrm>
        <a:off x="4714697" y="58291"/>
        <a:ext cx="2000604" cy="569157"/>
      </dsp:txXfrm>
    </dsp:sp>
    <dsp:sp modelId="{B4589714-57C4-4296-B9D6-DF6C61737952}">
      <dsp:nvSpPr>
        <dsp:cNvPr id="0" name=""/>
        <dsp:cNvSpPr/>
      </dsp:nvSpPr>
      <dsp:spPr>
        <a:xfrm>
          <a:off x="6812324" y="58291"/>
          <a:ext cx="3257161" cy="569157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rgbClr val="8AB8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Terminy kursów na </a:t>
          </a:r>
          <a:r>
            <a:rPr lang="pl-PL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kwalifikacje</a:t>
          </a:r>
          <a:r>
            <a:rPr lang="pl-PL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w zawodzie</a:t>
          </a:r>
        </a:p>
      </dsp:txBody>
      <dsp:txXfrm>
        <a:off x="7096903" y="58291"/>
        <a:ext cx="2688004" cy="569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1999C-9B49-4D56-849B-AEB2D960EEA5}">
      <dsp:nvSpPr>
        <dsp:cNvPr id="0" name=""/>
        <dsp:cNvSpPr/>
      </dsp:nvSpPr>
      <dsp:spPr>
        <a:xfrm>
          <a:off x="1972" y="0"/>
          <a:ext cx="2403053" cy="547916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/>
              </a:solidFill>
            </a:rPr>
            <a:t>Proces egzaminowania</a:t>
          </a:r>
        </a:p>
      </dsp:txBody>
      <dsp:txXfrm>
        <a:off x="275930" y="0"/>
        <a:ext cx="1855137" cy="547916"/>
      </dsp:txXfrm>
    </dsp:sp>
    <dsp:sp modelId="{55C320F2-11FC-4F1C-AD35-AC9FF909D615}">
      <dsp:nvSpPr>
        <dsp:cNvPr id="0" name=""/>
        <dsp:cNvSpPr/>
      </dsp:nvSpPr>
      <dsp:spPr>
        <a:xfrm>
          <a:off x="2209981" y="0"/>
          <a:ext cx="2403053" cy="547916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Egzaminy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2483939" y="0"/>
        <a:ext cx="1855137" cy="547916"/>
      </dsp:txXfrm>
    </dsp:sp>
    <dsp:sp modelId="{CFEAA41D-21EC-440E-A1C9-428E2EE22812}">
      <dsp:nvSpPr>
        <dsp:cNvPr id="0" name=""/>
        <dsp:cNvSpPr/>
      </dsp:nvSpPr>
      <dsp:spPr>
        <a:xfrm>
          <a:off x="4329440" y="0"/>
          <a:ext cx="2403053" cy="547916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Egzaminy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4603398" y="0"/>
        <a:ext cx="1855137" cy="547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253C2-18AB-42F1-9D73-BEF18AE871C8}">
      <dsp:nvSpPr>
        <dsp:cNvPr id="0" name=""/>
        <dsp:cNvSpPr/>
      </dsp:nvSpPr>
      <dsp:spPr>
        <a:xfrm>
          <a:off x="0" y="470025"/>
          <a:ext cx="3223894" cy="150578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b="1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asystenta technicznego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b="1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część praktyczna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model w i </a:t>
          </a:r>
          <a:r>
            <a:rPr lang="pl-PL" sz="1600" b="1" kern="1200" dirty="0" err="1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wk</a:t>
          </a:r>
          <a:r>
            <a:rPr lang="pl-PL" sz="16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0" y="470025"/>
        <a:ext cx="3223894" cy="1505789"/>
      </dsp:txXfrm>
    </dsp:sp>
    <dsp:sp modelId="{AE47406C-F9A9-48EE-A0DF-94764D20FFDE}">
      <dsp:nvSpPr>
        <dsp:cNvPr id="0" name=""/>
        <dsp:cNvSpPr/>
      </dsp:nvSpPr>
      <dsp:spPr>
        <a:xfrm>
          <a:off x="3857952" y="493199"/>
          <a:ext cx="3352669" cy="150578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b="1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operatora pracowni informatycznej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b="1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część praktyczna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model </a:t>
          </a:r>
          <a:r>
            <a:rPr lang="pl-PL" sz="1600" b="1" kern="1200" dirty="0" err="1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dk</a:t>
          </a:r>
          <a:endParaRPr lang="pl-PL" sz="1600" kern="1200" dirty="0">
            <a:solidFill>
              <a:schemeClr val="tx1"/>
            </a:solidFill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857952" y="493199"/>
        <a:ext cx="3352669" cy="1505789"/>
      </dsp:txXfrm>
    </dsp:sp>
    <dsp:sp modelId="{668858CB-36BE-4348-B21D-998D83B87F14}">
      <dsp:nvSpPr>
        <dsp:cNvPr id="0" name=""/>
        <dsp:cNvSpPr/>
      </dsp:nvSpPr>
      <dsp:spPr>
        <a:xfrm>
          <a:off x="7844680" y="493199"/>
          <a:ext cx="3011578" cy="150578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b="1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operatora pracowni informatycznej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pl-PL" sz="1600" b="1" kern="1200" dirty="0">
            <a:solidFill>
              <a:schemeClr val="tx1"/>
            </a:solidFill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b="1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l-PL" sz="16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 część pisemna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l-PL" sz="1600" b="1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„komputerowa”</a:t>
          </a:r>
        </a:p>
      </dsp:txBody>
      <dsp:txXfrm>
        <a:off x="7844680" y="493199"/>
        <a:ext cx="3011578" cy="1505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802FC-D89B-4AF7-8284-E0008AB48A10}">
      <dsp:nvSpPr>
        <dsp:cNvPr id="0" name=""/>
        <dsp:cNvSpPr/>
      </dsp:nvSpPr>
      <dsp:spPr>
        <a:xfrm>
          <a:off x="0" y="1218818"/>
          <a:ext cx="11679627" cy="1625090"/>
        </a:xfrm>
        <a:prstGeom prst="notchedRightArrow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D68CBF-5A3F-4B6E-A41B-0A262DB1505C}">
      <dsp:nvSpPr>
        <dsp:cNvPr id="0" name=""/>
        <dsp:cNvSpPr/>
      </dsp:nvSpPr>
      <dsp:spPr>
        <a:xfrm>
          <a:off x="4619" y="0"/>
          <a:ext cx="2019697" cy="1625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Odebranie od PZN prac zdających i dokumentacji z przebiegu egzaminu w danej sali egzaminacyjnej</a:t>
          </a:r>
        </a:p>
      </dsp:txBody>
      <dsp:txXfrm>
        <a:off x="4619" y="0"/>
        <a:ext cx="2019697" cy="1625090"/>
      </dsp:txXfrm>
    </dsp:sp>
    <dsp:sp modelId="{4DE9E1B7-8ABD-4FF1-9B98-49354AC9DD84}">
      <dsp:nvSpPr>
        <dsp:cNvPr id="0" name=""/>
        <dsp:cNvSpPr/>
      </dsp:nvSpPr>
      <dsp:spPr>
        <a:xfrm>
          <a:off x="811331" y="1828227"/>
          <a:ext cx="406272" cy="40627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0176C7-B3D5-4883-838E-2678F8F451A4}">
      <dsp:nvSpPr>
        <dsp:cNvPr id="0" name=""/>
        <dsp:cNvSpPr/>
      </dsp:nvSpPr>
      <dsp:spPr>
        <a:xfrm>
          <a:off x="2125301" y="2437636"/>
          <a:ext cx="2019697" cy="1625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Sprawdzenie kompletności dokumentacji</a:t>
          </a:r>
          <a:endParaRPr lang="pl-PL" sz="1600" kern="1200" dirty="0"/>
        </a:p>
      </dsp:txBody>
      <dsp:txXfrm>
        <a:off x="2125301" y="2437636"/>
        <a:ext cx="2019697" cy="1625090"/>
      </dsp:txXfrm>
    </dsp:sp>
    <dsp:sp modelId="{881FE1F8-F035-49BB-A62B-021CC8A49D2F}">
      <dsp:nvSpPr>
        <dsp:cNvPr id="0" name=""/>
        <dsp:cNvSpPr/>
      </dsp:nvSpPr>
      <dsp:spPr>
        <a:xfrm>
          <a:off x="2932013" y="1828227"/>
          <a:ext cx="406272" cy="40627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A27D5F-7D02-45D9-92D8-D2A1286BC3AF}">
      <dsp:nvSpPr>
        <dsp:cNvPr id="0" name=""/>
        <dsp:cNvSpPr/>
      </dsp:nvSpPr>
      <dsp:spPr>
        <a:xfrm>
          <a:off x="4245983" y="0"/>
          <a:ext cx="2019697" cy="1625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Zakończenie egzaminu w systemie SIOEPKZ</a:t>
          </a:r>
          <a:endParaRPr lang="pl-PL" sz="1600" kern="1200" dirty="0"/>
        </a:p>
      </dsp:txBody>
      <dsp:txXfrm>
        <a:off x="4245983" y="0"/>
        <a:ext cx="2019697" cy="1625090"/>
      </dsp:txXfrm>
    </dsp:sp>
    <dsp:sp modelId="{7A5B6900-52F1-4553-B172-DBA405FA5213}">
      <dsp:nvSpPr>
        <dsp:cNvPr id="0" name=""/>
        <dsp:cNvSpPr/>
      </dsp:nvSpPr>
      <dsp:spPr>
        <a:xfrm>
          <a:off x="5052695" y="1828227"/>
          <a:ext cx="406272" cy="40627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B783FD-A689-4AA7-9896-E8B1FB9B6DD0}">
      <dsp:nvSpPr>
        <dsp:cNvPr id="0" name=""/>
        <dsp:cNvSpPr/>
      </dsp:nvSpPr>
      <dsp:spPr>
        <a:xfrm>
          <a:off x="6366665" y="2437636"/>
          <a:ext cx="2019697" cy="1625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Edycja protokołu z przebiegu po egzaminie</a:t>
          </a:r>
          <a:endParaRPr lang="pl-PL" sz="1600" kern="1200" dirty="0"/>
        </a:p>
      </dsp:txBody>
      <dsp:txXfrm>
        <a:off x="6366665" y="2437636"/>
        <a:ext cx="2019697" cy="1625090"/>
      </dsp:txXfrm>
    </dsp:sp>
    <dsp:sp modelId="{24A2A35B-BDAB-4FE9-A487-B1180606BF58}">
      <dsp:nvSpPr>
        <dsp:cNvPr id="0" name=""/>
        <dsp:cNvSpPr/>
      </dsp:nvSpPr>
      <dsp:spPr>
        <a:xfrm>
          <a:off x="7173377" y="1828227"/>
          <a:ext cx="406272" cy="40627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F77774-4257-4A57-8F76-FC1A4B652351}">
      <dsp:nvSpPr>
        <dsp:cNvPr id="0" name=""/>
        <dsp:cNvSpPr/>
      </dsp:nvSpPr>
      <dsp:spPr>
        <a:xfrm>
          <a:off x="8487347" y="0"/>
          <a:ext cx="2019697" cy="1625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Wygenerowanie protokołu zbiorczego </a:t>
          </a:r>
          <a:endParaRPr lang="pl-PL" sz="1600" kern="1200" dirty="0"/>
        </a:p>
      </dsp:txBody>
      <dsp:txXfrm>
        <a:off x="8487347" y="0"/>
        <a:ext cx="2019697" cy="1625090"/>
      </dsp:txXfrm>
    </dsp:sp>
    <dsp:sp modelId="{AEC4A0B3-821F-4C1B-BE09-2B667DD33708}">
      <dsp:nvSpPr>
        <dsp:cNvPr id="0" name=""/>
        <dsp:cNvSpPr/>
      </dsp:nvSpPr>
      <dsp:spPr>
        <a:xfrm>
          <a:off x="9294059" y="1828227"/>
          <a:ext cx="406272" cy="40627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D4632-5803-4627-B796-220535E955C6}">
      <dsp:nvSpPr>
        <dsp:cNvPr id="0" name=""/>
        <dsp:cNvSpPr/>
      </dsp:nvSpPr>
      <dsp:spPr>
        <a:xfrm>
          <a:off x="49043" y="0"/>
          <a:ext cx="3663440" cy="549112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Proces egzaminowania</a:t>
          </a:r>
        </a:p>
      </dsp:txBody>
      <dsp:txXfrm>
        <a:off x="323599" y="0"/>
        <a:ext cx="3114328" cy="549112"/>
      </dsp:txXfrm>
    </dsp:sp>
    <dsp:sp modelId="{B7154817-CDFB-4432-919C-8D112D9226C3}">
      <dsp:nvSpPr>
        <dsp:cNvPr id="0" name=""/>
        <dsp:cNvSpPr/>
      </dsp:nvSpPr>
      <dsp:spPr>
        <a:xfrm>
          <a:off x="3415836" y="0"/>
          <a:ext cx="2525805" cy="549112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Egzaminy</a:t>
          </a:r>
        </a:p>
      </dsp:txBody>
      <dsp:txXfrm>
        <a:off x="3690392" y="0"/>
        <a:ext cx="1976693" cy="549112"/>
      </dsp:txXfrm>
    </dsp:sp>
    <dsp:sp modelId="{7B37C052-CB21-49CC-8714-754E4D96E88C}">
      <dsp:nvSpPr>
        <dsp:cNvPr id="0" name=""/>
        <dsp:cNvSpPr/>
      </dsp:nvSpPr>
      <dsp:spPr>
        <a:xfrm>
          <a:off x="5692128" y="0"/>
          <a:ext cx="2495140" cy="549112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Egzaminy</a:t>
          </a:r>
        </a:p>
      </dsp:txBody>
      <dsp:txXfrm>
        <a:off x="5966684" y="0"/>
        <a:ext cx="1946028" cy="5491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D4632-5803-4627-B796-220535E955C6}">
      <dsp:nvSpPr>
        <dsp:cNvPr id="0" name=""/>
        <dsp:cNvSpPr/>
      </dsp:nvSpPr>
      <dsp:spPr>
        <a:xfrm>
          <a:off x="26302" y="0"/>
          <a:ext cx="3918736" cy="494818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Proces egzaminowania</a:t>
          </a:r>
        </a:p>
      </dsp:txBody>
      <dsp:txXfrm>
        <a:off x="273711" y="0"/>
        <a:ext cx="3423918" cy="494818"/>
      </dsp:txXfrm>
    </dsp:sp>
    <dsp:sp modelId="{B7154817-CDFB-4432-919C-8D112D9226C3}">
      <dsp:nvSpPr>
        <dsp:cNvPr id="0" name=""/>
        <dsp:cNvSpPr/>
      </dsp:nvSpPr>
      <dsp:spPr>
        <a:xfrm>
          <a:off x="3688038" y="0"/>
          <a:ext cx="2701823" cy="49481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Egzaminy</a:t>
          </a:r>
        </a:p>
      </dsp:txBody>
      <dsp:txXfrm>
        <a:off x="3935447" y="0"/>
        <a:ext cx="2207005" cy="494818"/>
      </dsp:txXfrm>
    </dsp:sp>
    <dsp:sp modelId="{7B37C052-CB21-49CC-8714-754E4D96E88C}">
      <dsp:nvSpPr>
        <dsp:cNvPr id="0" name=""/>
        <dsp:cNvSpPr/>
      </dsp:nvSpPr>
      <dsp:spPr>
        <a:xfrm>
          <a:off x="6090842" y="0"/>
          <a:ext cx="2669020" cy="49481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Egzaminy-protokoły</a:t>
          </a:r>
        </a:p>
      </dsp:txBody>
      <dsp:txXfrm>
        <a:off x="6338251" y="0"/>
        <a:ext cx="2174202" cy="4948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30BB5-DE68-4CCC-8099-5ABB2991CE44}">
      <dsp:nvSpPr>
        <dsp:cNvPr id="0" name=""/>
        <dsp:cNvSpPr/>
      </dsp:nvSpPr>
      <dsp:spPr>
        <a:xfrm>
          <a:off x="4053" y="0"/>
          <a:ext cx="3873077" cy="55682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Proces egzaminowania</a:t>
          </a:r>
        </a:p>
      </dsp:txBody>
      <dsp:txXfrm>
        <a:off x="282466" y="0"/>
        <a:ext cx="3316252" cy="556825"/>
      </dsp:txXfrm>
    </dsp:sp>
    <dsp:sp modelId="{D20C1313-6652-44B5-AE83-EC673BF138BF}">
      <dsp:nvSpPr>
        <dsp:cNvPr id="0" name=""/>
        <dsp:cNvSpPr/>
      </dsp:nvSpPr>
      <dsp:spPr>
        <a:xfrm>
          <a:off x="3548517" y="0"/>
          <a:ext cx="3286140" cy="55682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Egzaminy</a:t>
          </a:r>
        </a:p>
      </dsp:txBody>
      <dsp:txXfrm>
        <a:off x="3826930" y="0"/>
        <a:ext cx="2729315" cy="556825"/>
      </dsp:txXfrm>
    </dsp:sp>
    <dsp:sp modelId="{F9FE0146-3CD7-4A05-B486-506B26A87751}">
      <dsp:nvSpPr>
        <dsp:cNvPr id="0" name=""/>
        <dsp:cNvSpPr/>
      </dsp:nvSpPr>
      <dsp:spPr>
        <a:xfrm>
          <a:off x="6506043" y="0"/>
          <a:ext cx="3286140" cy="55682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Egzaminy - Protokoły Zbiorcze</a:t>
          </a:r>
        </a:p>
      </dsp:txBody>
      <dsp:txXfrm>
        <a:off x="6784456" y="0"/>
        <a:ext cx="2729315" cy="556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1F6B162-B019-4558-B36F-3F7010E42FDF}" type="datetime1">
              <a:rPr lang="pl-PL" smtClean="0"/>
              <a:t>27.04.2026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D5293-0EA9-4B42-A238-C80836CA7D9E}" type="datetime1">
              <a:rPr lang="pl-PL" smtClean="0"/>
              <a:pPr/>
              <a:t>27.04.2026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Edytuj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9260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86C1AB1-D682-4F2C-8579-D9DF0DCC073A}" type="slidenum">
              <a:rPr lang="pl-PL" noProof="0" smtClean="0"/>
              <a:t>45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81261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DA110C-3D35-4FD3-808A-C1BFDD21E250}" type="slidenum">
              <a:rPr lang="pl-PL" smtClean="0"/>
              <a:t>61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4727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DA110C-3D35-4FD3-808A-C1BFDD21E25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63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86C1AB1-D682-4F2C-8579-D9DF0DCC073A}" type="slidenum">
              <a:rPr lang="pl-PL" noProof="0" smtClean="0"/>
              <a:t>63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33217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pl-PL" smtClean="0"/>
              <a:t>78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0807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86C1AB1-D682-4F2C-8579-D9DF0DCC073A}" type="slidenum">
              <a:rPr lang="pl-PL" noProof="0" smtClean="0"/>
              <a:t>80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97807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583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684">
              <a:defRPr/>
            </a:pPr>
            <a:endParaRPr lang="pl-PL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D8D60-A8B1-477C-8D84-4B7B75FD85D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20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543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C1AB1-D682-4F2C-8579-D9DF0DCC073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754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DA110C-3D35-4FD3-808A-C1BFDD21E25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510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DA110C-3D35-4FD3-808A-C1BFDD21E25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993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pl-PL" noProof="0" smtClean="0"/>
              <a:t>23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8096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86C1AB1-D682-4F2C-8579-D9DF0DCC073A}" type="slidenum">
              <a:rPr lang="pl-PL" noProof="0" smtClean="0"/>
              <a:t>41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3372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Łącznik prosty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y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a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Łącznik prosty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upa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Łącznik prosty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Łącznik prosty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Łącznik prosty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y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Łącznik prosty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a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Łącznik prosty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y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y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a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Łącznik prosty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Łącznik prosty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Łącznik prosty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y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Łącznik prosty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cxnSp>
        <p:nvCxnSpPr>
          <p:cNvPr id="58" name="Łącznik prosty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Obraz 56">
            <a:extLst>
              <a:ext uri="{FF2B5EF4-FFF2-40B4-BE49-F238E27FC236}">
                <a16:creationId xmlns:a16="http://schemas.microsoft.com/office/drawing/2014/main" id="{1C2DEFFB-E4C6-401B-B185-3584BEB97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64" y="207142"/>
            <a:ext cx="1769984" cy="4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06AB-97F8-4E2E-BF87-8C3481B5FBD8}" type="datetime1">
              <a:rPr lang="pl-PL" smtClean="0"/>
              <a:pPr/>
              <a:t>27.04.2026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t>‹#›</a:t>
            </a:fld>
            <a:endParaRPr lang="pl-PL" noProof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B0A0C0F-9EB2-47DA-95B9-68A3E70DE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532" y="46976"/>
            <a:ext cx="1769984" cy="4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F57989-D074-470C-8B53-0A83600092FA}" type="datetime1">
              <a:rPr lang="pl-PL" smtClean="0"/>
              <a:pPr/>
              <a:t>27.04.2026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t>‹#›</a:t>
            </a:fld>
            <a:endParaRPr lang="pl-PL" noProof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32ED982-CF53-4918-9BE8-2925C9E32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179" y="117446"/>
            <a:ext cx="1769984" cy="4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Ziel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616E89-FD42-4D23-8339-57A0A9C1E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862072" y="2862072"/>
            <a:ext cx="6336792" cy="612648"/>
          </a:xfrm>
          <a:solidFill>
            <a:schemeClr val="accent1">
              <a:lumMod val="75000"/>
            </a:schemeClr>
          </a:solidFill>
          <a:ln w="38100">
            <a:noFill/>
          </a:ln>
        </p:spPr>
        <p:txBody>
          <a:bodyPr lIns="548640" tIns="73152" rtlCol="0">
            <a:noAutofit/>
          </a:bodyPr>
          <a:lstStyle>
            <a:lvl1pPr algn="l">
              <a:defRPr lang="pl-PL" sz="28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l-PL" dirty="0"/>
              <a:t>Część pisemna</a:t>
            </a:r>
          </a:p>
        </p:txBody>
      </p:sp>
    </p:spTree>
    <p:extLst>
      <p:ext uri="{BB962C8B-B14F-4D97-AF65-F5344CB8AC3E}">
        <p14:creationId xmlns:p14="http://schemas.microsoft.com/office/powerpoint/2010/main" val="239338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óż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616E89-FD42-4D23-8339-57A0A9C1E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884932" y="2884932"/>
            <a:ext cx="6327648" cy="557784"/>
          </a:xfrm>
          <a:solidFill>
            <a:schemeClr val="accent4">
              <a:lumMod val="75000"/>
            </a:schemeClr>
          </a:solidFill>
          <a:ln w="38100">
            <a:noFill/>
          </a:ln>
        </p:spPr>
        <p:txBody>
          <a:bodyPr lIns="548640" tIns="73152" rtlCol="0">
            <a:noAutofit/>
          </a:bodyPr>
          <a:lstStyle>
            <a:lvl1pPr algn="l">
              <a:defRPr lang="pl-PL" sz="28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l-PL" dirty="0"/>
              <a:t>Akty prawne</a:t>
            </a:r>
          </a:p>
        </p:txBody>
      </p:sp>
    </p:spTree>
    <p:extLst>
      <p:ext uri="{BB962C8B-B14F-4D97-AF65-F5344CB8AC3E}">
        <p14:creationId xmlns:p14="http://schemas.microsoft.com/office/powerpoint/2010/main" val="342299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pl-PL" noProof="0" dirty="0"/>
              <a:t>Edytuj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13EF585-5FBB-4299-9362-D527BD2675CD}" type="datetime1">
              <a:rPr lang="pl-PL" smtClean="0"/>
              <a:pPr/>
              <a:t>27.04.2026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t>‹#›</a:t>
            </a:fld>
            <a:endParaRPr lang="pl-PL" noProof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2508D0C-74CE-4C3D-A250-40136F0FB8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287" y="117446"/>
            <a:ext cx="1769984" cy="4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Łącznik prosty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a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Łącznik prosty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a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Łącznik prosty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Łącznik prosty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y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Łącznik prosty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Łącznik prosty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a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Łącznik prosty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y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a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Łącznik prosty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Łącznik prosty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y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Łącznik prosty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Łącznik prosty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cxnSp>
        <p:nvCxnSpPr>
          <p:cNvPr id="58" name="Łącznik prosty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Obraz 58">
            <a:extLst>
              <a:ext uri="{FF2B5EF4-FFF2-40B4-BE49-F238E27FC236}">
                <a16:creationId xmlns:a16="http://schemas.microsoft.com/office/drawing/2014/main" id="{272CF108-2A74-4034-8B12-81D72E3B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28" y="167456"/>
            <a:ext cx="1769984" cy="4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0E908B-D51D-4142-A5CB-EE5D4309B568}" type="datetime1">
              <a:rPr lang="pl-PL" smtClean="0"/>
              <a:pPr/>
              <a:t>27.04.2026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t>‹#›</a:t>
            </a:fld>
            <a:endParaRPr lang="pl-PL" noProof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A1C8E4D-B549-4DDB-ACEC-ACF37039F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016" y="46976"/>
            <a:ext cx="1769984" cy="4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CB382C9-380C-424E-AF82-A6E8CC1E028B}" type="datetime1">
              <a:rPr lang="pl-PL" smtClean="0"/>
              <a:pPr/>
              <a:t>27.04.2026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t>‹#›</a:t>
            </a:fld>
            <a:endParaRPr lang="pl-PL" noProof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FAA9DD8-9A6B-45B9-B871-99F70FB94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42" y="46976"/>
            <a:ext cx="1769984" cy="4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CB9CC-4696-4285-BA6C-9DFABDF44C2A}" type="datetime1">
              <a:rPr lang="pl-PL" smtClean="0"/>
              <a:pPr/>
              <a:t>27.04.2026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t>‹#›</a:t>
            </a:fld>
            <a:endParaRPr lang="pl-PL" noProof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ABF56F0-B163-4D00-878F-76CE66F519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164" y="46976"/>
            <a:ext cx="1769984" cy="4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a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Łącznik prosty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Łącznik prosty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Łącznik prosty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Łącznik prosty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Łącznik prosty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Łącznik prosty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Łącznik prosty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Łącznik prosty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Łącznik prosty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Łącznik prosty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Łącznik prosty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Łącznik prosty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Łącznik prosty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Łącznik prosty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Łącznik prosty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Łącznik prosty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upa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Łącznik prosty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Łącznik prosty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Łącznik prosty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Łącznik prosty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Łącznik prosty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upa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Łącznik prosty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Łącznik prosty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Łącznik prosty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Łącznik prosty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Łącznik prosty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Łącznik prosty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Łącznik prosty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Łącznik prosty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Łącznik prosty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Łącznik prosty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upa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Łącznik prosty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Łącznik prosty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Łącznik prosty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Łącznik prosty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Łącznik prosty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upa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Łącznik prosty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Łącznik prosty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Łącznik prosty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Łącznik prosty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Łącznik prosty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Łącznik prosty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Łącznik prosty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Łącznik prosty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Łącznik prosty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Łącznik prosty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Stopka — symbol zastępczy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212" name="Data — symbol zastępczy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0DF4F9-CFFF-4A1E-866B-3C5280452CB1}" type="datetime1">
              <a:rPr lang="pl-PL" smtClean="0"/>
              <a:pPr/>
              <a:t>27.04.2026</a:t>
            </a:fld>
            <a:endParaRPr lang="pl-PL" dirty="0"/>
          </a:p>
        </p:txBody>
      </p:sp>
      <p:sp>
        <p:nvSpPr>
          <p:cNvPr id="214" name="Numer slajdu — symbol zastępczy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pPr/>
              <a:t>‹#›</a:t>
            </a:fld>
            <a:endParaRPr lang="pl-PL" noProof="0"/>
          </a:p>
        </p:txBody>
      </p:sp>
      <p:pic>
        <p:nvPicPr>
          <p:cNvPr id="56" name="Obraz 55">
            <a:extLst>
              <a:ext uri="{FF2B5EF4-FFF2-40B4-BE49-F238E27FC236}">
                <a16:creationId xmlns:a16="http://schemas.microsoft.com/office/drawing/2014/main" id="{1528BE5F-9C99-499D-8603-E04A655B5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076" y="164170"/>
            <a:ext cx="1769984" cy="4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Łącznik prosty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a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Łącznik prosty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a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Łącznik prosty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Łącznik prosty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Łącznik prosty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Łącznik prosty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Łącznik prosty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a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Łącznik prosty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a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Łącznik prosty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Łącznik prosty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Łącznik prosty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Łącznik prosty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Łącznik prosty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Łącznik prosty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Prostokąt 6"/>
          <p:cNvSpPr/>
          <p:nvPr userDrawn="1"/>
        </p:nvSpPr>
        <p:spPr>
          <a:xfrm>
            <a:off x="-11685" y="28185"/>
            <a:ext cx="6668643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43197" y="571500"/>
            <a:ext cx="6149066" cy="57150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cxnSp>
        <p:nvCxnSpPr>
          <p:cNvPr id="60" name="Łącznik prosty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E2E449-FA09-4791-AF38-A83448FE51DA}" type="datetime1">
              <a:rPr lang="pl-PL" smtClean="0"/>
              <a:pPr/>
              <a:t>27.04.2026</a:t>
            </a:fld>
            <a:endParaRPr lang="pl-PL" dirty="0"/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Łącznik prosty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a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Łącznik prosty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a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Łącznik prosty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y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Łącznik prosty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Łącznik prosty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Łącznik prosty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a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Łącznik prosty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a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Łącznik prosty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y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Łącznik prosty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Łącznik prosty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Łącznik prosty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Prostokąt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cxnSp>
        <p:nvCxnSpPr>
          <p:cNvPr id="59" name="Łącznik prosty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pic>
        <p:nvPicPr>
          <p:cNvPr id="61" name="Obraz 60">
            <a:extLst>
              <a:ext uri="{FF2B5EF4-FFF2-40B4-BE49-F238E27FC236}">
                <a16:creationId xmlns:a16="http://schemas.microsoft.com/office/drawing/2014/main" id="{EE84CA64-F230-4CE6-8386-8BD2B4ED60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133" y="49149"/>
            <a:ext cx="1769984" cy="4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a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Łącznik prosty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Łącznik prosty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Łącznik prosty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Łącznik prosty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Łącznik prosty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Łącznik prosty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Łącznik prosty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Łącznik prosty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Łącznik prosty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Łącznik prosty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Łącznik prosty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Łącznik prosty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Łącznik prosty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Łącznik prosty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Łącznik prosty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Łącznik prosty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a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Łącznik prosty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Łącznik prosty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Łącznik prosty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Łącznik prosty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Łącznik prosty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upa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Łącznik prosty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Łącznik prosty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Łącznik prosty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Łącznik prosty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Łącznik prosty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Łącznik prosty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Łącznik prosty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Łącznik prosty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Łącznik prosty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Łącznik prosty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a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Łącznik prosty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Łącznik prosty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Łącznik prosty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Łącznik prosty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Łącznik prosty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upa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Łącznik prosty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Łącznik prosty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Łącznik prosty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Łącznik prosty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Łącznik prosty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Łącznik prosty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Łącznik prosty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Łącznik prosty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Łącznik prosty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Łącznik prosty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Edytuj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cxnSp>
        <p:nvCxnSpPr>
          <p:cNvPr id="148" name="Łącznik prosty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7465ED12-3D75-43E0-9D6D-9FB5D68B824D}" type="datetime1">
              <a:rPr lang="pl-PL" smtClean="0"/>
              <a:pPr/>
              <a:t>27.04.2026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  <p:sldLayoutId id="2147483670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wez@oke.krakow.p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wez@oke.krakow.p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epkz.cke.edu.pl/Home/Index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mailto:wez@oke.krakow.pl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oke.krakow.pl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6B087-EC7C-4D66-8E3C-7A1D454D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751" y="763571"/>
            <a:ext cx="5674935" cy="2064469"/>
          </a:xfrm>
        </p:spPr>
        <p:txBody>
          <a:bodyPr>
            <a:noAutofit/>
          </a:bodyPr>
          <a:lstStyle/>
          <a:p>
            <a:r>
              <a:rPr lang="pl-PL" sz="3600" dirty="0">
                <a:ea typeface="Calibri" panose="020F0502020204030204" pitchFamily="34" charset="0"/>
                <a:cs typeface="Calibri" panose="020F0502020204030204" pitchFamily="34" charset="0"/>
              </a:rPr>
              <a:t>Przeprowadzenie </a:t>
            </a:r>
            <a:br>
              <a:rPr lang="pl-PL" sz="3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dirty="0">
                <a:ea typeface="Calibri" panose="020F0502020204030204" pitchFamily="34" charset="0"/>
                <a:cs typeface="Calibri" panose="020F0502020204030204" pitchFamily="34" charset="0"/>
              </a:rPr>
              <a:t>i rozliczenie </a:t>
            </a:r>
            <a:br>
              <a:rPr lang="pl-PL" sz="3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dirty="0">
                <a:ea typeface="Calibri" panose="020F0502020204030204" pitchFamily="34" charset="0"/>
                <a:cs typeface="Calibri" panose="020F0502020204030204" pitchFamily="34" charset="0"/>
              </a:rPr>
              <a:t>egzaminów zawodowych</a:t>
            </a:r>
            <a:endParaRPr lang="pl-PL" sz="3600" dirty="0">
              <a:latin typeface="+mn-lt"/>
            </a:endParaRP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8AB306FC-15C3-4544-A4D7-A70D4A8EF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9" y="1642472"/>
            <a:ext cx="6127423" cy="3573056"/>
          </a:xfrm>
        </p:spPr>
      </p:pic>
      <p:sp>
        <p:nvSpPr>
          <p:cNvPr id="4" name="Podtytuł 2">
            <a:extLst>
              <a:ext uri="{FF2B5EF4-FFF2-40B4-BE49-F238E27FC236}">
                <a16:creationId xmlns:a16="http://schemas.microsoft.com/office/drawing/2014/main" id="{7D991C22-00AA-4F3B-AFF6-507095A9F1D2}"/>
              </a:ext>
            </a:extLst>
          </p:cNvPr>
          <p:cNvSpPr txBox="1">
            <a:spLocks/>
          </p:cNvSpPr>
          <p:nvPr/>
        </p:nvSpPr>
        <p:spPr>
          <a:xfrm>
            <a:off x="8073744" y="3026422"/>
            <a:ext cx="6583680" cy="556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>
                <a:solidFill>
                  <a:schemeClr val="bg1"/>
                </a:solidFill>
              </a:rPr>
              <a:t>Sesja LATO 2026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0B549A0-6F19-44E6-BF3A-BA1B37F3DC4A}"/>
              </a:ext>
            </a:extLst>
          </p:cNvPr>
          <p:cNvSpPr txBox="1"/>
          <p:nvPr/>
        </p:nvSpPr>
        <p:spPr>
          <a:xfrm>
            <a:off x="8484123" y="5429839"/>
            <a:ext cx="3855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Prowadzący:</a:t>
            </a:r>
          </a:p>
          <a:p>
            <a:r>
              <a:rPr lang="pl-PL" i="1" dirty="0">
                <a:solidFill>
                  <a:schemeClr val="bg1"/>
                </a:solidFill>
              </a:rPr>
              <a:t>Joanna Drwal </a:t>
            </a:r>
            <a:r>
              <a:rPr lang="pl-PL" dirty="0">
                <a:solidFill>
                  <a:schemeClr val="bg1"/>
                </a:solidFill>
              </a:rPr>
              <a:t>– kierownik WEZ</a:t>
            </a:r>
          </a:p>
          <a:p>
            <a:r>
              <a:rPr lang="pl-PL" i="1" dirty="0">
                <a:solidFill>
                  <a:schemeClr val="bg1"/>
                </a:solidFill>
              </a:rPr>
              <a:t>Magdalena Woś </a:t>
            </a:r>
            <a:r>
              <a:rPr lang="pl-PL" dirty="0">
                <a:solidFill>
                  <a:schemeClr val="bg1"/>
                </a:solidFill>
              </a:rPr>
              <a:t>– kierownik POEZ</a:t>
            </a:r>
          </a:p>
        </p:txBody>
      </p:sp>
    </p:spTree>
    <p:extLst>
      <p:ext uri="{BB962C8B-B14F-4D97-AF65-F5344CB8AC3E}">
        <p14:creationId xmlns:p14="http://schemas.microsoft.com/office/powerpoint/2010/main" val="242443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6">
            <a:extLst>
              <a:ext uri="{FF2B5EF4-FFF2-40B4-BE49-F238E27FC236}">
                <a16:creationId xmlns:a16="http://schemas.microsoft.com/office/drawing/2014/main" id="{4A563A09-6C3A-4C40-B69C-456BA063A0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1448" y="561975"/>
            <a:ext cx="10058400" cy="10969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900"/>
              </a:spcBef>
              <a:buClr>
                <a:srgbClr val="002060"/>
              </a:buClr>
              <a:defRPr/>
            </a:pPr>
            <a:r>
              <a:rPr lang="pl-PL" sz="3200" b="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Aktualizacja harmonogramów</a:t>
            </a:r>
          </a:p>
        </p:txBody>
      </p:sp>
      <p:sp>
        <p:nvSpPr>
          <p:cNvPr id="5" name="Symbol zastępczy zawartości 7">
            <a:extLst>
              <a:ext uri="{FF2B5EF4-FFF2-40B4-BE49-F238E27FC236}">
                <a16:creationId xmlns:a16="http://schemas.microsoft.com/office/drawing/2014/main" id="{37D62D29-75F4-4564-A6BE-A3911FFB510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0514" y="1952625"/>
            <a:ext cx="11676113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 indent="-432000" algn="just">
              <a:lnSpc>
                <a:spcPct val="100000"/>
              </a:lnSpc>
              <a:spcAft>
                <a:spcPts val="2400"/>
              </a:spcAft>
              <a:buClr>
                <a:schemeClr val="tx1"/>
              </a:buClr>
              <a:buSzPct val="84000"/>
              <a:buFont typeface="Wingdings" panose="05000000000000000000" pitchFamily="2" charset="2"/>
              <a:buChar char="q"/>
            </a:pPr>
            <a:r>
              <a:rPr lang="pl-PL" alt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Bieżące zgłaszanie do OKE informacji o potrzebie aktualizacji harmonogramów (zamiana uczniów między zmianami).</a:t>
            </a:r>
          </a:p>
          <a:p>
            <a:pPr marL="360000" lvl="1" indent="0">
              <a:lnSpc>
                <a:spcPct val="100000"/>
              </a:lnSpc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Przykład wiadomości na wez@oke.krakow.pl: </a:t>
            </a:r>
          </a:p>
          <a:p>
            <a:pPr marL="360000" lvl="1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28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zdający  Jan Kowalski</a:t>
            </a:r>
          </a:p>
          <a:p>
            <a:pPr marL="360000" lvl="1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28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usunięcie z  egzaminu o oznaczeniu   20230317/061606-02337/64045384  </a:t>
            </a:r>
          </a:p>
          <a:p>
            <a:pPr marL="360000" lvl="1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28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przypisanie do egzaminu oznaczeniu 20230317/061606-02337/63917030</a:t>
            </a:r>
          </a:p>
        </p:txBody>
      </p:sp>
    </p:spTree>
    <p:extLst>
      <p:ext uri="{BB962C8B-B14F-4D97-AF65-F5344CB8AC3E}">
        <p14:creationId xmlns:p14="http://schemas.microsoft.com/office/powerpoint/2010/main" val="8423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8582C7D-295C-43FE-A2BA-ADC16930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68" y="862326"/>
            <a:ext cx="10560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Odpłatność za egzamin – do 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4 maja 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2026 r.</a:t>
            </a:r>
            <a:endParaRPr kumimoji="0" lang="pl-PL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EB7D464-2634-4F55-AF20-9E97481EB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05" y="1930897"/>
            <a:ext cx="11483789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32000" algn="just">
              <a:spcBef>
                <a:spcPts val="600"/>
              </a:spcBef>
              <a:spcAft>
                <a:spcPts val="9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dirty="0">
                <a:ea typeface="Calibri" panose="020F0502020204030204" pitchFamily="34" charset="0"/>
                <a:cs typeface="Calibri" panose="020F0502020204030204" pitchFamily="34" charset="0"/>
              </a:rPr>
              <a:t>Osoby przystępujące do egzaminu eksternistycznego.</a:t>
            </a:r>
          </a:p>
          <a:p>
            <a:pPr marL="432000" indent="-432000" algn="just">
              <a:spcBef>
                <a:spcPts val="600"/>
              </a:spcBef>
              <a:spcAft>
                <a:spcPts val="9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dirty="0">
                <a:ea typeface="Calibri" panose="020F0502020204030204" pitchFamily="34" charset="0"/>
                <a:cs typeface="Calibri" panose="020F0502020204030204" pitchFamily="34" charset="0"/>
              </a:rPr>
              <a:t>Uczniowie młodociani pracownicy. </a:t>
            </a:r>
          </a:p>
          <a:p>
            <a:pPr marL="432000" indent="-432000" algn="just">
              <a:spcBef>
                <a:spcPts val="600"/>
              </a:spcBef>
              <a:spcAft>
                <a:spcPts val="9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dirty="0">
                <a:ea typeface="Calibri" panose="020F0502020204030204" pitchFamily="34" charset="0"/>
                <a:cs typeface="Calibri" panose="020F0502020204030204" pitchFamily="34" charset="0"/>
              </a:rPr>
              <a:t>Absolwenci szkół, osoby, które ukończyły KKZ przystępujący do egzaminu po </a:t>
            </a:r>
            <a:r>
              <a:rPr dirty="0" err="1">
                <a:ea typeface="Calibri" panose="020F0502020204030204" pitchFamily="34" charset="0"/>
                <a:cs typeface="Calibri" panose="020F0502020204030204" pitchFamily="34" charset="0"/>
              </a:rPr>
              <a:t>raz</a:t>
            </a:r>
            <a:r>
              <a:rPr dirty="0">
                <a:ea typeface="Calibri" panose="020F0502020204030204" pitchFamily="34" charset="0"/>
                <a:cs typeface="Calibri" panose="020F0502020204030204" pitchFamily="34" charset="0"/>
              </a:rPr>
              <a:t> trzeci </a:t>
            </a:r>
            <a:r>
              <a:rPr dirty="0" err="1"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dirty="0">
                <a:ea typeface="Calibri" panose="020F0502020204030204" pitchFamily="34" charset="0"/>
                <a:cs typeface="Calibri" panose="020F0502020204030204" pitchFamily="34" charset="0"/>
              </a:rPr>
              <a:t> kolejny.</a:t>
            </a:r>
            <a:endParaRPr lang="pl-PL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32000" indent="-432000" algn="just">
              <a:spcBef>
                <a:spcPts val="600"/>
              </a:spcBef>
              <a:spcAft>
                <a:spcPts val="9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Deklaracje osób, które nie uiszczą opłaty, zostaną usunięte.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Nie mogą one przystąpić do egzaminu.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7D9565-BC19-4D7E-B955-96E48C8F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7" y="665997"/>
            <a:ext cx="12019175" cy="729170"/>
          </a:xfrm>
        </p:spPr>
        <p:txBody>
          <a:bodyPr>
            <a:normAutofit/>
          </a:bodyPr>
          <a:lstStyle/>
          <a:p>
            <a:r>
              <a:rPr lang="pl-PL" b="0" dirty="0">
                <a:latin typeface="+mn-lt"/>
              </a:rPr>
              <a:t>Komunikaty i Informacje - strona OKE i CKE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F2F9A9-381B-4888-B113-C2F56C058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78" y="1738374"/>
            <a:ext cx="11576044" cy="4343400"/>
          </a:xfrm>
        </p:spPr>
        <p:txBody>
          <a:bodyPr>
            <a:normAutofit fontScale="92500" lnSpcReduction="10000"/>
          </a:bodyPr>
          <a:lstStyle/>
          <a:p>
            <a:pPr marL="360000" indent="-360000" algn="just">
              <a:buClrTx/>
              <a:buFont typeface="Wingdings" panose="05000000000000000000" pitchFamily="2" charset="2"/>
              <a:buChar char="q"/>
            </a:pPr>
            <a:r>
              <a:rPr lang="pl-PL" dirty="0"/>
              <a:t>Komunikat o przyborach pomocniczych – część pisemna w sesji 2026 LATO</a:t>
            </a:r>
            <a:endParaRPr lang="pl-PL" sz="1900" dirty="0">
              <a:solidFill>
                <a:srgbClr val="FF0000"/>
              </a:solidFill>
            </a:endParaRPr>
          </a:p>
          <a:p>
            <a:pPr marL="360000" indent="-360000" algn="just">
              <a:buClrTx/>
              <a:buFont typeface="Wingdings" panose="05000000000000000000" pitchFamily="2" charset="2"/>
              <a:buChar char="q"/>
            </a:pPr>
            <a:r>
              <a:rPr lang="pl-PL" dirty="0"/>
              <a:t>Komunikat o przyborach pomocniczych – część praktyczna w sesji 2026 LATO</a:t>
            </a:r>
            <a:endParaRPr lang="pl-PL" sz="1900" dirty="0"/>
          </a:p>
          <a:p>
            <a:pPr marL="360000" indent="-360000" algn="just">
              <a:buClrTx/>
              <a:buFont typeface="Wingdings" panose="05000000000000000000" pitchFamily="2" charset="2"/>
              <a:buChar char="q"/>
            </a:pPr>
            <a:r>
              <a:rPr lang="pl-PL" dirty="0"/>
              <a:t>Informacja o systemach operacyjnych wykorzystywanych w części praktycznej egzaminu w roku szkolnym 2025/2026 w kwalifikacjach INF.02 oraz EE.08</a:t>
            </a:r>
          </a:p>
          <a:p>
            <a:pPr marL="360000" indent="-360000" algn="just">
              <a:buClrTx/>
              <a:buFont typeface="Wingdings" panose="05000000000000000000" pitchFamily="2" charset="2"/>
              <a:buChar char="q"/>
            </a:pPr>
            <a:r>
              <a:rPr lang="pl-PL" dirty="0"/>
              <a:t>Informacja o wersjach oprogramowania do części praktycznej egzaminu, obowiązujących w sesji 2026 LATO w kwalifikacjach wyodrębnionych w zawodach technik ekonomista, technik rachunkowości </a:t>
            </a:r>
            <a:br>
              <a:rPr lang="pl-PL" dirty="0"/>
            </a:br>
            <a:r>
              <a:rPr lang="pl-PL" dirty="0"/>
              <a:t>i technik handlowiec – Formuła 2017 i Formuła 2019 </a:t>
            </a:r>
          </a:p>
          <a:p>
            <a:pPr marL="360000" indent="-360000" algn="just">
              <a:buClrTx/>
              <a:buFont typeface="Wingdings" panose="05000000000000000000" pitchFamily="2" charset="2"/>
              <a:buChar char="q"/>
            </a:pPr>
            <a:r>
              <a:rPr lang="pl-PL" dirty="0"/>
              <a:t>Informacja dla ośrodków egzaminacyjnych przeprowadzających w sesji 2026 ZIMA egzamin </a:t>
            </a:r>
            <a:br>
              <a:rPr lang="pl-PL" dirty="0"/>
            </a:br>
            <a:r>
              <a:rPr lang="pl-PL" dirty="0"/>
              <a:t>w części praktycznej z wykorzystaniem oprogramowania Adobe w kwalifikacjach:  AU.23, AU.28, AU.30, AU.54, AU.55, AUD.02, AUD.05, PGF.04, PGF.05, PGF.07 – Formuła 2017 oraz Formuła 2019</a:t>
            </a:r>
          </a:p>
          <a:p>
            <a:pPr marL="360000" indent="-360000" algn="just">
              <a:buClrTx/>
              <a:buFont typeface="Wingdings" panose="05000000000000000000" pitchFamily="2" charset="2"/>
              <a:buChar char="q"/>
            </a:pPr>
            <a:r>
              <a:rPr lang="pl-PL" dirty="0"/>
              <a:t>Informacja dla ośrodków egzaminacyjnych przeprowadzających w sesji 2026 ZIMA egzamin </a:t>
            </a:r>
            <a:br>
              <a:rPr lang="pl-PL" dirty="0"/>
            </a:br>
            <a:r>
              <a:rPr lang="pl-PL" dirty="0"/>
              <a:t>w części praktycznej z wykorzystaniem oprogramowania Adobe w kwalifikacji INF.03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4F5B753-2620-46C6-9E1A-1E70BEF82847}"/>
              </a:ext>
            </a:extLst>
          </p:cNvPr>
          <p:cNvSpPr txBox="1"/>
          <p:nvPr/>
        </p:nvSpPr>
        <p:spPr>
          <a:xfrm>
            <a:off x="8891976" y="895380"/>
            <a:ext cx="305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(publikacja 30 kwietnia)</a:t>
            </a:r>
          </a:p>
        </p:txBody>
      </p:sp>
    </p:spTree>
    <p:extLst>
      <p:ext uri="{BB962C8B-B14F-4D97-AF65-F5344CB8AC3E}">
        <p14:creationId xmlns:p14="http://schemas.microsoft.com/office/powerpoint/2010/main" val="192305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C8A686-20F5-41C2-A623-18ABE18C6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004" y="3231037"/>
            <a:ext cx="5760720" cy="1828800"/>
          </a:xfrm>
        </p:spPr>
        <p:txBody>
          <a:bodyPr>
            <a:normAutofit/>
          </a:bodyPr>
          <a:lstStyle/>
          <a:p>
            <a:r>
              <a:rPr lang="pl-PL" sz="5400" dirty="0">
                <a:latin typeface="+mn-lt"/>
              </a:rPr>
              <a:t>Termin dodatkowy</a:t>
            </a:r>
          </a:p>
        </p:txBody>
      </p:sp>
    </p:spTree>
    <p:extLst>
      <p:ext uri="{BB962C8B-B14F-4D97-AF65-F5344CB8AC3E}">
        <p14:creationId xmlns:p14="http://schemas.microsoft.com/office/powerpoint/2010/main" val="39402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D26ECFB-7C21-497B-8FBB-D1C1C32A9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9" y="375682"/>
            <a:ext cx="10058400" cy="757451"/>
          </a:xfrm>
        </p:spPr>
        <p:txBody>
          <a:bodyPr/>
          <a:lstStyle/>
          <a:p>
            <a:r>
              <a:rPr lang="pl-PL" b="0" dirty="0">
                <a:latin typeface="+mn-lt"/>
              </a:rPr>
              <a:t>Obowiązek przystąpienia do egzaminu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3921433-5BD8-47D6-8EF5-3A1F48DD4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1827" y="1312683"/>
            <a:ext cx="12030173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lvl="0" indent="-468000" algn="just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99000"/>
              <a:buFont typeface="Wingdings" panose="05000000000000000000" pitchFamily="2" charset="2"/>
              <a:buChar char="q"/>
              <a:defRPr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Przystąpienie do egzaminu zawodowego jest warunkiem:</a:t>
            </a:r>
          </a:p>
          <a:p>
            <a:pPr marL="1080000" lvl="1" indent="-360000" algn="just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promocji do klasy programowo wyższej (uczniowie technikum – USO art.44o)</a:t>
            </a:r>
          </a:p>
          <a:p>
            <a:pPr marL="1080000" lvl="1" indent="-360000" algn="just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promocji na semestr programowo wyższy (słuchacze SBII lub SP – USO art.44z)</a:t>
            </a:r>
          </a:p>
          <a:p>
            <a:pPr marL="1080000" lvl="1" indent="-360000" algn="just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ukończenia szkoły (uczniowie SBI, technikum - USO art.44q; słuchacze SBII lub SP – USO art.44za) </a:t>
            </a:r>
          </a:p>
          <a:p>
            <a:pPr marL="274320" lvl="1" indent="0" algn="just" fontAlgn="base">
              <a:spcBef>
                <a:spcPts val="1200"/>
              </a:spcBef>
              <a:spcAft>
                <a:spcPct val="0"/>
              </a:spcAft>
              <a:buSzPct val="80000"/>
              <a:buNone/>
              <a:defRPr/>
            </a:pPr>
            <a:r>
              <a:rPr lang="pl-PL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Warunek ten nie dotyczy ucznia technikum, słuchacza szkoły policealnej i branżowej szkoły II stopnia, który posiada certyfikat kwalifikacji zawodowej w zakresie kwalifikacji wyodrębnionej w zawodzie, w którym kształci się, odpowiadającej kwalifikacji, z zakresu której jest przeprowadzany egzamin zawodowy w danej klasie lub w danym semestrze. </a:t>
            </a:r>
          </a:p>
          <a:p>
            <a:pPr marL="468000" lvl="0" indent="-468000" algn="just" fontAlgn="base">
              <a:spcBef>
                <a:spcPts val="1000"/>
              </a:spcBef>
              <a:spcAft>
                <a:spcPct val="0"/>
              </a:spcAft>
              <a:buClrTx/>
              <a:buSzPct val="96000"/>
              <a:buFont typeface="Wingdings" panose="05000000000000000000" pitchFamily="2" charset="2"/>
              <a:buChar char="q"/>
              <a:defRPr/>
            </a:pPr>
            <a:r>
              <a:rPr lang="pl-PL" dirty="0"/>
              <a:t>Dyrektor szkoły informuje ucznia/słuchacza o obowiązku przystąpienia do egzaminu.</a:t>
            </a:r>
          </a:p>
          <a:p>
            <a:pPr marL="468000" indent="-468000" algn="just" fontAlgn="base">
              <a:spcBef>
                <a:spcPts val="1000"/>
              </a:spcBef>
              <a:spcAft>
                <a:spcPct val="0"/>
              </a:spcAft>
              <a:buClrTx/>
              <a:buSzPct val="96000"/>
              <a:buFont typeface="Wingdings" panose="05000000000000000000" pitchFamily="2" charset="2"/>
              <a:buChar char="q"/>
              <a:defRPr/>
            </a:pPr>
            <a:r>
              <a:rPr lang="pl-PL" dirty="0">
                <a:sym typeface="Symbol" panose="05050102010706020507" pitchFamily="18" charset="2"/>
              </a:rPr>
              <a:t>Uczeń/słuchacz</a:t>
            </a:r>
            <a:r>
              <a:rPr lang="pl-PL" dirty="0"/>
              <a:t> musi przystąpić do części pisemnej i praktycznej (nie musi zdać egzaminu).</a:t>
            </a:r>
          </a:p>
        </p:txBody>
      </p:sp>
    </p:spTree>
    <p:extLst>
      <p:ext uri="{BB962C8B-B14F-4D97-AF65-F5344CB8AC3E}">
        <p14:creationId xmlns:p14="http://schemas.microsoft.com/office/powerpoint/2010/main" val="134647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2472B-8905-43BD-B74D-57D1B07875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8574" y="202577"/>
            <a:ext cx="10058400" cy="522107"/>
          </a:xfrm>
        </p:spPr>
        <p:txBody>
          <a:bodyPr>
            <a:noAutofit/>
          </a:bodyPr>
          <a:lstStyle/>
          <a:p>
            <a:r>
              <a:rPr lang="pl-PL" b="0" spc="-5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Wniosek o termin dodatkowy</a:t>
            </a:r>
            <a:endParaRPr lang="pl-PL" b="0" dirty="0">
              <a:latin typeface="+mn-lt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651C746-DAEA-4E7D-B040-DCB58CFA5C5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61520" y="903794"/>
            <a:ext cx="4553146" cy="5584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2B8CAA3-8B47-430A-8AF7-D9E29A84D9F6}"/>
              </a:ext>
            </a:extLst>
          </p:cNvPr>
          <p:cNvSpPr txBox="1"/>
          <p:nvPr/>
        </p:nvSpPr>
        <p:spPr>
          <a:xfrm>
            <a:off x="5297864" y="1084082"/>
            <a:ext cx="66584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marR="0" lvl="0" indent="-43200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Wniosek, do dyrektora szkoły, składa uczeń/słuchacz 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nie później niż w dniu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terminu głównego tego zdającego.</a:t>
            </a:r>
          </a:p>
          <a:p>
            <a:pPr marL="432000" marR="0" lvl="0" indent="-43200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Do wniosku 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muszą być dołączone dokumenty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potwierdzające zasadność wniosku.</a:t>
            </a:r>
          </a:p>
          <a:p>
            <a:pPr marL="432000" marR="0" lvl="0" indent="-43200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Termin dodatkowy jest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tylko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dla uczniów/słuchaczy, którzy w terminie głównym nie mogli przystąpić lub przerwali egzamin z ważnych przyczyn losowych lub zdrowotnych.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32000" marR="0" lvl="0" indent="-43200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O egzamin w terminie dodatkowym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nie może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wnioskować osoba, która ukończyła KKZ lub jest absolwentem szkoły.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33724D07-8186-40CA-98F9-6A12E4D6D7A6}"/>
              </a:ext>
            </a:extLst>
          </p:cNvPr>
          <p:cNvSpPr/>
          <p:nvPr/>
        </p:nvSpPr>
        <p:spPr>
          <a:xfrm>
            <a:off x="268574" y="902614"/>
            <a:ext cx="4666359" cy="35161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D19E5F1C-E558-42A3-892B-AA47FFF63004}"/>
              </a:ext>
            </a:extLst>
          </p:cNvPr>
          <p:cNvCxnSpPr>
            <a:cxnSpLocks/>
          </p:cNvCxnSpPr>
          <p:nvPr/>
        </p:nvCxnSpPr>
        <p:spPr>
          <a:xfrm flipH="1">
            <a:off x="5127879" y="1695551"/>
            <a:ext cx="566216" cy="587965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398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651C746-DAEA-4E7D-B040-DCB58CFA5C5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8508" y="421647"/>
            <a:ext cx="5119061" cy="6278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BD2FDD1-A458-4FE8-A491-0E601400D65B}"/>
              </a:ext>
            </a:extLst>
          </p:cNvPr>
          <p:cNvSpPr txBox="1"/>
          <p:nvPr/>
        </p:nvSpPr>
        <p:spPr>
          <a:xfrm>
            <a:off x="5357569" y="3278171"/>
            <a:ext cx="659876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marR="0" lvl="0" indent="-4320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Dyrektor szkoły uzupełnia wniosek podając m.in. datę i godzinę egzaminu, zgodną </a:t>
            </a:r>
            <a:b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Harmonogramem egzaminu zawodowego. </a:t>
            </a:r>
          </a:p>
          <a:p>
            <a:pPr marL="432000" marR="0" lvl="0" indent="-43200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Wysłanie wniosku mejlem (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solidFill>
                  <a:srgbClr val="3494BA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wez@oke.krakow.pl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) do OKE, najpóźniej następnego dnia po terminie głównym danego zdającego, skan wniosku </a:t>
            </a:r>
            <a:b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i załączniki, podając kod OE i nr telefonu kontaktowego.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4E5D4AAB-3187-43B8-A6D5-0947751BC04E}"/>
              </a:ext>
            </a:extLst>
          </p:cNvPr>
          <p:cNvSpPr/>
          <p:nvPr/>
        </p:nvSpPr>
        <p:spPr>
          <a:xfrm>
            <a:off x="392108" y="4697875"/>
            <a:ext cx="4622802" cy="200267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2AB4A7B5-E3F1-496F-B74E-6929B64D5049}"/>
              </a:ext>
            </a:extLst>
          </p:cNvPr>
          <p:cNvCxnSpPr>
            <a:cxnSpLocks/>
          </p:cNvCxnSpPr>
          <p:nvPr/>
        </p:nvCxnSpPr>
        <p:spPr>
          <a:xfrm flipH="1">
            <a:off x="4963808" y="4109910"/>
            <a:ext cx="566216" cy="587965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4960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BAC11C0-8794-46F1-A164-DDA341116D1B}"/>
              </a:ext>
            </a:extLst>
          </p:cNvPr>
          <p:cNvSpPr txBox="1"/>
          <p:nvPr/>
        </p:nvSpPr>
        <p:spPr>
          <a:xfrm>
            <a:off x="345650" y="551028"/>
            <a:ext cx="11475562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-50" normalizeH="0" baseline="0" noProof="0" dirty="0">
                <a:ln>
                  <a:noFill/>
                </a:ln>
                <a:solidFill>
                  <a:srgbClr val="CEDBE6">
                    <a:lumMod val="50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Wniosek o zwolnienie z obowiązku przystąpienia do egzaminu zawodowego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C6E7014-5A07-48D3-B0B9-A54E8E36F916}"/>
              </a:ext>
            </a:extLst>
          </p:cNvPr>
          <p:cNvSpPr txBox="1"/>
          <p:nvPr/>
        </p:nvSpPr>
        <p:spPr>
          <a:xfrm>
            <a:off x="139554" y="1703845"/>
            <a:ext cx="5723918" cy="387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marR="0" lvl="0" indent="-324000" algn="just" defTabSz="1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W szczególnych przypadkach losowych lub 	zdrowotnych, uniemożliwiających przystąpienie do 	części pisemnej lub części praktycznej egzaminu 	zawodowego w terminie głównym i dodatkowym, dyrektor 	okręgowej komisji egzaminacyjnej, na 	udokumentowany wniosek dyrektora szkoły (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Załącznik 35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), może zwolnić ucznia lub słuchacza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z obowiązku przystąpienia do egzaminu 	zawodowego lub jego części.</a:t>
            </a:r>
          </a:p>
          <a:p>
            <a:pPr marL="324000" marR="0" lvl="0" indent="-324000" algn="just" defTabSz="1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Dyrektor szkoły składa wniosek do dyrektora OKE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w porozumieniu z uczniem lub słuchaczem,	a w przypadku niepełnoletniego ucznia – z jego rodzicami.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9835A33-C173-4F2A-BDB0-4992D7A7A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578" y="1898163"/>
            <a:ext cx="6113867" cy="3380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083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C8A686-20F5-41C2-A623-18ABE18C6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145" y="3231037"/>
            <a:ext cx="6662579" cy="1828800"/>
          </a:xfrm>
        </p:spPr>
        <p:txBody>
          <a:bodyPr>
            <a:normAutofit/>
          </a:bodyPr>
          <a:lstStyle/>
          <a:p>
            <a:r>
              <a:rPr lang="pl-PL" sz="5400" dirty="0">
                <a:latin typeface="+mn-lt"/>
              </a:rPr>
              <a:t>Przekierowania zdających w SIOEZ</a:t>
            </a:r>
          </a:p>
        </p:txBody>
      </p:sp>
    </p:spTree>
    <p:extLst>
      <p:ext uri="{BB962C8B-B14F-4D97-AF65-F5344CB8AC3E}">
        <p14:creationId xmlns:p14="http://schemas.microsoft.com/office/powerpoint/2010/main" val="271950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0BACD8-2E1B-4B86-8071-E946EB4D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42" y="401196"/>
            <a:ext cx="11786646" cy="1097280"/>
          </a:xfrm>
        </p:spPr>
        <p:txBody>
          <a:bodyPr>
            <a:normAutofit/>
          </a:bodyPr>
          <a:lstStyle/>
          <a:p>
            <a:r>
              <a:rPr lang="pl-PL" b="0" kern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Skierowanie zdających na egzamin do innego ośrodka egzaminacyjnego (OE)</a:t>
            </a:r>
            <a:r>
              <a:rPr lang="pl-PL" kern="0" dirty="0">
                <a:highlight>
                  <a:srgbClr val="00FF00"/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i="1" kern="0" cap="none" dirty="0">
                <a:highlight>
                  <a:srgbClr val="00FF00"/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Nowa funkcjonalność w SIOE</a:t>
            </a:r>
            <a:r>
              <a:rPr lang="pl-PL" sz="2000" i="1" kern="0" dirty="0">
                <a:highlight>
                  <a:srgbClr val="00FF00"/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pl-PL" sz="2000" dirty="0">
              <a:highlight>
                <a:srgbClr val="00FF00"/>
              </a:highlight>
              <a:latin typeface="+mn-lt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4D54A76-91D1-4C7B-8E9F-0B4F730EA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40" y="1880267"/>
            <a:ext cx="11557260" cy="375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indent="-360000">
              <a:lnSpc>
                <a:spcPct val="107000"/>
              </a:lnSpc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Zawarcie porozumienia (uzyskanie zgody)  z innym OE na przeprowadzenie egzaminu dla zdających (poza systemem SIOEZ).</a:t>
            </a:r>
          </a:p>
          <a:p>
            <a:pPr marL="360000" lvl="0" indent="-3600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Przekierowanie zdających w systemie SIOEZ (</a:t>
            </a:r>
            <a:r>
              <a:rPr lang="pl-PL" i="1" dirty="0">
                <a:ea typeface="Calibri" panose="020F0502020204030204" pitchFamily="34" charset="0"/>
                <a:cs typeface="Calibri" panose="020F0502020204030204" pitchFamily="34" charset="0"/>
              </a:rPr>
              <a:t>Instrukcja 0039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lvl="0" indent="0">
              <a:lnSpc>
                <a:spcPct val="107000"/>
              </a:lnSpc>
              <a:spcAft>
                <a:spcPts val="1200"/>
              </a:spcAft>
              <a:buClrTx/>
              <a:buSzPct val="80000"/>
              <a:buNone/>
            </a:pPr>
            <a:endParaRPr lang="pl-PL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lvl="0" indent="-360000"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Akceptacja przekierowania przez OE przyjmujące zdających w systemie SIOEZ (OE może również odrzucić przekierowanie).</a:t>
            </a:r>
          </a:p>
          <a:p>
            <a:pPr marL="360000" lvl="0" indent="-3600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Akceptacja/odrzucenie przekierowania przez OKE w systemie SIOEZ.</a:t>
            </a:r>
            <a:endParaRPr lang="pl-PL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06A972D-493E-4140-99DF-30004D3EEEDB}"/>
              </a:ext>
            </a:extLst>
          </p:cNvPr>
          <p:cNvSpPr/>
          <p:nvPr/>
        </p:nvSpPr>
        <p:spPr>
          <a:xfrm>
            <a:off x="867242" y="3559541"/>
            <a:ext cx="8220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i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Proces egzaminowania &gt; Deklaracje &gt; Zarządzanie deklaracjami </a:t>
            </a:r>
            <a:endParaRPr lang="pl-PL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AEFE93F-7DD7-4B2C-A799-6EEB3BCC0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877" y="3406355"/>
            <a:ext cx="2057687" cy="647790"/>
          </a:xfrm>
          <a:prstGeom prst="rect">
            <a:avLst/>
          </a:prstGeom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C8736604-C6C3-4E75-B8D9-4808F20B6988}"/>
              </a:ext>
            </a:extLst>
          </p:cNvPr>
          <p:cNvCxnSpPr>
            <a:cxnSpLocks/>
          </p:cNvCxnSpPr>
          <p:nvPr/>
        </p:nvCxnSpPr>
        <p:spPr>
          <a:xfrm>
            <a:off x="8476182" y="3792221"/>
            <a:ext cx="396545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7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8589" y="779928"/>
            <a:ext cx="11833411" cy="673465"/>
          </a:xfrm>
        </p:spPr>
        <p:txBody>
          <a:bodyPr rtlCol="0">
            <a:normAutofit/>
          </a:bodyPr>
          <a:lstStyle/>
          <a:p>
            <a:r>
              <a:rPr lang="pl-PL" b="0" dirty="0">
                <a:latin typeface="+mn-lt"/>
              </a:rPr>
              <a:t>Przeprowadzenie i rozliczenie egzaminów zawodowych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51374" y="1734672"/>
            <a:ext cx="10058400" cy="4343400"/>
          </a:xfrm>
        </p:spPr>
        <p:txBody>
          <a:bodyPr rtlCol="0">
            <a:normAutofit fontScale="92500" lnSpcReduction="20000"/>
          </a:bodyPr>
          <a:lstStyle/>
          <a:p>
            <a:pPr marL="360000" indent="-360000">
              <a:buClr>
                <a:schemeClr val="tx1"/>
              </a:buClr>
            </a:pPr>
            <a:r>
              <a:rPr lang="pl-PL" dirty="0"/>
              <a:t>Ostatnie czynności organizacyjne</a:t>
            </a:r>
          </a:p>
          <a:p>
            <a:pPr marL="360000" indent="-360000">
              <a:buClr>
                <a:schemeClr val="tx1"/>
              </a:buClr>
            </a:pPr>
            <a:r>
              <a:rPr lang="pl-PL" dirty="0"/>
              <a:t>Termin dodatkowy</a:t>
            </a:r>
          </a:p>
          <a:p>
            <a:pPr marL="360000" indent="-360000">
              <a:buClr>
                <a:schemeClr val="tx1"/>
              </a:buClr>
            </a:pPr>
            <a:r>
              <a:rPr lang="pl-PL" dirty="0"/>
              <a:t>Przekierowania zdających w SIOEZ</a:t>
            </a:r>
          </a:p>
          <a:p>
            <a:pPr marL="360000" indent="-360000">
              <a:buClr>
                <a:schemeClr val="tx1"/>
              </a:buClr>
            </a:pPr>
            <a:r>
              <a:rPr lang="pl-PL" dirty="0"/>
              <a:t>Zespoły Nadzorujące</a:t>
            </a:r>
          </a:p>
          <a:p>
            <a:pPr marL="360000" indent="-360000">
              <a:buClr>
                <a:schemeClr val="tx1"/>
              </a:buClr>
            </a:pPr>
            <a:r>
              <a:rPr lang="pl-PL" dirty="0"/>
              <a:t>Przygotowanie stanowisk egzaminacyjnych</a:t>
            </a:r>
          </a:p>
          <a:p>
            <a:pPr marL="360000" indent="-360000">
              <a:buClr>
                <a:schemeClr val="tx1"/>
              </a:buClr>
            </a:pPr>
            <a:r>
              <a:rPr lang="pl-PL" dirty="0"/>
              <a:t>Przygotowanie dokumentacji i odbiór materiałów egzaminacyjnych</a:t>
            </a:r>
          </a:p>
          <a:p>
            <a:pPr marL="360000" indent="-360000">
              <a:buClr>
                <a:schemeClr val="tx1"/>
              </a:buClr>
            </a:pPr>
            <a:r>
              <a:rPr lang="pl-PL" dirty="0"/>
              <a:t>Przeprowadzenie egzaminu</a:t>
            </a:r>
          </a:p>
          <a:p>
            <a:pPr marL="360000" indent="-360000">
              <a:buClr>
                <a:schemeClr val="tx1"/>
              </a:buClr>
            </a:pPr>
            <a:r>
              <a:rPr lang="pl-PL" dirty="0"/>
              <a:t>Przesyłanie materiałów do OKE</a:t>
            </a:r>
          </a:p>
          <a:p>
            <a:pPr marL="360000" indent="-360000">
              <a:buClr>
                <a:schemeClr val="tx1"/>
              </a:buClr>
            </a:pPr>
            <a:r>
              <a:rPr lang="pl-PL" dirty="0"/>
              <a:t>Rozliczenie kosztów egzaminu – część praktyczna w i </a:t>
            </a:r>
            <a:r>
              <a:rPr lang="pl-PL" dirty="0" err="1"/>
              <a:t>wk</a:t>
            </a:r>
            <a:endParaRPr lang="pl-PL" dirty="0"/>
          </a:p>
          <a:p>
            <a:pPr marL="360000" indent="-360000">
              <a:buClr>
                <a:schemeClr val="tx1"/>
              </a:buClr>
            </a:pPr>
            <a:r>
              <a:rPr lang="pl-PL" dirty="0"/>
              <a:t>Ogłoszenie wyników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2">
            <a:extLst>
              <a:ext uri="{FF2B5EF4-FFF2-40B4-BE49-F238E27FC236}">
                <a16:creationId xmlns:a16="http://schemas.microsoft.com/office/drawing/2014/main" id="{AE1652F3-3AE0-458A-A253-69A690A69FEB}"/>
              </a:ext>
            </a:extLst>
          </p:cNvPr>
          <p:cNvSpPr txBox="1">
            <a:spLocks/>
          </p:cNvSpPr>
          <p:nvPr/>
        </p:nvSpPr>
        <p:spPr>
          <a:xfrm>
            <a:off x="1156447" y="524851"/>
            <a:ext cx="9601200" cy="614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6E7226E-BFED-4A75-AAB4-B748415CCFEC}"/>
              </a:ext>
            </a:extLst>
          </p:cNvPr>
          <p:cNvSpPr/>
          <p:nvPr/>
        </p:nvSpPr>
        <p:spPr>
          <a:xfrm>
            <a:off x="351051" y="1555826"/>
            <a:ext cx="1121199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Jednorazowo przekierować można zdających tylko z jednej kwalifikacji.</a:t>
            </a:r>
          </a:p>
          <a:p>
            <a:pPr marL="468000" indent="-46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Nie ma możliwości skierowania zdających do innego OE, jeżeli zostali już przypisani do egzaminu w OE macierzystym.</a:t>
            </a:r>
          </a:p>
          <a:p>
            <a:pPr marL="468000" indent="-46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Można dowolnie kierować zdających w obrębie szkół przypisanych do jednego konta pracownika/dyrektora. Zalecamy kierowanie zdających na część praktyczną egzaminu </a:t>
            </a:r>
            <a:br>
              <a:rPr lang="pl-PL" sz="200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w tej samej kwalifikacji do jednego OE - ułatwia planowanie egzaminów.</a:t>
            </a:r>
          </a:p>
          <a:p>
            <a:pPr marL="468000" indent="-46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Nie ma możliwości złożenia kolejnego wniosku o skierowanie zdających, dla których wniosek został już złożony.</a:t>
            </a:r>
          </a:p>
          <a:p>
            <a:pPr marL="468000" indent="-46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Brak możliwości wybrania OE wskazuje, że placówka nie ma aktualnego upoważnienia do przeprowadzania egzaminu w danej kwalifikacji.</a:t>
            </a:r>
          </a:p>
          <a:p>
            <a:pPr marL="468000" indent="-46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Brak możliwości przekierowania do ośrodków z innych OKE –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tylko w tym przypadku Załącznik 16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3A332641-1B97-4DE5-989A-3E68B12F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78" y="283410"/>
            <a:ext cx="11457844" cy="1096963"/>
          </a:xfrm>
        </p:spPr>
        <p:txBody>
          <a:bodyPr>
            <a:normAutofit/>
          </a:bodyPr>
          <a:lstStyle/>
          <a:p>
            <a:r>
              <a:rPr lang="pl-PL" b="0" kern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Skierowanie zdających na egzamin do innego ośrodka egzaminacyjnego (OE)</a:t>
            </a:r>
            <a:r>
              <a:rPr lang="pl-PL" b="0" kern="0" dirty="0">
                <a:highlight>
                  <a:srgbClr val="00FF00"/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i="1" kern="0" cap="none" dirty="0">
                <a:highlight>
                  <a:srgbClr val="00FF00"/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Nowa funkcjonalność w SIOE</a:t>
            </a:r>
            <a:r>
              <a:rPr lang="pl-PL" sz="2000" i="1" kern="0" dirty="0">
                <a:highlight>
                  <a:srgbClr val="00FF00"/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pl-PL" sz="2000" dirty="0">
              <a:highlight>
                <a:srgbClr val="00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954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2">
            <a:extLst>
              <a:ext uri="{FF2B5EF4-FFF2-40B4-BE49-F238E27FC236}">
                <a16:creationId xmlns:a16="http://schemas.microsoft.com/office/drawing/2014/main" id="{AE1652F3-3AE0-458A-A253-69A690A69FEB}"/>
              </a:ext>
            </a:extLst>
          </p:cNvPr>
          <p:cNvSpPr txBox="1">
            <a:spLocks/>
          </p:cNvSpPr>
          <p:nvPr/>
        </p:nvSpPr>
        <p:spPr>
          <a:xfrm>
            <a:off x="1156447" y="524851"/>
            <a:ext cx="9601200" cy="614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3A332641-1B97-4DE5-989A-3E68B12F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71" y="304235"/>
            <a:ext cx="10058400" cy="1096963"/>
          </a:xfrm>
        </p:spPr>
        <p:txBody>
          <a:bodyPr>
            <a:noAutofit/>
          </a:bodyPr>
          <a:lstStyle/>
          <a:p>
            <a:r>
              <a:rPr lang="pl-PL" b="0" kern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Skierowanie zdających na egzamin do innego ośrodka egzaminacyjnego (OE)</a:t>
            </a:r>
            <a:r>
              <a:rPr lang="pl-PL" kern="0" dirty="0">
                <a:highlight>
                  <a:srgbClr val="00FF00"/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i="1" kern="0" cap="none" dirty="0">
                <a:highlight>
                  <a:srgbClr val="00FF00"/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Nowa funkcjonalność w SIOE</a:t>
            </a:r>
            <a:r>
              <a:rPr lang="pl-PL" sz="2000" i="1" kern="0" dirty="0">
                <a:highlight>
                  <a:srgbClr val="00FF00"/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pl-PL" sz="2000" dirty="0">
              <a:highlight>
                <a:srgbClr val="00FF00"/>
              </a:highlight>
              <a:latin typeface="+mn-lt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20EE9EF-9AD8-4DB4-A330-7006EDE06239}"/>
              </a:ext>
            </a:extLst>
          </p:cNvPr>
          <p:cNvSpPr/>
          <p:nvPr/>
        </p:nvSpPr>
        <p:spPr>
          <a:xfrm>
            <a:off x="442471" y="1794279"/>
            <a:ext cx="12093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buFont typeface="Wingdings" panose="05000000000000000000" pitchFamily="2" charset="2"/>
              <a:buChar char="q"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Po zapisaniu przekierowania wykaz wniosków dla OE macierzystego, dla OE przyjmującego zdających i dla OKE znajduje się w zakładce PRZEKIEROWANIA ZDAJĄCYCH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96728C8-4388-48B2-899A-F1EB105338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1" y="2837702"/>
            <a:ext cx="11121243" cy="22019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4E84DF02-53E4-4CF2-AF07-5EAE50C013F2}"/>
              </a:ext>
            </a:extLst>
          </p:cNvPr>
          <p:cNvSpPr/>
          <p:nvPr/>
        </p:nvSpPr>
        <p:spPr>
          <a:xfrm>
            <a:off x="442471" y="5375172"/>
            <a:ext cx="113504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Wszystkie wnioski wymagają akceptacji OE przyjmującego zdających i OKE </a:t>
            </a:r>
            <a:b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(z wyjątkiem skierowań miedzy OE przypisanych do jednego konta dyrektora/pracownika).</a:t>
            </a:r>
          </a:p>
        </p:txBody>
      </p:sp>
    </p:spTree>
    <p:extLst>
      <p:ext uri="{BB962C8B-B14F-4D97-AF65-F5344CB8AC3E}">
        <p14:creationId xmlns:p14="http://schemas.microsoft.com/office/powerpoint/2010/main" val="98408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FD29C1C-AEE9-4EC3-9907-3DBBC1D5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13" y="3202758"/>
            <a:ext cx="5760720" cy="1828800"/>
          </a:xfrm>
        </p:spPr>
        <p:txBody>
          <a:bodyPr>
            <a:normAutofit/>
          </a:bodyPr>
          <a:lstStyle/>
          <a:p>
            <a:r>
              <a:rPr lang="pl-PL" sz="5400" dirty="0">
                <a:latin typeface="+mn-lt"/>
              </a:rPr>
              <a:t>Zespoły Nadzorujące</a:t>
            </a:r>
          </a:p>
        </p:txBody>
      </p:sp>
    </p:spTree>
    <p:extLst>
      <p:ext uri="{BB962C8B-B14F-4D97-AF65-F5344CB8AC3E}">
        <p14:creationId xmlns:p14="http://schemas.microsoft.com/office/powerpoint/2010/main" val="25748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4C928F-AAD1-40FD-A244-C08F9874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79" y="484094"/>
            <a:ext cx="10058400" cy="845157"/>
          </a:xfrm>
        </p:spPr>
        <p:txBody>
          <a:bodyPr/>
          <a:lstStyle/>
          <a:p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Powołania zespołów nadzorujących (ZN)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AAF1EB-8911-49FE-B472-D23D02135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4" y="1691141"/>
            <a:ext cx="11564471" cy="4343400"/>
          </a:xfrm>
        </p:spPr>
        <p:txBody>
          <a:bodyPr/>
          <a:lstStyle/>
          <a:p>
            <a:pPr>
              <a:buClrTx/>
            </a:pPr>
            <a:r>
              <a:rPr lang="pl-PL" b="1" dirty="0"/>
              <a:t>Najpóźniej miesiąc </a:t>
            </a:r>
            <a:r>
              <a:rPr lang="pl-PL" dirty="0"/>
              <a:t>przed egzaminem należy przygotować powołania ZN.</a:t>
            </a:r>
          </a:p>
          <a:p>
            <a:pPr>
              <a:buClrTx/>
            </a:pPr>
            <a:r>
              <a:rPr lang="pl-PL" dirty="0"/>
              <a:t>Powołania ZN pozostają w dokumentacji, nie należy przesyłać ich do OKE. W przypadku konieczności zmiany składu ZN należy sporządzić nowe powołanie ZN i dołączyć do poprzedniego jako aneks.</a:t>
            </a:r>
          </a:p>
          <a:p>
            <a:pPr>
              <a:buClrTx/>
            </a:pPr>
            <a:r>
              <a:rPr lang="pl-PL" dirty="0"/>
              <a:t>Przewodniczący ZN oraz członkowie zespołów zobowiązani są do przestrzegania procedur egzaminacyjnych i nieujawnienia chronionych prawem informacji.</a:t>
            </a:r>
          </a:p>
          <a:p>
            <a:pPr>
              <a:buClrTx/>
            </a:pPr>
            <a:r>
              <a:rPr lang="pl-PL" dirty="0"/>
              <a:t>Skład ZN należy wpisać do systemu SIOEZ. </a:t>
            </a:r>
          </a:p>
          <a:p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D913016-B47B-4CFD-8BA0-3A17087D3A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163632"/>
              </p:ext>
            </p:extLst>
          </p:nvPr>
        </p:nvGraphicFramePr>
        <p:xfrm>
          <a:off x="682865" y="4806509"/>
          <a:ext cx="6732494" cy="54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a 10">
            <a:extLst>
              <a:ext uri="{FF2B5EF4-FFF2-40B4-BE49-F238E27FC236}">
                <a16:creationId xmlns:a16="http://schemas.microsoft.com/office/drawing/2014/main" id="{9D4BF569-B87E-4F41-BEC0-603ACEE0734E}"/>
              </a:ext>
            </a:extLst>
          </p:cNvPr>
          <p:cNvGrpSpPr>
            <a:grpSpLocks/>
          </p:cNvGrpSpPr>
          <p:nvPr/>
        </p:nvGrpSpPr>
        <p:grpSpPr bwMode="auto">
          <a:xfrm>
            <a:off x="7563711" y="4759162"/>
            <a:ext cx="3389312" cy="595263"/>
            <a:chOff x="6528590" y="3207717"/>
            <a:chExt cx="3241103" cy="759165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72315D0C-8228-433F-B1A9-62632F5E1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0345" r="62077" b="54738"/>
            <a:stretch/>
          </p:blipFill>
          <p:spPr>
            <a:xfrm>
              <a:off x="6528590" y="3207717"/>
              <a:ext cx="3241103" cy="7591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D6751696-6C2C-497E-9102-1FA1C9D4F7EE}"/>
                </a:ext>
              </a:extLst>
            </p:cNvPr>
            <p:cNvSpPr/>
            <p:nvPr/>
          </p:nvSpPr>
          <p:spPr>
            <a:xfrm>
              <a:off x="7544186" y="3207717"/>
              <a:ext cx="1586395" cy="759165"/>
            </a:xfrm>
            <a:prstGeom prst="ellipse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CA0B25-B666-4E78-BE55-4BCEDCDB3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36" y="668407"/>
            <a:ext cx="10058400" cy="812618"/>
          </a:xfrm>
        </p:spPr>
        <p:txBody>
          <a:bodyPr/>
          <a:lstStyle/>
          <a:p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Skład zespołów nadzorujących - </a:t>
            </a:r>
            <a:r>
              <a:rPr lang="pl-PL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część pisemna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27C340A-4644-499C-B391-7FA3B2E451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045590"/>
              </p:ext>
            </p:extLst>
          </p:nvPr>
        </p:nvGraphicFramePr>
        <p:xfrm>
          <a:off x="714588" y="1802386"/>
          <a:ext cx="10291483" cy="41996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41665">
                  <a:extLst>
                    <a:ext uri="{9D8B030D-6E8A-4147-A177-3AD203B41FA5}">
                      <a16:colId xmlns:a16="http://schemas.microsoft.com/office/drawing/2014/main" val="879578154"/>
                    </a:ext>
                  </a:extLst>
                </a:gridCol>
                <a:gridCol w="5301672">
                  <a:extLst>
                    <a:ext uri="{9D8B030D-6E8A-4147-A177-3AD203B41FA5}">
                      <a16:colId xmlns:a16="http://schemas.microsoft.com/office/drawing/2014/main" val="1728750052"/>
                    </a:ext>
                  </a:extLst>
                </a:gridCol>
                <a:gridCol w="2348146">
                  <a:extLst>
                    <a:ext uri="{9D8B030D-6E8A-4147-A177-3AD203B41FA5}">
                      <a16:colId xmlns:a16="http://schemas.microsoft.com/office/drawing/2014/main" val="3665911917"/>
                    </a:ext>
                  </a:extLst>
                </a:gridCol>
              </a:tblGrid>
              <a:tr h="70585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Miejsce egzaminu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Skład ZN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Zwiększenie składu ZN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751531"/>
                  </a:ext>
                </a:extLst>
              </a:tr>
              <a:tr h="2030721">
                <a:tc>
                  <a:txBody>
                    <a:bodyPr/>
                    <a:lstStyle/>
                    <a:p>
                      <a:r>
                        <a:rPr lang="pl-PL" sz="1800" dirty="0"/>
                        <a:t>szkoła/placówka/CKZ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 najmniej 2 nauczycieli, z tym że co najmniej jeden nauczyciel:</a:t>
                      </a:r>
                    </a:p>
                    <a:p>
                      <a:pPr marL="285750" marR="0" lvl="0" indent="-2857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jest zatrudniony </a:t>
                      </a:r>
                      <a:r>
                        <a:rPr kumimoji="0" lang="pl-PL" altLang="pl-PL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 innej szkole</a:t>
                      </a: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placówce, centrum  - członek ZN,</a:t>
                      </a:r>
                    </a:p>
                    <a:p>
                      <a:pPr marL="285750" marR="0" lvl="0" indent="-2857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jest zatrudniony w szkole lub placówce, </a:t>
                      </a:r>
                      <a:b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 której jest przeprowadzana część pisemna – przewodniczący ZN.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więcej niż 25 zdających, </a:t>
                      </a:r>
                      <a:b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liczbę członków ZN  </a:t>
                      </a:r>
                      <a:b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zwiększa się o </a:t>
                      </a: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osobę na każdych kolejnych 25 zdających</a:t>
                      </a:r>
                    </a:p>
                    <a:p>
                      <a:endParaRPr lang="pl-PL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1223481"/>
                  </a:ext>
                </a:extLst>
              </a:tr>
              <a:tr h="338169"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lang="pl-PL"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podmiot prowadzący KKZ inny </a:t>
                      </a:r>
                      <a:b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niż szkoła/ placówka/ CKZ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lang="pl-PL"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Co najmniej 2 pracowników upoważnionych przez podmiot  prowadzący KKZ, z których co najmniej jeden nie prowadzi zajęć edukacyjnych ze zdającymi; jeden z tych pracowników pełni  funkcję przewodniczącego ZN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690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2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CA0B25-B666-4E78-BE55-4BCEDCDB3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" y="779929"/>
            <a:ext cx="11277602" cy="664500"/>
          </a:xfrm>
        </p:spPr>
        <p:txBody>
          <a:bodyPr>
            <a:normAutofit/>
          </a:bodyPr>
          <a:lstStyle/>
          <a:p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Skład zespołów nadzorujących - </a:t>
            </a:r>
            <a:r>
              <a:rPr lang="pl-PL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część praktyczna D, DK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27C340A-4644-499C-B391-7FA3B2E451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045319"/>
              </p:ext>
            </p:extLst>
          </p:nvPr>
        </p:nvGraphicFramePr>
        <p:xfrm>
          <a:off x="582704" y="1644332"/>
          <a:ext cx="10811437" cy="41685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75129">
                  <a:extLst>
                    <a:ext uri="{9D8B030D-6E8A-4147-A177-3AD203B41FA5}">
                      <a16:colId xmlns:a16="http://schemas.microsoft.com/office/drawing/2014/main" val="879578154"/>
                    </a:ext>
                  </a:extLst>
                </a:gridCol>
                <a:gridCol w="5461735">
                  <a:extLst>
                    <a:ext uri="{9D8B030D-6E8A-4147-A177-3AD203B41FA5}">
                      <a16:colId xmlns:a16="http://schemas.microsoft.com/office/drawing/2014/main" val="1728750052"/>
                    </a:ext>
                  </a:extLst>
                </a:gridCol>
                <a:gridCol w="2574573">
                  <a:extLst>
                    <a:ext uri="{9D8B030D-6E8A-4147-A177-3AD203B41FA5}">
                      <a16:colId xmlns:a16="http://schemas.microsoft.com/office/drawing/2014/main" val="3665911917"/>
                    </a:ext>
                  </a:extLst>
                </a:gridCol>
              </a:tblGrid>
              <a:tr h="794931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Miejsce egzaminu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Skład ZN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Zwiększenie składu ZN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751531"/>
                  </a:ext>
                </a:extLst>
              </a:tr>
              <a:tr h="1887480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+mn-lt"/>
                        </a:rPr>
                        <a:t>szkoła/placówka/CKZ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PZN</a:t>
                      </a: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– nauczyciel lub instruktor praktycznej nauki zawodu  – zatrudniony w  szkole/ placówce/CKZ, </a:t>
                      </a:r>
                      <a:b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w której odbywa się egzamin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CZN</a:t>
                      </a: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– nauczyciel lub instruktor praktycznej nauki zawodu zatrudnieni w innej szkole/placówce/CKZ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więcej niż 25 zdających, </a:t>
                      </a:r>
                      <a:b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liczbę członków ZN  </a:t>
                      </a:r>
                      <a:b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zwiększa się o </a:t>
                      </a: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 osobę na każdych kolejnych 25 zdających</a:t>
                      </a:r>
                    </a:p>
                    <a:p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1223481"/>
                  </a:ext>
                </a:extLst>
              </a:tr>
              <a:tr h="1486177"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lang="pl-PL"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podmiot prowadzący KKZ inny </a:t>
                      </a:r>
                      <a:b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niż szkoła/ placówka/ CKZ</a:t>
                      </a:r>
                      <a:b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lub pracodawca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lang="pl-PL"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PZN </a:t>
                      </a: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– pracownik upoważniony przez dany podmiot prowadzący KKZ lub danego pracodawcę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CZN</a:t>
                      </a: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– pracownik upoważniony przez dany podmiot prowadzący KKZ lub danego pracodawcę</a:t>
                      </a:r>
                    </a:p>
                  </a:txBody>
                  <a:tcPr marL="45720" marR="45720" anchor="ctr" horzOverflow="overflow"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690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2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CA0B25-B666-4E78-BE55-4BCEDCDB3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" y="779929"/>
            <a:ext cx="11277602" cy="664500"/>
          </a:xfrm>
        </p:spPr>
        <p:txBody>
          <a:bodyPr>
            <a:normAutofit/>
          </a:bodyPr>
          <a:lstStyle/>
          <a:p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Skład zespołów nadzorujących</a:t>
            </a:r>
            <a:r>
              <a:rPr lang="pl-PL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l-PL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część praktyczna w, </a:t>
            </a:r>
            <a:r>
              <a:rPr lang="pl-PL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wk</a:t>
            </a:r>
            <a:endParaRPr lang="pl-PL" b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27C340A-4644-499C-B391-7FA3B2E451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251417"/>
              </p:ext>
            </p:extLst>
          </p:nvPr>
        </p:nvGraphicFramePr>
        <p:xfrm>
          <a:off x="582704" y="1672611"/>
          <a:ext cx="10802470" cy="41685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66162">
                  <a:extLst>
                    <a:ext uri="{9D8B030D-6E8A-4147-A177-3AD203B41FA5}">
                      <a16:colId xmlns:a16="http://schemas.microsoft.com/office/drawing/2014/main" val="879578154"/>
                    </a:ext>
                  </a:extLst>
                </a:gridCol>
                <a:gridCol w="5461735">
                  <a:extLst>
                    <a:ext uri="{9D8B030D-6E8A-4147-A177-3AD203B41FA5}">
                      <a16:colId xmlns:a16="http://schemas.microsoft.com/office/drawing/2014/main" val="1728750052"/>
                    </a:ext>
                  </a:extLst>
                </a:gridCol>
                <a:gridCol w="2574573">
                  <a:extLst>
                    <a:ext uri="{9D8B030D-6E8A-4147-A177-3AD203B41FA5}">
                      <a16:colId xmlns:a16="http://schemas.microsoft.com/office/drawing/2014/main" val="3665911917"/>
                    </a:ext>
                  </a:extLst>
                </a:gridCol>
              </a:tblGrid>
              <a:tr h="794931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Miejsce egzaminu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Skład ZN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Zwiększenie składu ZN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751531"/>
                  </a:ext>
                </a:extLst>
              </a:tr>
              <a:tr h="1887480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+mn-lt"/>
                        </a:rPr>
                        <a:t>Szkoła/placówka/CKZ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PZN – nauczyciel lub instruktor praktycznej nauki zawodu  – zatrudniony w  szkole/placówce/centrum, w której odbywa się egzamin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CZN – egzaminator 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więcej niż 6 zdających </a:t>
                      </a: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– na każdych kolejnych 6 zdających wyznacza się dodatkowo egzaminatora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1223481"/>
                  </a:ext>
                </a:extLst>
              </a:tr>
              <a:tr h="1486177"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lang="pl-PL"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podmiot prowadzący KKZ inny </a:t>
                      </a:r>
                      <a:b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niż szkoła/ placówka/ CKZ</a:t>
                      </a:r>
                      <a:b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lub pracodawca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lang="pl-PL"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lang="pl-PL"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PZN – pracownik upoważniony przez dany podmiot prowadzący KKZ lub danego pracodawcę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3476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CZN – egzaminator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690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6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24A167-F8D4-4243-A7E1-4DE45C3B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63" y="537603"/>
            <a:ext cx="10569388" cy="727253"/>
          </a:xfrm>
        </p:spPr>
        <p:txBody>
          <a:bodyPr>
            <a:normAutofit/>
          </a:bodyPr>
          <a:lstStyle/>
          <a:p>
            <a:r>
              <a:rPr lang="pl-PL" b="0" dirty="0">
                <a:latin typeface="+mn-lt"/>
              </a:rPr>
              <a:t>EGZAMINATOR - część praktyczna model w i </a:t>
            </a:r>
            <a:r>
              <a:rPr lang="pl-PL" b="0" dirty="0" err="1">
                <a:latin typeface="+mn-lt"/>
              </a:rPr>
              <a:t>wk</a:t>
            </a:r>
            <a:endParaRPr lang="pl-PL" b="0" dirty="0">
              <a:latin typeface="+mn-lt"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0C022A89-30B9-4C01-BE02-3ABC8C6BCE4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9363" y="1497152"/>
            <a:ext cx="11012494" cy="498886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indent="-4429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pl-PL" altLang="pl-PL" sz="3200" dirty="0">
                <a:ea typeface="Calibri" panose="020F0502020204030204" pitchFamily="34" charset="0"/>
                <a:cs typeface="Calibri" panose="020F0502020204030204" pitchFamily="34" charset="0"/>
              </a:rPr>
              <a:t>Należy ustalić zasady </a:t>
            </a:r>
            <a:r>
              <a:rPr lang="pl-PL" altLang="pl-PL" sz="3200" b="1" dirty="0">
                <a:ea typeface="Calibri" panose="020F0502020204030204" pitchFamily="34" charset="0"/>
                <a:cs typeface="Calibri" panose="020F0502020204030204" pitchFamily="34" charset="0"/>
              </a:rPr>
              <a:t>kontaktu z egzaminatorem w trakcie egzaminu</a:t>
            </a:r>
            <a:r>
              <a:rPr lang="pl-PL" altLang="pl-PL" sz="3200" dirty="0">
                <a:ea typeface="Calibri" panose="020F0502020204030204" pitchFamily="34" charset="0"/>
                <a:cs typeface="Calibri" panose="020F0502020204030204" pitchFamily="34" charset="0"/>
              </a:rPr>
              <a:t>, w przypadku wystąpienia sytuacji szczególnych.</a:t>
            </a:r>
          </a:p>
          <a:p>
            <a:pPr marL="442913" indent="-4429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pl-PL" altLang="pl-PL" sz="3200" dirty="0">
                <a:ea typeface="Calibri" panose="020F0502020204030204" pitchFamily="34" charset="0"/>
                <a:cs typeface="Calibri" panose="020F0502020204030204" pitchFamily="34" charset="0"/>
              </a:rPr>
              <a:t>Przed egzaminem </a:t>
            </a:r>
            <a:r>
              <a:rPr lang="pl-PL" altLang="pl-PL" sz="3200" b="1" dirty="0">
                <a:ea typeface="Calibri" panose="020F0502020204030204" pitchFamily="34" charset="0"/>
                <a:cs typeface="Calibri" panose="020F0502020204030204" pitchFamily="34" charset="0"/>
              </a:rPr>
              <a:t>należy przekazać egzaminatorowi wskazania do przygotowania stanowisk </a:t>
            </a:r>
            <a:r>
              <a:rPr lang="pl-PL" altLang="pl-PL" sz="3200" dirty="0">
                <a:ea typeface="Calibri" panose="020F0502020204030204" pitchFamily="34" charset="0"/>
                <a:cs typeface="Calibri" panose="020F0502020204030204" pitchFamily="34" charset="0"/>
              </a:rPr>
              <a:t>egzaminacyjnych i dopilnować, aby zapoznał się z tym dokumentem </a:t>
            </a:r>
            <a:br>
              <a:rPr lang="pl-PL" altLang="pl-PL" sz="32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200" dirty="0">
                <a:ea typeface="Calibri" panose="020F0502020204030204" pitchFamily="34" charset="0"/>
                <a:cs typeface="Calibri" panose="020F0502020204030204" pitchFamily="34" charset="0"/>
              </a:rPr>
              <a:t>i ze stanowiskami.</a:t>
            </a:r>
          </a:p>
          <a:p>
            <a:pPr marL="442913" indent="-4429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pl-PL" altLang="pl-PL" sz="3200" dirty="0">
                <a:ea typeface="Calibri" panose="020F0502020204030204" pitchFamily="34" charset="0"/>
                <a:cs typeface="Calibri" panose="020F0502020204030204" pitchFamily="34" charset="0"/>
              </a:rPr>
              <a:t>Egzaminator </a:t>
            </a:r>
            <a:r>
              <a:rPr lang="pl-PL" altLang="pl-PL" sz="3200" b="1" u="sng" dirty="0">
                <a:ea typeface="Calibri" panose="020F0502020204030204" pitchFamily="34" charset="0"/>
                <a:cs typeface="Calibri" panose="020F0502020204030204" pitchFamily="34" charset="0"/>
              </a:rPr>
              <a:t>nie może </a:t>
            </a:r>
            <a:r>
              <a:rPr lang="pl-PL" altLang="pl-PL" sz="3200" dirty="0">
                <a:ea typeface="Calibri" panose="020F0502020204030204" pitchFamily="34" charset="0"/>
                <a:cs typeface="Calibri" panose="020F0502020204030204" pitchFamily="34" charset="0"/>
              </a:rPr>
              <a:t>zaglądać do arkuszy egzaminacyjnych zdających oraz arkuszy niewykorzystanych, udzielać zdającym żadnych wyjaśnień dotyczących zadań egzaminacyjnych, opuszczać sali egzaminacyjnej.</a:t>
            </a:r>
          </a:p>
          <a:p>
            <a:pPr marL="442913" indent="-4429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l-PL" altLang="pl-PL" sz="3200" dirty="0">
                <a:ea typeface="Calibri" panose="020F0502020204030204" pitchFamily="34" charset="0"/>
                <a:cs typeface="Calibri" panose="020F0502020204030204" pitchFamily="34" charset="0"/>
              </a:rPr>
              <a:t>Egzaminatorowi, jako członek ZN musi być obecny przy pakowaniu arkuszy egzaminacyjnych, zasad oceniania do koperty bezpiecznej i zaklejaniu jej.</a:t>
            </a:r>
          </a:p>
          <a:p>
            <a:pPr marL="442913" indent="-4429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l-PL" altLang="pl-PL" sz="3200" dirty="0">
                <a:ea typeface="Calibri" panose="020F0502020204030204" pitchFamily="34" charset="0"/>
                <a:cs typeface="Calibri" panose="020F0502020204030204" pitchFamily="34" charset="0"/>
              </a:rPr>
              <a:t>Egzaminator </a:t>
            </a:r>
            <a:r>
              <a:rPr lang="pl-PL" altLang="pl-PL" sz="3200" b="1" dirty="0">
                <a:ea typeface="Calibri" panose="020F0502020204030204" pitchFamily="34" charset="0"/>
                <a:cs typeface="Calibri" panose="020F0502020204030204" pitchFamily="34" charset="0"/>
              </a:rPr>
              <a:t>wprowadza oceny </a:t>
            </a:r>
            <a:r>
              <a:rPr lang="pl-PL" altLang="pl-PL" sz="3200" dirty="0">
                <a:ea typeface="Calibri" panose="020F0502020204030204" pitchFamily="34" charset="0"/>
                <a:cs typeface="Calibri" panose="020F0502020204030204" pitchFamily="34" charset="0"/>
              </a:rPr>
              <a:t>z zasad oceniania bezpośrednio do SIOEZ (zapewnienie komputera dla egzaminatora z dostępem do Internetu)</a:t>
            </a:r>
            <a:r>
              <a:rPr lang="pl-PL" altLang="pl-PL" sz="32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42913" indent="-4429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l-PL" sz="3200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Przed rozpoczęciem egzaminu egzaminator </a:t>
            </a:r>
            <a:r>
              <a:rPr lang="pl-PL" sz="3200" b="1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sprawdza funkcjonowanie </a:t>
            </a:r>
            <a:r>
              <a:rPr lang="pl-PL" sz="3200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przygotowanego do dyspozycji egzaminatora stanowiska do wprowadzania ocen (komputera, laptopa lub tabletu z dostępem do Internetu), próbnie loguje się do swojego konta w SIOEZ.</a:t>
            </a:r>
            <a:endParaRPr lang="pl-PL" sz="3200" b="1" dirty="0">
              <a:solidFill>
                <a:srgbClr val="00B05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2913" indent="-442913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pl-PL" altLang="pl-PL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1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BD502A-3BDE-48D0-A3AF-8B7CEB0A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6" y="470231"/>
            <a:ext cx="10058400" cy="664500"/>
          </a:xfrm>
        </p:spPr>
        <p:txBody>
          <a:bodyPr/>
          <a:lstStyle/>
          <a:p>
            <a:r>
              <a:rPr lang="pl-PL" b="0" dirty="0">
                <a:latin typeface="+mn-lt"/>
              </a:rPr>
              <a:t>Przeprowadzenie szkolenia dla ZN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773E7E-E66A-46C7-A2D7-D84E43701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04" y="1459627"/>
            <a:ext cx="10563659" cy="4809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(Można skorzystać z prezentacji zamieszczonej na stronie </a:t>
            </a:r>
            <a:r>
              <a:rPr lang="pl-PL" sz="1800" i="1" u="sng" dirty="0">
                <a:solidFill>
                  <a:srgbClr val="0070C0"/>
                </a:solidFill>
              </a:rPr>
              <a:t>www.oke.krakow.pl </a:t>
            </a:r>
            <a:r>
              <a:rPr lang="pl-PL" sz="1800" dirty="0"/>
              <a:t>w zakładce </a:t>
            </a:r>
            <a:r>
              <a:rPr lang="pl-PL" sz="1800" i="1" dirty="0"/>
              <a:t>egzamin zawodowy </a:t>
            </a:r>
            <a:r>
              <a:rPr lang="pl-PL" sz="1800" dirty="0"/>
              <a:t>w </a:t>
            </a:r>
            <a:r>
              <a:rPr lang="pl-PL" sz="1800" i="1" dirty="0"/>
              <a:t>Organizacji)</a:t>
            </a:r>
          </a:p>
          <a:p>
            <a:pPr marL="0" indent="0">
              <a:buNone/>
            </a:pPr>
            <a:r>
              <a:rPr lang="pl-PL" u="sng" dirty="0"/>
              <a:t>Na co zwrócić uwagę przy szkoleniu ZN?</a:t>
            </a:r>
          </a:p>
          <a:p>
            <a:pPr marL="468000" lvl="1" indent="-468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pl-PL" sz="20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Czynności, które należy wykonać przed rozpoczęciem egzaminu, </a:t>
            </a:r>
            <a:br>
              <a:rPr lang="pl-PL" sz="20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w szczególności  o przypomnieniu zdającym o zakazie wnoszenia i korzystania </a:t>
            </a:r>
            <a:br>
              <a:rPr lang="pl-PL" sz="2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 urządzeń telekomunikacyjnych oraz materiałów/przyborów, które nie zostały wymienione w informacji dyrektora CKE. </a:t>
            </a:r>
          </a:p>
          <a:p>
            <a:pPr marL="468000" lvl="1" indent="-468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pl-PL" sz="20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Sposób wypełniania dokumentacji</a:t>
            </a:r>
            <a:r>
              <a:rPr lang="pl-PL" sz="2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a w szczególności: kodowanie </a:t>
            </a:r>
            <a:r>
              <a:rPr lang="pl-PL" sz="200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(brak naklejek, brak kart oceny)</a:t>
            </a:r>
            <a:r>
              <a:rPr lang="pl-PL" sz="2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nanoszenie poprawek, wypełnianie dokumentacji egzaminacyjnej. </a:t>
            </a:r>
          </a:p>
          <a:p>
            <a:pPr marL="468000" lvl="1" indent="-468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pl-PL" sz="20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Postępowanie w sytuacjach szczególnych.</a:t>
            </a:r>
          </a:p>
          <a:p>
            <a:pPr marL="468000" lvl="1" indent="-468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pl-PL" sz="20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Pakowanie materiałów egzaminacyjnych.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64277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68AF80-4093-440F-91B1-2DD7FFD5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1" y="399579"/>
            <a:ext cx="11528612" cy="1097280"/>
          </a:xfrm>
        </p:spPr>
        <p:txBody>
          <a:bodyPr>
            <a:normAutofit/>
          </a:bodyPr>
          <a:lstStyle/>
          <a:p>
            <a:r>
              <a:rPr lang="pl-PL" b="0" dirty="0">
                <a:latin typeface="+mn-lt"/>
              </a:rPr>
              <a:t>Asystent techniczny (w i </a:t>
            </a:r>
            <a:r>
              <a:rPr lang="pl-PL" b="0" dirty="0" err="1">
                <a:latin typeface="+mn-lt"/>
              </a:rPr>
              <a:t>wk</a:t>
            </a:r>
            <a:r>
              <a:rPr lang="pl-PL" b="0" dirty="0">
                <a:latin typeface="+mn-lt"/>
              </a:rPr>
              <a:t>), </a:t>
            </a:r>
            <a:br>
              <a:rPr lang="pl-PL" b="0" dirty="0">
                <a:latin typeface="+mn-lt"/>
              </a:rPr>
            </a:br>
            <a:r>
              <a:rPr lang="pl-PL" b="0" dirty="0">
                <a:latin typeface="+mn-lt"/>
              </a:rPr>
              <a:t>operator pracowni informatycznej</a:t>
            </a:r>
          </a:p>
        </p:txBody>
      </p:sp>
      <p:sp>
        <p:nvSpPr>
          <p:cNvPr id="4" name="Symbol zastępczy tekstu 5">
            <a:extLst>
              <a:ext uri="{FF2B5EF4-FFF2-40B4-BE49-F238E27FC236}">
                <a16:creationId xmlns:a16="http://schemas.microsoft.com/office/drawing/2014/main" id="{E8151F88-EDE8-426C-9C86-B2BF38D644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5481" y="1669493"/>
            <a:ext cx="11528612" cy="46181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alt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Dyrektor szkoły, placówki, centrum, podmiot prowadzący KKZ, pracodawca do przygotowania stanowisk egzaminacyjnych i zapewnienia prawidłowego funkcjonowania stanowisk komputerowych, specjalistycznego sprzętu oraz maszyn i urządzeń wykorzystywanych w czasie części praktycznej wyznacza: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C424E1F-EEE2-45DB-AA04-49A063360B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8658225"/>
              </p:ext>
            </p:extLst>
          </p:nvPr>
        </p:nvGraphicFramePr>
        <p:xfrm>
          <a:off x="667870" y="2510258"/>
          <a:ext cx="10856259" cy="249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4388C7F-9DDD-4599-8B91-2D58A22D7322}"/>
              </a:ext>
            </a:extLst>
          </p:cNvPr>
          <p:cNvSpPr txBox="1">
            <a:spLocks/>
          </p:cNvSpPr>
          <p:nvPr/>
        </p:nvSpPr>
        <p:spPr>
          <a:xfrm>
            <a:off x="667870" y="5065594"/>
            <a:ext cx="11138649" cy="950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altLang="pl-PL" sz="36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Asystent techniczny i operator pracowni informatycznej </a:t>
            </a:r>
            <a:r>
              <a:rPr altLang="pl-PL" sz="3600" b="1" u="sng" dirty="0" err="1">
                <a:ea typeface="Calibri" panose="020F0502020204030204" pitchFamily="34" charset="0"/>
                <a:cs typeface="Calibri" panose="020F0502020204030204" pitchFamily="34" charset="0"/>
              </a:rPr>
              <a:t>nie</a:t>
            </a:r>
            <a:r>
              <a:rPr altLang="pl-PL" sz="3600" b="1" u="sng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altLang="pl-PL" sz="3600" b="1" u="sng" dirty="0" err="1">
                <a:ea typeface="Calibri" panose="020F0502020204030204" pitchFamily="34" charset="0"/>
                <a:cs typeface="Calibri" panose="020F0502020204030204" pitchFamily="34" charset="0"/>
              </a:rPr>
              <a:t>wchodzą</a:t>
            </a:r>
            <a:r>
              <a:rPr lang="pl-PL" altLang="pl-PL" sz="3600" b="1" u="sng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altLang="pl-PL" sz="36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altLang="pl-PL" sz="3600" dirty="0" err="1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skład</a:t>
            </a:r>
            <a:r>
              <a:rPr altLang="pl-PL" sz="36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ZN</a:t>
            </a:r>
            <a:r>
              <a:rPr lang="pl-PL" altLang="pl-PL" sz="36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pl-PL" altLang="pl-PL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Nie mogą </a:t>
            </a:r>
            <a:r>
              <a:rPr lang="pl-PL" altLang="pl-PL" sz="3600" dirty="0">
                <a:ea typeface="Calibri" panose="020F0502020204030204" pitchFamily="34" charset="0"/>
                <a:cs typeface="Calibri" panose="020F0502020204030204" pitchFamily="34" charset="0"/>
              </a:rPr>
              <a:t>podczas egzaminu pełnić równocześnie innej roli, np. być przewodniczącym ZE lub ZN</a:t>
            </a:r>
          </a:p>
        </p:txBody>
      </p:sp>
    </p:spTree>
    <p:extLst>
      <p:ext uri="{BB962C8B-B14F-4D97-AF65-F5344CB8AC3E}">
        <p14:creationId xmlns:p14="http://schemas.microsoft.com/office/powerpoint/2010/main" val="402974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7154" y="3113846"/>
            <a:ext cx="6572524" cy="1732178"/>
          </a:xfrm>
        </p:spPr>
        <p:txBody>
          <a:bodyPr rtlCol="0">
            <a:noAutofit/>
          </a:bodyPr>
          <a:lstStyle/>
          <a:p>
            <a:r>
              <a:rPr lang="pl-PL" sz="5400" dirty="0">
                <a:latin typeface="+mn-lt"/>
              </a:rPr>
              <a:t>Ostatnie czynności organizacyjne</a:t>
            </a: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F48ED158-AA32-4736-B936-66227B24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57" y="594851"/>
            <a:ext cx="10860005" cy="1097280"/>
          </a:xfrm>
        </p:spPr>
        <p:txBody>
          <a:bodyPr>
            <a:normAutofit/>
          </a:bodyPr>
          <a:lstStyle/>
          <a:p>
            <a:r>
              <a:rPr lang="pl-PL" b="0" dirty="0">
                <a:latin typeface="+mn-lt"/>
              </a:rPr>
              <a:t>Asystent  techniczny (w i </a:t>
            </a:r>
            <a:r>
              <a:rPr lang="pl-PL" b="0" dirty="0" err="1">
                <a:latin typeface="+mn-lt"/>
              </a:rPr>
              <a:t>wk</a:t>
            </a:r>
            <a:r>
              <a:rPr lang="pl-PL" b="0" dirty="0">
                <a:latin typeface="+mn-lt"/>
              </a:rPr>
              <a:t>) </a:t>
            </a:r>
            <a:br>
              <a:rPr lang="pl-PL" b="0" dirty="0">
                <a:latin typeface="+mn-lt"/>
              </a:rPr>
            </a:br>
            <a:r>
              <a:rPr lang="pl-PL" b="0" dirty="0">
                <a:latin typeface="+mn-lt"/>
              </a:rPr>
              <a:t>Operator pracowni informatycznej 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E8F1215-4935-43F4-9164-3FF345983FE6}"/>
              </a:ext>
            </a:extLst>
          </p:cNvPr>
          <p:cNvSpPr/>
          <p:nvPr/>
        </p:nvSpPr>
        <p:spPr>
          <a:xfrm>
            <a:off x="475049" y="1920192"/>
            <a:ext cx="112419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320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Może to być dowolna osoba pełnoletnia wyznaczona przez PZE,</a:t>
            </a:r>
            <a:r>
              <a:rPr lang="pl-PL" alt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 niebędąca uczniem szkoły albo słuchaczem KKZ w danym podmiocie, posiadająca kwalifikacje lub umiejętności właściwe dla zapewnienia prawidłowego funkcjonowania stanowisk egzaminacyjnych w czasie egzaminu zawodowego.</a:t>
            </a:r>
          </a:p>
          <a:p>
            <a:pPr marL="432000" indent="-4320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Przygotowuje stanowiska egzaminacyjne zgodnie ze wskazaniami.</a:t>
            </a:r>
          </a:p>
          <a:p>
            <a:pPr marL="432000" indent="-4320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Przeprowadza instruktaż stanowiskowy dla zdających.</a:t>
            </a:r>
          </a:p>
          <a:p>
            <a:pPr marL="432000" indent="-4320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Odpowiada za ochronę informacji zawartych we wskazaniach / wytycznych CKE.</a:t>
            </a:r>
            <a:endParaRPr lang="pl-PL" sz="2000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32000" indent="-4320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Operator pracowni informatycznej (część praktyczna </a:t>
            </a:r>
            <a:r>
              <a:rPr lang="pl-PL" sz="2000" dirty="0" err="1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dk</a:t>
            </a:r>
            <a:r>
              <a:rPr lang="pl-PL" sz="2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 zabezpiecza, w sposób trwały, efekty pracy zdających. </a:t>
            </a:r>
          </a:p>
        </p:txBody>
      </p:sp>
    </p:spTree>
    <p:extLst>
      <p:ext uri="{BB962C8B-B14F-4D97-AF65-F5344CB8AC3E}">
        <p14:creationId xmlns:p14="http://schemas.microsoft.com/office/powerpoint/2010/main" val="34278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6910C5B0-D757-484B-B45E-E851D1D1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61" y="443022"/>
            <a:ext cx="10058400" cy="610710"/>
          </a:xfrm>
        </p:spPr>
        <p:txBody>
          <a:bodyPr>
            <a:normAutofit/>
          </a:bodyPr>
          <a:lstStyle/>
          <a:p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Umowy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DB265297-408C-4AF7-83B6-8CA39BFFF2B9}"/>
              </a:ext>
            </a:extLst>
          </p:cNvPr>
          <p:cNvSpPr txBox="1">
            <a:spLocks/>
          </p:cNvSpPr>
          <p:nvPr/>
        </p:nvSpPr>
        <p:spPr>
          <a:xfrm>
            <a:off x="485663" y="1266245"/>
            <a:ext cx="11706337" cy="4787016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indent="-442913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W systemie UMOWY – należy wygenerować umowy dla:</a:t>
            </a:r>
          </a:p>
          <a:p>
            <a:pPr lvl="2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egzaminatorów, </a:t>
            </a:r>
          </a:p>
          <a:p>
            <a:pPr lvl="2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asystentów technicznych (część praktyczna w i </a:t>
            </a:r>
            <a:r>
              <a:rPr lang="pl-PL" dirty="0" err="1">
                <a:ea typeface="Calibri" panose="020F0502020204030204" pitchFamily="34" charset="0"/>
                <a:cs typeface="Calibri" panose="020F0502020204030204" pitchFamily="34" charset="0"/>
              </a:rPr>
              <a:t>wk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 lvl="2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operatorów pracowni informatycznej.</a:t>
            </a:r>
          </a:p>
          <a:p>
            <a:pPr marL="442913" indent="-442913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pl-PL" alt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Do systemu UMOWY logowanie odbywa się ze strony </a:t>
            </a:r>
            <a:r>
              <a:rPr lang="pl-PL" altLang="pl-PL" sz="2000" b="1" dirty="0">
                <a:ea typeface="Calibri" panose="020F0502020204030204" pitchFamily="34" charset="0"/>
                <a:cs typeface="Calibri" panose="020F0502020204030204" pitchFamily="34" charset="0"/>
              </a:rPr>
              <a:t>www.oke.krakow.pl.</a:t>
            </a:r>
            <a:r>
              <a:rPr lang="pl-PL" alt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42913" lvl="1" indent="-4429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Umowy muszą być wygenerowane przed rozpoczęciem pracy egzaminatora/asystenta technicznego /operatora pracowni informatycznej  w danym OE -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nie później niż na 3 dni poprzedzające dzień egzaminu.</a:t>
            </a:r>
          </a:p>
          <a:p>
            <a:pPr marL="442913" lvl="1" indent="-442913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Wszystkie umowy z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podpisem elektronicznym.</a:t>
            </a:r>
          </a:p>
          <a:p>
            <a:pPr marL="442913" lvl="1" indent="-442913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Nie należy wystawiać zaświadczeń dla egzaminatorów przed egzaminem!</a:t>
            </a:r>
            <a:endParaRPr lang="pl-PL" altLang="pl-PL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pl-PL" sz="2400" strike="sngStrik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None/>
              <a:defRPr/>
            </a:pPr>
            <a:endParaRPr lang="pl-PL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None/>
              <a:defRPr/>
            </a:pPr>
            <a:endParaRPr lang="pl-PL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None/>
              <a:defRPr/>
            </a:pPr>
            <a:endParaRPr lang="pl-PL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4E92BEA8-C13D-4104-BA1F-542DA9A66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4953086"/>
            <a:ext cx="4903694" cy="1325141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375819D-E69B-46CB-B74E-6CD01A292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07" y="4922040"/>
            <a:ext cx="4288193" cy="120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FCF7768-2530-4F89-86D9-BFEEA1AF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154" y="3353584"/>
            <a:ext cx="9643621" cy="1828800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Przygotowanie </a:t>
            </a:r>
            <a:br>
              <a:rPr lang="pl-PL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stanowisk egzaminacyjnych</a:t>
            </a:r>
          </a:p>
        </p:txBody>
      </p:sp>
    </p:spTree>
    <p:extLst>
      <p:ext uri="{BB962C8B-B14F-4D97-AF65-F5344CB8AC3E}">
        <p14:creationId xmlns:p14="http://schemas.microsoft.com/office/powerpoint/2010/main" val="215757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F816112B-85A5-4C8A-9FF6-E2FD480B4B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319" y="633214"/>
            <a:ext cx="478688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Przygotowanie stanowisk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F8EAF760-9AB4-4207-8241-CEF1F088D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81" y="1522002"/>
            <a:ext cx="1132944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Stanowiska egzaminacyjne powinny zapewniać samodzielną pracę zdających.</a:t>
            </a:r>
          </a:p>
          <a:p>
            <a:pPr marL="468000" indent="-4680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Stanowiska egzaminacyjne powinny być przygotowane zgodnie  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ze w</a:t>
            </a:r>
            <a:r>
              <a:rPr lang="pl-PL" i="1" dirty="0">
                <a:ea typeface="Calibri" panose="020F0502020204030204" pitchFamily="34" charset="0"/>
                <a:cs typeface="Calibri" panose="020F0502020204030204" pitchFamily="34" charset="0"/>
              </a:rPr>
              <a:t>skazaniami 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i="1" dirty="0">
                <a:ea typeface="Calibri" panose="020F0502020204030204" pitchFamily="34" charset="0"/>
                <a:cs typeface="Calibri" panose="020F0502020204030204" pitchFamily="34" charset="0"/>
              </a:rPr>
              <a:t>wytycznymi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, zamieszczonymi w SIOEZ. </a:t>
            </a:r>
          </a:p>
          <a:p>
            <a:pPr marL="468000" indent="-4680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Należy sprawdzić wskazania dla każdej zmiany oddzielnie (nie tylko dla pierwszej). </a:t>
            </a:r>
          </a:p>
          <a:p>
            <a:pPr marL="468000" indent="-4680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Kwalifikacja MEC.05 – różne zadania na zmianach. </a:t>
            </a:r>
          </a:p>
          <a:p>
            <a:pPr marL="468000" indent="-4680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Zdający rozwiązują</a:t>
            </a:r>
            <a:r>
              <a:rPr lang="pl-PL" spc="165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zadanie</a:t>
            </a:r>
            <a:r>
              <a:rPr lang="pl-PL" spc="165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egzaminacyjne</a:t>
            </a:r>
            <a:r>
              <a:rPr lang="pl-PL" spc="4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tylko</a:t>
            </a:r>
            <a:r>
              <a:rPr lang="pl-PL" spc="165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spc="4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arkuszu</a:t>
            </a:r>
            <a:r>
              <a:rPr lang="pl-PL" spc="-5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egzaminacyjnym</a:t>
            </a:r>
            <a:r>
              <a:rPr lang="pl-PL" spc="2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l-PL" spc="2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dodatkowe</a:t>
            </a:r>
            <a:r>
              <a:rPr lang="pl-PL" spc="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kartki</a:t>
            </a:r>
            <a:r>
              <a:rPr lang="pl-PL" spc="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są</a:t>
            </a:r>
            <a:r>
              <a:rPr lang="pl-PL" spc="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niedozwolone</a:t>
            </a:r>
            <a:r>
              <a:rPr lang="pl-PL" spc="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l-PL" spc="2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nie</a:t>
            </a:r>
            <a:r>
              <a:rPr lang="pl-PL" spc="2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podlegają</a:t>
            </a:r>
            <a:r>
              <a:rPr lang="pl-PL" spc="2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sprawdzeniu</a:t>
            </a:r>
            <a:r>
              <a:rPr lang="pl-PL" spc="2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 ocenie.</a:t>
            </a:r>
            <a:r>
              <a:rPr lang="pl-PL" spc="365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rgbClr val="00AF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6CD5294-F855-46C2-93C8-33FE38BB9D28}"/>
              </a:ext>
            </a:extLst>
          </p:cNvPr>
          <p:cNvSpPr/>
          <p:nvPr/>
        </p:nvSpPr>
        <p:spPr>
          <a:xfrm>
            <a:off x="870800" y="5436467"/>
            <a:ext cx="10450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srgbClr val="00AF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Dyrektor ośrodka egzaminacyjnego (PZE) odpowiada za przygotowanie </a:t>
            </a:r>
            <a:br>
              <a:rPr lang="pl-PL" sz="2000" b="1" dirty="0">
                <a:solidFill>
                  <a:srgbClr val="00AF50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rgbClr val="00AF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 przeprowadzenie danego egzaminu zgodnie z wymaganiami bhp.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2623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373A283C-CC10-48C9-9E11-702DA7ECE6D8}"/>
              </a:ext>
            </a:extLst>
          </p:cNvPr>
          <p:cNvSpPr txBox="1">
            <a:spLocks/>
          </p:cNvSpPr>
          <p:nvPr/>
        </p:nvSpPr>
        <p:spPr>
          <a:xfrm>
            <a:off x="490194" y="761123"/>
            <a:ext cx="11280463" cy="738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sz="32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Próbne uruchomienie systemu </a:t>
            </a:r>
            <a:r>
              <a:rPr sz="32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przeprowadzenia</a:t>
            </a:r>
            <a:r>
              <a:rPr sz="32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egzaminu</a:t>
            </a:r>
            <a:endParaRPr lang="pl-PL" sz="3200" dirty="0">
              <a:solidFill>
                <a:schemeClr val="accent1">
                  <a:lumMod val="7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(część pisemna)</a:t>
            </a:r>
            <a:endParaRPr sz="3200" dirty="0">
              <a:solidFill>
                <a:schemeClr val="accent1">
                  <a:lumMod val="7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2F90E86-2EF4-4412-B842-744FCEE994C5}"/>
              </a:ext>
            </a:extLst>
          </p:cNvPr>
          <p:cNvSpPr txBox="1">
            <a:spLocks/>
          </p:cNvSpPr>
          <p:nvPr/>
        </p:nvSpPr>
        <p:spPr>
          <a:xfrm>
            <a:off x="490194" y="1990378"/>
            <a:ext cx="11519554" cy="51359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sz="1800" dirty="0">
                <a:ea typeface="Calibri" panose="020F0502020204030204" pitchFamily="34" charset="0"/>
                <a:cs typeface="Calibri" panose="020F0502020204030204" pitchFamily="34" charset="0"/>
              </a:rPr>
              <a:t>0032 </a:t>
            </a:r>
            <a:r>
              <a:rPr sz="1800" i="1" dirty="0">
                <a:ea typeface="Calibri" panose="020F0502020204030204" pitchFamily="34" charset="0"/>
                <a:cs typeface="Calibri" panose="020F0502020204030204" pitchFamily="34" charset="0"/>
              </a:rPr>
              <a:t>Instrukcja przeprowadzenia egzaminów próbnych przy stanowiskach komputerowych</a:t>
            </a:r>
            <a:endParaRPr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68000" indent="-4680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sz="2000" dirty="0">
                <a:ea typeface="Calibri" panose="020F0502020204030204" pitchFamily="34" charset="0"/>
                <a:cs typeface="Calibri" panose="020F0502020204030204" pitchFamily="34" charset="0"/>
              </a:rPr>
              <a:t>Umożliwia przetestowanie sprzętu i konfiguracji sieci.</a:t>
            </a:r>
          </a:p>
          <a:p>
            <a:pPr marL="468000" indent="-4680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sz="2000" dirty="0">
                <a:ea typeface="Calibri" panose="020F0502020204030204" pitchFamily="34" charset="0"/>
                <a:cs typeface="Calibri" panose="020F0502020204030204" pitchFamily="34" charset="0"/>
              </a:rPr>
              <a:t>Musi być wykonany przed egzaminem.</a:t>
            </a:r>
          </a:p>
          <a:p>
            <a:pPr marL="468000" indent="-4680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sz="2000" dirty="0">
                <a:ea typeface="Calibri" panose="020F0502020204030204" pitchFamily="34" charset="0"/>
                <a:cs typeface="Calibri" panose="020F0502020204030204" pitchFamily="34" charset="0"/>
              </a:rPr>
              <a:t>Powinien być przeprowadzony dla każdej sali egzaminacyjnej, </a:t>
            </a:r>
            <a:b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sz="2000" dirty="0">
                <a:ea typeface="Calibri" panose="020F0502020204030204" pitchFamily="34" charset="0"/>
                <a:cs typeface="Calibri" panose="020F0502020204030204" pitchFamily="34" charset="0"/>
              </a:rPr>
              <a:t>w której jest zaplanowany egzamin.</a:t>
            </a:r>
          </a:p>
          <a:p>
            <a:pPr marL="468000" indent="-4680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sz="2000" dirty="0">
                <a:ea typeface="Calibri" panose="020F0502020204030204" pitchFamily="34" charset="0"/>
                <a:cs typeface="Calibri" panose="020F0502020204030204" pitchFamily="34" charset="0"/>
              </a:rPr>
              <a:t>Powinien być przeprowadzony przy pełnym obciążeniu.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63756C6-7ACC-4BBE-A171-D1D9D88C3926}"/>
              </a:ext>
            </a:extLst>
          </p:cNvPr>
          <p:cNvSpPr txBox="1"/>
          <p:nvPr/>
        </p:nvSpPr>
        <p:spPr>
          <a:xfrm>
            <a:off x="5243257" y="5104499"/>
            <a:ext cx="645854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dla sesji LATO do połowy maja</a:t>
            </a:r>
            <a:endParaRPr sz="3200" b="1" dirty="0">
              <a:solidFill>
                <a:srgbClr val="FF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FA36D696-7CC9-4349-A0E0-74DD1438A3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057" y="576392"/>
            <a:ext cx="10058400" cy="10969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3200" b="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Wskazania do przygotowania stanowisk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BCDFACBF-0C18-4F5F-9754-942589B9BF3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8898" y="1603834"/>
            <a:ext cx="11499131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432000">
              <a:lnSpc>
                <a:spcPct val="80000"/>
              </a:lnSpc>
              <a:spcBef>
                <a:spcPts val="1800"/>
              </a:spcBef>
              <a:buClrTx/>
              <a:buFont typeface="Wingdings" panose="05000000000000000000" pitchFamily="2" charset="2"/>
              <a:buChar char="q"/>
            </a:pPr>
            <a:r>
              <a:rPr alt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Wskazania należy pobrać z systemu SIOEZ: </a:t>
            </a:r>
            <a:endParaRPr lang="pl-PL" altLang="pl-PL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32000" indent="-432000">
              <a:lnSpc>
                <a:spcPct val="80000"/>
              </a:lnSpc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pl-PL" altLang="pl-PL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ts val="1800"/>
              </a:spcBef>
              <a:buNone/>
            </a:pPr>
            <a:endParaRPr altLang="pl-PL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32000" indent="-432000">
              <a:lnSpc>
                <a:spcPct val="80000"/>
              </a:lnSpc>
              <a:spcBef>
                <a:spcPts val="1800"/>
              </a:spcBef>
              <a:buClrTx/>
              <a:buFont typeface="Wingdings" panose="05000000000000000000" pitchFamily="2" charset="2"/>
              <a:buChar char="q"/>
            </a:pPr>
            <a:r>
              <a:rPr alt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Wszelkie uwagi należy zgłaszać tylko elektronicznie, </a:t>
            </a:r>
            <a:r>
              <a:rPr lang="pl-PL" altLang="pl-PL" sz="2000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wez@ok</a:t>
            </a:r>
            <a:r>
              <a:rPr altLang="pl-PL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e.krakow.pl</a:t>
            </a:r>
            <a:endParaRPr altLang="pl-PL" sz="20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56000" lvl="1" indent="-252000" algn="just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alt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w tytule e-maila napisać: </a:t>
            </a:r>
            <a:r>
              <a:rPr altLang="pl-PL" sz="2000" i="1" dirty="0">
                <a:ea typeface="Calibri" panose="020F0502020204030204" pitchFamily="34" charset="0"/>
                <a:cs typeface="Calibri" panose="020F0502020204030204" pitchFamily="34" charset="0"/>
              </a:rPr>
              <a:t>wskazania z kwalifikacji ……… (oznaczenie kwalifikacji)</a:t>
            </a:r>
          </a:p>
          <a:p>
            <a:pPr marL="756000" lvl="1" indent="-252000" algn="just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alt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w treści e-maila podać:</a:t>
            </a:r>
          </a:p>
          <a:p>
            <a:pPr marL="1295400" lvl="2" indent="-431800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altLang="pl-PL" sz="1800" dirty="0">
                <a:ea typeface="Calibri" panose="020F0502020204030204" pitchFamily="34" charset="0"/>
                <a:cs typeface="Calibri" panose="020F0502020204030204" pitchFamily="34" charset="0"/>
              </a:rPr>
              <a:t>kod ośrodka egzaminacyjnego</a:t>
            </a:r>
          </a:p>
          <a:p>
            <a:pPr marL="1295400" lvl="2" indent="-431800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altLang="pl-PL" sz="1800" dirty="0">
                <a:ea typeface="Calibri" panose="020F0502020204030204" pitchFamily="34" charset="0"/>
                <a:cs typeface="Calibri" panose="020F0502020204030204" pitchFamily="34" charset="0"/>
              </a:rPr>
              <a:t>informację  </a:t>
            </a:r>
          </a:p>
          <a:p>
            <a:pPr marL="1295400" lvl="2" indent="-431800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altLang="pl-PL" sz="1800" dirty="0">
                <a:ea typeface="Calibri" panose="020F0502020204030204" pitchFamily="34" charset="0"/>
                <a:cs typeface="Calibri" panose="020F0502020204030204" pitchFamily="34" charset="0"/>
              </a:rPr>
              <a:t>imię i nazwisko osoby zgłaszającej problem</a:t>
            </a:r>
          </a:p>
          <a:p>
            <a:pPr marL="1295400" lvl="2" indent="-431800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altLang="pl-PL" sz="1800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nr telefonu do osoby zgłaszającej problem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DDBBF09-00A5-4AFC-A688-102657DC4171}"/>
              </a:ext>
            </a:extLst>
          </p:cNvPr>
          <p:cNvSpPr txBox="1"/>
          <p:nvPr/>
        </p:nvSpPr>
        <p:spPr>
          <a:xfrm>
            <a:off x="538898" y="2238117"/>
            <a:ext cx="8709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0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Strona główna &gt; Proces egzaminowania &gt; Egzaminy &gt; Egzaminy - arkusze i dane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24EA20E-AD1D-477D-986D-F442CFB55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731" y="1915687"/>
            <a:ext cx="2569451" cy="785110"/>
          </a:xfrm>
          <a:prstGeom prst="rect">
            <a:avLst/>
          </a:prstGeom>
          <a:solidFill>
            <a:srgbClr val="629DD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AD28770-933C-437D-9557-5164A8FC9DB2}"/>
              </a:ext>
            </a:extLst>
          </p:cNvPr>
          <p:cNvSpPr txBox="1"/>
          <p:nvPr/>
        </p:nvSpPr>
        <p:spPr>
          <a:xfrm>
            <a:off x="7845759" y="4961778"/>
            <a:ext cx="354813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pl-PL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maja </a:t>
            </a:r>
            <a:r>
              <a:rPr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pl-PL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r. </a:t>
            </a:r>
          </a:p>
        </p:txBody>
      </p:sp>
    </p:spTree>
    <p:extLst>
      <p:ext uri="{BB962C8B-B14F-4D97-AF65-F5344CB8AC3E}">
        <p14:creationId xmlns:p14="http://schemas.microsoft.com/office/powerpoint/2010/main" val="349263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FA36D696-7CC9-4349-A0E0-74DD1438A3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898" y="597900"/>
            <a:ext cx="10058400" cy="10969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3200" b="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Wskazania do przygotowania stanowisk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BCDFACBF-0C18-4F5F-9754-942589B9BF3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8898" y="1952625"/>
            <a:ext cx="11499131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800"/>
              </a:spcBef>
              <a:buClr>
                <a:srgbClr val="002060"/>
              </a:buClr>
              <a:buNone/>
            </a:pPr>
            <a:endParaRPr lang="pl-PL" altLang="pl-PL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ts val="1800"/>
              </a:spcBef>
              <a:buNone/>
            </a:pPr>
            <a:endParaRPr altLang="pl-PL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DDBBF09-00A5-4AFC-A688-102657DC4171}"/>
              </a:ext>
            </a:extLst>
          </p:cNvPr>
          <p:cNvSpPr txBox="1"/>
          <p:nvPr/>
        </p:nvSpPr>
        <p:spPr>
          <a:xfrm>
            <a:off x="538897" y="1643179"/>
            <a:ext cx="8709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0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Strona główna &gt; Proces egzaminowania &gt; Egzaminy &gt; Egzaminy - arkusze i dane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3553D41-1F8D-4562-AD56-43E3DF3AFC1D}"/>
              </a:ext>
            </a:extLst>
          </p:cNvPr>
          <p:cNvSpPr/>
          <p:nvPr/>
        </p:nvSpPr>
        <p:spPr>
          <a:xfrm>
            <a:off x="538897" y="2235522"/>
            <a:ext cx="10498318" cy="89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WAŻNE!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Korekta wskazań:	INF.02_00-23.06-wskazania_</a:t>
            </a:r>
            <a:r>
              <a:rPr lang="pl-PL" sz="200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p1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.docx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52C9265-4B32-4C4B-BB0E-9B389F4F5CF8}"/>
              </a:ext>
            </a:extLst>
          </p:cNvPr>
          <p:cNvPicPr/>
          <p:nvPr/>
        </p:nvPicPr>
        <p:blipFill rotWithShape="1">
          <a:blip r:embed="rId2"/>
          <a:srcRect l="29100" t="34980" r="28240" b="32393"/>
          <a:stretch/>
        </p:blipFill>
        <p:spPr bwMode="auto">
          <a:xfrm>
            <a:off x="2696304" y="3235540"/>
            <a:ext cx="8340911" cy="2737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wal 10">
            <a:extLst>
              <a:ext uri="{FF2B5EF4-FFF2-40B4-BE49-F238E27FC236}">
                <a16:creationId xmlns:a16="http://schemas.microsoft.com/office/drawing/2014/main" id="{18F839D5-9DF1-4588-A377-21CEA024521B}"/>
              </a:ext>
            </a:extLst>
          </p:cNvPr>
          <p:cNvSpPr/>
          <p:nvPr/>
        </p:nvSpPr>
        <p:spPr>
          <a:xfrm>
            <a:off x="8351731" y="4444909"/>
            <a:ext cx="1793359" cy="723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734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FA36D696-7CC9-4349-A0E0-74DD1438A3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1120" y="523450"/>
            <a:ext cx="10058400" cy="10969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3200" b="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Wskazania do przygotowania stanowisk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BCDFACBF-0C18-4F5F-9754-942589B9BF3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8898" y="1952625"/>
            <a:ext cx="11499131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800"/>
              </a:spcBef>
              <a:buClr>
                <a:srgbClr val="002060"/>
              </a:buClr>
              <a:buNone/>
            </a:pPr>
            <a:endParaRPr lang="pl-PL" altLang="pl-PL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ts val="1800"/>
              </a:spcBef>
              <a:buNone/>
            </a:pPr>
            <a:endParaRPr altLang="pl-PL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1125A92-FFF0-499C-831A-3893834FF310}"/>
              </a:ext>
            </a:extLst>
          </p:cNvPr>
          <p:cNvSpPr/>
          <p:nvPr/>
        </p:nvSpPr>
        <p:spPr>
          <a:xfrm>
            <a:off x="538898" y="1543362"/>
            <a:ext cx="11695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Egzamin z wykorzystaniem komputera (m.in. część praktyczna model </a:t>
            </a:r>
            <a:r>
              <a:rPr lang="pl-PL" sz="2000" dirty="0" err="1">
                <a:ea typeface="Calibri" panose="020F0502020204030204" pitchFamily="34" charset="0"/>
                <a:cs typeface="Calibri" panose="020F0502020204030204" pitchFamily="34" charset="0"/>
              </a:rPr>
              <a:t>dk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pl-PL" sz="2000" dirty="0" err="1">
                <a:ea typeface="Calibri" panose="020F0502020204030204" pitchFamily="34" charset="0"/>
                <a:cs typeface="Calibri" panose="020F0502020204030204" pitchFamily="34" charset="0"/>
              </a:rPr>
              <a:t>wk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r>
              <a:rPr lang="pl-PL" sz="2000" b="1" i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Wskazówki 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4BB1F0FA-995E-4351-A4A6-89EBB7FFC5FB}"/>
              </a:ext>
            </a:extLst>
          </p:cNvPr>
          <p:cNvSpPr txBox="1">
            <a:spLocks/>
          </p:cNvSpPr>
          <p:nvPr/>
        </p:nvSpPr>
        <p:spPr>
          <a:xfrm>
            <a:off x="661121" y="2486551"/>
            <a:ext cx="10896142" cy="30817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marR="0" lvl="1" indent="-4320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q"/>
              <a:tabLst>
                <a:tab pos="0" algn="l"/>
              </a:tabLst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Komputery </a:t>
            </a:r>
            <a:r>
              <a:rPr kumimoji="0" lang="pl-PL" sz="2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muszą być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odłączone od Internetu – widoczna ikona na pasku zadań.</a:t>
            </a:r>
          </a:p>
          <a:p>
            <a:pPr marL="432000" marR="0" lvl="1" indent="-4320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q"/>
              <a:tabLst>
                <a:tab pos="0" algn="l"/>
              </a:tabLst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Zwrócić uwagę na ustawienie czasu (daty i godziny) na komputerach (administrator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i zdający).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32000" marR="0" lvl="1" indent="-4320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q"/>
              <a:tabLst>
                <a:tab pos="0" algn="l"/>
              </a:tabLst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Po zapoznaniu się zdających ze stanowiskiem należy sprawdzić, czy do komputera,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w złącze USB, nie została podpięta karta sieciowa Wi-Fi</a:t>
            </a:r>
            <a:r>
              <a:rPr lang="pl-PL" sz="2000" dirty="0">
                <a:solidFill>
                  <a:schemeClr val="tx1"/>
                </a:solidFill>
              </a:rPr>
              <a:t>.</a:t>
            </a:r>
          </a:p>
          <a:p>
            <a:pPr marL="432000" marR="0" lvl="1" indent="-4320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q"/>
              <a:tabLst>
                <a:tab pos="0" algn="l"/>
              </a:tabLst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Dokładne instrukcje zamieszczone są we wskazaniach.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70AF786-7005-4F8C-8F2F-F405258CCB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337" y="2429686"/>
            <a:ext cx="458070" cy="46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7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FA36D696-7CC9-4349-A0E0-74DD1438A3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0513" y="636135"/>
            <a:ext cx="10058400" cy="10969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3200" b="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Wskazania do przygotowania stanowisk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BCDFACBF-0C18-4F5F-9754-942589B9BF3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8898" y="1952625"/>
            <a:ext cx="11499131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800"/>
              </a:spcBef>
              <a:buClr>
                <a:srgbClr val="002060"/>
              </a:buClr>
              <a:buNone/>
            </a:pPr>
            <a:endParaRPr lang="pl-PL" altLang="pl-PL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ts val="1800"/>
              </a:spcBef>
              <a:buNone/>
            </a:pPr>
            <a:endParaRPr altLang="pl-PL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1125A92-FFF0-499C-831A-3893834FF310}"/>
              </a:ext>
            </a:extLst>
          </p:cNvPr>
          <p:cNvSpPr/>
          <p:nvPr/>
        </p:nvSpPr>
        <p:spPr>
          <a:xfrm>
            <a:off x="342506" y="1634191"/>
            <a:ext cx="11695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Egzamin z wykorzystaniem komputera (m.in. część praktyczna model </a:t>
            </a:r>
            <a:r>
              <a:rPr lang="pl-PL" sz="2000" dirty="0" err="1">
                <a:ea typeface="Calibri" panose="020F0502020204030204" pitchFamily="34" charset="0"/>
                <a:cs typeface="Calibri" panose="020F0502020204030204" pitchFamily="34" charset="0"/>
              </a:rPr>
              <a:t>dk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pl-PL" sz="2000" dirty="0" err="1">
                <a:ea typeface="Calibri" panose="020F0502020204030204" pitchFamily="34" charset="0"/>
                <a:cs typeface="Calibri" panose="020F0502020204030204" pitchFamily="34" charset="0"/>
              </a:rPr>
              <a:t>wk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r>
              <a:rPr lang="pl-PL" sz="2000" b="1" i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Wskazówki 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C9984CFE-3695-488D-A7C6-3F9EEDF128F5}"/>
              </a:ext>
            </a:extLst>
          </p:cNvPr>
          <p:cNvSpPr txBox="1">
            <a:spLocks/>
          </p:cNvSpPr>
          <p:nvPr/>
        </p:nvSpPr>
        <p:spPr>
          <a:xfrm>
            <a:off x="380513" y="2731528"/>
            <a:ext cx="11167322" cy="34903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 indent="-432000" algn="just">
              <a:spcBef>
                <a:spcPts val="1800"/>
              </a:spcBef>
              <a:buFont typeface="Wingdings" panose="05000000000000000000" pitchFamily="2" charset="2"/>
              <a:buChar char="q"/>
              <a:tabLst>
                <a:tab pos="0" algn="l"/>
              </a:tabLst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W przypadku nagrywania płyt przez zdających należy:</a:t>
            </a:r>
          </a:p>
          <a:p>
            <a:pPr marL="864000" lvl="2" indent="-4320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zapewnić nagrywarkę na każdym stanowisku lub przenośną nagrywarkę,</a:t>
            </a:r>
          </a:p>
          <a:p>
            <a:pPr marL="864000" lvl="2" indent="-4320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przygotować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oddzielne stanowisko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, na którym zdający sprawdza nagraną płytę,</a:t>
            </a:r>
          </a:p>
          <a:p>
            <a:pPr marL="864000" lvl="2" indent="-4320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zapewnić dla każdego zdającego pudełko na płytę,</a:t>
            </a:r>
          </a:p>
          <a:p>
            <a:pPr marL="864000" lvl="2" indent="-4320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zadbać o odpowiednie zabezpieczenie przesyłki z pracami zdających.</a:t>
            </a:r>
            <a:endParaRPr lang="pl-PL" dirty="0"/>
          </a:p>
          <a:p>
            <a:pPr marL="685800" lvl="2">
              <a:spcBef>
                <a:spcPts val="1200"/>
              </a:spcBef>
              <a:tabLst>
                <a:tab pos="0" algn="l"/>
              </a:tabLst>
              <a:defRPr/>
            </a:pPr>
            <a:endParaRPr lang="pl-PL" sz="2400" dirty="0">
              <a:solidFill>
                <a:srgbClr val="002060"/>
              </a:solidFill>
            </a:endParaRPr>
          </a:p>
          <a:p>
            <a:pPr marL="685800" lvl="2">
              <a:spcBef>
                <a:spcPts val="1200"/>
              </a:spcBef>
              <a:tabLst>
                <a:tab pos="0" algn="l"/>
              </a:tabLst>
              <a:defRPr/>
            </a:pPr>
            <a:endParaRPr lang="pl-P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02F88F-F6BC-4352-A9A8-E4345664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68" y="2413262"/>
            <a:ext cx="10784264" cy="2703399"/>
          </a:xfrm>
        </p:spPr>
        <p:txBody>
          <a:bodyPr>
            <a:noAutofit/>
          </a:bodyPr>
          <a:lstStyle/>
          <a:p>
            <a:r>
              <a:rPr lang="pl-PL" sz="4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Przygotowanie dokumentacji </a:t>
            </a:r>
            <a:br>
              <a:rPr lang="pl-PL" sz="4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 dostawa materiałów egzaminacyjnych</a:t>
            </a:r>
          </a:p>
        </p:txBody>
      </p:sp>
    </p:spTree>
    <p:extLst>
      <p:ext uri="{BB962C8B-B14F-4D97-AF65-F5344CB8AC3E}">
        <p14:creationId xmlns:p14="http://schemas.microsoft.com/office/powerpoint/2010/main" val="58720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A42D10-0141-4087-A5E4-CCD5B7F1A5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994" y="838570"/>
            <a:ext cx="10058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Aktualizacja danych w SIOEZ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8324BC9-76A9-43EC-A530-2A0E715650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85865" y="2262418"/>
            <a:ext cx="6681202" cy="3757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4500" marR="0" lvl="0" indent="-4445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4500" marR="0" lvl="0" indent="-4445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444500" marR="0" lvl="0" indent="-4445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6" name="Grafika 5" descr="Ołówek">
            <a:extLst>
              <a:ext uri="{FF2B5EF4-FFF2-40B4-BE49-F238E27FC236}">
                <a16:creationId xmlns:a16="http://schemas.microsoft.com/office/drawing/2014/main" id="{5311F30A-FCCA-40F6-9BC6-414691532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4682" y="4884255"/>
            <a:ext cx="1417994" cy="1417994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2B3CDF3-32C3-4DEF-824A-6A1428EB1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038" y="2624743"/>
            <a:ext cx="7594473" cy="312380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80663D4-5F8D-4CDB-937E-1A6F07F44991}"/>
              </a:ext>
            </a:extLst>
          </p:cNvPr>
          <p:cNvSpPr txBox="1"/>
          <p:nvPr/>
        </p:nvSpPr>
        <p:spPr>
          <a:xfrm>
            <a:off x="537327" y="1491590"/>
            <a:ext cx="1084082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000" dirty="0"/>
              <a:t>Prośba o aktualizowanie danych kontaktowych, szczególnie adresu e-mail.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/>
              <a:t>Na adres podany w systemie wysyłane są wszystkie informacje i powiadomienia dotyczące egzaminów. </a:t>
            </a:r>
          </a:p>
        </p:txBody>
      </p:sp>
    </p:spTree>
    <p:extLst>
      <p:ext uri="{BB962C8B-B14F-4D97-AF65-F5344CB8AC3E}">
        <p14:creationId xmlns:p14="http://schemas.microsoft.com/office/powerpoint/2010/main" val="303581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BCFC6F-D49E-49ED-A35C-F4EB5D02E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7" y="481568"/>
            <a:ext cx="10694894" cy="710686"/>
          </a:xfrm>
        </p:spPr>
        <p:txBody>
          <a:bodyPr/>
          <a:lstStyle/>
          <a:p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Przygotowanie dokumentacji</a:t>
            </a:r>
            <a:endParaRPr lang="pl-PL" b="0" dirty="0">
              <a:latin typeface="+mn-lt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CE37D1A-0E2E-46B5-91D7-1036FA3E6105}"/>
              </a:ext>
            </a:extLst>
          </p:cNvPr>
          <p:cNvSpPr txBox="1"/>
          <p:nvPr/>
        </p:nvSpPr>
        <p:spPr>
          <a:xfrm>
            <a:off x="7207623" y="655744"/>
            <a:ext cx="479611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ts val="1800"/>
              </a:spcBef>
              <a:buSzPct val="120000"/>
              <a:defRPr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Brak naklejek z kodami kreskowymi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FD4CCAC-BC49-46EC-B469-9275C5C602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134653"/>
              </p:ext>
            </p:extLst>
          </p:nvPr>
        </p:nvGraphicFramePr>
        <p:xfrm>
          <a:off x="452487" y="1363736"/>
          <a:ext cx="11551254" cy="5209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1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13542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20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Należy przygotować:</a:t>
                      </a:r>
                    </a:p>
                    <a:p>
                      <a:pPr marL="468000" marR="0" lvl="1" indent="-468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wstępnie wypełniony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protokół z przebiegu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części pisemnej/praktycznej wraz z wykazem zdających </a:t>
                      </a:r>
                    </a:p>
                    <a:p>
                      <a:pPr marL="468000" marR="0" lvl="1" indent="-4680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Strona główna</a:t>
                      </a:r>
                      <a:r>
                        <a:rPr kumimoji="0" lang="pl-PL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&gt; Proces egzaminowania &gt; Egzaminy &gt; Egzaminy - arkusze i dane</a:t>
                      </a:r>
                    </a:p>
                    <a:p>
                      <a:pPr marL="468000" marR="0" lvl="0" indent="-468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listy zdających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 wywieszenia przed salą (bez numerów PESEL);</a:t>
                      </a:r>
                      <a:endParaRPr lang="pl-PL" sz="2000" b="0" kern="1200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68000" marR="0" lvl="1" indent="-468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0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identyfikatory dla ZN </a:t>
                      </a:r>
                      <a:r>
                        <a:rPr lang="pl-PL" sz="2000" b="0" kern="12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(z napisem członek ZN, przewodniczący ZN);</a:t>
                      </a:r>
                    </a:p>
                    <a:p>
                      <a:pPr marL="468000" marR="0" lvl="1" indent="-468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0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losy z numerami stanowisk </a:t>
                      </a:r>
                      <a:r>
                        <a:rPr lang="pl-PL" sz="2000" b="0" kern="12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egzaminacyjnych (w przypadku części praktycznej model w i </a:t>
                      </a:r>
                      <a:r>
                        <a:rPr lang="pl-PL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wk</a:t>
                      </a:r>
                      <a:r>
                        <a:rPr lang="pl-PL" sz="2000" b="0" kern="12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identyfikatory);</a:t>
                      </a:r>
                    </a:p>
                    <a:p>
                      <a:pPr marL="468000" lvl="0" indent="-468000" fontAlgn="base"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20000"/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pl-PL" sz="2000" b="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 rozmieszczenia stanowisk egzaminacyjnych </a:t>
                      </a:r>
                      <a:r>
                        <a:rPr lang="pl-PL" sz="2000" b="0" dirty="0">
                          <a:solidFill>
                            <a:prstClr val="black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sali, zawierający numery stanowisk;</a:t>
                      </a:r>
                    </a:p>
                    <a:p>
                      <a:pPr marL="468000" lvl="0" indent="-468000" fontAlgn="base"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20000"/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pl-PL" sz="2000" b="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Formularze</a:t>
                      </a:r>
                    </a:p>
                    <a:p>
                      <a:pPr marL="1080000" lvl="0" indent="-3600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SzPct val="120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pl-PL" sz="2000" b="0" dirty="0">
                          <a:solidFill>
                            <a:prstClr val="black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decyzji o przerwaniu i unieważnieniu egzaminu;</a:t>
                      </a:r>
                    </a:p>
                    <a:p>
                      <a:pPr marL="1080000" lvl="0" indent="-3600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SzPct val="120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pl-PL" sz="2000" b="0" dirty="0">
                          <a:solidFill>
                            <a:prstClr val="black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opisu zdarzenia;</a:t>
                      </a:r>
                    </a:p>
                  </a:txBody>
                  <a:tcPr marL="96198" marR="9619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423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198" marR="9619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7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BCFC6F-D49E-49ED-A35C-F4EB5D02E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18" y="298063"/>
            <a:ext cx="8068235" cy="710686"/>
          </a:xfrm>
        </p:spPr>
        <p:txBody>
          <a:bodyPr/>
          <a:lstStyle/>
          <a:p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Przygotowanie dokumentacji</a:t>
            </a:r>
            <a:endParaRPr lang="pl-PL" b="0" dirty="0">
              <a:latin typeface="+mn-lt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FD4CCAC-BC49-46EC-B469-9275C5C6020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0682" y="2219164"/>
          <a:ext cx="11645153" cy="5113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5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13542">
                <a:tc>
                  <a:txBody>
                    <a:bodyPr/>
                    <a:lstStyle/>
                    <a:p>
                      <a:pPr marL="468000" marR="0" lvl="1" indent="-468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pl-PL" sz="2400" b="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6198" marR="9619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423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198" marR="9619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Prostokąt 4">
            <a:extLst>
              <a:ext uri="{FF2B5EF4-FFF2-40B4-BE49-F238E27FC236}">
                <a16:creationId xmlns:a16="http://schemas.microsoft.com/office/drawing/2014/main" id="{F7A12950-FD53-4583-B6DF-EA88C40F6B0B}"/>
              </a:ext>
            </a:extLst>
          </p:cNvPr>
          <p:cNvSpPr/>
          <p:nvPr/>
        </p:nvSpPr>
        <p:spPr>
          <a:xfrm>
            <a:off x="322729" y="1294158"/>
            <a:ext cx="1140310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>
              <a:spcBef>
                <a:spcPts val="600"/>
              </a:spcBef>
              <a:buSzPct val="120000"/>
              <a:defRPr/>
            </a:pPr>
            <a:r>
              <a:rPr lang="pl-PL" sz="2000" u="sng" dirty="0">
                <a:ea typeface="Calibri" panose="020F0502020204030204" pitchFamily="34" charset="0"/>
                <a:cs typeface="Calibri" panose="020F0502020204030204" pitchFamily="34" charset="0"/>
              </a:rPr>
              <a:t>Należy przygotować:</a:t>
            </a:r>
          </a:p>
          <a:p>
            <a:pPr marL="468000" lvl="1" indent="-468000" algn="just" fontAlgn="base">
              <a:spcBef>
                <a:spcPts val="600"/>
              </a:spcBef>
              <a:buSzPct val="120000"/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kartkę zawierającą informacje o osobach o specjalnych potrzebach edukacyjnych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, które korzystają z wydłużonego czasu pracy (imię i nazwisko, PESEL, czas przedłużenia oraz  powód przedłużenia czasu egzaminu);</a:t>
            </a:r>
          </a:p>
          <a:p>
            <a:pPr marL="468000" lvl="1" indent="-468000" fontAlgn="base">
              <a:spcBef>
                <a:spcPts val="600"/>
              </a:spcBef>
              <a:buSzPct val="120000"/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karty identyfikacyjne 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zdających w sali egzaminacyjnej </a:t>
            </a:r>
            <a:b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(kartka min. A5 zawierająca PESEL zdającego oraz </a:t>
            </a:r>
            <a:b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login i hasło, zdający może kartkę wykorzystać jako </a:t>
            </a:r>
            <a:b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brudnopis np.  do zapisu obliczeń) – pobrać z SIOEZ; </a:t>
            </a:r>
          </a:p>
          <a:p>
            <a:pPr marL="468000" lvl="1" indent="-468000" algn="just" fontAlgn="base">
              <a:spcBef>
                <a:spcPts val="1200"/>
              </a:spcBef>
              <a:buSzPct val="120000"/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nośnik 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(płyta DVD lub USB), na który po zakończonym egzaminie na danej zmianie będzie nagrany, przez operatora egzaminu, zaszyfrowany plik z wynikami egzaminu);</a:t>
            </a:r>
          </a:p>
          <a:p>
            <a:pPr marL="468000" lvl="1" indent="-468000" algn="just" fontAlgn="base">
              <a:spcBef>
                <a:spcPts val="1200"/>
              </a:spcBef>
              <a:buSzPct val="120000"/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nośnik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 (płyta CD/DVD, lub pendrive, lub dysk zewnętrzny), na który po zakończonym egzaminie będzie nagrany przez operatora pracowni informatycznej zarchiwizowany Wirtualny Serwer Egzaminacyjny wraz z odpowiedziami zdających.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8F97999-357F-43D4-A0F2-BC1763E4B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40" y="2554322"/>
            <a:ext cx="4146112" cy="140999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FFC3B88-3976-4A6F-B054-B76B5F529FE3}"/>
              </a:ext>
            </a:extLst>
          </p:cNvPr>
          <p:cNvSpPr txBox="1"/>
          <p:nvPr/>
        </p:nvSpPr>
        <p:spPr>
          <a:xfrm>
            <a:off x="8155247" y="583472"/>
            <a:ext cx="314749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ts val="1800"/>
              </a:spcBef>
              <a:buSzPct val="120000"/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Część pisemna</a:t>
            </a:r>
          </a:p>
        </p:txBody>
      </p:sp>
    </p:spTree>
    <p:extLst>
      <p:ext uri="{BB962C8B-B14F-4D97-AF65-F5344CB8AC3E}">
        <p14:creationId xmlns:p14="http://schemas.microsoft.com/office/powerpoint/2010/main" val="41521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BCFC6F-D49E-49ED-A35C-F4EB5D02E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390" y="503853"/>
            <a:ext cx="9601200" cy="630756"/>
          </a:xfrm>
        </p:spPr>
        <p:txBody>
          <a:bodyPr/>
          <a:lstStyle/>
          <a:p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Przygotowanie dokumentacji</a:t>
            </a:r>
            <a:endParaRPr lang="pl-PL" b="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A05E2F-C0DF-40FD-8326-EF504A17C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719" y="1583063"/>
            <a:ext cx="5218521" cy="3810001"/>
          </a:xfrm>
        </p:spPr>
        <p:txBody>
          <a:bodyPr/>
          <a:lstStyle/>
          <a:p>
            <a:pPr marL="36000" indent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pl-PL" u="sng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Należy przygotować</a:t>
            </a: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płytę CD/DVD, lub pendrive, lub dysk zewnętrzny, w celu zarchiwizowania rezultatów wykonania zadania egzaminacyjnego. 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pl-PL" sz="1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1800" i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Załącznik 15 Informacji o sposobie organizacji i przeprowadzania egzaminu zawodowego</a:t>
            </a:r>
            <a:r>
              <a:rPr lang="pl-PL" sz="1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02160D0-57F7-4FF2-BFA2-E9523503A152}"/>
              </a:ext>
            </a:extLst>
          </p:cNvPr>
          <p:cNvSpPr txBox="1"/>
          <p:nvPr/>
        </p:nvSpPr>
        <p:spPr>
          <a:xfrm>
            <a:off x="7735617" y="611389"/>
            <a:ext cx="370242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ts val="1800"/>
              </a:spcBef>
              <a:buSzPct val="120000"/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Część praktyczna </a:t>
            </a:r>
            <a:r>
              <a:rPr lang="pl-PL" sz="2800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dk</a:t>
            </a:r>
            <a:endParaRPr lang="pl-PL" sz="28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21101A5A-9A74-441A-B666-24315F2A7F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31497" y="1660293"/>
            <a:ext cx="6236438" cy="35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212FDF23-C961-475C-8EE5-EB6AC0C3D2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7666" y="615764"/>
            <a:ext cx="11125200" cy="8265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  <a:defRPr/>
            </a:pPr>
            <a:r>
              <a:rPr lang="pl-PL" sz="3200" b="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Zadania jawne - przygotowanie arkuszy egzaminacyjnych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929FC5AC-333A-40BA-9C79-16532F4E500C}"/>
              </a:ext>
            </a:extLst>
          </p:cNvPr>
          <p:cNvSpPr txBox="1">
            <a:spLocks/>
          </p:cNvSpPr>
          <p:nvPr/>
        </p:nvSpPr>
        <p:spPr>
          <a:xfrm>
            <a:off x="421660" y="1665892"/>
            <a:ext cx="11125200" cy="457634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360000" algn="just" defTabSz="36000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wskazania do przygotowania stanowisk oraz arkusze egzaminacyjne zostaną opublikowane	w SIOEZ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(od 13 maja 2026 r.)</a:t>
            </a:r>
          </a:p>
          <a:p>
            <a:pPr marL="0" indent="0" algn="just" defTabSz="360000">
              <a:spcBef>
                <a:spcPts val="1200"/>
              </a:spcBef>
              <a:buClr>
                <a:schemeClr val="tx1"/>
              </a:buClr>
              <a:buNone/>
              <a:defRPr/>
            </a:pPr>
            <a:endParaRPr lang="pl-PL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360000" algn="just" defTabSz="36000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należy wydrukować arkusze w odpowiedniej liczbie, zgodnie z planem (harmonogramem) wykorzystania tych zadań, nie później niż w dniu poprzedzającym dany egzamin, </a:t>
            </a:r>
          </a:p>
          <a:p>
            <a:pPr marL="360000" indent="-360000" algn="just" defTabSz="3600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wydrukowane arkusze należy zapakować do papierowych kopert, zakleić je oraz opisać podając: 	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symbol i nazwę kwalifikacji, oznaczenie arkusza, datę i godzinę egzaminu oraz liczbę arkuszy.</a:t>
            </a:r>
            <a:endParaRPr lang="pl-PL" sz="2200" dirty="0">
              <a:solidFill>
                <a:srgbClr val="C00000"/>
              </a:solidFill>
            </a:endParaRPr>
          </a:p>
          <a:p>
            <a:pPr marL="0" indent="0" algn="just" defTabSz="360000">
              <a:spcBef>
                <a:spcPts val="1200"/>
              </a:spcBef>
              <a:buClr>
                <a:srgbClr val="002060"/>
              </a:buClr>
              <a:buNone/>
              <a:defRPr/>
            </a:pP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98A4086-20BE-43F7-B6D6-CA153B03F424}"/>
              </a:ext>
            </a:extLst>
          </p:cNvPr>
          <p:cNvSpPr txBox="1"/>
          <p:nvPr/>
        </p:nvSpPr>
        <p:spPr>
          <a:xfrm>
            <a:off x="1279181" y="2379042"/>
            <a:ext cx="93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buClr>
                <a:srgbClr val="002060"/>
              </a:buClr>
              <a:defRPr/>
            </a:pPr>
            <a:r>
              <a:rPr lang="pl-PL" i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Strona główna &gt; Proces egzaminowania &gt; Egzaminy &gt; Egzaminy - arkusze i dane</a:t>
            </a:r>
            <a:endParaRPr lang="pl-PL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7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F56D34-CF0D-4773-B78B-5CE5D25F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56439"/>
            <a:ext cx="10058400" cy="700272"/>
          </a:xfrm>
        </p:spPr>
        <p:txBody>
          <a:bodyPr/>
          <a:lstStyle/>
          <a:p>
            <a:r>
              <a:rPr lang="pl-PL" b="0" dirty="0">
                <a:latin typeface="+mn-lt"/>
              </a:rPr>
              <a:t>Terminy dostaw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5635744-26C5-43AE-B060-5DF99A985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183021"/>
              </p:ext>
            </p:extLst>
          </p:nvPr>
        </p:nvGraphicFramePr>
        <p:xfrm>
          <a:off x="1122189" y="1262038"/>
          <a:ext cx="10231608" cy="2291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1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4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5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CZĘŚĆ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DATA DOSTAWY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GODZINY DOSTAW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8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Praktyczna (D)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wszystkie formuły</a:t>
                      </a:r>
                    </a:p>
                  </a:txBody>
                  <a:tcPr marL="44456" marR="444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 dniu egzaminu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01.06.2026</a:t>
                      </a: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</a:rPr>
                        <a:t>od</a:t>
                      </a: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6.00</a:t>
                      </a: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</a:rPr>
                        <a:t>do</a:t>
                      </a: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7.30</a:t>
                      </a:r>
                      <a:br>
                        <a:rPr lang="pl-PL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</a:rPr>
                        <a:t>jeśli pierwsze egzaminy o  godz. 9.00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br>
                        <a:rPr lang="pl-PL" sz="2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</a:rPr>
                        <a:t>od</a:t>
                      </a: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6.00</a:t>
                      </a: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</a:rPr>
                        <a:t>do</a:t>
                      </a: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9.00</a:t>
                      </a: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pl-PL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</a:rPr>
                        <a:t>jeśli pierwsze egzaminy o 13.00 lub później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6" marR="45726" marT="45713" marB="4571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A46BD5C-AFE9-4CC5-9826-C5B3D3CB8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04381"/>
              </p:ext>
            </p:extLst>
          </p:nvPr>
        </p:nvGraphicFramePr>
        <p:xfrm>
          <a:off x="1122189" y="3929124"/>
          <a:ext cx="10231609" cy="2056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1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6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56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</a:rPr>
                        <a:t>Pisemna</a:t>
                      </a:r>
                      <a:br>
                        <a:rPr lang="pl-PL" sz="2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formuła 2017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formuła 2019 </a:t>
                      </a:r>
                      <a:b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– arkusz dostosowane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w </a:t>
                      </a: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dniu egzaminu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11.06.2026</a:t>
                      </a: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</a:t>
                      </a: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6.30</a:t>
                      </a: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8.00</a:t>
                      </a:r>
                      <a:b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jeśli pierwsze egzaminy o  godz. 10.00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b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</a:t>
                      </a: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6.30</a:t>
                      </a: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9.30 </a:t>
                      </a:r>
                      <a:b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jeśli pierwsze egzaminy o 12.00 lub 14.00</a:t>
                      </a:r>
                    </a:p>
                  </a:txBody>
                  <a:tcPr marL="45726" marR="45726" marT="45713" marB="4571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72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F56D34-CF0D-4773-B78B-5CE5D25F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54913"/>
            <a:ext cx="10058400" cy="814011"/>
          </a:xfrm>
        </p:spPr>
        <p:txBody>
          <a:bodyPr/>
          <a:lstStyle/>
          <a:p>
            <a:r>
              <a:rPr lang="pl-PL" b="0" dirty="0">
                <a:latin typeface="+mn-lt"/>
              </a:rPr>
              <a:t>Terminy dostaw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F4F7364-58B1-42C9-BD94-08DF039D7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279134"/>
              </p:ext>
            </p:extLst>
          </p:nvPr>
        </p:nvGraphicFramePr>
        <p:xfrm>
          <a:off x="1158099" y="1472123"/>
          <a:ext cx="9931399" cy="2106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</a:rPr>
                        <a:t>Część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</a:rPr>
                        <a:t>DATA DOSTAWY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</a:rPr>
                        <a:t>GODZINY DOSTAW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0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</a:rPr>
                        <a:t>Praktyczna</a:t>
                      </a:r>
                      <a:br>
                        <a:rPr lang="pl-PL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2000" dirty="0" err="1">
                          <a:solidFill>
                            <a:schemeClr val="tx1"/>
                          </a:solidFill>
                          <a:effectLst/>
                        </a:rPr>
                        <a:t>dk</a:t>
                      </a: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</a:rPr>
                        <a:t>, w, </a:t>
                      </a:r>
                      <a:r>
                        <a:rPr lang="pl-PL" sz="2000" dirty="0" err="1">
                          <a:solidFill>
                            <a:schemeClr val="tx1"/>
                          </a:solidFill>
                          <a:effectLst/>
                        </a:rPr>
                        <a:t>wk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wszystkie formuły</a:t>
                      </a:r>
                    </a:p>
                  </a:txBody>
                  <a:tcPr marL="44456" marR="444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</a:rPr>
                        <a:t>dostawa w dzień roboczy przed każdym egzaminem w ośrodku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</a:rPr>
                        <a:t>od </a:t>
                      </a: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8.00</a:t>
                      </a: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</a:rPr>
                        <a:t> do </a:t>
                      </a: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12.00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5A0C4588-7720-49EC-9115-F27A50D2DF6F}"/>
              </a:ext>
            </a:extLst>
          </p:cNvPr>
          <p:cNvSpPr/>
          <p:nvPr/>
        </p:nvSpPr>
        <p:spPr>
          <a:xfrm>
            <a:off x="973672" y="3729301"/>
            <a:ext cx="10517602" cy="1693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Uwaga: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Dla kwalifikacji, w których zadania są jawne dostarczone zostaną tylko </a:t>
            </a:r>
            <a:r>
              <a:rPr lang="pl-PL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Zasady oceniania i Karty oceny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Arkusze egzaminacyjne drukuje PZE.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Termin dodatkowy, część praktyczna, dostawa </a:t>
            </a:r>
            <a:r>
              <a:rPr lang="pl-PL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29.06.2026</a:t>
            </a:r>
            <a:r>
              <a:rPr lang="pl-PL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od godziny 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:00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do 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12:00</a:t>
            </a:r>
            <a:endParaRPr lang="pl-PL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19C32093-6CEB-4FF6-85A7-49C8A3924D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326" y="552548"/>
            <a:ext cx="10058400" cy="10969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3200" b="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Odbiór przesyłki z materiałami na egzamin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12B7240E-3764-4EA8-BACD-322AE371DF34}"/>
              </a:ext>
            </a:extLst>
          </p:cNvPr>
          <p:cNvSpPr txBox="1">
            <a:spLocks/>
          </p:cNvSpPr>
          <p:nvPr/>
        </p:nvSpPr>
        <p:spPr>
          <a:xfrm>
            <a:off x="444304" y="1649511"/>
            <a:ext cx="11527738" cy="4850427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432000" algn="just" defTabSz="360000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Dla części praktycznej </a:t>
            </a:r>
            <a:r>
              <a:rPr lang="pl-PL" sz="2000" dirty="0" err="1">
                <a:ea typeface="Calibri" panose="020F0502020204030204" pitchFamily="34" charset="0"/>
                <a:cs typeface="Calibri" panose="020F0502020204030204" pitchFamily="34" charset="0"/>
              </a:rPr>
              <a:t>dk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, w i </a:t>
            </a:r>
            <a:r>
              <a:rPr lang="pl-PL" sz="2000" dirty="0" err="1">
                <a:ea typeface="Calibri" panose="020F0502020204030204" pitchFamily="34" charset="0"/>
                <a:cs typeface="Calibri" panose="020F0502020204030204" pitchFamily="34" charset="0"/>
              </a:rPr>
              <a:t>wk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 OE będą otrzymywać paczki w dniu roboczym poprzedzającym dzień  egzaminu.</a:t>
            </a:r>
          </a:p>
          <a:p>
            <a:pPr marL="432000" indent="-432000" algn="just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Do każdego ośrodka egzaminacyjnego w danym dniu  powinna dotrzeć jedna paczka.</a:t>
            </a:r>
          </a:p>
          <a:p>
            <a:pPr marL="432000" indent="-432000" algn="just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Przesyłka adresowana jest na osobę wskazaną w SIOEZ jako upoważnioną do odbioru.</a:t>
            </a:r>
          </a:p>
          <a:p>
            <a:pPr marL="432000" indent="-432000" algn="just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Należy paczkę otworzyć i postępować zgodnie z instrukcją w niej zamieszczoną.</a:t>
            </a:r>
          </a:p>
          <a:p>
            <a:pPr marL="432000" indent="-432000" algn="just" defTabSz="3600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Po sprawdzeniu należy zabezpieczyć pakiety z materiałami egzaminacyjnymi przed nieuprawnionym ujawnieniem.</a:t>
            </a:r>
          </a:p>
        </p:txBody>
      </p:sp>
    </p:spTree>
    <p:extLst>
      <p:ext uri="{BB962C8B-B14F-4D97-AF65-F5344CB8AC3E}">
        <p14:creationId xmlns:p14="http://schemas.microsoft.com/office/powerpoint/2010/main" val="20339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C0C271-E5D6-43E7-AB3C-121DC68AF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159" y="3269007"/>
            <a:ext cx="6352566" cy="1828800"/>
          </a:xfrm>
        </p:spPr>
        <p:txBody>
          <a:bodyPr>
            <a:normAutofit/>
          </a:bodyPr>
          <a:lstStyle/>
          <a:p>
            <a:r>
              <a:rPr lang="pl-PL" sz="5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Przeprowadzenie egzaminu</a:t>
            </a:r>
          </a:p>
        </p:txBody>
      </p:sp>
    </p:spTree>
    <p:extLst>
      <p:ext uri="{BB962C8B-B14F-4D97-AF65-F5344CB8AC3E}">
        <p14:creationId xmlns:p14="http://schemas.microsoft.com/office/powerpoint/2010/main" val="10113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055F7C-3ADF-40B5-B2FD-AC0E2643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32" y="647143"/>
            <a:ext cx="10058400" cy="719743"/>
          </a:xfrm>
        </p:spPr>
        <p:txBody>
          <a:bodyPr/>
          <a:lstStyle/>
          <a:p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Obserwatorzy</a:t>
            </a:r>
            <a:endParaRPr lang="pl-PL" b="0" dirty="0">
              <a:latin typeface="+mn-lt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541BA3D-EA91-49E2-AE80-8EBD2EFF6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033" y="1746317"/>
            <a:ext cx="106224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Obserwator ma prawo:</a:t>
            </a:r>
          </a:p>
          <a:p>
            <a:pPr marL="468000" indent="-468000" algn="just">
              <a:spcAft>
                <a:spcPts val="1200"/>
              </a:spcAft>
              <a:buClrTx/>
              <a:buSzPct val="83000"/>
              <a:buFont typeface="Wingdings" panose="05000000000000000000" pitchFamily="2" charset="2"/>
              <a:buChar char="q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zgłosić się do ośrodka egzaminacyjnego w dowolnym czasie przed lub </a:t>
            </a:r>
            <a:b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w trakcie egzaminu,</a:t>
            </a:r>
          </a:p>
          <a:p>
            <a:pPr marL="468000" indent="-468000" algn="just">
              <a:buClrTx/>
              <a:buSzPct val="83000"/>
              <a:buFont typeface="Wingdings" panose="05000000000000000000" pitchFamily="2" charset="2"/>
              <a:buChar char="q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w czasie egzaminu opuścić salę egzaminacyjną, przejść do innej sali, </a:t>
            </a:r>
            <a:b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w której odbywa się egzamin, i tam przeprowadzić obserwację.</a:t>
            </a:r>
          </a:p>
        </p:txBody>
      </p:sp>
    </p:spTree>
    <p:extLst>
      <p:ext uri="{BB962C8B-B14F-4D97-AF65-F5344CB8AC3E}">
        <p14:creationId xmlns:p14="http://schemas.microsoft.com/office/powerpoint/2010/main" val="1306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095057-ED58-4600-B840-2A870EF5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72" y="562302"/>
            <a:ext cx="10058400" cy="870572"/>
          </a:xfrm>
        </p:spPr>
        <p:txBody>
          <a:bodyPr/>
          <a:lstStyle/>
          <a:p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Sprawdzanie tożsamości zdających </a:t>
            </a:r>
            <a:endParaRPr lang="pl-PL" b="0" dirty="0">
              <a:latin typeface="+mn-lt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7763EFD-C55D-4C03-AA6F-8F7C82823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277" y="1981987"/>
            <a:ext cx="1078662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320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Zdający okazuje dokument ze zdjęciem potwierdzającym tożsamość.</a:t>
            </a:r>
          </a:p>
          <a:p>
            <a:pPr marL="432000" indent="-4320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Dopuszcza się potwierdzenie tożsamości przez zdającego na podstawie cyfrowego dokumentu tożsamości ze zdjęciem, np. </a:t>
            </a:r>
            <a:r>
              <a:rPr lang="pl-PL" i="1" dirty="0" err="1">
                <a:ea typeface="Calibri" panose="020F0502020204030204" pitchFamily="34" charset="0"/>
                <a:cs typeface="Calibri" panose="020F0502020204030204" pitchFamily="34" charset="0"/>
              </a:rPr>
              <a:t>mDowód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i="1" dirty="0" err="1">
                <a:ea typeface="Calibri" panose="020F0502020204030204" pitchFamily="34" charset="0"/>
                <a:cs typeface="Calibri" panose="020F0502020204030204" pitchFamily="34" charset="0"/>
              </a:rPr>
              <a:t>mPrawo</a:t>
            </a:r>
            <a:r>
              <a:rPr lang="pl-PL" i="1" dirty="0">
                <a:ea typeface="Calibri" panose="020F0502020204030204" pitchFamily="34" charset="0"/>
                <a:cs typeface="Calibri" panose="020F0502020204030204" pitchFamily="34" charset="0"/>
              </a:rPr>
              <a:t> jazdy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i="1" dirty="0" err="1">
                <a:ea typeface="Calibri" panose="020F0502020204030204" pitchFamily="34" charset="0"/>
                <a:cs typeface="Calibri" panose="020F0502020204030204" pitchFamily="34" charset="0"/>
              </a:rPr>
              <a:t>mLegitymacja</a:t>
            </a:r>
            <a:r>
              <a:rPr lang="pl-PL" i="1" dirty="0">
                <a:ea typeface="Calibri" panose="020F0502020204030204" pitchFamily="34" charset="0"/>
                <a:cs typeface="Calibri" panose="020F0502020204030204" pitchFamily="34" charset="0"/>
              </a:rPr>
              <a:t> szkolna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, bez naruszenia wymogu dotyczącego niewnoszenia przez zdającego do sali egzaminacyjnej urządzenia telekomunikacyjnego i korzystania z takiego urządzenia w sali.</a:t>
            </a:r>
            <a:endParaRPr lang="pl-PL" dirty="0"/>
          </a:p>
          <a:p>
            <a:pPr marL="432000" indent="-432000" algn="just">
              <a:spcBef>
                <a:spcPts val="12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pl-PL" dirty="0">
                <a:highlight>
                  <a:srgbClr val="FFFF00"/>
                </a:highlight>
              </a:rPr>
              <a:t>PZN sprawdza na wykazie zdających poprawność numeru PESEL (a w przypadku braku numeru PESEL – serii i numeru paszportu lub innego dokumentu potwierdzającego tożsamość) każdego zdającego. </a:t>
            </a:r>
          </a:p>
        </p:txBody>
      </p:sp>
    </p:spTree>
    <p:extLst>
      <p:ext uri="{BB962C8B-B14F-4D97-AF65-F5344CB8AC3E}">
        <p14:creationId xmlns:p14="http://schemas.microsoft.com/office/powerpoint/2010/main" val="89928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A42D10-0141-4087-A5E4-CCD5B7F1A5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994" y="838570"/>
            <a:ext cx="10058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Edycja deklaracji w SIOEZ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8324BC9-76A9-43EC-A530-2A0E715650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75779" y="1958849"/>
            <a:ext cx="11667982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Zmiana w danych osobowych (np. błędy w imieniu i nazwisku, brak drugiego imienia, zmiana nazwiska) – pracownik/dyrektor OE.</a:t>
            </a:r>
          </a:p>
          <a:p>
            <a:pPr marL="360000" lvl="0" indent="-360000" algn="just">
              <a:lnSpc>
                <a:spcPct val="100000"/>
              </a:lnSpc>
              <a:spcBef>
                <a:spcPts val="18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Wprowadzenie informacji o </a:t>
            </a:r>
            <a:r>
              <a:rPr lang="pl-PL" sz="28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laureatach/finalistach </a:t>
            </a:r>
            <a:r>
              <a:rPr 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wejściu w edycję przy danym zdającym – zakładka Zwolnienia i szkolenia) – pracownik/dyrektor OE.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lvl="0" indent="-360000" algn="just">
              <a:lnSpc>
                <a:spcPct val="100000"/>
              </a:lnSpc>
              <a:spcBef>
                <a:spcPts val="18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Zaznaczanie dostosowań – tylko związanych z przedłużeniem </a:t>
            </a:r>
            <a:r>
              <a:rPr 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czasu –  pracownik/dyrektor OE. 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4500" marR="0" lvl="0" indent="-4445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4500" marR="0" lvl="0" indent="-4445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444500" marR="0" lvl="0" indent="-4445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6" name="Grafika 5" descr="Ołówek">
            <a:extLst>
              <a:ext uri="{FF2B5EF4-FFF2-40B4-BE49-F238E27FC236}">
                <a16:creationId xmlns:a16="http://schemas.microsoft.com/office/drawing/2014/main" id="{5311F30A-FCCA-40F6-9BC6-414691532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4682" y="4884255"/>
            <a:ext cx="1417994" cy="141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1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6FD062-4457-4065-B43D-D28F358D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88" y="600009"/>
            <a:ext cx="10058400" cy="832865"/>
          </a:xfrm>
        </p:spPr>
        <p:txBody>
          <a:bodyPr>
            <a:normAutofit/>
          </a:bodyPr>
          <a:lstStyle/>
          <a:p>
            <a:r>
              <a:rPr lang="pl-PL" b="0" cap="none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Kiedy uznajemy, że zdający przystąpił do egzaminu? </a:t>
            </a:r>
            <a:endParaRPr lang="pl-PL" b="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0BD429-E466-4F2F-A17F-9E5210454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088" y="1732627"/>
            <a:ext cx="11277601" cy="4525364"/>
          </a:xfrm>
        </p:spPr>
        <p:txBody>
          <a:bodyPr>
            <a:normAutofit fontScale="62500" lnSpcReduction="20000"/>
          </a:bodyPr>
          <a:lstStyle/>
          <a:p>
            <a:pPr marL="360000" indent="-3600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pl-PL" sz="3100" dirty="0">
                <a:ea typeface="Calibri" panose="020F0502020204030204" pitchFamily="34" charset="0"/>
                <a:cs typeface="Calibri" panose="020F0502020204030204" pitchFamily="34" charset="0"/>
              </a:rPr>
              <a:t>Zdający przystąpił egzaminu zawodowego, jeżeli co najmniej: </a:t>
            </a:r>
          </a:p>
          <a:p>
            <a:pPr marL="864000" indent="-4320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pl-PL" sz="3100" dirty="0">
                <a:ea typeface="Calibri" panose="020F0502020204030204" pitchFamily="34" charset="0"/>
                <a:cs typeface="Calibri" panose="020F0502020204030204" pitchFamily="34" charset="0"/>
              </a:rPr>
              <a:t>potwierdził swoją obecność podpisem na wykazie zdających, </a:t>
            </a:r>
          </a:p>
          <a:p>
            <a:pPr marL="864000" indent="-4320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pl-PL" sz="3100" dirty="0">
                <a:ea typeface="Calibri" panose="020F0502020204030204" pitchFamily="34" charset="0"/>
                <a:cs typeface="Calibri" panose="020F0502020204030204" pitchFamily="34" charset="0"/>
              </a:rPr>
              <a:t>zalogował się do SIOEZ ASE (</a:t>
            </a:r>
            <a:r>
              <a:rPr lang="pl-PL" sz="3100" i="1" dirty="0">
                <a:ea typeface="Calibri" panose="020F0502020204030204" pitchFamily="34" charset="0"/>
                <a:cs typeface="Calibri" panose="020F0502020204030204" pitchFamily="34" charset="0"/>
              </a:rPr>
              <a:t>część pisemna egzaminu</a:t>
            </a:r>
            <a:r>
              <a:rPr lang="pl-PL" sz="3100" dirty="0"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</a:p>
          <a:p>
            <a:pPr marL="864000" indent="-4320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pl-PL" sz="3100" dirty="0">
                <a:ea typeface="Calibri" panose="020F0502020204030204" pitchFamily="34" charset="0"/>
                <a:cs typeface="Calibri" panose="020F0502020204030204" pitchFamily="34" charset="0"/>
              </a:rPr>
              <a:t>odebrał i otworzył pakiet z arkuszem egzaminacyjnym, opisał/oznaczył arkusz egzaminacyjny swoim numerem PESEL i numerem stanowiska (</a:t>
            </a:r>
            <a:r>
              <a:rPr lang="pl-PL" sz="3100" i="1" dirty="0">
                <a:ea typeface="Calibri" panose="020F0502020204030204" pitchFamily="34" charset="0"/>
                <a:cs typeface="Calibri" panose="020F0502020204030204" pitchFamily="34" charset="0"/>
              </a:rPr>
              <a:t>część praktyczna</a:t>
            </a:r>
            <a:r>
              <a:rPr lang="pl-PL" sz="3100" dirty="0"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60000" indent="-3600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pl-PL" sz="3100" dirty="0">
                <a:ea typeface="Calibri" panose="020F0502020204030204" pitchFamily="34" charset="0"/>
                <a:cs typeface="Calibri" panose="020F0502020204030204" pitchFamily="34" charset="0"/>
              </a:rPr>
              <a:t>Jeżeli zdający tylko potwierdził swoją obecność podpisem na wykazie zdających, a nie zalogował się do SIOEZ ASE, nie odebrał arkusza egzaminacyjnego lub odebrał, ale nie oznaczył go – to uznaje się, że zdający ten nie przystąpił do części pisemnej/praktycznej egzaminu zawodowego. </a:t>
            </a:r>
          </a:p>
          <a:p>
            <a:pPr marL="360000" indent="-360000" algn="just">
              <a:buClrTx/>
              <a:buFont typeface="Wingdings" panose="05000000000000000000" pitchFamily="2" charset="2"/>
              <a:buChar char="q"/>
            </a:pPr>
            <a:r>
              <a:rPr lang="pl-PL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Ważne dla zdających, których dotyczy obowiązek przystąpienia do egzaminu zawodowego.</a:t>
            </a:r>
          </a:p>
        </p:txBody>
      </p:sp>
    </p:spTree>
    <p:extLst>
      <p:ext uri="{BB962C8B-B14F-4D97-AF65-F5344CB8AC3E}">
        <p14:creationId xmlns:p14="http://schemas.microsoft.com/office/powerpoint/2010/main" val="416887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6FD062-4457-4065-B43D-D28F358D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98" y="788545"/>
            <a:ext cx="10058400" cy="832865"/>
          </a:xfrm>
        </p:spPr>
        <p:txBody>
          <a:bodyPr>
            <a:normAutofit/>
          </a:bodyPr>
          <a:lstStyle/>
          <a:p>
            <a:pPr algn="just"/>
            <a:r>
              <a:rPr lang="pl-PL" sz="2400" b="0" cap="none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 z arkuszem, jeśli zdający spełnił warunki przystąpienia do egzaminu, ale zrezygnował z rozwiązywania zadań (oddany pusty arkusz)?</a:t>
            </a:r>
            <a:endParaRPr lang="pl-PL" sz="2400" b="0" dirty="0">
              <a:latin typeface="+mn-lt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403D790-0229-4976-BA5A-49A8D8B65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62" y="2019691"/>
            <a:ext cx="11197473" cy="4343400"/>
          </a:xfrm>
        </p:spPr>
        <p:txBody>
          <a:bodyPr/>
          <a:lstStyle/>
          <a:p>
            <a:pPr marL="432000" indent="-432000" algn="just">
              <a:spcAft>
                <a:spcPts val="1800"/>
              </a:spcAft>
              <a:buClrTx/>
              <a:buFont typeface="Wingdings" panose="05000000000000000000" pitchFamily="2" charset="2"/>
              <a:buChar char="q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Niezależnie od czasu zakończenia pracy przez zdającego arkusz oznaczony przez zdającego jest pakowany przez ZN do bezpiecznej koperty zwrotnej. </a:t>
            </a:r>
          </a:p>
          <a:p>
            <a:pPr marL="432000" indent="-432000" algn="just">
              <a:spcAft>
                <a:spcPts val="1800"/>
              </a:spcAft>
              <a:buClrTx/>
              <a:buFont typeface="Wingdings" panose="05000000000000000000" pitchFamily="2" charset="2"/>
              <a:buChar char="q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Niezależnie od czasu zakończenia pracy przez zdającego jego arkusz jest poddawany ocenie przez egzaminatora z zastosowaniem zasad oceniania. Wyniki oceny spełnienia kryteriów egzaminator wpisuje do karty oceny w dokumencie ZASADY OCENIANIA </a:t>
            </a:r>
            <a:b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I KARTY OCENY i do SIOEZ.</a:t>
            </a:r>
          </a:p>
        </p:txBody>
      </p:sp>
    </p:spTree>
    <p:extLst>
      <p:ext uri="{BB962C8B-B14F-4D97-AF65-F5344CB8AC3E}">
        <p14:creationId xmlns:p14="http://schemas.microsoft.com/office/powerpoint/2010/main" val="37854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C001C1-F038-419E-816F-7857979F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47" y="241791"/>
            <a:ext cx="10058400" cy="814011"/>
          </a:xfrm>
        </p:spPr>
        <p:txBody>
          <a:bodyPr/>
          <a:lstStyle/>
          <a:p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Nadzorowanie przebiegu egzaminu</a:t>
            </a:r>
            <a:endParaRPr lang="pl-PL" b="0" dirty="0">
              <a:latin typeface="+mn-lt"/>
            </a:endParaRP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57BF2766-3A2E-42D6-8956-FFF2430473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3564" y="1316809"/>
            <a:ext cx="11173125" cy="332530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marR="0" lvl="0" indent="-432000" algn="just" defTabSz="3600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Spóźnieni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na egzamin mogą przystąpić do egzaminu, jeżeli w sali trwają jeszcze czynności organizacyjne.</a:t>
            </a:r>
          </a:p>
          <a:p>
            <a:pPr marL="432000" marR="0" lvl="0" indent="-43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PZE unieważnia część pisemną/praktyczną egzaminu w przypadku, gdy zdający:‎</a:t>
            </a:r>
          </a:p>
          <a:p>
            <a:pPr marL="864000" marR="0" lvl="0" indent="-43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niesamodzielnie wykonuje zadanie egzaminacyjne (art. 44zzzp pkt.1)</a:t>
            </a:r>
          </a:p>
          <a:p>
            <a:pPr marL="864000" marR="0" lvl="2" indent="-43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wniósł lub korzysta w sali/miejscu  egzaminu z niedozwolonych urządzeń/materiałów (art.44zzzp pkt.2)</a:t>
            </a:r>
          </a:p>
          <a:p>
            <a:pPr marL="864000" marR="0" lvl="2" indent="-43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zakłóca prawidłowy ‎przebieg egzaminu w sposób utrudniający pracę pozostałym zdającym (art.44zzzp pkt.3).</a:t>
            </a:r>
          </a:p>
          <a:p>
            <a:pPr marL="432000" marR="0" lvl="0" indent="-4320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7072AE5-7C7B-4667-90B5-E699FC1EE226}"/>
              </a:ext>
            </a:extLst>
          </p:cNvPr>
          <p:cNvSpPr/>
          <p:nvPr/>
        </p:nvSpPr>
        <p:spPr>
          <a:xfrm>
            <a:off x="393564" y="4120696"/>
            <a:ext cx="1117312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marR="0" lvl="0" indent="-432000" algn="just" defTabSz="360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Przewodniczący ZN kontaktuje się z PZE, który przerywa i unieważnia egzamin zdającemu:</a:t>
            </a:r>
          </a:p>
          <a:p>
            <a:pPr marL="864000" marR="0" lvl="0" indent="-432000" algn="just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odbiera od zdającego arkusz egzaminacyjny,</a:t>
            </a:r>
          </a:p>
          <a:p>
            <a:pPr marL="864000" marR="0" lvl="0" indent="-432000" algn="just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poleca opuszczenie sali/miejsca egzaminu,</a:t>
            </a:r>
          </a:p>
          <a:p>
            <a:pPr marL="864000" marR="0" lvl="0" indent="-432000" algn="just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wypełnia druk </a:t>
            </a:r>
            <a:r>
              <a:rPr kumimoji="0" lang="pl-PL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Decyzja o przerwaniu i unieważnieniu…, 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do którego dołącza dokumentację zdającego, </a:t>
            </a:r>
          </a:p>
          <a:p>
            <a:pPr marL="864000" marR="0" lvl="0" indent="-432000" algn="just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odnotowuje ten fakt w wykazie zdających.</a:t>
            </a:r>
          </a:p>
        </p:txBody>
      </p:sp>
    </p:spTree>
    <p:extLst>
      <p:ext uri="{BB962C8B-B14F-4D97-AF65-F5344CB8AC3E}">
        <p14:creationId xmlns:p14="http://schemas.microsoft.com/office/powerpoint/2010/main" val="182054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30C1F8-1289-497C-863E-C62D7A6D2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79" y="344078"/>
            <a:ext cx="10058400" cy="1097280"/>
          </a:xfrm>
        </p:spPr>
        <p:txBody>
          <a:bodyPr/>
          <a:lstStyle/>
          <a:p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Wydawanie materiałów egzaminacyjnych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4D3C25E1-E81F-4F5D-B51D-35606F514D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91385" y="1934852"/>
            <a:ext cx="10389909" cy="4343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Przed każdym egzaminem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l-PL" sz="2400" dirty="0">
                <a:ea typeface="Calibri" panose="020F0502020204030204" pitchFamily="34" charset="0"/>
                <a:cs typeface="Calibri" panose="020F0502020204030204" pitchFamily="34" charset="0"/>
              </a:rPr>
              <a:t>przed wydaniem materiałów egzaminacyjnych PZN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pl-PL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br>
              <a:rPr lang="pl-PL" sz="24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u="sng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KONTROLA DANYCH Z KOPERTY!</a:t>
            </a:r>
            <a:endParaRPr lang="pl-PL" sz="2400" dirty="0">
              <a:solidFill>
                <a:srgbClr val="FF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kwalifikacja – data – godzina!</a:t>
            </a:r>
          </a:p>
        </p:txBody>
      </p:sp>
    </p:spTree>
    <p:extLst>
      <p:ext uri="{BB962C8B-B14F-4D97-AF65-F5344CB8AC3E}">
        <p14:creationId xmlns:p14="http://schemas.microsoft.com/office/powerpoint/2010/main" val="24394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1AF5F4-306B-4446-9DD3-3F4BFD48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16" y="415466"/>
            <a:ext cx="10058400" cy="861145"/>
          </a:xfrm>
        </p:spPr>
        <p:txBody>
          <a:bodyPr/>
          <a:lstStyle/>
          <a:p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Sytuacje szczególne na egzaminie</a:t>
            </a:r>
            <a:endParaRPr lang="pl-PL" b="0" dirty="0">
              <a:latin typeface="+mn-lt"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0B5467AA-1EF5-46D8-BD81-3EAC7CBA524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1361" y="1580120"/>
            <a:ext cx="11148767" cy="434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PZE </a:t>
            </a:r>
            <a:r>
              <a:rPr lang="pl-PL" sz="2000" b="1" dirty="0">
                <a:ea typeface="Calibri" panose="020F0502020204030204" pitchFamily="34" charset="0"/>
                <a:cs typeface="Calibri" panose="020F0502020204030204" pitchFamily="34" charset="0"/>
              </a:rPr>
              <a:t>bezzwłocznie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 zgłasza do OKE zakłócenia przebiegu egzaminu, e-mail: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wez@oke.krakow.pl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zawierający:</a:t>
            </a:r>
          </a:p>
          <a:p>
            <a:pPr indent="-360000">
              <a:lnSpc>
                <a:spcPct val="100000"/>
              </a:lnSpc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pl-PL" altLang="pl-PL" sz="2400" dirty="0">
              <a:solidFill>
                <a:srgbClr val="002060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1624777-B956-4984-B199-F981E4A03FF9}"/>
              </a:ext>
            </a:extLst>
          </p:cNvPr>
          <p:cNvSpPr/>
          <p:nvPr/>
        </p:nvSpPr>
        <p:spPr>
          <a:xfrm>
            <a:off x="361361" y="2592426"/>
            <a:ext cx="5264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0" lvl="1" indent="-432000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kod ośrodka egzaminacyjnego</a:t>
            </a:r>
          </a:p>
          <a:p>
            <a:pPr marL="864000" lvl="1" indent="-432000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informację</a:t>
            </a:r>
          </a:p>
          <a:p>
            <a:pPr marL="864000" lvl="1" indent="-432000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imię i nazwisko i </a:t>
            </a:r>
            <a:r>
              <a:rPr lang="pl-PL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nr telefonu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do osoby pełniącej funkcję PZE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D87626F9-521F-43F7-B24B-9815BC9EE45A}"/>
              </a:ext>
            </a:extLst>
          </p:cNvPr>
          <p:cNvSpPr/>
          <p:nvPr/>
        </p:nvSpPr>
        <p:spPr>
          <a:xfrm>
            <a:off x="5813916" y="2486822"/>
            <a:ext cx="5264150" cy="279105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91440" marR="0" lvl="0" indent="-36000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awaria sprzętu, brak prądu</a:t>
            </a:r>
          </a:p>
          <a:p>
            <a:pPr marL="91440" marR="0" lvl="0" indent="-36000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niewłaściwe przygotowane stanowiska itp.</a:t>
            </a:r>
          </a:p>
          <a:p>
            <a:pPr marL="91440" marR="0" lvl="0" indent="-36000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naruszenie pakietów egzaminacyjnych</a:t>
            </a:r>
          </a:p>
          <a:p>
            <a:pPr marL="91440" marR="0" lvl="0" indent="-360000" defTabSz="3600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zgłoszenia egzaminatora dotyczące </a:t>
            </a:r>
            <a:b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	zasad oceniania</a:t>
            </a:r>
          </a:p>
        </p:txBody>
      </p:sp>
      <p:sp>
        <p:nvSpPr>
          <p:cNvPr id="7" name="pole tekstowe 11">
            <a:extLst>
              <a:ext uri="{FF2B5EF4-FFF2-40B4-BE49-F238E27FC236}">
                <a16:creationId xmlns:a16="http://schemas.microsoft.com/office/drawing/2014/main" id="{76AAEA56-8977-4483-8F34-F5645390C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88" y="5553842"/>
            <a:ext cx="11069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2000" b="1" dirty="0">
                <a:solidFill>
                  <a:srgbClr val="FF0000"/>
                </a:solidFill>
                <a:latin typeface="+mn-lt"/>
              </a:rPr>
              <a:t>Informacja o </a:t>
            </a:r>
            <a:r>
              <a:rPr lang="pl-PL" altLang="pl-PL" sz="2000" dirty="0">
                <a:solidFill>
                  <a:srgbClr val="FF0000"/>
                </a:solidFill>
                <a:latin typeface="+mn-lt"/>
              </a:rPr>
              <a:t>zdarzeniu</a:t>
            </a:r>
            <a:r>
              <a:rPr lang="pl-PL" altLang="pl-PL" sz="2000" b="1" dirty="0">
                <a:solidFill>
                  <a:srgbClr val="FF0000"/>
                </a:solidFill>
                <a:latin typeface="+mn-lt"/>
              </a:rPr>
              <a:t> musi się znaleźć w protokole zbiorczym.</a:t>
            </a:r>
          </a:p>
        </p:txBody>
      </p:sp>
    </p:spTree>
    <p:extLst>
      <p:ext uri="{BB962C8B-B14F-4D97-AF65-F5344CB8AC3E}">
        <p14:creationId xmlns:p14="http://schemas.microsoft.com/office/powerpoint/2010/main" val="13117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BC3136-F978-4493-BD35-E742D635711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9683" y="1620802"/>
            <a:ext cx="1136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Postępowanie w przypadku stwierdzenia nieprawidłowości w funkcjonowaniu indywidualnego stanowiska egzaminacyjnego w części pisemnej egzaminu 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E26F903D-E88E-41B6-9178-C28CD5EBAE5F}"/>
              </a:ext>
            </a:extLst>
          </p:cNvPr>
          <p:cNvSpPr/>
          <p:nvPr/>
        </p:nvSpPr>
        <p:spPr>
          <a:xfrm>
            <a:off x="424268" y="2825330"/>
            <a:ext cx="4015818" cy="13849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l-PL" alt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Problem z odtworzeniem filmu – zadania multimedialne</a:t>
            </a:r>
          </a:p>
        </p:txBody>
      </p:sp>
      <p:sp>
        <p:nvSpPr>
          <p:cNvPr id="7" name="Nawias klamrowy zamykający 6">
            <a:extLst>
              <a:ext uri="{FF2B5EF4-FFF2-40B4-BE49-F238E27FC236}">
                <a16:creationId xmlns:a16="http://schemas.microsoft.com/office/drawing/2014/main" id="{AC52E5CB-69D1-46D5-B47A-6345B5BDBDC4}"/>
              </a:ext>
            </a:extLst>
          </p:cNvPr>
          <p:cNvSpPr/>
          <p:nvPr/>
        </p:nvSpPr>
        <p:spPr>
          <a:xfrm>
            <a:off x="4567379" y="2708448"/>
            <a:ext cx="463924" cy="1618757"/>
          </a:xfrm>
          <a:prstGeom prst="rightBrace">
            <a:avLst/>
          </a:prstGeom>
          <a:noFill/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sterama"/>
              <a:ea typeface="+mn-ea"/>
              <a:cs typeface="+mn-cs"/>
            </a:endParaRPr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34284188-C211-4A7B-B476-5913FAD93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73" y="388927"/>
            <a:ext cx="10964944" cy="744058"/>
          </a:xfrm>
        </p:spPr>
        <p:txBody>
          <a:bodyPr/>
          <a:lstStyle/>
          <a:p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Sytuacje szczególne – część pisemna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EF756D0-1ADD-41B8-BFFC-EAAAEA8B47C4}"/>
              </a:ext>
            </a:extLst>
          </p:cNvPr>
          <p:cNvSpPr/>
          <p:nvPr/>
        </p:nvSpPr>
        <p:spPr>
          <a:xfrm>
            <a:off x="5158596" y="2825330"/>
            <a:ext cx="6021594" cy="1708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 pierwszej kolejności należy sprawdzić przygotowanie stanowisk komputerowych, zgodnie z instrukcją SIOEZ.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Należy przesłać do OKE </a:t>
            </a: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oznaczenie egzaminu </a:t>
            </a:r>
            <a:r>
              <a:rPr lang="pl-PL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(sprawdzenie zadania przez CKE).</a:t>
            </a:r>
            <a:endParaRPr lang="pl-PL" sz="2000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00DB47D-ABDB-4D6A-B084-C117BF9E7FA0}"/>
              </a:ext>
            </a:extLst>
          </p:cNvPr>
          <p:cNvSpPr/>
          <p:nvPr/>
        </p:nvSpPr>
        <p:spPr>
          <a:xfrm>
            <a:off x="169683" y="5185959"/>
            <a:ext cx="11812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504000" algn="just"/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*Zdający w terminie 2 dni roboczych od dnia przeprowadzenia części pisemnej egzaminu zawodowego mogą zgłosić zastrzeżenia wraz z uzasadnieniem do dyrektora okręgowej komisji egzaminacyjnej, jeżeli uznają, że </a:t>
            </a:r>
            <a:b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w trakcie egzaminu zostały naruszone przepisy dotyczące jego przeprowadzania.</a:t>
            </a:r>
          </a:p>
        </p:txBody>
      </p:sp>
    </p:spTree>
    <p:extLst>
      <p:ext uri="{BB962C8B-B14F-4D97-AF65-F5344CB8AC3E}">
        <p14:creationId xmlns:p14="http://schemas.microsoft.com/office/powerpoint/2010/main" val="111116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42733F-79B1-48AB-8A10-8CEC6B5E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8" y="161284"/>
            <a:ext cx="10058400" cy="795158"/>
          </a:xfrm>
        </p:spPr>
        <p:txBody>
          <a:bodyPr/>
          <a:lstStyle/>
          <a:p>
            <a:r>
              <a:rPr lang="pl-PL" b="0" cap="none" dirty="0">
                <a:latin typeface="+mn-lt"/>
              </a:rPr>
              <a:t>Kodowanie arkuszy</a:t>
            </a:r>
            <a:endParaRPr lang="pl-PL" b="0" dirty="0">
              <a:latin typeface="+mn-lt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46562E9-4814-48B8-BB75-256A435CE2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6243" y="1021915"/>
            <a:ext cx="1196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l-PL" b="1" dirty="0">
                <a:ea typeface="Calibri" panose="020F0502020204030204" pitchFamily="34" charset="0"/>
                <a:cs typeface="Calibri" panose="020F0502020204030204" pitchFamily="34" charset="0"/>
              </a:rPr>
              <a:t>Zdający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 koduje arkusz egzaminacyjny wpisując </a:t>
            </a:r>
            <a:r>
              <a:rPr lang="pl-PL" b="1" dirty="0">
                <a:ea typeface="Calibri" panose="020F0502020204030204" pitchFamily="34" charset="0"/>
                <a:cs typeface="Calibri" panose="020F0502020204030204" pitchFamily="34" charset="0"/>
              </a:rPr>
              <a:t>nr PESEL 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b="1" dirty="0">
                <a:ea typeface="Calibri" panose="020F0502020204030204" pitchFamily="34" charset="0"/>
                <a:cs typeface="Calibri" panose="020F0502020204030204" pitchFamily="34" charset="0"/>
              </a:rPr>
              <a:t>nr stanowiska 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na pierwszej stronie arkusza oraz </a:t>
            </a:r>
            <a:r>
              <a:rPr lang="pl-PL" b="1" dirty="0">
                <a:ea typeface="Calibri" panose="020F0502020204030204" pitchFamily="34" charset="0"/>
                <a:cs typeface="Calibri" panose="020F0502020204030204" pitchFamily="34" charset="0"/>
              </a:rPr>
              <a:t>kod OE 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w miejscu na naklejkę.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Ważne! Sprawdza poprawność wpisanych danych.</a:t>
            </a:r>
          </a:p>
        </p:txBody>
      </p:sp>
      <p:pic>
        <p:nvPicPr>
          <p:cNvPr id="5" name="Symbol zastępczy zawartości 5">
            <a:extLst>
              <a:ext uri="{FF2B5EF4-FFF2-40B4-BE49-F238E27FC236}">
                <a16:creationId xmlns:a16="http://schemas.microsoft.com/office/drawing/2014/main" id="{F7239828-5C8F-4A65-8D11-E655F3B92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70" y="1922385"/>
            <a:ext cx="3366846" cy="4795186"/>
          </a:xfrm>
          <a:prstGeom prst="rect">
            <a:avLst/>
          </a:prstGeom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id="{34B7D339-5407-408B-80A8-E9E464053AEA}"/>
              </a:ext>
            </a:extLst>
          </p:cNvPr>
          <p:cNvSpPr/>
          <p:nvPr/>
        </p:nvSpPr>
        <p:spPr>
          <a:xfrm>
            <a:off x="1703433" y="2721114"/>
            <a:ext cx="2711159" cy="7179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1E2A3D7-54B7-4FBF-8367-BC8A8699E13B}"/>
              </a:ext>
            </a:extLst>
          </p:cNvPr>
          <p:cNvSpPr txBox="1"/>
          <p:nvPr/>
        </p:nvSpPr>
        <p:spPr>
          <a:xfrm>
            <a:off x="7879086" y="2081872"/>
            <a:ext cx="4392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Brak kart oceny </a:t>
            </a:r>
          </a:p>
          <a:p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(nie będą dostarczone z arkuszami)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1C8E2C0-AA43-4777-AFE2-D5A75DAA1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000" y="2816309"/>
            <a:ext cx="2158738" cy="32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3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20892D-2679-4C83-A2F9-DD49EB51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04" y="562302"/>
            <a:ext cx="10058400" cy="1097280"/>
          </a:xfrm>
        </p:spPr>
        <p:txBody>
          <a:bodyPr>
            <a:normAutofit/>
          </a:bodyPr>
          <a:lstStyle/>
          <a:p>
            <a:r>
              <a:rPr lang="pl-PL" b="0" cap="none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Wypełnianie przez egzaminatora dokumentu pn. </a:t>
            </a:r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ZASADY OCENIANIA I KARTY OCENY:</a:t>
            </a:r>
            <a:r>
              <a:rPr lang="pl-PL" b="0" cap="none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b="0" dirty="0">
              <a:latin typeface="+mn-lt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AEDE5D-2AC4-4C4C-9966-6E22B8D4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204" y="1952298"/>
            <a:ext cx="5426659" cy="403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Egzaminator:</a:t>
            </a:r>
          </a:p>
          <a:p>
            <a:pPr marL="342900" indent="-342900">
              <a:buClrTx/>
              <a:buFont typeface="Wingdings" panose="05000000000000000000" pitchFamily="2" charset="2"/>
              <a:buChar char="q"/>
            </a:pPr>
            <a:r>
              <a:rPr lang="pl-PL" sz="1800" dirty="0">
                <a:ea typeface="Calibri" panose="020F0502020204030204" pitchFamily="34" charset="0"/>
                <a:cs typeface="Calibri" panose="020F0502020204030204" pitchFamily="34" charset="0"/>
              </a:rPr>
              <a:t>wpisuje swój numer egzaminatora, </a:t>
            </a:r>
          </a:p>
          <a:p>
            <a:pPr marL="342900" indent="-342900">
              <a:buClrTx/>
              <a:buFont typeface="Wingdings" panose="05000000000000000000" pitchFamily="2" charset="2"/>
              <a:buChar char="q"/>
            </a:pPr>
            <a:r>
              <a:rPr lang="pl-PL" sz="1800" dirty="0">
                <a:ea typeface="Calibri" panose="020F0502020204030204" pitchFamily="34" charset="0"/>
                <a:cs typeface="Calibri" panose="020F0502020204030204" pitchFamily="34" charset="0"/>
              </a:rPr>
              <a:t>dane dotyczące ośrodka egzaminacyjnego </a:t>
            </a:r>
            <a:br>
              <a:rPr lang="pl-PL" sz="18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dirty="0">
                <a:ea typeface="Calibri" panose="020F0502020204030204" pitchFamily="34" charset="0"/>
                <a:cs typeface="Calibri" panose="020F0502020204030204" pitchFamily="34" charset="0"/>
              </a:rPr>
              <a:t>i egzaminu,</a:t>
            </a:r>
          </a:p>
          <a:p>
            <a:pPr marL="342900" indent="-342900">
              <a:buClrTx/>
              <a:buFont typeface="Wingdings" panose="05000000000000000000" pitchFamily="2" charset="2"/>
              <a:buChar char="q"/>
            </a:pPr>
            <a:r>
              <a:rPr lang="pl-PL" sz="1800" dirty="0">
                <a:ea typeface="Calibri" panose="020F0502020204030204" pitchFamily="34" charset="0"/>
                <a:cs typeface="Calibri" panose="020F0502020204030204" pitchFamily="34" charset="0"/>
              </a:rPr>
              <a:t>we wszystkich wskazanych miejscach dokumentu 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numery stanowisk </a:t>
            </a:r>
            <a:r>
              <a:rPr lang="pl-PL" sz="1800" dirty="0">
                <a:ea typeface="Calibri" panose="020F0502020204030204" pitchFamily="34" charset="0"/>
                <a:cs typeface="Calibri" panose="020F0502020204030204" pitchFamily="34" charset="0"/>
              </a:rPr>
              <a:t>egzaminacyjnych zdających, </a:t>
            </a:r>
          </a:p>
          <a:p>
            <a:pPr marL="342900" indent="-342900">
              <a:buClrTx/>
              <a:buFont typeface="Wingdings" panose="05000000000000000000" pitchFamily="2" charset="2"/>
              <a:buChar char="q"/>
            </a:pPr>
            <a:r>
              <a:rPr lang="pl-PL" sz="1800" dirty="0">
                <a:ea typeface="Calibri" panose="020F0502020204030204" pitchFamily="34" charset="0"/>
                <a:cs typeface="Calibri" panose="020F0502020204030204" pitchFamily="34" charset="0"/>
              </a:rPr>
              <a:t>uzupełnia 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nr PESEL </a:t>
            </a:r>
            <a:r>
              <a:rPr lang="pl-PL" sz="1800" dirty="0">
                <a:ea typeface="Calibri" panose="020F0502020204030204" pitchFamily="34" charset="0"/>
                <a:cs typeface="Calibri" panose="020F0502020204030204" pitchFamily="34" charset="0"/>
              </a:rPr>
              <a:t>zdających po zakończeniu egzaminu na podstawie danych wpisanych przez zdających na pierwszej stronie arkuszy egzaminacyjnych, sprawdzając jednocześnie spójność i poprawność tych danych.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772ED5-76F9-4DC6-9770-7E335826F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736" y="1659582"/>
            <a:ext cx="6234591" cy="443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6A810A-5B36-4F38-A0CB-56D08015D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9" y="634894"/>
            <a:ext cx="12041171" cy="826261"/>
          </a:xfrm>
        </p:spPr>
        <p:txBody>
          <a:bodyPr>
            <a:normAutofit fontScale="90000"/>
          </a:bodyPr>
          <a:lstStyle/>
          <a:p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Monitoring wprowadzania ocen przez egzaminatora </a:t>
            </a:r>
            <a:r>
              <a:rPr lang="pl-PL" sz="32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(model w i </a:t>
            </a:r>
            <a:r>
              <a:rPr lang="pl-PL" sz="3200" b="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wk</a:t>
            </a:r>
            <a:r>
              <a:rPr lang="pl-PL" sz="32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l-PL" b="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0873A4-8AE1-4342-9B52-36F38AB09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23" y="1933445"/>
            <a:ext cx="11736372" cy="4343400"/>
          </a:xfrm>
        </p:spPr>
        <p:txBody>
          <a:bodyPr/>
          <a:lstStyle/>
          <a:p>
            <a:pPr marL="432000" indent="-43200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Sprawdzenie, czy egzaminator wprowadził oceny do systemu dla wszystkich zdających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obecnych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 na egzaminie. </a:t>
            </a:r>
          </a:p>
          <a:p>
            <a:pPr marL="432000" indent="-432000" algn="just">
              <a:lnSpc>
                <a:spcPct val="150000"/>
              </a:lnSpc>
              <a:buClrTx/>
              <a:buSzPct val="113000"/>
              <a:buFont typeface="Wingdings" panose="05000000000000000000" pitchFamily="2" charset="2"/>
              <a:buChar char="q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Instrukcja wprowadzania ocen przez egzaminatora oraz prezentacja są zamieszczone na stronie OKE: 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www.oke.krakow.pl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2690E71-55EA-41A2-A305-081B4E497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277" y="3880784"/>
            <a:ext cx="2556318" cy="25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5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00D66A-240E-4132-9EB0-5FAA4EC6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165" y="503853"/>
            <a:ext cx="10252435" cy="1142385"/>
          </a:xfrm>
        </p:spPr>
        <p:txBody>
          <a:bodyPr/>
          <a:lstStyle/>
          <a:p>
            <a:r>
              <a:rPr lang="pl-PL" dirty="0"/>
              <a:t>Egzamin praktyczny </a:t>
            </a:r>
            <a:r>
              <a:rPr lang="pl-PL" dirty="0" err="1"/>
              <a:t>dk</a:t>
            </a:r>
            <a:r>
              <a:rPr lang="pl-PL" dirty="0"/>
              <a:t> – nagrywana płyta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A1DDE0-7A9E-49B6-9237-20F52819E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13" y="1971775"/>
            <a:ext cx="10412691" cy="3809999"/>
          </a:xfrm>
        </p:spPr>
        <p:txBody>
          <a:bodyPr/>
          <a:lstStyle/>
          <a:p>
            <a:pPr marL="432000" indent="-432000" algn="just">
              <a:buFont typeface="Wingdings" panose="05000000000000000000" pitchFamily="2" charset="2"/>
              <a:buChar char="q"/>
            </a:pPr>
            <a:r>
              <a:rPr lang="pl-PL" dirty="0"/>
              <a:t>Zdający wypełnia tabelę na ostatniej stronie arkusza.</a:t>
            </a:r>
          </a:p>
          <a:p>
            <a:pPr marL="432000" indent="-432000" algn="just">
              <a:buFont typeface="Wingdings" panose="05000000000000000000" pitchFamily="2" charset="2"/>
              <a:buChar char="q"/>
            </a:pPr>
            <a:r>
              <a:rPr lang="pl-PL" dirty="0"/>
              <a:t>W przypadku, gdy zdający nie nagrał rezultatów wykonania zadania na płytę, nie dołącza jej do arkusza i poświadcza swoim numerem PESEL w tabeli na ostatniej stronie arkusza brak przekazania tej płyty.</a:t>
            </a:r>
          </a:p>
          <a:p>
            <a:pPr marL="432000" indent="-432000" algn="just">
              <a:buFont typeface="Wingdings" panose="05000000000000000000" pitchFamily="2" charset="2"/>
              <a:buChar char="q"/>
            </a:pPr>
            <a:r>
              <a:rPr lang="pl-PL" dirty="0"/>
              <a:t>PZN potwierdza złożone przez zdającego poświadczenie o dołączeniu płyty lub poświadczenie o niedołączeniu płyty. </a:t>
            </a:r>
          </a:p>
        </p:txBody>
      </p:sp>
    </p:spTree>
    <p:extLst>
      <p:ext uri="{BB962C8B-B14F-4D97-AF65-F5344CB8AC3E}">
        <p14:creationId xmlns:p14="http://schemas.microsoft.com/office/powerpoint/2010/main" val="24751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A58BC3C-6977-4882-823A-50B2CE7007DB}" type="slidenum">
              <a:rPr lang="pl-PL" altLang="pl-PL" smtClean="0">
                <a:solidFill>
                  <a:srgbClr val="045C75"/>
                </a:solidFill>
              </a:rPr>
              <a:pPr/>
              <a:t>6</a:t>
            </a:fld>
            <a:endParaRPr lang="pl-PL" altLang="pl-PL" dirty="0">
              <a:solidFill>
                <a:srgbClr val="045C75"/>
              </a:solidFill>
            </a:endParaRPr>
          </a:p>
        </p:txBody>
      </p:sp>
      <p:sp>
        <p:nvSpPr>
          <p:cNvPr id="12" name="Strzałka w prawo 11"/>
          <p:cNvSpPr/>
          <p:nvPr/>
        </p:nvSpPr>
        <p:spPr>
          <a:xfrm>
            <a:off x="635641" y="1761991"/>
            <a:ext cx="720080" cy="36004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>
            <a:off x="646639" y="2893808"/>
            <a:ext cx="720080" cy="36004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>
            <a:off x="635641" y="4151271"/>
            <a:ext cx="720080" cy="36004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5" name="Strzałka w prawo 14"/>
          <p:cNvSpPr/>
          <p:nvPr/>
        </p:nvSpPr>
        <p:spPr>
          <a:xfrm>
            <a:off x="646639" y="5376960"/>
            <a:ext cx="720080" cy="36004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1490685" y="1424962"/>
            <a:ext cx="10273553" cy="97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b="1" dirty="0">
                <a:solidFill>
                  <a:schemeClr val="tx1"/>
                </a:solidFill>
              </a:rPr>
              <a:t>Sposób dostosowania wskazuje Rada Pedagogiczna spośród możliwych sposobów określonych w Komunikacie dyrektora CKE o dostosowaniach</a:t>
            </a:r>
          </a:p>
        </p:txBody>
      </p:sp>
      <p:sp>
        <p:nvSpPr>
          <p:cNvPr id="9" name="Prostokąt zaokrąglony 8"/>
          <p:cNvSpPr/>
          <p:nvPr/>
        </p:nvSpPr>
        <p:spPr bwMode="auto">
          <a:xfrm>
            <a:off x="1519517" y="2587828"/>
            <a:ext cx="10273552" cy="97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b="1" dirty="0">
                <a:solidFill>
                  <a:schemeClr val="tx1"/>
                </a:solidFill>
              </a:rPr>
              <a:t>Dyrektor szkoły lub upoważniony przez niego nauczyciel na piśmie informuje ucznia/słuchacza, absolwenta o wskazanych sposobach dostosowania nie później niż na 3 miesiące przed egzaminem (Zał. 4a lub 4b)</a:t>
            </a:r>
          </a:p>
        </p:txBody>
      </p:sp>
      <p:sp>
        <p:nvSpPr>
          <p:cNvPr id="10" name="Prostokąt zaokrąglony 9"/>
          <p:cNvSpPr/>
          <p:nvPr/>
        </p:nvSpPr>
        <p:spPr bwMode="auto">
          <a:xfrm>
            <a:off x="1490686" y="3845291"/>
            <a:ext cx="10273552" cy="97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b="1" dirty="0">
                <a:solidFill>
                  <a:schemeClr val="tx1"/>
                </a:solidFill>
              </a:rPr>
              <a:t>Uczeń/słuchacz/absolwent lub rodzic niepełnoletniego ucznia  w ciągu 3 dni roboczych składa oświadczenie o korzystaniu albo  niekorzystaniu ze wskazanych dostosowań</a:t>
            </a:r>
          </a:p>
        </p:txBody>
      </p:sp>
      <p:sp>
        <p:nvSpPr>
          <p:cNvPr id="11" name="Prostokąt zaokrąglony 10"/>
          <p:cNvSpPr/>
          <p:nvPr/>
        </p:nvSpPr>
        <p:spPr bwMode="auto">
          <a:xfrm>
            <a:off x="1490686" y="5070980"/>
            <a:ext cx="10331214" cy="97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b="1" dirty="0">
                <a:solidFill>
                  <a:schemeClr val="tx1"/>
                </a:solidFill>
              </a:rPr>
              <a:t>Dyrektor szkoły nie później niż na 2 miesiące przed terminem egzaminu przekazuje do OKE</a:t>
            </a:r>
          </a:p>
          <a:p>
            <a:pPr>
              <a:defRPr/>
            </a:pPr>
            <a:r>
              <a:rPr lang="pl-PL" b="1" dirty="0">
                <a:solidFill>
                  <a:schemeClr val="tx1"/>
                </a:solidFill>
              </a:rPr>
              <a:t>informacje o sposobach i formach dostosowania warunków egzaminu poprzez zaznaczenie dostosowań w systemie SIOEZ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30C1ED38-4460-47EA-B8BB-5738F773B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264" y="509129"/>
            <a:ext cx="10058400" cy="747253"/>
          </a:xfrm>
        </p:spPr>
        <p:txBody>
          <a:bodyPr>
            <a:normAutofit/>
          </a:bodyPr>
          <a:lstStyle/>
          <a:p>
            <a:r>
              <a:rPr lang="pl-PL" b="0" dirty="0">
                <a:latin typeface="+mn-lt"/>
              </a:rPr>
              <a:t>Dostosowania </a:t>
            </a:r>
          </a:p>
        </p:txBody>
      </p:sp>
    </p:spTree>
    <p:extLst>
      <p:ext uri="{BB962C8B-B14F-4D97-AF65-F5344CB8AC3E}">
        <p14:creationId xmlns:p14="http://schemas.microsoft.com/office/powerpoint/2010/main" val="162596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00D66A-240E-4132-9EB0-5FAA4EC6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58" y="461913"/>
            <a:ext cx="10252435" cy="722411"/>
          </a:xfrm>
        </p:spPr>
        <p:txBody>
          <a:bodyPr/>
          <a:lstStyle/>
          <a:p>
            <a:r>
              <a:rPr lang="pl-PL" dirty="0"/>
              <a:t>Egzamin praktyczny </a:t>
            </a:r>
            <a:r>
              <a:rPr lang="pl-PL" dirty="0" err="1"/>
              <a:t>dk</a:t>
            </a:r>
            <a:r>
              <a:rPr lang="pl-PL" dirty="0"/>
              <a:t> – nagrywana płyta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E0B041A-9EEA-4136-AEBF-6554CCB4C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934" y="1184324"/>
            <a:ext cx="7343481" cy="51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F0ABE2C1-BB3E-4884-8C67-8433F91DE57A}"/>
              </a:ext>
            </a:extLst>
          </p:cNvPr>
          <p:cNvSpPr txBox="1">
            <a:spLocks/>
          </p:cNvSpPr>
          <p:nvPr/>
        </p:nvSpPr>
        <p:spPr>
          <a:xfrm>
            <a:off x="822852" y="165846"/>
            <a:ext cx="10865223" cy="1072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Zasady zmian w przeplanowaniu </a:t>
            </a:r>
            <a:r>
              <a:rPr lang="pl-PL" sz="3200" u="sng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egzaminu pisemnego</a:t>
            </a:r>
            <a:br>
              <a:rPr lang="pl-PL" sz="3200" u="sng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u="sng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komputerowego </a:t>
            </a:r>
            <a:r>
              <a:rPr lang="pl-PL" sz="32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 trakcie sesji:</a:t>
            </a:r>
            <a:br>
              <a:rPr lang="pl-PL" sz="3200" dirty="0"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32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69203911-E640-4E73-8ABF-722678EED833}"/>
              </a:ext>
            </a:extLst>
          </p:cNvPr>
          <p:cNvSpPr txBox="1">
            <a:spLocks/>
          </p:cNvSpPr>
          <p:nvPr/>
        </p:nvSpPr>
        <p:spPr>
          <a:xfrm>
            <a:off x="367552" y="1165921"/>
            <a:ext cx="11320523" cy="3801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1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Na godzinę przed rozpoczęciem egzaminu nie można dokonywać żadnych zmian odnośnie listy zdających egzaminu.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1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 wyjątkowych sytuacjach niezgłoszenia się ucznia/słuchacza na część pisemną egzaminu </a:t>
            </a:r>
            <a:br>
              <a:rPr lang="pl-PL" sz="1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 wyznaczonym terminie możliwa jest zmiana terminu egzaminu dla tego zdającego. Zmiana terminu jest możliwa po zakończeniu egzaminu, wygenerowaniu protokołu oraz wczytaniu wyników w systemie SIOEZ ze zmiany, do której przypisany był zdający. 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1600" i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Przykład 1 - zdający spóźnił się na egzamin  zaplanowany na godzinę 09:00</a:t>
            </a:r>
          </a:p>
          <a:p>
            <a:pPr marL="612000" indent="-288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600" i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09:05 - 10:05 trwa egzamin; </a:t>
            </a:r>
          </a:p>
          <a:p>
            <a:pPr marL="612000" indent="-2880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600" i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10:05-10:25- czynności organizacyjne (zakończenie egzaminu, wczytanie wyników, wygenerowanie protokołu z przebiegu);</a:t>
            </a:r>
          </a:p>
          <a:p>
            <a:pPr marL="612000" indent="-288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600" i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przepisanie ucznia na godzinę 11:00 nie będzie już możliwe, należy wybrać późniejszą zmianę lub inny dzień egzaminu – należy pamiętać o zasadzie, że na godzinę przed rozpoczęciem nie można edytować egzaminu plus czas dla OKE na przepisanie ucznia w systemie oraz wygenerowanie nowych danych na egzamin.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Franklin Gothic Book" panose="020B0503020102020204" pitchFamily="34" charset="0"/>
              <a:buNone/>
            </a:pPr>
            <a:r>
              <a:rPr lang="pl-PL" sz="1600" i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Przykład 2 - egzamin nie odbył się z przyczyn technicznych  </a:t>
            </a:r>
          </a:p>
          <a:p>
            <a:pPr marL="612000" indent="-288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600" i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należy zakończyć egzamin, wygenerować protokół i wówczas wystąpić do OKE z prośbą o możliwość zaplanowania nowego egzaminu w sesji głównej (podając nowy termin, godzinę egzaminu, oznaczenie kwalifikacji, oznaczenie egzaminu, który się nie odbył).</a:t>
            </a:r>
          </a:p>
        </p:txBody>
      </p:sp>
    </p:spTree>
    <p:extLst>
      <p:ext uri="{BB962C8B-B14F-4D97-AF65-F5344CB8AC3E}">
        <p14:creationId xmlns:p14="http://schemas.microsoft.com/office/powerpoint/2010/main" val="1209637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6">
            <a:extLst>
              <a:ext uri="{FF2B5EF4-FFF2-40B4-BE49-F238E27FC236}">
                <a16:creationId xmlns:a16="http://schemas.microsoft.com/office/drawing/2014/main" id="{ACB3E06B-EC4E-4FBD-8073-57D529532F55}"/>
              </a:ext>
            </a:extLst>
          </p:cNvPr>
          <p:cNvSpPr txBox="1"/>
          <p:nvPr/>
        </p:nvSpPr>
        <p:spPr>
          <a:xfrm>
            <a:off x="811949" y="555011"/>
            <a:ext cx="9783440" cy="5129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sz="4000" dirty="0">
              <a:latin typeface="Franklin Gothic Book" panose="020B0503020102020204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BCEA323-F8F9-45F5-806B-2BABDDF73A43}"/>
              </a:ext>
            </a:extLst>
          </p:cNvPr>
          <p:cNvSpPr txBox="1">
            <a:spLocks/>
          </p:cNvSpPr>
          <p:nvPr/>
        </p:nvSpPr>
        <p:spPr>
          <a:xfrm>
            <a:off x="712051" y="419285"/>
            <a:ext cx="10668000" cy="784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Zasady wprowadzania zmian w </a:t>
            </a:r>
            <a:r>
              <a:rPr kumimoji="0" lang="pl-PL" sz="32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egzaminach praktyczn</a:t>
            </a:r>
            <a:r>
              <a:rPr kumimoji="0" lang="pl-PL" sz="3200" b="0" i="0" u="sng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ych</a:t>
            </a:r>
            <a:r>
              <a:rPr kumimoji="0" lang="pl-PL" sz="32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w trakcie sesji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E700B7AE-8DE0-4AA7-8821-17991AB9B531}"/>
              </a:ext>
            </a:extLst>
          </p:cNvPr>
          <p:cNvSpPr txBox="1">
            <a:spLocks/>
          </p:cNvSpPr>
          <p:nvPr/>
        </p:nvSpPr>
        <p:spPr>
          <a:xfrm>
            <a:off x="597031" y="1789261"/>
            <a:ext cx="11233608" cy="391395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l-PL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l-PL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l-P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432000">
              <a:spcAft>
                <a:spcPts val="30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l-PL" sz="3800" dirty="0">
                <a:ea typeface="Calibri" panose="020F0502020204030204" pitchFamily="34" charset="0"/>
                <a:cs typeface="Calibri" panose="020F0502020204030204" pitchFamily="34" charset="0"/>
              </a:rPr>
              <a:t>Przypisanie zdającego do innego egzaminu, (np. gdy spóźnił się na egzamin)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Ważne!</a:t>
            </a:r>
            <a:r>
              <a:rPr lang="pl-PL" sz="3800" dirty="0">
                <a:ea typeface="Calibri" panose="020F0502020204030204" pitchFamily="34" charset="0"/>
                <a:cs typeface="Calibri" panose="020F0502020204030204" pitchFamily="34" charset="0"/>
              </a:rPr>
              <a:t>  W wiadomości do OKE zawsze należy podawać oznaczenia egzaminów:</a:t>
            </a:r>
          </a:p>
          <a:p>
            <a:pPr marL="0" lvl="1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3800" i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zdający  Jan Kowalski</a:t>
            </a:r>
          </a:p>
          <a:p>
            <a:pPr marL="0" lvl="1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3800" i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usunięcie z  egzaminu o oznaczeniu   20230317/061606-02337/64045384  </a:t>
            </a:r>
          </a:p>
          <a:p>
            <a:pPr marL="0" lvl="1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3800" i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przypisanie do egzaminu oznaczeniu 20230317/061606-02337/63917030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66106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00033C-517E-4C85-8EBF-74AFE6126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49" y="635188"/>
            <a:ext cx="10058400" cy="873942"/>
          </a:xfrm>
        </p:spPr>
        <p:txBody>
          <a:bodyPr/>
          <a:lstStyle/>
          <a:p>
            <a:r>
              <a:rPr lang="pl-PL" b="0" dirty="0">
                <a:latin typeface="+mn-lt"/>
              </a:rPr>
              <a:t>Wypełnianie wykazu zdających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D7D0726-EAEA-4C9A-A3A3-26320CCD5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9534"/>
          <a:stretch/>
        </p:blipFill>
        <p:spPr>
          <a:xfrm>
            <a:off x="151734" y="2045410"/>
            <a:ext cx="11839594" cy="3246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FD4EDE66-7C9F-4B5A-B149-A5372733E10B}"/>
              </a:ext>
            </a:extLst>
          </p:cNvPr>
          <p:cNvSpPr/>
          <p:nvPr/>
        </p:nvSpPr>
        <p:spPr>
          <a:xfrm>
            <a:off x="588768" y="3684420"/>
            <a:ext cx="52695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pl-PL" altLang="pl-PL" sz="1400" dirty="0"/>
              <a:t>Kowalski          Adrian        99101012345        N</a:t>
            </a:r>
          </a:p>
          <a:p>
            <a:pPr>
              <a:spcAft>
                <a:spcPts val="600"/>
              </a:spcAft>
            </a:pPr>
            <a:r>
              <a:rPr lang="pl-PL" altLang="pl-PL" sz="1400" dirty="0"/>
              <a:t>Nowak             Jan             99111112345         N</a:t>
            </a:r>
          </a:p>
          <a:p>
            <a:pPr>
              <a:spcAft>
                <a:spcPts val="300"/>
              </a:spcAft>
            </a:pPr>
            <a:r>
              <a:rPr lang="pl-PL" altLang="pl-PL" sz="1400" dirty="0"/>
              <a:t>Iksińska           Monika       99121212345        N</a:t>
            </a:r>
          </a:p>
          <a:p>
            <a:r>
              <a:rPr lang="pl-PL" altLang="pl-PL" sz="1400" dirty="0"/>
              <a:t>Wójcik             Robert        99090912345        N</a:t>
            </a:r>
            <a:endParaRPr lang="pl-PL" sz="14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F4710A4-1D8A-4613-BC73-60080014E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364" y="3708815"/>
            <a:ext cx="1042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 dirty="0">
                <a:latin typeface="Blackadder ITC" panose="04020505051007020D02" pitchFamily="82" charset="0"/>
              </a:rPr>
              <a:t>Kowalski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AA0931B-CD15-4309-89A9-CF233B11A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397" y="3700652"/>
            <a:ext cx="1042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 dirty="0">
                <a:latin typeface="Blackadder ITC" panose="04020505051007020D02" pitchFamily="82" charset="0"/>
              </a:rPr>
              <a:t>Kowalski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C7EEE2A-AB22-42EE-84B3-1CA2554F4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226" y="3951198"/>
            <a:ext cx="100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 dirty="0">
                <a:latin typeface="Blackadder ITC" panose="04020505051007020D02" pitchFamily="82" charset="0"/>
              </a:rPr>
              <a:t>Nowak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A794327-3741-41E8-98C3-46BE4CA02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397" y="3966448"/>
            <a:ext cx="100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 dirty="0">
                <a:latin typeface="Blackadder ITC" panose="04020505051007020D02" pitchFamily="82" charset="0"/>
              </a:rPr>
              <a:t>Nowak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A721E55-7659-4573-A7D2-B537FB05E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921" y="4229825"/>
            <a:ext cx="5912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600" dirty="0"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0AB1B13-6B2C-4A02-BA53-352C4AD91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134" y="4472208"/>
            <a:ext cx="830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 dirty="0">
                <a:latin typeface="Blackadder ITC" panose="04020505051007020D02" pitchFamily="82" charset="0"/>
              </a:rPr>
              <a:t>Wójcik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78B58B5-28CF-470F-8970-C775EED02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0758" y="4502964"/>
            <a:ext cx="830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 dirty="0">
                <a:latin typeface="Blackadder ITC" panose="04020505051007020D02" pitchFamily="82" charset="0"/>
              </a:rPr>
              <a:t>Wójcik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A87BE52-6AFF-486F-BCF4-B108186963E9}"/>
              </a:ext>
            </a:extLst>
          </p:cNvPr>
          <p:cNvSpPr txBox="1"/>
          <p:nvPr/>
        </p:nvSpPr>
        <p:spPr>
          <a:xfrm>
            <a:off x="10262659" y="3680185"/>
            <a:ext cx="1382642" cy="34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rgbClr val="C00000"/>
                </a:solidFill>
                <a:cs typeface="Arial" pitchFamily="34" charset="0"/>
              </a:rPr>
              <a:t>14:20 </a:t>
            </a:r>
            <a:r>
              <a:rPr lang="pl-PL" sz="1600" b="1" i="1" dirty="0">
                <a:solidFill>
                  <a:srgbClr val="C00000"/>
                </a:solidFill>
                <a:highlight>
                  <a:srgbClr val="FFFF00"/>
                </a:highlight>
                <a:cs typeface="Arial" pitchFamily="34" charset="0"/>
              </a:rPr>
              <a:t>| 003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E3F53E1-8E04-4433-AC5B-0FEF94BB69C6}"/>
              </a:ext>
            </a:extLst>
          </p:cNvPr>
          <p:cNvSpPr/>
          <p:nvPr/>
        </p:nvSpPr>
        <p:spPr>
          <a:xfrm>
            <a:off x="6808257" y="3680185"/>
            <a:ext cx="702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01-SG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B19CC64-D554-4A01-810E-1932DC5CCDD8}"/>
              </a:ext>
            </a:extLst>
          </p:cNvPr>
          <p:cNvSpPr/>
          <p:nvPr/>
        </p:nvSpPr>
        <p:spPr>
          <a:xfrm>
            <a:off x="6827619" y="3952763"/>
            <a:ext cx="702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01-SG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99029B1-437F-4387-8BFF-0B151E7DE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257" y="4419623"/>
            <a:ext cx="731583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0BB957-2D73-4D7F-AAD2-238AFEA1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55" y="503855"/>
            <a:ext cx="10058400" cy="304963"/>
          </a:xfrm>
        </p:spPr>
        <p:txBody>
          <a:bodyPr>
            <a:noAutofit/>
          </a:bodyPr>
          <a:lstStyle/>
          <a:p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Informacje w protokole przebiegu egzaminu</a:t>
            </a:r>
            <a:endParaRPr lang="pl-PL" b="0" dirty="0">
              <a:latin typeface="+mn-lt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3411DD1-A61F-44E1-9A44-611A732D6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614" y="1235860"/>
            <a:ext cx="11424772" cy="5249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Prostokąt zaokrąglony 7">
            <a:extLst>
              <a:ext uri="{FF2B5EF4-FFF2-40B4-BE49-F238E27FC236}">
                <a16:creationId xmlns:a16="http://schemas.microsoft.com/office/drawing/2014/main" id="{8337E85E-C2AC-49B8-9AAE-EE1E55AACE21}"/>
              </a:ext>
            </a:extLst>
          </p:cNvPr>
          <p:cNvSpPr/>
          <p:nvPr/>
        </p:nvSpPr>
        <p:spPr>
          <a:xfrm>
            <a:off x="383614" y="4000133"/>
            <a:ext cx="3230562" cy="4968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Prostokąt zaokrąglony 9">
            <a:extLst>
              <a:ext uri="{FF2B5EF4-FFF2-40B4-BE49-F238E27FC236}">
                <a16:creationId xmlns:a16="http://schemas.microsoft.com/office/drawing/2014/main" id="{64BD2AA6-8CA7-48AD-9BB6-4838DE867A19}"/>
              </a:ext>
            </a:extLst>
          </p:cNvPr>
          <p:cNvSpPr/>
          <p:nvPr/>
        </p:nvSpPr>
        <p:spPr>
          <a:xfrm>
            <a:off x="6585564" y="2797404"/>
            <a:ext cx="5222822" cy="10874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9796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423A62-491F-47E7-B4BF-69C4586B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84" y="655163"/>
            <a:ext cx="10058400" cy="851719"/>
          </a:xfrm>
        </p:spPr>
        <p:txBody>
          <a:bodyPr/>
          <a:lstStyle/>
          <a:p>
            <a:r>
              <a:rPr lang="pl-PL" b="0" dirty="0">
                <a:latin typeface="+mn-lt"/>
              </a:rPr>
              <a:t>Czynności po egzaminie</a:t>
            </a:r>
          </a:p>
        </p:txBody>
      </p:sp>
      <p:graphicFrame>
        <p:nvGraphicFramePr>
          <p:cNvPr id="14" name="Symbol zastępczy zawartości 2">
            <a:extLst>
              <a:ext uri="{FF2B5EF4-FFF2-40B4-BE49-F238E27FC236}">
                <a16:creationId xmlns:a16="http://schemas.microsoft.com/office/drawing/2014/main" id="{5CB3433E-5042-4B12-8A99-C3A06DB5C0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569804"/>
              </p:ext>
            </p:extLst>
          </p:nvPr>
        </p:nvGraphicFramePr>
        <p:xfrm>
          <a:off x="369308" y="1744184"/>
          <a:ext cx="11679627" cy="4062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969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F11938-49F8-4AC7-9221-546C78EDC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70" y="584567"/>
            <a:ext cx="10058400" cy="615345"/>
          </a:xfrm>
        </p:spPr>
        <p:txBody>
          <a:bodyPr/>
          <a:lstStyle/>
          <a:p>
            <a:r>
              <a:rPr lang="pl-PL" b="0" spc="-1" dirty="0">
                <a:latin typeface="+mn-lt"/>
              </a:rPr>
              <a:t>Zakończenie egzaminu w SIOEZ</a:t>
            </a:r>
            <a:endParaRPr lang="pl-PL" b="0" dirty="0">
              <a:latin typeface="+mn-lt"/>
            </a:endParaRP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4245CCDE-449E-47B5-B3EA-0D5C78F92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99" y="1622360"/>
            <a:ext cx="11056071" cy="434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32000" indent="-432000" algn="just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l-PL" spc="-1" dirty="0"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l-PL" b="0" strike="noStrike" spc="-1" dirty="0">
                <a:ea typeface="Calibri" panose="020F0502020204030204" pitchFamily="34" charset="0"/>
                <a:cs typeface="Calibri" panose="020F0502020204030204" pitchFamily="34" charset="0"/>
              </a:rPr>
              <a:t>akończenie wszystkich egzaminów </a:t>
            </a:r>
            <a:r>
              <a:rPr lang="pl-PL" spc="-1" dirty="0">
                <a:ea typeface="Calibri" panose="020F0502020204030204" pitchFamily="34" charset="0"/>
                <a:cs typeface="Calibri" panose="020F0502020204030204" pitchFamily="34" charset="0"/>
              </a:rPr>
              <a:t>pisemnych ze wszystkich kwalifikacji  lub wszystkich egzaminów praktycznych z danej kwalifikacji, zaplanowanych przez OE </a:t>
            </a:r>
            <a:br>
              <a:rPr lang="pl-PL" spc="-1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pc="-1" dirty="0">
                <a:ea typeface="Calibri" panose="020F0502020204030204" pitchFamily="34" charset="0"/>
                <a:cs typeface="Calibri" panose="020F0502020204030204" pitchFamily="34" charset="0"/>
              </a:rPr>
              <a:t>w danej sesji egzaminacyjnej, </a:t>
            </a:r>
            <a:r>
              <a:rPr lang="pl-PL" b="0" strike="noStrike" spc="-1" dirty="0">
                <a:ea typeface="Calibri" panose="020F0502020204030204" pitchFamily="34" charset="0"/>
                <a:cs typeface="Calibri" panose="020F0502020204030204" pitchFamily="34" charset="0"/>
              </a:rPr>
              <a:t>jest warunkiem koniecznym do utworzenia protokołu zbiorczego w  systemie SIOEZ. </a:t>
            </a:r>
          </a:p>
          <a:p>
            <a:pPr marL="432000" indent="-432000" algn="just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pl-PL" b="0" strike="noStrike" spc="-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32000" indent="-4320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pl-PL" b="0" strike="noStrike" spc="-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None/>
            </a:pPr>
            <a:endParaRPr lang="pl-PL" spc="-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32000" indent="-4320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l-PL" spc="-1" dirty="0">
                <a:ea typeface="Calibri" panose="020F0502020204030204" pitchFamily="34" charset="0"/>
                <a:cs typeface="Calibri" panose="020F0502020204030204" pitchFamily="34" charset="0"/>
              </a:rPr>
              <a:t>Potwierdź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 zakończenie, czyli wpisanie godziny rozpoczęcia i zakończenia egzaminu.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3B1347C-F9CB-4C8C-A267-7C0610C90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982573"/>
              </p:ext>
            </p:extLst>
          </p:nvPr>
        </p:nvGraphicFramePr>
        <p:xfrm>
          <a:off x="1690109" y="3042501"/>
          <a:ext cx="8189179" cy="549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75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F6A118-67B9-49E6-937B-0ABFC0CD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40" y="201943"/>
            <a:ext cx="10058400" cy="879999"/>
          </a:xfrm>
        </p:spPr>
        <p:txBody>
          <a:bodyPr/>
          <a:lstStyle/>
          <a:p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Edycja protokołu z przebiegu</a:t>
            </a:r>
            <a:endParaRPr lang="pl-PL" b="0" dirty="0">
              <a:latin typeface="+mn-lt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AA70A1C-E60E-4B94-9734-7AFEFB533D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0471" y="1434150"/>
            <a:ext cx="11602973" cy="46367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432000" defTabSz="45085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Wybranie    </a:t>
            </a:r>
            <a:b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32000" indent="-432000" defTabSz="3600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  <a:defRPr/>
            </a:pPr>
            <a:endParaRPr lang="pl-PL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32000" indent="-432000" defTabSz="3600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Edytowanie protokołu  oraz sprawdzenie, czy wszystkie informacje z wersji papierowej protokołu są w systemie, uzupełnienie brakujących wpisów (</a:t>
            </a:r>
            <a:r>
              <a:rPr lang="pl-PL" sz="2000" spc="-1" dirty="0">
                <a:ea typeface="Calibri" panose="020F0502020204030204" pitchFamily="34" charset="0"/>
                <a:cs typeface="Calibri" panose="020F0502020204030204" pitchFamily="34" charset="0"/>
              </a:rPr>
              <a:t>np. wykaz nieobecnych, wprowadzenie informacji o laureatach).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32000" indent="-432000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Wygenerowanie elektronicznej wersji protokołu z przebiegu egzaminu (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NIE DRUKOWAĆ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432000" indent="-432000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Do OKE należy przesłać </a:t>
            </a:r>
            <a:r>
              <a:rPr lang="pl-PL" alt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protokoły z sali (wstępne, wypełnione ręcznie).</a:t>
            </a:r>
            <a:endParaRPr lang="pl-PL" sz="20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9D5BB7F-5782-4BFB-A70F-BCD258E50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865591"/>
              </p:ext>
            </p:extLst>
          </p:nvPr>
        </p:nvGraphicFramePr>
        <p:xfrm>
          <a:off x="1273008" y="2116406"/>
          <a:ext cx="8759863" cy="49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842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E2EB20-CC91-4FB0-A3EB-A27AC9037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69" y="166376"/>
            <a:ext cx="10058400" cy="927133"/>
          </a:xfrm>
        </p:spPr>
        <p:txBody>
          <a:bodyPr/>
          <a:lstStyle/>
          <a:p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Przygotowanie protokołu zbiorczego</a:t>
            </a:r>
            <a:endParaRPr lang="pl-PL" b="0" dirty="0">
              <a:latin typeface="+mn-lt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5BE526C-BFF1-43EC-A33C-0DDB6EE1570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2338" y="1377263"/>
            <a:ext cx="11574545" cy="47784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  <a:defRPr/>
            </a:pPr>
            <a:r>
              <a:rPr lang="pl-PL" sz="2000" b="1" dirty="0">
                <a:ea typeface="Calibri" panose="020F0502020204030204" pitchFamily="34" charset="0"/>
                <a:cs typeface="Calibri" panose="020F0502020204030204" pitchFamily="34" charset="0"/>
              </a:rPr>
              <a:t>SIOEZ</a:t>
            </a:r>
          </a:p>
          <a:p>
            <a:pPr indent="-432000"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Logowanie - Dyrektor OE na swoje konto i wybranie </a:t>
            </a:r>
          </a:p>
          <a:p>
            <a:pPr indent="-432000"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endParaRPr lang="pl-PL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432000"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endParaRPr lang="pl-PL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432000"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endParaRPr lang="pl-PL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432000"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Dodanie nowego protokołu zbiorczego - zakładka utwórz protokół zbiorczy.</a:t>
            </a:r>
          </a:p>
          <a:p>
            <a:pPr indent="-432000"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Wypełnienie aktywnych pól.</a:t>
            </a:r>
          </a:p>
          <a:p>
            <a:pPr indent="-432000"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Wygenerowanie protokołu zbiorczego, wydrukowanie 2 egzemplarzy i podpisanie.</a:t>
            </a:r>
          </a:p>
          <a:p>
            <a:pPr marL="432000" indent="-432000"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Protokół zbiorczy - termin dodatkowy – 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nie tworzymy nowego protokołu. Należy przegenerować protokół z sesji głównej.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13E5E26-CD77-4CDD-B078-F2CAE398BE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784596"/>
              </p:ext>
            </p:extLst>
          </p:nvPr>
        </p:nvGraphicFramePr>
        <p:xfrm>
          <a:off x="1091722" y="2450326"/>
          <a:ext cx="9796237" cy="556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1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F069118-E5F9-49DF-A6D9-5F430ADD3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77" y="3043636"/>
            <a:ext cx="7861955" cy="2141107"/>
          </a:xfrm>
        </p:spPr>
        <p:txBody>
          <a:bodyPr>
            <a:noAutofit/>
          </a:bodyPr>
          <a:lstStyle/>
          <a:p>
            <a:r>
              <a:rPr lang="pl-PL" sz="5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Przesłanie  materiałów </a:t>
            </a:r>
            <a:br>
              <a:rPr lang="pl-PL" sz="5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5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do OKE</a:t>
            </a:r>
          </a:p>
        </p:txBody>
      </p:sp>
    </p:spTree>
    <p:extLst>
      <p:ext uri="{BB962C8B-B14F-4D97-AF65-F5344CB8AC3E}">
        <p14:creationId xmlns:p14="http://schemas.microsoft.com/office/powerpoint/2010/main" val="1909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7D9565-BC19-4D7E-B955-96E48C8F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20" y="609436"/>
            <a:ext cx="10058400" cy="682036"/>
          </a:xfrm>
        </p:spPr>
        <p:txBody>
          <a:bodyPr>
            <a:normAutofit/>
          </a:bodyPr>
          <a:lstStyle/>
          <a:p>
            <a:r>
              <a:rPr lang="pl-PL" b="0" dirty="0">
                <a:latin typeface="+mn-lt"/>
              </a:rPr>
              <a:t>Dostosowania – osoba wspomagająca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F2F9A9-381B-4888-B113-C2F56C058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70" y="1622360"/>
            <a:ext cx="11155052" cy="4428242"/>
          </a:xfrm>
        </p:spPr>
        <p:txBody>
          <a:bodyPr>
            <a:normAutofit lnSpcReduction="10000"/>
          </a:bodyPr>
          <a:lstStyle/>
          <a:p>
            <a:pPr marL="360000" indent="-360000" algn="just">
              <a:buClrTx/>
              <a:buFont typeface="Wingdings" panose="05000000000000000000" pitchFamily="2" charset="2"/>
              <a:buChar char="q"/>
            </a:pPr>
            <a:r>
              <a:rPr lang="pl-PL" dirty="0"/>
              <a:t>Wsparcie tylko przy braku możliwości czytania i/lub pisania.</a:t>
            </a:r>
          </a:p>
          <a:p>
            <a:pPr marL="360000" indent="-360000" algn="just">
              <a:buClrTx/>
              <a:buFont typeface="Wingdings" panose="05000000000000000000" pitchFamily="2" charset="2"/>
              <a:buChar char="q"/>
            </a:pPr>
            <a:r>
              <a:rPr lang="pl-PL" dirty="0"/>
              <a:t>Pomoc ograniczona do odczytu poleceń i zapisu odpowiedzi.</a:t>
            </a:r>
          </a:p>
          <a:p>
            <a:pPr marL="360000" indent="-360000" algn="just">
              <a:buClrTx/>
              <a:buFont typeface="Wingdings" panose="05000000000000000000" pitchFamily="2" charset="2"/>
              <a:buChar char="q"/>
            </a:pPr>
            <a:r>
              <a:rPr lang="pl-PL" dirty="0"/>
              <a:t>Osoba wspomagająca nie może wykonywać za zdającego zadań egzaminacyjnych.</a:t>
            </a:r>
          </a:p>
          <a:p>
            <a:pPr marL="360000" indent="-360000" algn="just">
              <a:buClrTx/>
              <a:buFont typeface="Wingdings" panose="05000000000000000000" pitchFamily="2" charset="2"/>
              <a:buChar char="q"/>
            </a:pPr>
            <a:r>
              <a:rPr lang="pl-PL" dirty="0"/>
              <a:t>Egzamin w osobnej sali.</a:t>
            </a:r>
          </a:p>
          <a:p>
            <a:pPr marL="360000" indent="-360000" algn="just">
              <a:buClrTx/>
              <a:buFont typeface="Wingdings" panose="05000000000000000000" pitchFamily="2" charset="2"/>
              <a:buChar char="q"/>
            </a:pPr>
            <a:r>
              <a:rPr lang="pl-PL" dirty="0"/>
              <a:t>Przebieg egzaminu musi być rejestrowany za pomocą urządzenia rejestrującego dźwięk. </a:t>
            </a:r>
          </a:p>
          <a:p>
            <a:pPr marL="360000" indent="-360000" algn="just">
              <a:buClrTx/>
              <a:buFont typeface="Wingdings" panose="05000000000000000000" pitchFamily="2" charset="2"/>
              <a:buChar char="q"/>
            </a:pPr>
            <a:r>
              <a:rPr lang="pl-PL" b="1" dirty="0"/>
              <a:t>Zapis dźwiękowy stanowi integralną część arkusza egzaminacyjnego. </a:t>
            </a:r>
          </a:p>
          <a:p>
            <a:pPr marL="360000" indent="-360000" algn="just">
              <a:buClrTx/>
              <a:buFont typeface="Wingdings" panose="05000000000000000000" pitchFamily="2" charset="2"/>
              <a:buChar char="q"/>
            </a:pPr>
            <a:r>
              <a:rPr lang="pl-PL" dirty="0"/>
              <a:t>Osobą wspomagającą może być członek ZN.</a:t>
            </a:r>
          </a:p>
          <a:p>
            <a:pPr marL="360000" indent="-360000" algn="just">
              <a:buClrTx/>
              <a:buFont typeface="Wingdings" panose="05000000000000000000" pitchFamily="2" charset="2"/>
              <a:buChar char="q"/>
            </a:pPr>
            <a:r>
              <a:rPr lang="pl-PL" dirty="0"/>
              <a:t>Zasady zgodne z obowiązującą instrukcją egzaminacyjną stanowiącą </a:t>
            </a:r>
            <a:r>
              <a:rPr lang="pl-PL" i="1" dirty="0"/>
              <a:t>rozdział 5.10. Informacji </a:t>
            </a:r>
            <a:br>
              <a:rPr lang="pl-PL" i="1" dirty="0"/>
            </a:br>
            <a:r>
              <a:rPr lang="pl-PL" i="1" dirty="0"/>
              <a:t>o sposobie organizacji i przeprowadzania egzaminu zawodowego obowiązującej w danym roku szkolnym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47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76CB60-2890-4698-9D12-684AA2394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78" y="222938"/>
            <a:ext cx="10058400" cy="1097280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  <a:buClr>
                <a:srgbClr val="B0BCBC"/>
              </a:buClr>
              <a:buSzPct val="90000"/>
            </a:pPr>
            <a:r>
              <a:rPr lang="pl-PL" alt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Przekazanie odpowiedzi zdających</a:t>
            </a:r>
            <a:br>
              <a:rPr lang="pl-PL" altLang="pl-PL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400" b="0" i="1" cap="none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Część pisemna </a:t>
            </a:r>
            <a:r>
              <a:rPr lang="pl-PL" altLang="pl-PL" sz="2400" b="0" i="1" cap="none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na stanowiskach komputerowych</a:t>
            </a:r>
            <a:endParaRPr lang="pl-PL" sz="2400" b="0" dirty="0">
              <a:latin typeface="+mn-lt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9A2712DE-7FFF-4A14-AABC-FF7EA44400E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5778" y="1640728"/>
            <a:ext cx="11180189" cy="4817097"/>
          </a:xfrm>
          <a:prstGeom prst="rect">
            <a:avLst/>
          </a:prstGeom>
        </p:spPr>
        <p:txBody>
          <a:bodyPr vert="horz" lIns="0" tIns="45720" rIns="0" bIns="45720" rtlCol="0">
            <a:normAutofit fontScale="5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marR="0" lvl="0" indent="-4320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Operator egzaminu, po zakończeniu egzaminu przez wszystkich zdających, uruchamia funkcję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Zakończ egzamin, 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następnie wykonuje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eksport wyników 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przyciskiem eksportu i pobiera plik ZIP, który przekazuje PZE. </a:t>
            </a:r>
          </a:p>
          <a:p>
            <a:pPr marL="432000" marR="0" lvl="0" indent="-4320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Przewodniczący Zespołu Egzaminacyjnego (PZE) oznacza w SIOEZ egzamin jako zakończony.</a:t>
            </a:r>
          </a:p>
          <a:p>
            <a:pPr marL="432000" marR="0" lvl="0" indent="-4320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Laureat/Finalista - bardzo ważne zaznaczenie jest odpowiedniego status w protokole z przebiegu egzaminu z części pisemnej. Operator</a:t>
            </a:r>
            <a:r>
              <a:rPr lang="pl-PL" sz="3200" b="1" dirty="0">
                <a:solidFill>
                  <a:schemeClr val="tx1"/>
                </a:solidFill>
              </a:rPr>
              <a:t> nie zaznacza nieobecności.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32000" marR="0" lvl="0" indent="-4320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Zdający mogą ponownie zalogować z użyciem przekazanych wcześniej wydrukowanych loginów oraz haseł i sprawdzić na ile pytań udzielili poprawnych odpowiedzi. </a:t>
            </a:r>
            <a:r>
              <a:rPr lang="pl-P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jest to wynik ostateczny</a:t>
            </a:r>
            <a:r>
              <a:rPr lang="pl-PL" sz="3200" dirty="0">
                <a:solidFill>
                  <a:schemeClr val="tx1"/>
                </a:solidFill>
              </a:rPr>
              <a:t>. 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32000" marR="0" lvl="0" indent="-4320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Operator egzaminu zamyka Wirtualny Serwer Egzaminacyjny a następnie przeprowadza jego kompletną archiwizację oraz zgrywa go na nośnik zewnętrzny (płytę DVD).</a:t>
            </a:r>
          </a:p>
          <a:p>
            <a:pPr marL="432000" marR="0" lvl="0" indent="-4320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PZE przesyła plik z wynikami do SIOEZ.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206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pl-PL" sz="32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Dostęp do treści rozwiązywanych zadań egzaminacyjnych i udzielonych odpowiedzi </a:t>
            </a:r>
            <a:br>
              <a:rPr kumimoji="0" lang="pl-PL" sz="32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32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w miejscu przeprowadzania części pisemnej egzaminu zawodowego jest możliwy przez okres dwóch tygodni od dnia zakończenia przeprowadzania tej części egzaminu zawodowego.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07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FC579EF-7AF5-4401-B99F-9945D410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75" y="584463"/>
            <a:ext cx="10058400" cy="1018094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  <a:buClr>
                <a:srgbClr val="B0BCBC"/>
              </a:buClr>
              <a:buSzPct val="90000"/>
            </a:pPr>
            <a:r>
              <a:rPr lang="pl-PL" altLang="pl-PL" b="0" dirty="0">
                <a:latin typeface="+mn-lt"/>
                <a:cs typeface="Calibri" panose="020F0502020204030204" pitchFamily="34" charset="0"/>
              </a:rPr>
              <a:t>Przekazanie dokumentacji</a:t>
            </a:r>
            <a:br>
              <a:rPr lang="pl-PL" altLang="pl-PL" dirty="0">
                <a:latin typeface="+mn-lt"/>
                <a:cs typeface="Calibri" panose="020F0502020204030204" pitchFamily="34" charset="0"/>
              </a:rPr>
            </a:br>
            <a:r>
              <a:rPr lang="pl-PL" altLang="pl-PL" sz="2400" b="0" i="1" cap="none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Część pisemna </a:t>
            </a:r>
            <a:r>
              <a:rPr lang="pl-PL" altLang="pl-PL" sz="2400" b="0" i="1" cap="none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na stanowiskach komputerowych</a:t>
            </a:r>
            <a:endParaRPr lang="pl-PL" b="0" dirty="0">
              <a:latin typeface="+mn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CE0C1A4-7776-4B96-8DF7-E042FAACFF57}"/>
              </a:ext>
            </a:extLst>
          </p:cNvPr>
          <p:cNvSpPr txBox="1"/>
          <p:nvPr/>
        </p:nvSpPr>
        <p:spPr>
          <a:xfrm>
            <a:off x="465771" y="2172044"/>
            <a:ext cx="106390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Dokumentacja „papierowa” (protokoły, wykazy zdających, protokoły zdarzeń, itp.)  pozostaje w dokumentacji szkoły.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0" cap="none" spc="0" normalizeH="0" baseline="0" noProof="0" dirty="0">
              <a:ln>
                <a:noFill/>
              </a:ln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Wyjątek stanowią zaświadczenia laureatów/finalistów, które należy przesłać do OKE.</a:t>
            </a:r>
          </a:p>
        </p:txBody>
      </p:sp>
    </p:spTree>
    <p:extLst>
      <p:ext uri="{BB962C8B-B14F-4D97-AF65-F5344CB8AC3E}">
        <p14:creationId xmlns:p14="http://schemas.microsoft.com/office/powerpoint/2010/main" val="117718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FC579EF-7AF5-4401-B99F-9945D410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33" y="303877"/>
            <a:ext cx="10058400" cy="864514"/>
          </a:xfrm>
        </p:spPr>
        <p:txBody>
          <a:bodyPr>
            <a:normAutofit fontScale="90000"/>
          </a:bodyPr>
          <a:lstStyle/>
          <a:p>
            <a:pPr lvl="0">
              <a:spcBef>
                <a:spcPts val="1800"/>
              </a:spcBef>
              <a:buClr>
                <a:srgbClr val="B0BCBC"/>
              </a:buClr>
              <a:buSzPct val="90000"/>
            </a:pPr>
            <a:r>
              <a:rPr lang="pl-PL" altLang="pl-PL" sz="3600" b="0" dirty="0">
                <a:latin typeface="+mn-lt"/>
                <a:cs typeface="Calibri" panose="020F0502020204030204" pitchFamily="34" charset="0"/>
              </a:rPr>
              <a:t>Przekazanie prac i dokumentacji </a:t>
            </a:r>
            <a:br>
              <a:rPr lang="pl-PL" altLang="pl-PL" dirty="0">
                <a:cs typeface="Calibri" panose="020F0502020204030204" pitchFamily="34" charset="0"/>
              </a:rPr>
            </a:br>
            <a:r>
              <a:rPr lang="pl-PL" altLang="pl-PL" sz="2700" b="0" i="1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część pisemna -</a:t>
            </a:r>
            <a:r>
              <a:rPr lang="pl-PL" altLang="pl-PL" sz="2700" b="0" i="1" cap="none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pl-PL" altLang="pl-PL" sz="2700" b="0" i="1" cap="none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arkusze wydrukowane</a:t>
            </a:r>
            <a:endParaRPr lang="pl-PL" sz="2700" b="0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85504804-39E1-49A9-A139-D31427AAA2ED}"/>
              </a:ext>
            </a:extLst>
          </p:cNvPr>
          <p:cNvSpPr txBox="1">
            <a:spLocks/>
          </p:cNvSpPr>
          <p:nvPr/>
        </p:nvSpPr>
        <p:spPr>
          <a:xfrm>
            <a:off x="403733" y="1357528"/>
            <a:ext cx="11600540" cy="456493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pl-PL" altLang="pl-PL" sz="2200" b="1" u="sng" dirty="0">
                <a:ea typeface="Calibri" panose="020F0502020204030204" pitchFamily="34" charset="0"/>
                <a:cs typeface="Calibri" panose="020F0502020204030204" pitchFamily="34" charset="0"/>
              </a:rPr>
              <a:t>Niezwłocznie</a:t>
            </a:r>
            <a:r>
              <a:rPr lang="pl-PL" altLang="pl-PL" sz="2200" b="1" dirty="0">
                <a:ea typeface="Calibri" panose="020F0502020204030204" pitchFamily="34" charset="0"/>
                <a:cs typeface="Calibri" panose="020F0502020204030204" pitchFamily="34" charset="0"/>
              </a:rPr>
              <a:t> po zakończeniu części pisemnej egzaminu, należy przesłać do OKE </a:t>
            </a:r>
            <a:r>
              <a:rPr lang="pl-PL" altLang="pl-PL" sz="2200" dirty="0">
                <a:ea typeface="Calibri" panose="020F0502020204030204" pitchFamily="34" charset="0"/>
                <a:cs typeface="Calibri" panose="020F0502020204030204" pitchFamily="34" charset="0"/>
              </a:rPr>
              <a:t>(POCZTEX) </a:t>
            </a:r>
            <a:r>
              <a:rPr lang="pl-PL" altLang="pl-PL" sz="22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jako jedną przesyłkę z OE</a:t>
            </a:r>
            <a:r>
              <a:rPr lang="pl-PL" altLang="pl-PL" sz="2200" dirty="0"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90000" indent="-360000" defTabSz="360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l-PL" alt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koperty bezpieczne z kartami odpowiedzi zdających (formuła 2017) lub koperty	bezpieczne </a:t>
            </a:r>
            <a:r>
              <a:rPr lang="pl-PL" alt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z arkuszami egzaminacyjnymi </a:t>
            </a:r>
            <a:r>
              <a:rPr lang="pl-PL" alt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i kartami odpowiedzi (formuła 2019) </a:t>
            </a:r>
          </a:p>
          <a:p>
            <a:pPr marL="90000" indent="-360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l-PL" alt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dokumentację z przebiegu egzaminu: </a:t>
            </a:r>
          </a:p>
          <a:p>
            <a:pPr marL="864000" lvl="1" indent="-32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alt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protokoły z sali (wstępne, wypełnione ręcznie) z wykazami zdających, </a:t>
            </a:r>
          </a:p>
          <a:p>
            <a:pPr marL="864000" lvl="1" indent="-32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alt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protokół zbiorczy (wydruk z systemu), </a:t>
            </a:r>
          </a:p>
          <a:p>
            <a:pPr marL="864000" lvl="1" indent="-32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alt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ewentualnie protokoły zdarzenia i/lub unieważnienia egzaminu</a:t>
            </a:r>
            <a:r>
              <a:rPr lang="pl-PL" altLang="pl-PL" sz="1900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90000" indent="-360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l-PL" altLang="pl-PL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plany </a:t>
            </a:r>
            <a:r>
              <a:rPr lang="pl-PL" altLang="pl-PL" sz="20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sal</a:t>
            </a:r>
            <a:r>
              <a:rPr lang="pl-PL" altLang="pl-PL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/miejsc egzaminu z zaznaczonymi numerami stanowisk</a:t>
            </a:r>
          </a:p>
          <a:p>
            <a:pPr marL="90000" indent="-360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l-PL" alt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niewykorzystane zestawy egzaminacyjne</a:t>
            </a:r>
          </a:p>
          <a:p>
            <a:pPr marL="90000" indent="-360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l-PL" alt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specyfikację dostawy</a:t>
            </a:r>
          </a:p>
          <a:p>
            <a:pPr marL="90000" indent="-360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l-PL" alt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specyfikację zawartości przesyłki</a:t>
            </a:r>
          </a:p>
          <a:p>
            <a:pPr marL="0" indent="0"/>
            <a:endParaRPr lang="pl-PL" altLang="pl-PL" dirty="0"/>
          </a:p>
        </p:txBody>
      </p:sp>
      <p:sp>
        <p:nvSpPr>
          <p:cNvPr id="8" name="Sześcian 7">
            <a:extLst>
              <a:ext uri="{FF2B5EF4-FFF2-40B4-BE49-F238E27FC236}">
                <a16:creationId xmlns:a16="http://schemas.microsoft.com/office/drawing/2014/main" id="{271E4B92-EED2-4006-9A95-07874FCDE1EB}"/>
              </a:ext>
            </a:extLst>
          </p:cNvPr>
          <p:cNvSpPr/>
          <p:nvPr/>
        </p:nvSpPr>
        <p:spPr>
          <a:xfrm>
            <a:off x="9027996" y="3429000"/>
            <a:ext cx="2868274" cy="2305455"/>
          </a:xfrm>
          <a:prstGeom prst="cube">
            <a:avLst>
              <a:gd name="adj" fmla="val 11544"/>
            </a:avLst>
          </a:prstGeom>
          <a:solidFill>
            <a:schemeClr val="bg2">
              <a:lumMod val="75000"/>
            </a:schemeClr>
          </a:solidFill>
          <a:ln w="15875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u="none" strike="noStrike" kern="0" cap="none" spc="0" normalizeH="0" baseline="0" noProof="0" dirty="0">
                <a:ln>
                  <a:noFill/>
                </a:ln>
                <a:uLnTx/>
                <a:uFillTx/>
                <a:ea typeface="+mn-ea"/>
                <a:cs typeface="+mn-cs"/>
              </a:rPr>
              <a:t>OKE w Krakowie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u="none" strike="noStrike" kern="0" cap="none" spc="0" normalizeH="0" baseline="0" noProof="0" dirty="0">
                <a:ln>
                  <a:noFill/>
                </a:ln>
                <a:uLnTx/>
                <a:uFillTx/>
                <a:ea typeface="+mn-ea"/>
                <a:cs typeface="+mn-cs"/>
              </a:rPr>
              <a:t>WEZ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u="none" strike="noStrike" kern="0" cap="none" spc="0" normalizeH="0" baseline="0" noProof="0" dirty="0">
                <a:ln>
                  <a:noFill/>
                </a:ln>
                <a:uLnTx/>
                <a:uFillTx/>
                <a:ea typeface="+mn-ea"/>
                <a:cs typeface="+mn-cs"/>
              </a:rPr>
              <a:t>os. Szkolne 37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u="none" strike="noStrike" kern="0" cap="none" spc="0" normalizeH="0" baseline="0" noProof="0" dirty="0">
                <a:ln>
                  <a:noFill/>
                </a:ln>
                <a:uLnTx/>
                <a:uFillTx/>
                <a:ea typeface="+mn-ea"/>
                <a:cs typeface="+mn-cs"/>
              </a:rPr>
              <a:t>31-978 Kraków</a:t>
            </a:r>
          </a:p>
        </p:txBody>
      </p:sp>
    </p:spTree>
    <p:extLst>
      <p:ext uri="{BB962C8B-B14F-4D97-AF65-F5344CB8AC3E}">
        <p14:creationId xmlns:p14="http://schemas.microsoft.com/office/powerpoint/2010/main" val="73796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FC579EF-7AF5-4401-B99F-9945D410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48" y="296374"/>
            <a:ext cx="10058400" cy="864514"/>
          </a:xfrm>
        </p:spPr>
        <p:txBody>
          <a:bodyPr>
            <a:normAutofit fontScale="90000"/>
          </a:bodyPr>
          <a:lstStyle/>
          <a:p>
            <a:r>
              <a:rPr lang="pl-PL" altLang="pl-PL" sz="3600" b="0" dirty="0">
                <a:latin typeface="+mn-lt"/>
                <a:cs typeface="Calibri" panose="020F0502020204030204" pitchFamily="34" charset="0"/>
              </a:rPr>
              <a:t>Przekazanie prac i dokumentacji </a:t>
            </a:r>
            <a:br>
              <a:rPr lang="pl-PL" altLang="pl-PL" dirty="0">
                <a:cs typeface="Calibri" panose="020F0502020204030204" pitchFamily="34" charset="0"/>
              </a:rPr>
            </a:br>
            <a:r>
              <a:rPr lang="pl-PL" altLang="pl-PL" sz="2700" b="0" i="1" cap="none" dirty="0">
                <a:solidFill>
                  <a:prstClr val="black"/>
                </a:solidFill>
                <a:latin typeface="Calibri"/>
              </a:rPr>
              <a:t>część praktyczna </a:t>
            </a:r>
            <a:endParaRPr lang="pl-PL" sz="2700" b="0" i="1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6B3B2AF6-0CCC-4E56-ABAF-99C8BA1A43FB}"/>
              </a:ext>
            </a:extLst>
          </p:cNvPr>
          <p:cNvSpPr txBox="1">
            <a:spLocks/>
          </p:cNvSpPr>
          <p:nvPr/>
        </p:nvSpPr>
        <p:spPr>
          <a:xfrm>
            <a:off x="490538" y="1357796"/>
            <a:ext cx="11210924" cy="491331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l-PL" altLang="pl-PL" sz="2400" b="1" dirty="0"/>
              <a:t>Model D i DK - niezwłocznie po zakończeniu części praktycznej z danej kwalifikacji.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Model W i WK – po zakończeniu egzaminów ze wszystkich kwalifikacji W i WK w ośrodku</a:t>
            </a: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należy przesłać do OKE jedną paczkę zawierającą wszystkie kwalifikacje </a:t>
            </a: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(POCZTEX):</a:t>
            </a:r>
          </a:p>
          <a:p>
            <a:pPr marL="434340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l-PL" altLang="pl-PL" sz="2400" dirty="0">
                <a:ea typeface="Calibri" panose="020F0502020204030204" pitchFamily="34" charset="0"/>
                <a:cs typeface="Calibri" panose="020F0502020204030204" pitchFamily="34" charset="0"/>
              </a:rPr>
              <a:t>koperty bezpieczne z pracami egzaminacyjnymi zdających,</a:t>
            </a:r>
          </a:p>
          <a:p>
            <a:pPr marL="43434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l-PL" altLang="pl-PL" sz="2400" dirty="0">
                <a:ea typeface="Calibri" panose="020F0502020204030204" pitchFamily="34" charset="0"/>
                <a:cs typeface="Calibri" panose="020F0502020204030204" pitchFamily="34" charset="0"/>
              </a:rPr>
              <a:t>dokumentację z przebiegu egzaminu uporządkowaną chronologicznie:</a:t>
            </a:r>
            <a:r>
              <a:rPr lang="pl-PL" alt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26948" lvl="1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900" dirty="0">
                <a:ea typeface="Calibri" panose="020F0502020204030204" pitchFamily="34" charset="0"/>
                <a:cs typeface="Calibri" panose="020F0502020204030204" pitchFamily="34" charset="0"/>
              </a:rPr>
              <a:t>protokoły z sali (wstępne, wypełnione ręcznie) z wykazami zdających, </a:t>
            </a:r>
          </a:p>
          <a:p>
            <a:pPr marL="726948" lvl="1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900" dirty="0">
                <a:ea typeface="Calibri" panose="020F0502020204030204" pitchFamily="34" charset="0"/>
                <a:cs typeface="Calibri" panose="020F0502020204030204" pitchFamily="34" charset="0"/>
              </a:rPr>
              <a:t>protokół zbiorczy (wydruk z systemu), </a:t>
            </a:r>
          </a:p>
          <a:p>
            <a:pPr marL="726948" lvl="1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900" dirty="0">
                <a:ea typeface="Calibri" panose="020F0502020204030204" pitchFamily="34" charset="0"/>
                <a:cs typeface="Calibri" panose="020F0502020204030204" pitchFamily="34" charset="0"/>
              </a:rPr>
              <a:t>ewentualnie protokoły zdarzenia i/lub unieważnienia egzaminu, </a:t>
            </a:r>
          </a:p>
          <a:p>
            <a:pPr marL="43434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l-PL" altLang="pl-PL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plany </a:t>
            </a:r>
            <a:r>
              <a:rPr lang="pl-PL" altLang="pl-PL" sz="24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sal</a:t>
            </a:r>
            <a:r>
              <a:rPr lang="pl-PL" altLang="pl-PL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/miejsc egzaminu z zaznaczonymi numerami stanowisk,</a:t>
            </a:r>
          </a:p>
          <a:p>
            <a:pPr marL="43434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l-PL" altLang="pl-PL" sz="2400" dirty="0">
                <a:ea typeface="Calibri" panose="020F0502020204030204" pitchFamily="34" charset="0"/>
                <a:cs typeface="Calibri" panose="020F0502020204030204" pitchFamily="34" charset="0"/>
              </a:rPr>
              <a:t>niewykorzystane zestawy egzaminacyjne,</a:t>
            </a:r>
          </a:p>
          <a:p>
            <a:pPr marL="43434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l-PL" altLang="pl-PL" sz="2400" dirty="0">
                <a:ea typeface="Calibri" panose="020F0502020204030204" pitchFamily="34" charset="0"/>
                <a:cs typeface="Calibri" panose="020F0502020204030204" pitchFamily="34" charset="0"/>
              </a:rPr>
              <a:t>specyfikację dostawy,</a:t>
            </a:r>
          </a:p>
          <a:p>
            <a:pPr marL="43434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l-PL" altLang="pl-PL" sz="2400" dirty="0">
                <a:ea typeface="Calibri" panose="020F0502020204030204" pitchFamily="34" charset="0"/>
                <a:cs typeface="Calibri" panose="020F0502020204030204" pitchFamily="34" charset="0"/>
              </a:rPr>
              <a:t>specyfikację zawartości przesyłki.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30CD0EB-2E92-4468-A110-D256011ADB8C}"/>
              </a:ext>
            </a:extLst>
          </p:cNvPr>
          <p:cNvSpPr txBox="1"/>
          <p:nvPr/>
        </p:nvSpPr>
        <p:spPr>
          <a:xfrm>
            <a:off x="703842" y="5729259"/>
            <a:ext cx="12092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Jeżeli w OE w danym dniu kończy się egzamin z kilku kwalifikacji 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różnych modelach</a:t>
            </a:r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 należy je połączyć </a:t>
            </a:r>
            <a:b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jedną przesyłkę.</a:t>
            </a:r>
          </a:p>
        </p:txBody>
      </p:sp>
      <p:sp>
        <p:nvSpPr>
          <p:cNvPr id="7" name="Sześcian 6">
            <a:extLst>
              <a:ext uri="{FF2B5EF4-FFF2-40B4-BE49-F238E27FC236}">
                <a16:creationId xmlns:a16="http://schemas.microsoft.com/office/drawing/2014/main" id="{EA4938A8-6A2E-4BD3-B379-F127CF33214B}"/>
              </a:ext>
            </a:extLst>
          </p:cNvPr>
          <p:cNvSpPr/>
          <p:nvPr/>
        </p:nvSpPr>
        <p:spPr>
          <a:xfrm>
            <a:off x="9046851" y="2919953"/>
            <a:ext cx="2868274" cy="2305455"/>
          </a:xfrm>
          <a:prstGeom prst="cube">
            <a:avLst>
              <a:gd name="adj" fmla="val 11544"/>
            </a:avLst>
          </a:prstGeom>
          <a:solidFill>
            <a:schemeClr val="bg2">
              <a:lumMod val="75000"/>
            </a:schemeClr>
          </a:solidFill>
          <a:ln w="15875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u="none" strike="noStrike" kern="0" cap="none" spc="0" normalizeH="0" baseline="0" noProof="0" dirty="0">
                <a:ln>
                  <a:noFill/>
                </a:ln>
                <a:uLnTx/>
                <a:uFillTx/>
                <a:ea typeface="+mn-ea"/>
                <a:cs typeface="+mn-cs"/>
              </a:rPr>
              <a:t>OKE w Krakowie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u="none" strike="noStrike" kern="0" cap="none" spc="0" normalizeH="0" baseline="0" noProof="0" dirty="0">
                <a:ln>
                  <a:noFill/>
                </a:ln>
                <a:uLnTx/>
                <a:uFillTx/>
                <a:ea typeface="+mn-ea"/>
                <a:cs typeface="+mn-cs"/>
              </a:rPr>
              <a:t>WEZ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u="none" strike="noStrike" kern="0" cap="none" spc="0" normalizeH="0" baseline="0" noProof="0" dirty="0">
                <a:ln>
                  <a:noFill/>
                </a:ln>
                <a:uLnTx/>
                <a:uFillTx/>
                <a:ea typeface="+mn-ea"/>
                <a:cs typeface="+mn-cs"/>
              </a:rPr>
              <a:t>os. Szkolne 37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u="none" strike="noStrike" kern="0" cap="none" spc="0" normalizeH="0" baseline="0" noProof="0" dirty="0">
                <a:ln>
                  <a:noFill/>
                </a:ln>
                <a:uLnTx/>
                <a:uFillTx/>
                <a:ea typeface="+mn-ea"/>
                <a:cs typeface="+mn-cs"/>
              </a:rPr>
              <a:t>31-978 Kraków</a:t>
            </a:r>
          </a:p>
        </p:txBody>
      </p:sp>
    </p:spTree>
    <p:extLst>
      <p:ext uri="{BB962C8B-B14F-4D97-AF65-F5344CB8AC3E}">
        <p14:creationId xmlns:p14="http://schemas.microsoft.com/office/powerpoint/2010/main" val="76365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DCD442A9-4A32-4051-B904-A610DE3EC037}"/>
              </a:ext>
            </a:extLst>
          </p:cNvPr>
          <p:cNvSpPr/>
          <p:nvPr/>
        </p:nvSpPr>
        <p:spPr>
          <a:xfrm>
            <a:off x="553039" y="563544"/>
            <a:ext cx="110859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pl-PL" alt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Potwierdzenie nadania przesyłki należy przechowywać w dokumentacji w szkole </a:t>
            </a:r>
            <a:br>
              <a:rPr lang="pl-PL" altLang="pl-PL" sz="20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do czasu odebrania  świadectw/certyfikatów, dyplomów, informacji o wynikach </a:t>
            </a:r>
            <a:br>
              <a:rPr lang="pl-PL" altLang="pl-PL" sz="20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i sprawdzeniu kompletności tych dokumentów </a:t>
            </a:r>
            <a:r>
              <a:rPr lang="pl-PL" altLang="pl-PL" sz="2000" i="1" dirty="0">
                <a:ea typeface="Calibri" panose="020F0502020204030204" pitchFamily="34" charset="0"/>
                <a:cs typeface="Calibri" panose="020F0502020204030204" pitchFamily="34" charset="0"/>
              </a:rPr>
              <a:t>(do czasu ogłoszenia wyników z sesji)</a:t>
            </a:r>
            <a:endParaRPr lang="pl-PL" altLang="pl-PL" sz="2000" i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CA6FC94-DE25-4903-9605-180B5C530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42" y="1761287"/>
            <a:ext cx="7594989" cy="4637243"/>
          </a:xfrm>
          <a:prstGeom prst="rect">
            <a:avLst/>
          </a:prstGeom>
        </p:spPr>
      </p:pic>
      <p:sp>
        <p:nvSpPr>
          <p:cNvPr id="2" name="Dymek mowy: owalny 1">
            <a:extLst>
              <a:ext uri="{FF2B5EF4-FFF2-40B4-BE49-F238E27FC236}">
                <a16:creationId xmlns:a16="http://schemas.microsoft.com/office/drawing/2014/main" id="{F7DCF9C3-5C98-4AA6-B60E-633FA7CADE51}"/>
              </a:ext>
            </a:extLst>
          </p:cNvPr>
          <p:cNvSpPr/>
          <p:nvPr/>
        </p:nvSpPr>
        <p:spPr>
          <a:xfrm>
            <a:off x="8525022" y="1881375"/>
            <a:ext cx="3319541" cy="1860488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D6FD2E8-EF30-4C4C-B18B-9A719EE468CC}"/>
              </a:ext>
            </a:extLst>
          </p:cNvPr>
          <p:cNvSpPr txBox="1"/>
          <p:nvPr/>
        </p:nvSpPr>
        <p:spPr>
          <a:xfrm>
            <a:off x="8843832" y="2273010"/>
            <a:ext cx="2727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Nie należy zaznaczać dodatkowych opcji, np. </a:t>
            </a:r>
            <a:r>
              <a:rPr lang="pl-PL" sz="1600" i="1" dirty="0"/>
              <a:t>doręczenie do godziny 9:00 </a:t>
            </a:r>
            <a:r>
              <a:rPr lang="pl-PL" sz="1600" dirty="0"/>
              <a:t>lub </a:t>
            </a:r>
            <a:r>
              <a:rPr lang="pl-PL" sz="1600" i="1" dirty="0"/>
              <a:t>ostrożnie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83E7E8D-5E1C-4FA1-9712-4824CC0BF2B5}"/>
              </a:ext>
            </a:extLst>
          </p:cNvPr>
          <p:cNvSpPr txBox="1"/>
          <p:nvPr/>
        </p:nvSpPr>
        <p:spPr>
          <a:xfrm>
            <a:off x="8525022" y="4846320"/>
            <a:ext cx="31511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600" dirty="0"/>
              <a:t>Numer umowy:</a:t>
            </a:r>
          </a:p>
          <a:p>
            <a:r>
              <a:rPr lang="pl-PL" dirty="0"/>
              <a:t>610989/K_925467</a:t>
            </a:r>
          </a:p>
        </p:txBody>
      </p:sp>
    </p:spTree>
    <p:extLst>
      <p:ext uri="{BB962C8B-B14F-4D97-AF65-F5344CB8AC3E}">
        <p14:creationId xmlns:p14="http://schemas.microsoft.com/office/powerpoint/2010/main" val="376899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1BA36B-EAF6-4133-BD0F-294D98AE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516" y="3212446"/>
            <a:ext cx="7380088" cy="1828800"/>
          </a:xfrm>
        </p:spPr>
        <p:txBody>
          <a:bodyPr>
            <a:normAutofit/>
          </a:bodyPr>
          <a:lstStyle/>
          <a:p>
            <a:r>
              <a:rPr lang="pl-PL" sz="5400" dirty="0">
                <a:latin typeface="+mn-lt"/>
              </a:rPr>
              <a:t>Rozliczenie</a:t>
            </a:r>
            <a:r>
              <a:rPr lang="pl-PL" dirty="0">
                <a:latin typeface="+mn-lt"/>
              </a:rPr>
              <a:t> kosztów egzaminu</a:t>
            </a:r>
          </a:p>
        </p:txBody>
      </p:sp>
    </p:spTree>
    <p:extLst>
      <p:ext uri="{BB962C8B-B14F-4D97-AF65-F5344CB8AC3E}">
        <p14:creationId xmlns:p14="http://schemas.microsoft.com/office/powerpoint/2010/main" val="292331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7094AF-9179-4EEA-9260-DC027D65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68" y="600009"/>
            <a:ext cx="12019174" cy="861145"/>
          </a:xfrm>
        </p:spPr>
        <p:txBody>
          <a:bodyPr>
            <a:normAutofit fontScale="90000"/>
          </a:bodyPr>
          <a:lstStyle/>
          <a:p>
            <a:r>
              <a:rPr lang="pl-PL" b="0" dirty="0">
                <a:latin typeface="+mn-lt"/>
              </a:rPr>
              <a:t>Podpisanie umowy dotyczącej organizacji części praktycznej w i </a:t>
            </a:r>
            <a:r>
              <a:rPr lang="pl-PL" b="0" dirty="0" err="1">
                <a:latin typeface="+mn-lt"/>
              </a:rPr>
              <a:t>wk</a:t>
            </a:r>
            <a:endParaRPr lang="pl-PL" b="0" dirty="0">
              <a:latin typeface="+mn-lt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7DF62D8A-6D77-4FA7-9AEB-425B0561CDAB}"/>
              </a:ext>
            </a:extLst>
          </p:cNvPr>
          <p:cNvSpPr txBox="1">
            <a:spLocks/>
          </p:cNvSpPr>
          <p:nvPr/>
        </p:nvSpPr>
        <p:spPr>
          <a:xfrm>
            <a:off x="480769" y="2226235"/>
            <a:ext cx="10237508" cy="185877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432000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Umowy będą przesłane mejlem (dane z SIOEZ).</a:t>
            </a:r>
          </a:p>
          <a:p>
            <a:pPr marL="432000" indent="-432000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Należy je uzupełnić, wydrukować w 2 egzemplarzach, podpisać i przysłać do OKE.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br>
              <a:rPr lang="pl-PL" sz="2400" dirty="0"/>
            </a:b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615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1BF15D3-939E-4FAA-AB8A-E978679B9921}"/>
              </a:ext>
            </a:extLst>
          </p:cNvPr>
          <p:cNvSpPr txBox="1">
            <a:spLocks/>
          </p:cNvSpPr>
          <p:nvPr/>
        </p:nvSpPr>
        <p:spPr>
          <a:xfrm>
            <a:off x="318988" y="637457"/>
            <a:ext cx="11643626" cy="969064"/>
          </a:xfrm>
          <a:prstGeom prst="rect">
            <a:avLst/>
          </a:prstGeom>
        </p:spPr>
        <p:txBody>
          <a:bodyPr vert="horz" lIns="0" tIns="0" rIns="0" bIns="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  <a:defRPr/>
            </a:pPr>
            <a:r>
              <a:rPr lang="pl-PL" sz="5800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Rozliczenie kosztów surowców/materiałów</a:t>
            </a:r>
          </a:p>
          <a:p>
            <a:pPr>
              <a:spcAft>
                <a:spcPts val="1200"/>
              </a:spcAft>
              <a:defRPr/>
            </a:pPr>
            <a:br>
              <a:rPr lang="pl-PL" sz="3200" dirty="0">
                <a:ln w="0"/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</a:br>
            <a:r>
              <a:rPr lang="pl-PL" dirty="0">
                <a:solidFill>
                  <a:prstClr val="black"/>
                </a:solidFill>
                <a:latin typeface="+mn-lt"/>
              </a:rPr>
              <a:t>w terminie </a:t>
            </a:r>
            <a:r>
              <a:rPr lang="pl-PL" u="sng" dirty="0">
                <a:solidFill>
                  <a:srgbClr val="FF0000"/>
                </a:solidFill>
                <a:latin typeface="+mn-lt"/>
              </a:rPr>
              <a:t>do 14 dni </a:t>
            </a:r>
            <a:r>
              <a:rPr lang="pl-PL" dirty="0">
                <a:solidFill>
                  <a:prstClr val="black"/>
                </a:solidFill>
                <a:latin typeface="+mn-lt"/>
              </a:rPr>
              <a:t>po zakończeniu pracy ośrodka egzaminacyjnego.</a:t>
            </a:r>
            <a:endParaRPr lang="pl-PL" dirty="0">
              <a:ln w="0"/>
              <a:solidFill>
                <a:prstClr val="black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6D7E7412-3864-42D1-8338-9EDEDD87EBEB}"/>
              </a:ext>
            </a:extLst>
          </p:cNvPr>
          <p:cNvSpPr txBox="1">
            <a:spLocks/>
          </p:cNvSpPr>
          <p:nvPr/>
        </p:nvSpPr>
        <p:spPr>
          <a:xfrm>
            <a:off x="318988" y="1894737"/>
            <a:ext cx="11945283" cy="46389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Rozliczane są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tylko materiały 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wymienione we wskazaniach do przygotowania stanowisk.</a:t>
            </a:r>
          </a:p>
          <a:p>
            <a:pPr marL="432000" indent="-432000">
              <a:spcAft>
                <a:spcPts val="1200"/>
              </a:spcAft>
              <a:buSzPct val="88000"/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Niezbędne dokumenty:</a:t>
            </a:r>
          </a:p>
          <a:p>
            <a:pPr marL="720000" indent="-3600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ea typeface="Calibri" panose="020F0502020204030204" pitchFamily="34" charset="0"/>
                <a:cs typeface="Calibri" panose="020F0502020204030204" pitchFamily="34" charset="0"/>
              </a:rPr>
              <a:t>rozliczenie kosztów surowców/materiałów zakupionych na egzamin zawodowy – druk 37</a:t>
            </a:r>
          </a:p>
          <a:p>
            <a:pPr marL="720000" lvl="1" indent="-3600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nota księgowa (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zbiorcza ze wszystkich kwalifikacji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) wystawiona przez OE na</a:t>
            </a:r>
          </a:p>
          <a:p>
            <a:pPr marL="719138" lvl="1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pl-PL" sz="2000" i="1" dirty="0"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OKE w Krakowie, 31-978 Kraków, os. Szkolne 37</a:t>
            </a:r>
            <a:r>
              <a:rPr lang="pl-PL" sz="2000" i="1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265113" lvl="1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na której </a:t>
            </a:r>
            <a:r>
              <a:rPr lang="pl-PL" alt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należy wpisać tekst:</a:t>
            </a:r>
            <a:endParaRPr lang="pl-PL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20838" lvl="1" indent="0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pl-PL" sz="2000" i="1" dirty="0">
                <a:ea typeface="Calibri" panose="020F0502020204030204" pitchFamily="34" charset="0"/>
                <a:cs typeface="Calibri" panose="020F0502020204030204" pitchFamily="34" charset="0"/>
              </a:rPr>
              <a:t>„Materiały zużyte na egzaminie zawodowym w OE 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.......................[kod ośrodka]</a:t>
            </a:r>
            <a:b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i="1" dirty="0">
                <a:ea typeface="Calibri" panose="020F0502020204030204" pitchFamily="34" charset="0"/>
                <a:cs typeface="Calibri" panose="020F0502020204030204" pitchFamily="34" charset="0"/>
              </a:rPr>
              <a:t>w kwalifikacjach 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.....................................[oznaczenia kwalifikacji] </a:t>
            </a:r>
            <a:b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i="1" dirty="0">
                <a:ea typeface="Calibri" panose="020F0502020204030204" pitchFamily="34" charset="0"/>
                <a:cs typeface="Calibri" panose="020F0502020204030204" pitchFamily="34" charset="0"/>
              </a:rPr>
              <a:t>zgodnie z umową nr 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.................. </a:t>
            </a:r>
          </a:p>
        </p:txBody>
      </p:sp>
    </p:spTree>
    <p:extLst>
      <p:ext uri="{BB962C8B-B14F-4D97-AF65-F5344CB8AC3E}">
        <p14:creationId xmlns:p14="http://schemas.microsoft.com/office/powerpoint/2010/main" val="9589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9790" y="188536"/>
            <a:ext cx="10058400" cy="606622"/>
          </a:xfrm>
        </p:spPr>
        <p:txBody>
          <a:bodyPr rtlCol="0"/>
          <a:lstStyle/>
          <a:p>
            <a:r>
              <a:rPr lang="pl-PL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Zasady zakupu materiałów do egzaminu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359790" y="1409307"/>
            <a:ext cx="5051196" cy="4343401"/>
          </a:xfrm>
        </p:spPr>
        <p:txBody>
          <a:bodyPr rtlCol="0"/>
          <a:lstStyle/>
          <a:p>
            <a:pPr marL="432000" indent="-432000" defTabSz="4320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Należy kupować materiały najtańsze, wymienione we wskazaniach.</a:t>
            </a:r>
          </a:p>
          <a:p>
            <a:pPr marL="432000" indent="-432000" defTabSz="4320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Wielkość opakowania należy dostosować do liczby zdających </a:t>
            </a:r>
            <a:b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w OE.</a:t>
            </a:r>
          </a:p>
          <a:p>
            <a:pPr marL="432000" indent="-432000" defTabSz="3600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Ilość materiałów musi wynikać </a:t>
            </a:r>
            <a:b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z liczby zdających.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52C03D2-BE4C-4BD9-ABE0-443671AF1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403" y="855117"/>
            <a:ext cx="6270211" cy="514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14CE7EE-DB20-464D-A7D2-916CBB45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06" y="117901"/>
            <a:ext cx="10914667" cy="804585"/>
          </a:xfrm>
        </p:spPr>
        <p:txBody>
          <a:bodyPr>
            <a:noAutofit/>
          </a:bodyPr>
          <a:lstStyle/>
          <a:p>
            <a:r>
              <a:rPr lang="pl-PL" b="0" cap="none" dirty="0">
                <a:ea typeface="Calibri" panose="020F0502020204030204" pitchFamily="34" charset="0"/>
                <a:cs typeface="Calibri" panose="020F0502020204030204" pitchFamily="34" charset="0"/>
              </a:rPr>
              <a:t>Rozliczenie kosztów – najczęściej zadawane pytania </a:t>
            </a:r>
            <a:endParaRPr lang="pl-PL" b="0" dirty="0"/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8C0721D7-C2E9-4048-904A-ABDDABA18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536504"/>
              </p:ext>
            </p:extLst>
          </p:nvPr>
        </p:nvGraphicFramePr>
        <p:xfrm>
          <a:off x="424206" y="1206631"/>
          <a:ext cx="11057641" cy="4722829"/>
        </p:xfrm>
        <a:graphic>
          <a:graphicData uri="http://schemas.openxmlformats.org/drawingml/2006/table">
            <a:tbl>
              <a:tblPr firstRow="1" firstCol="1" bandRow="1"/>
              <a:tblGrid>
                <a:gridCol w="4668429">
                  <a:extLst>
                    <a:ext uri="{9D8B030D-6E8A-4147-A177-3AD203B41FA5}">
                      <a16:colId xmlns:a16="http://schemas.microsoft.com/office/drawing/2014/main" val="1925105070"/>
                    </a:ext>
                  </a:extLst>
                </a:gridCol>
                <a:gridCol w="6389212">
                  <a:extLst>
                    <a:ext uri="{9D8B030D-6E8A-4147-A177-3AD203B41FA5}">
                      <a16:colId xmlns:a16="http://schemas.microsoft.com/office/drawing/2014/main" val="1077026372"/>
                    </a:ext>
                  </a:extLst>
                </a:gridCol>
              </a:tblGrid>
              <a:tr h="47712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Pytanie/problem</a:t>
                      </a:r>
                    </a:p>
                  </a:txBody>
                  <a:tcPr marL="62995" marR="62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Odpowiedź/rozwiązanie</a:t>
                      </a:r>
                    </a:p>
                  </a:txBody>
                  <a:tcPr marL="62995" marR="62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315830"/>
                  </a:ext>
                </a:extLst>
              </a:tr>
              <a:tr h="1096777">
                <a:tc>
                  <a:txBody>
                    <a:bodyPr/>
                    <a:lstStyle/>
                    <a:p>
                      <a:pPr marL="10800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Jakie dokumenty należy przysłać do OKE </a:t>
                      </a:r>
                      <a:b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celu uzyskaniu zwrotu poniesionych kosztów surowców/materiałów?</a:t>
                      </a:r>
                    </a:p>
                  </a:txBody>
                  <a:tcPr marL="62995" marR="62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umowy z OE dot. organizacji egzaminów;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jedna zbiorcza nota księgowa (rachunek lub faktura) wystawiona przez OE dla OKE w Krakowie;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rozliczenie poniesionych kosztów – załącznik 37.</a:t>
                      </a:r>
                    </a:p>
                  </a:txBody>
                  <a:tcPr marL="62995" marR="62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826416"/>
                  </a:ext>
                </a:extLst>
              </a:tr>
              <a:tr h="817523">
                <a:tc>
                  <a:txBody>
                    <a:bodyPr/>
                    <a:lstStyle/>
                    <a:p>
                      <a:pPr marL="10800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Czy na jednym rozliczeniu (jednym dokumencie księgowym) można ująć dwie szkoły wchodzące w skład jednego zespołu/centrum?</a:t>
                      </a:r>
                    </a:p>
                  </a:txBody>
                  <a:tcPr marL="62995" marR="62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Tak, na rozliczeniu należy podać wszystkie kody szkół, których dotyczy rozliczenie (dana umowa)</a:t>
                      </a:r>
                      <a:r>
                        <a:rPr lang="pl-PL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wystawić jeden dokument księgowy.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5" marR="62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186310"/>
                  </a:ext>
                </a:extLst>
              </a:tr>
              <a:tr h="1096777">
                <a:tc>
                  <a:txBody>
                    <a:bodyPr/>
                    <a:lstStyle/>
                    <a:p>
                      <a:pPr marL="10800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Czy w rozliczeniu należy kierować się cenami surowców/materiałów podanymi we wskazaniach do przygotowania stanowisk?</a:t>
                      </a:r>
                    </a:p>
                  </a:txBody>
                  <a:tcPr marL="62995" marR="62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wskazaniach podane są szacunkowe ceny, w rozliczeniu należy podać rzeczywiście poniesione koszty na zakup materiałów wymienionych we wskazaniach do przygotowania stanowisk.</a:t>
                      </a:r>
                    </a:p>
                  </a:txBody>
                  <a:tcPr marL="62995" marR="62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922085"/>
                  </a:ext>
                </a:extLst>
              </a:tr>
              <a:tr h="1234629">
                <a:tc>
                  <a:txBody>
                    <a:bodyPr/>
                    <a:lstStyle/>
                    <a:p>
                      <a:pPr marL="10800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Czy trzeba przesyłać kopie faktur potwierdzających zakup materiałów? </a:t>
                      </a:r>
                    </a:p>
                  </a:txBody>
                  <a:tcPr marL="62995" marR="62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Nie, faktury nie są wymagane. Jednak w sytuacji, jeżeli koszty podane w rozliczeniu znacznie przekroczą szacunkowe koszty podane we wskazaniach do przygotowania stanowisk OKE może zwrócić się o przysłanie tych faktur.</a:t>
                      </a:r>
                    </a:p>
                  </a:txBody>
                  <a:tcPr marL="62995" marR="62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693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3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7D9565-BC19-4D7E-B955-96E48C8F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7" y="665997"/>
            <a:ext cx="12019175" cy="729170"/>
          </a:xfrm>
        </p:spPr>
        <p:txBody>
          <a:bodyPr>
            <a:normAutofit/>
          </a:bodyPr>
          <a:lstStyle/>
          <a:p>
            <a:r>
              <a:rPr lang="pl-PL" b="0" dirty="0">
                <a:latin typeface="+mn-lt"/>
              </a:rPr>
              <a:t>Dostosowania – specjalista z zakresu danej niepełnosprawności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F2F9A9-381B-4888-B113-C2F56C058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20" y="1707201"/>
            <a:ext cx="10627151" cy="4343400"/>
          </a:xfrm>
        </p:spPr>
        <p:txBody>
          <a:bodyPr>
            <a:normAutofit/>
          </a:bodyPr>
          <a:lstStyle/>
          <a:p>
            <a:pPr marL="360000" indent="-360000" algn="just">
              <a:buClrTx/>
              <a:buFont typeface="Wingdings" panose="05000000000000000000" pitchFamily="2" charset="2"/>
              <a:buChar char="q"/>
            </a:pPr>
            <a:r>
              <a:rPr lang="pl-PL" dirty="0"/>
              <a:t>Specjalista obecny wyłącznie w sytuacji niezbędnej dla uzyskania prawidłowego kontaktu ze zdającym.</a:t>
            </a:r>
          </a:p>
          <a:p>
            <a:pPr marL="360000" indent="-360000" algn="just">
              <a:buClrTx/>
              <a:buFont typeface="Wingdings" panose="05000000000000000000" pitchFamily="2" charset="2"/>
              <a:buChar char="q"/>
            </a:pPr>
            <a:r>
              <a:rPr lang="pl-PL" dirty="0"/>
              <a:t>Może zostać wyznaczony jako osoba wspomagająca.</a:t>
            </a:r>
          </a:p>
          <a:p>
            <a:pPr marL="360000" indent="-360000" algn="just">
              <a:buClrTx/>
              <a:buFont typeface="Wingdings" panose="05000000000000000000" pitchFamily="2" charset="2"/>
              <a:buChar char="q"/>
            </a:pPr>
            <a:r>
              <a:rPr lang="pl-PL" dirty="0"/>
              <a:t>Nie wykonuje zadań egzaminacyjnych za zdającego.</a:t>
            </a:r>
          </a:p>
          <a:p>
            <a:pPr marL="360000" indent="-360000" algn="just">
              <a:buClrTx/>
              <a:buFont typeface="Wingdings" panose="05000000000000000000" pitchFamily="2" charset="2"/>
              <a:buChar char="q"/>
            </a:pPr>
            <a:r>
              <a:rPr lang="pl-PL" dirty="0"/>
              <a:t>Nie wchodzi w skład zespołu nadzorującego.</a:t>
            </a:r>
          </a:p>
        </p:txBody>
      </p:sp>
    </p:spTree>
    <p:extLst>
      <p:ext uri="{BB962C8B-B14F-4D97-AF65-F5344CB8AC3E}">
        <p14:creationId xmlns:p14="http://schemas.microsoft.com/office/powerpoint/2010/main" val="252570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4AF0D3-2CA7-46C2-AB60-CC0E8348D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33" y="571727"/>
            <a:ext cx="10058400" cy="936560"/>
          </a:xfrm>
        </p:spPr>
        <p:txBody>
          <a:bodyPr>
            <a:normAutofit/>
          </a:bodyPr>
          <a:lstStyle/>
          <a:p>
            <a:r>
              <a:rPr lang="pl-PL" b="0" cap="none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Rozliczenie kosztów – najczęściej popełniane błędy</a:t>
            </a:r>
            <a:endParaRPr lang="pl-PL" b="0" dirty="0">
              <a:latin typeface="+mn-lt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B710BDA6-7706-4FEE-AEFD-3DA85A684EE3}"/>
              </a:ext>
            </a:extLst>
          </p:cNvPr>
          <p:cNvSpPr/>
          <p:nvPr/>
        </p:nvSpPr>
        <p:spPr>
          <a:xfrm>
            <a:off x="510618" y="1788761"/>
            <a:ext cx="1148970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lvl="0" indent="-432000" algn="just">
              <a:spcAft>
                <a:spcPts val="1200"/>
              </a:spcAft>
              <a:buSzPct val="74000"/>
              <a:buFont typeface="Wingdings" panose="05000000000000000000" pitchFamily="2" charset="2"/>
              <a:buChar char="q"/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Dane na wystawionej nocie księgowej (rachunku lub fakturze) nie są zgodne </a:t>
            </a:r>
            <a:b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z danymi podanymi w umowie (inny nr rachunku, wystawca rachunku inny niż zleceniobiorca podany w umowie, inny termin płatności).</a:t>
            </a:r>
          </a:p>
          <a:p>
            <a:pPr marL="432000" lvl="0" indent="-432000" algn="just">
              <a:spcAft>
                <a:spcPts val="1200"/>
              </a:spcAft>
              <a:buSzPct val="74000"/>
              <a:buFont typeface="Wingdings" panose="05000000000000000000" pitchFamily="2" charset="2"/>
              <a:buChar char="q"/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Kilka not wystawionych do jednej umowy (powinna być jedna zbiorcza nota).</a:t>
            </a:r>
          </a:p>
          <a:p>
            <a:pPr marL="432000" lvl="0" indent="-432000" algn="just">
              <a:spcAft>
                <a:spcPts val="1200"/>
              </a:spcAft>
              <a:buSzPct val="74000"/>
              <a:buFont typeface="Wingdings" panose="05000000000000000000" pitchFamily="2" charset="2"/>
              <a:buChar char="q"/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Niekompletne dokumenty (tylko nota księgowa lub tylko druk rozliczenia).</a:t>
            </a:r>
          </a:p>
          <a:p>
            <a:pPr marL="432000" lvl="0" indent="-432000" algn="just">
              <a:spcAft>
                <a:spcPts val="0"/>
              </a:spcAft>
              <a:buSzPct val="74000"/>
              <a:buFont typeface="Wingdings" panose="05000000000000000000" pitchFamily="2" charset="2"/>
              <a:buChar char="q"/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Łączna kwota na rozliczeniu inna niż na wystawionej nocie księgowej.</a:t>
            </a:r>
          </a:p>
        </p:txBody>
      </p:sp>
    </p:spTree>
    <p:extLst>
      <p:ext uri="{BB962C8B-B14F-4D97-AF65-F5344CB8AC3E}">
        <p14:creationId xmlns:p14="http://schemas.microsoft.com/office/powerpoint/2010/main" val="31393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971CB4-DFB8-4D04-AA87-A5FF88E91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005" y="3231301"/>
            <a:ext cx="5760720" cy="1828800"/>
          </a:xfrm>
        </p:spPr>
        <p:txBody>
          <a:bodyPr>
            <a:normAutofit/>
          </a:bodyPr>
          <a:lstStyle/>
          <a:p>
            <a:r>
              <a:rPr lang="pl-PL" sz="5400" dirty="0">
                <a:latin typeface="+mn-lt"/>
              </a:rPr>
              <a:t>Ogłoszenie wyników</a:t>
            </a:r>
          </a:p>
        </p:txBody>
      </p:sp>
    </p:spTree>
    <p:extLst>
      <p:ext uri="{BB962C8B-B14F-4D97-AF65-F5344CB8AC3E}">
        <p14:creationId xmlns:p14="http://schemas.microsoft.com/office/powerpoint/2010/main" val="68720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417721D7-F018-44A7-91E2-4B0EA70DFA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484" y="692275"/>
            <a:ext cx="10058400" cy="7766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Ogłoszenie wyników dla sesji </a:t>
            </a:r>
            <a:r>
              <a:rPr lang="pl-PL" sz="3200" b="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LATO 2026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B1E25B7-94C0-4C4A-ABCA-C45A740EC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83" y="1468906"/>
            <a:ext cx="1158397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i="1" dirty="0">
                <a:ea typeface="Calibri" panose="020F0502020204030204" pitchFamily="34" charset="0"/>
                <a:cs typeface="Calibri" panose="020F0502020204030204" pitchFamily="34" charset="0"/>
              </a:rPr>
              <a:t>Zgodnie z komunikatem dyrektora CKE w sprawie harmonogramu przeprowadzania egzaminu zawodowego </a:t>
            </a:r>
            <a:br>
              <a:rPr lang="pl-PL" sz="1800" i="1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i="1" dirty="0">
                <a:ea typeface="Calibri" panose="020F0502020204030204" pitchFamily="34" charset="0"/>
                <a:cs typeface="Calibri" panose="020F0502020204030204" pitchFamily="34" charset="0"/>
              </a:rPr>
              <a:t>w roku szkolnym 2025/2026: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F64A6F1-ABCC-4BCA-BC65-0FA055504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3" y="3574622"/>
            <a:ext cx="11042768" cy="259110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CA0BE46-97E9-4744-B2C8-BE54A5C5C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4" y="2488833"/>
            <a:ext cx="11042767" cy="79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2473AC-ACE9-49FF-9A8D-F2CE9F8C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66" y="166005"/>
            <a:ext cx="10058400" cy="832865"/>
          </a:xfrm>
        </p:spPr>
        <p:txBody>
          <a:bodyPr/>
          <a:lstStyle/>
          <a:p>
            <a:r>
              <a:rPr lang="pl-PL" b="0" dirty="0">
                <a:latin typeface="+mn-lt"/>
              </a:rPr>
              <a:t>Wykazy absolwentów/słuchaczy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5702BB93-2B66-49B6-B2CA-A03B4AD7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66" y="1257300"/>
            <a:ext cx="11225754" cy="4229100"/>
          </a:xfrm>
        </p:spPr>
        <p:txBody>
          <a:bodyPr>
            <a:normAutofit/>
          </a:bodyPr>
          <a:lstStyle/>
          <a:p>
            <a:pPr marL="360000" indent="-360000">
              <a:buClrTx/>
              <a:buFont typeface="Wingdings" panose="05000000000000000000" pitchFamily="2" charset="2"/>
              <a:buChar char="q"/>
            </a:pPr>
            <a:r>
              <a:rPr lang="pl-PL" b="1" dirty="0"/>
              <a:t>Dyrektor szkoły przekazuje do OKE wykaz:</a:t>
            </a:r>
            <a:endParaRPr lang="pl-PL" dirty="0"/>
          </a:p>
          <a:p>
            <a:pPr marL="864000" indent="-396000">
              <a:lnSpc>
                <a:spcPct val="100000"/>
              </a:lnSpc>
              <a:buClrTx/>
            </a:pPr>
            <a:r>
              <a:rPr lang="pl-PL" dirty="0"/>
              <a:t>absolwentów technikum/BS I, którzy w danym roku szkolnym ukończyli szkołę,</a:t>
            </a:r>
          </a:p>
          <a:p>
            <a:pPr marL="864000" indent="-396000">
              <a:lnSpc>
                <a:spcPct val="100000"/>
              </a:lnSpc>
              <a:spcBef>
                <a:spcPts val="1200"/>
              </a:spcBef>
              <a:buClrTx/>
            </a:pPr>
            <a:r>
              <a:rPr lang="pl-PL" dirty="0"/>
              <a:t>słuchaczy szkoły policealnej.</a:t>
            </a:r>
          </a:p>
          <a:p>
            <a:pPr marL="360000" indent="-360000">
              <a:lnSpc>
                <a:spcPct val="100000"/>
              </a:lnSpc>
              <a:spcAft>
                <a:spcPts val="2400"/>
              </a:spcAft>
              <a:buClrTx/>
              <a:buFont typeface="Wingdings" panose="05000000000000000000" pitchFamily="2" charset="2"/>
              <a:buChar char="q"/>
            </a:pPr>
            <a:r>
              <a:rPr lang="pl-PL" dirty="0"/>
              <a:t>Na podstawie przekazanych wykazów wydawane są dyplomy zawodowe.</a:t>
            </a:r>
            <a:endParaRPr lang="pl-PL" b="1" dirty="0"/>
          </a:p>
          <a:p>
            <a:pPr marL="0" indent="0">
              <a:spcAft>
                <a:spcPts val="1200"/>
              </a:spcAft>
              <a:buNone/>
            </a:pPr>
            <a:r>
              <a:rPr lang="pl-PL" b="1" dirty="0"/>
              <a:t>	Termin i sposób przekazania wykazów:</a:t>
            </a:r>
          </a:p>
          <a:p>
            <a:pPr marL="360000" indent="-360000">
              <a:buClrTx/>
              <a:buFont typeface="Wingdings" panose="05000000000000000000" pitchFamily="2" charset="2"/>
              <a:buChar char="q"/>
            </a:pPr>
            <a:r>
              <a:rPr lang="pl-PL" dirty="0"/>
              <a:t>Wykazy należy przekazać za pośrednictwem systemu SIOEZ.</a:t>
            </a:r>
          </a:p>
          <a:p>
            <a:pPr marL="360000" indent="-360000">
              <a:spcAft>
                <a:spcPts val="3000"/>
              </a:spcAft>
              <a:buClrTx/>
              <a:buFont typeface="Wingdings" panose="05000000000000000000" pitchFamily="2" charset="2"/>
              <a:buChar char="q"/>
            </a:pPr>
            <a:r>
              <a:rPr lang="pl-PL" dirty="0"/>
              <a:t>Termin: </a:t>
            </a:r>
            <a:r>
              <a:rPr lang="pl-PL" b="1" dirty="0"/>
              <a:t>do </a:t>
            </a:r>
            <a:r>
              <a:rPr lang="pl-PL" sz="2800" b="1" dirty="0">
                <a:solidFill>
                  <a:srgbClr val="FF0000"/>
                </a:solidFill>
              </a:rPr>
              <a:t>7 dni </a:t>
            </a:r>
            <a:r>
              <a:rPr lang="pl-PL" b="1" dirty="0"/>
              <a:t>od zakończenia rocznych zajęć dydaktyczno-wychowawczych.</a:t>
            </a:r>
          </a:p>
        </p:txBody>
      </p:sp>
      <p:pic>
        <p:nvPicPr>
          <p:cNvPr id="18" name="Grafika 17" descr="Stoper">
            <a:extLst>
              <a:ext uri="{FF2B5EF4-FFF2-40B4-BE49-F238E27FC236}">
                <a16:creationId xmlns:a16="http://schemas.microsoft.com/office/drawing/2014/main" id="{E03F5B66-2764-4B2F-8BC6-941AD8A81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115" y="3429000"/>
            <a:ext cx="697582" cy="697582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49A790A9-A7A3-4E74-BAF4-D61C89D9D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9771" y="2390694"/>
            <a:ext cx="1358126" cy="188385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D073406-3321-4020-A3A1-FACD08984C26}"/>
              </a:ext>
            </a:extLst>
          </p:cNvPr>
          <p:cNvSpPr txBox="1"/>
          <p:nvPr/>
        </p:nvSpPr>
        <p:spPr>
          <a:xfrm>
            <a:off x="245098" y="5666369"/>
            <a:ext cx="11946902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/>
              <a:t>Dla tegorocznych absolwentów technikum wykaz należy złożyć w terminie</a:t>
            </a:r>
            <a:r>
              <a:rPr lang="pl-PL" sz="2200" dirty="0"/>
              <a:t>: </a:t>
            </a:r>
            <a:r>
              <a:rPr lang="pl-PL" sz="2200" b="1" u="sng" dirty="0">
                <a:solidFill>
                  <a:srgbClr val="FF0000"/>
                </a:solidFill>
              </a:rPr>
              <a:t>od 24 kwietnia do 4 maja </a:t>
            </a:r>
          </a:p>
        </p:txBody>
      </p:sp>
    </p:spTree>
    <p:extLst>
      <p:ext uri="{BB962C8B-B14F-4D97-AF65-F5344CB8AC3E}">
        <p14:creationId xmlns:p14="http://schemas.microsoft.com/office/powerpoint/2010/main" val="33471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765E5EE-D02B-496E-8BF7-77C335CCC37D}"/>
              </a:ext>
            </a:extLst>
          </p:cNvPr>
          <p:cNvSpPr txBox="1"/>
          <p:nvPr/>
        </p:nvSpPr>
        <p:spPr>
          <a:xfrm>
            <a:off x="8295587" y="1568050"/>
            <a:ext cx="26017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Kontakt:</a:t>
            </a:r>
            <a:r>
              <a:rPr lang="de-DE" dirty="0"/>
              <a:t> </a:t>
            </a:r>
          </a:p>
          <a:p>
            <a:r>
              <a:rPr lang="de-DE" dirty="0"/>
              <a:t>	</a:t>
            </a:r>
          </a:p>
          <a:p>
            <a:r>
              <a:rPr lang="pl-PL" dirty="0"/>
              <a:t>	</a:t>
            </a:r>
            <a:r>
              <a:rPr lang="de-DE" dirty="0"/>
              <a:t>12 68 32 181</a:t>
            </a:r>
          </a:p>
          <a:p>
            <a:r>
              <a:rPr lang="pl-PL" dirty="0"/>
              <a:t>	</a:t>
            </a:r>
            <a:r>
              <a:rPr lang="de-DE" dirty="0"/>
              <a:t>12 68 32 182</a:t>
            </a:r>
          </a:p>
          <a:p>
            <a:r>
              <a:rPr lang="pl-PL" dirty="0"/>
              <a:t>	</a:t>
            </a:r>
            <a:r>
              <a:rPr lang="de-DE" dirty="0"/>
              <a:t>12 68 32 188</a:t>
            </a:r>
          </a:p>
          <a:p>
            <a:r>
              <a:rPr lang="pl-PL" dirty="0"/>
              <a:t>	</a:t>
            </a:r>
            <a:r>
              <a:rPr lang="de-DE" dirty="0"/>
              <a:t>12 68 32 189</a:t>
            </a:r>
          </a:p>
          <a:p>
            <a:endParaRPr lang="de-DE" dirty="0"/>
          </a:p>
          <a:p>
            <a:r>
              <a:rPr lang="pl-PL" dirty="0"/>
              <a:t>	</a:t>
            </a:r>
            <a:r>
              <a:rPr lang="de-DE" dirty="0"/>
              <a:t>538 276 006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4148966-2CA6-462E-A0B7-5E22F28A7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143"/>
            <a:ext cx="8057435" cy="642171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7982861-0485-4F2A-A350-DC676AD01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421" y="2189175"/>
            <a:ext cx="292633" cy="29263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E879C64-9918-4076-B81D-BA95954FF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420" y="3505931"/>
            <a:ext cx="292633" cy="28653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AD2DD72-6313-4D46-BBBD-C9511B12D642}"/>
              </a:ext>
            </a:extLst>
          </p:cNvPr>
          <p:cNvSpPr txBox="1"/>
          <p:nvPr/>
        </p:nvSpPr>
        <p:spPr>
          <a:xfrm>
            <a:off x="8295587" y="4075227"/>
            <a:ext cx="327110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/>
              <a:t>E-mail:</a:t>
            </a:r>
          </a:p>
          <a:p>
            <a:r>
              <a:rPr lang="pl-PL" dirty="0">
                <a:solidFill>
                  <a:srgbClr val="0070C0"/>
                </a:solidFill>
              </a:rPr>
              <a:t>	wez@oke.krakow.pl</a:t>
            </a:r>
          </a:p>
        </p:txBody>
      </p:sp>
    </p:spTree>
    <p:extLst>
      <p:ext uri="{BB962C8B-B14F-4D97-AF65-F5344CB8AC3E}">
        <p14:creationId xmlns:p14="http://schemas.microsoft.com/office/powerpoint/2010/main" val="412202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6B087-EC7C-4D66-8E3C-7A1D454D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272" y="571500"/>
            <a:ext cx="3878480" cy="2197100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+mn-lt"/>
              </a:rPr>
              <a:t>Dziękujemy za uwagę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8AB306FC-15C3-4544-A4D7-A70D4A8EF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9" y="1700003"/>
            <a:ext cx="6202837" cy="3457993"/>
          </a:xfrm>
        </p:spPr>
      </p:pic>
    </p:spTree>
    <p:extLst>
      <p:ext uri="{BB962C8B-B14F-4D97-AF65-F5344CB8AC3E}">
        <p14:creationId xmlns:p14="http://schemas.microsoft.com/office/powerpoint/2010/main" val="232386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0508" y="625871"/>
            <a:ext cx="11430000" cy="895819"/>
          </a:xfrm>
        </p:spPr>
        <p:txBody>
          <a:bodyPr rtlCol="0">
            <a:normAutofit/>
          </a:bodyPr>
          <a:lstStyle/>
          <a:p>
            <a:r>
              <a:rPr lang="pl-PL" b="0" dirty="0">
                <a:latin typeface="+mn-lt"/>
              </a:rPr>
              <a:t>Wprowadzenie w SIOEZ informacji o zakończeniu KKZ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662CC4E-16C0-464F-864E-7AAAE4329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0719493"/>
              </p:ext>
            </p:extLst>
          </p:nvPr>
        </p:nvGraphicFramePr>
        <p:xfrm>
          <a:off x="583630" y="1961729"/>
          <a:ext cx="10591097" cy="685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ymbol zastępczy zawartości 7">
            <a:extLst>
              <a:ext uri="{FF2B5EF4-FFF2-40B4-BE49-F238E27FC236}">
                <a16:creationId xmlns:a16="http://schemas.microsoft.com/office/drawing/2014/main" id="{74E0FF0F-324B-457F-B37E-E13C0A3984AC}"/>
              </a:ext>
            </a:extLst>
          </p:cNvPr>
          <p:cNvSpPr txBox="1">
            <a:spLocks/>
          </p:cNvSpPr>
          <p:nvPr/>
        </p:nvSpPr>
        <p:spPr>
          <a:xfrm>
            <a:off x="222886" y="3087509"/>
            <a:ext cx="11969114" cy="3144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000" indent="-4680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l-PL" dirty="0">
                <a:solidFill>
                  <a:prstClr val="black"/>
                </a:solidFill>
                <a:cs typeface="Calibri" panose="020F0502020204030204" pitchFamily="34" charset="0"/>
              </a:rPr>
              <a:t>Zakończyć KKZ w SIOEZ (zmienić status „</a:t>
            </a:r>
            <a:r>
              <a:rPr lang="pl-PL" i="1" dirty="0">
                <a:solidFill>
                  <a:prstClr val="black"/>
                </a:solidFill>
                <a:cs typeface="Calibri" panose="020F0502020204030204" pitchFamily="34" charset="0"/>
              </a:rPr>
              <a:t>Przesłany</a:t>
            </a:r>
            <a:r>
              <a:rPr lang="pl-PL" dirty="0">
                <a:solidFill>
                  <a:prstClr val="black"/>
                </a:solidFill>
                <a:cs typeface="Calibri" panose="020F0502020204030204" pitchFamily="34" charset="0"/>
              </a:rPr>
              <a:t>” na „</a:t>
            </a:r>
            <a:r>
              <a:rPr lang="pl-PL" i="1" dirty="0">
                <a:solidFill>
                  <a:prstClr val="black"/>
                </a:solidFill>
                <a:cs typeface="Calibri" panose="020F0502020204030204" pitchFamily="34" charset="0"/>
              </a:rPr>
              <a:t>Zakończony</a:t>
            </a:r>
            <a:r>
              <a:rPr lang="pl-PL" dirty="0">
                <a:solidFill>
                  <a:prstClr val="black"/>
                </a:solidFill>
                <a:cs typeface="Calibri" panose="020F0502020204030204" pitchFamily="34" charset="0"/>
              </a:rPr>
              <a:t>”).</a:t>
            </a:r>
          </a:p>
          <a:p>
            <a:pPr marL="468000" indent="-4680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dirty="0">
                <a:solidFill>
                  <a:prstClr val="black"/>
                </a:solidFill>
                <a:cs typeface="Calibri" panose="020F0502020204030204" pitchFamily="34" charset="0"/>
              </a:rPr>
              <a:t>Każdemu uczestnikowi wprowadzić numer i datę wydania zaświadczenia o ukończeniu KKZ.</a:t>
            </a:r>
          </a:p>
          <a:p>
            <a:pPr marL="468000" indent="-4680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l-PL" dirty="0">
                <a:solidFill>
                  <a:prstClr val="black"/>
                </a:solidFill>
                <a:cs typeface="Calibri" panose="020F0502020204030204" pitchFamily="34" charset="0"/>
              </a:rPr>
              <a:t>Deklaracje osób, które nie ukończyły KKZ, należy zgłosić OKE do wycofania. </a:t>
            </a:r>
          </a:p>
          <a:p>
            <a:pPr marL="468000" indent="-4680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l-PL" dirty="0">
                <a:solidFill>
                  <a:prstClr val="black"/>
                </a:solidFill>
                <a:cs typeface="Calibri" panose="020F0502020204030204" pitchFamily="34" charset="0"/>
              </a:rPr>
              <a:t>Uczestnicy bez wpisanej daty zakończenia kursu oraz wpisanego numeru zaświadczenia będą widoczni na wykazach zdających oraz w protokołach z przebiegu jako niedopuszczeni do udziału </a:t>
            </a:r>
            <a:br>
              <a:rPr lang="pl-PL" dirty="0">
                <a:solidFill>
                  <a:prstClr val="black"/>
                </a:solidFill>
                <a:cs typeface="Calibri" panose="020F0502020204030204" pitchFamily="34" charset="0"/>
              </a:rPr>
            </a:br>
            <a:r>
              <a:rPr lang="pl-PL" dirty="0">
                <a:solidFill>
                  <a:prstClr val="black"/>
                </a:solidFill>
                <a:cs typeface="Calibri" panose="020F0502020204030204" pitchFamily="34" charset="0"/>
              </a:rPr>
              <a:t>w egzaminie.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Clr>
                <a:srgbClr val="002060"/>
              </a:buClr>
              <a:buFont typeface="Franklin Gothic Book" panose="020B0503020102020204" pitchFamily="34" charset="0"/>
              <a:buNone/>
            </a:pPr>
            <a:r>
              <a:rPr lang="pl-PL" dirty="0">
                <a:solidFill>
                  <a:srgbClr val="FF0000"/>
                </a:solidFill>
                <a:cs typeface="Calibri" panose="020F0502020204030204" pitchFamily="34" charset="0"/>
              </a:rPr>
              <a:t>Osoby, które nie ukończą kursu nie mogą przystąpić do egzaminu!</a:t>
            </a:r>
          </a:p>
        </p:txBody>
      </p:sp>
    </p:spTree>
    <p:extLst>
      <p:ext uri="{BB962C8B-B14F-4D97-AF65-F5344CB8AC3E}">
        <p14:creationId xmlns:p14="http://schemas.microsoft.com/office/powerpoint/2010/main" val="345561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atka rombowa 16x9">
  <a:themeElements>
    <a:clrScheme name="Niebieskozielony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39_TF03031015.potx" id="{4D65A8BD-EAED-42A8-90ED-46FBFF649AA9}" vid="{E9D162E4-C55D-4008-B6CB-85664728A95C}"/>
    </a:ext>
  </a:extLst>
</a:theme>
</file>

<file path=ppt/theme/theme2.xml><?xml version="1.0" encoding="utf-8"?>
<a:theme xmlns:a="http://schemas.openxmlformats.org/drawingml/2006/main" name="Motyw pakietu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biznesowa z siatką rombową (panoramiczna)</Template>
  <TotalTime>1114</TotalTime>
  <Words>5917</Words>
  <Application>Microsoft Office PowerPoint</Application>
  <PresentationFormat>Panoramiczny</PresentationFormat>
  <Paragraphs>583</Paragraphs>
  <Slides>85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85</vt:i4>
      </vt:variant>
    </vt:vector>
  </HeadingPairs>
  <TitlesOfParts>
    <vt:vector size="97" baseType="lpstr">
      <vt:lpstr>Arial</vt:lpstr>
      <vt:lpstr>Arial Black</vt:lpstr>
      <vt:lpstr>Blackadder ITC</vt:lpstr>
      <vt:lpstr>Calibri</vt:lpstr>
      <vt:lpstr>Franklin Gothic Book</vt:lpstr>
      <vt:lpstr>Posterama</vt:lpstr>
      <vt:lpstr>Segoe UI</vt:lpstr>
      <vt:lpstr>Symbol</vt:lpstr>
      <vt:lpstr>Times New Roman</vt:lpstr>
      <vt:lpstr>Verdana</vt:lpstr>
      <vt:lpstr>Wingdings</vt:lpstr>
      <vt:lpstr>Siatka rombowa 16x9</vt:lpstr>
      <vt:lpstr>Przeprowadzenie  i rozliczenie  egzaminów zawodowych</vt:lpstr>
      <vt:lpstr>Przeprowadzenie i rozliczenie egzaminów zawodowych</vt:lpstr>
      <vt:lpstr>Ostatnie czynności organizacyjne</vt:lpstr>
      <vt:lpstr>Aktualizacja danych w SIOEZ</vt:lpstr>
      <vt:lpstr>Edycja deklaracji w SIOEZ</vt:lpstr>
      <vt:lpstr>Dostosowania </vt:lpstr>
      <vt:lpstr>Dostosowania – osoba wspomagająca</vt:lpstr>
      <vt:lpstr>Dostosowania – specjalista z zakresu danej niepełnosprawności</vt:lpstr>
      <vt:lpstr>Wprowadzenie w SIOEZ informacji o zakończeniu KKZ</vt:lpstr>
      <vt:lpstr>Aktualizacja harmonogramów</vt:lpstr>
      <vt:lpstr>Odpłatność za egzamin – do 4 maja 2026 r.</vt:lpstr>
      <vt:lpstr>Komunikaty i Informacje - strona OKE i CKE </vt:lpstr>
      <vt:lpstr>Termin dodatkowy</vt:lpstr>
      <vt:lpstr>Obowiązek przystąpienia do egzaminu</vt:lpstr>
      <vt:lpstr>Wniosek o termin dodatkowy</vt:lpstr>
      <vt:lpstr>Prezentacja programu PowerPoint</vt:lpstr>
      <vt:lpstr>Prezentacja programu PowerPoint</vt:lpstr>
      <vt:lpstr>Przekierowania zdających w SIOEZ</vt:lpstr>
      <vt:lpstr>Skierowanie zdających na egzamin do innego ośrodka egzaminacyjnego (OE) Nowa funkcjonalność w SIOEZ</vt:lpstr>
      <vt:lpstr>Skierowanie zdających na egzamin do innego ośrodka egzaminacyjnego (OE) Nowa funkcjonalność w SIOEZ</vt:lpstr>
      <vt:lpstr>Skierowanie zdających na egzamin do innego ośrodka egzaminacyjnego (OE) Nowa funkcjonalność w SIOEZ</vt:lpstr>
      <vt:lpstr>Zespoły Nadzorujące</vt:lpstr>
      <vt:lpstr>Powołania zespołów nadzorujących (ZN)</vt:lpstr>
      <vt:lpstr>Skład zespołów nadzorujących - część pisemna</vt:lpstr>
      <vt:lpstr>Skład zespołów nadzorujących - część praktyczna D, DK</vt:lpstr>
      <vt:lpstr>Skład zespołów nadzorujących - część praktyczna w, wk</vt:lpstr>
      <vt:lpstr>EGZAMINATOR - część praktyczna model w i wk</vt:lpstr>
      <vt:lpstr>Przeprowadzenie szkolenia dla ZN</vt:lpstr>
      <vt:lpstr>Asystent techniczny (w i wk),  operator pracowni informatycznej</vt:lpstr>
      <vt:lpstr>Asystent  techniczny (w i wk)  Operator pracowni informatycznej </vt:lpstr>
      <vt:lpstr>Umowy</vt:lpstr>
      <vt:lpstr>Przygotowanie  stanowisk egzaminacyjnych</vt:lpstr>
      <vt:lpstr>Przygotowanie stanowisk</vt:lpstr>
      <vt:lpstr>Prezentacja programu PowerPoint</vt:lpstr>
      <vt:lpstr>Wskazania do przygotowania stanowisk</vt:lpstr>
      <vt:lpstr>Wskazania do przygotowania stanowisk</vt:lpstr>
      <vt:lpstr>Wskazania do przygotowania stanowisk</vt:lpstr>
      <vt:lpstr>Wskazania do przygotowania stanowisk</vt:lpstr>
      <vt:lpstr>Przygotowanie dokumentacji  i dostawa materiałów egzaminacyjnych</vt:lpstr>
      <vt:lpstr>Przygotowanie dokumentacji</vt:lpstr>
      <vt:lpstr>Przygotowanie dokumentacji</vt:lpstr>
      <vt:lpstr>Przygotowanie dokumentacji</vt:lpstr>
      <vt:lpstr>Zadania jawne - przygotowanie arkuszy egzaminacyjnych</vt:lpstr>
      <vt:lpstr>Terminy dostaw</vt:lpstr>
      <vt:lpstr>Terminy dostaw</vt:lpstr>
      <vt:lpstr>Odbiór przesyłki z materiałami na egzamin</vt:lpstr>
      <vt:lpstr>Przeprowadzenie egzaminu</vt:lpstr>
      <vt:lpstr>Obserwatorzy</vt:lpstr>
      <vt:lpstr>Sprawdzanie tożsamości zdających </vt:lpstr>
      <vt:lpstr>Kiedy uznajemy, że zdający przystąpił do egzaminu? </vt:lpstr>
      <vt:lpstr>Co z arkuszem, jeśli zdający spełnił warunki przystąpienia do egzaminu, ale zrezygnował z rozwiązywania zadań (oddany pusty arkusz)?</vt:lpstr>
      <vt:lpstr>Nadzorowanie przebiegu egzaminu</vt:lpstr>
      <vt:lpstr>Wydawanie materiałów egzaminacyjnych</vt:lpstr>
      <vt:lpstr>Sytuacje szczególne na egzaminie</vt:lpstr>
      <vt:lpstr>Sytuacje szczególne – część pisemna</vt:lpstr>
      <vt:lpstr>Kodowanie arkuszy</vt:lpstr>
      <vt:lpstr>Wypełnianie przez egzaminatora dokumentu pn. ZASADY OCENIANIA I KARTY OCENY: </vt:lpstr>
      <vt:lpstr>Monitoring wprowadzania ocen przez egzaminatora (model w i wk)</vt:lpstr>
      <vt:lpstr>Egzamin praktyczny dk – nagrywana płyta</vt:lpstr>
      <vt:lpstr>Egzamin praktyczny dk – nagrywana płyta</vt:lpstr>
      <vt:lpstr>Prezentacja programu PowerPoint</vt:lpstr>
      <vt:lpstr>Prezentacja programu PowerPoint</vt:lpstr>
      <vt:lpstr>Wypełnianie wykazu zdających</vt:lpstr>
      <vt:lpstr>Informacje w protokole przebiegu egzaminu</vt:lpstr>
      <vt:lpstr>Czynności po egzaminie</vt:lpstr>
      <vt:lpstr>Zakończenie egzaminu w SIOEZ</vt:lpstr>
      <vt:lpstr>Edycja protokołu z przebiegu</vt:lpstr>
      <vt:lpstr>Przygotowanie protokołu zbiorczego</vt:lpstr>
      <vt:lpstr>Przesłanie  materiałów  do OKE</vt:lpstr>
      <vt:lpstr>Przekazanie odpowiedzi zdających Część pisemna na stanowiskach komputerowych</vt:lpstr>
      <vt:lpstr>Przekazanie dokumentacji Część pisemna na stanowiskach komputerowych</vt:lpstr>
      <vt:lpstr>Przekazanie prac i dokumentacji  część pisemna - arkusze wydrukowane</vt:lpstr>
      <vt:lpstr>Przekazanie prac i dokumentacji  część praktyczna </vt:lpstr>
      <vt:lpstr>Prezentacja programu PowerPoint</vt:lpstr>
      <vt:lpstr>Rozliczenie kosztów egzaminu</vt:lpstr>
      <vt:lpstr>Podpisanie umowy dotyczącej organizacji części praktycznej w i wk</vt:lpstr>
      <vt:lpstr>Prezentacja programu PowerPoint</vt:lpstr>
      <vt:lpstr>Zasady zakupu materiałów do egzaminu</vt:lpstr>
      <vt:lpstr>Rozliczenie kosztów – najczęściej zadawane pytania </vt:lpstr>
      <vt:lpstr>Rozliczenie kosztów – najczęściej popełniane błędy</vt:lpstr>
      <vt:lpstr>Ogłoszenie wyników</vt:lpstr>
      <vt:lpstr>Ogłoszenie wyników dla sesji LATO 2026</vt:lpstr>
      <vt:lpstr>Wykazy absolwentów/słuchaczy</vt:lpstr>
      <vt:lpstr>Prezentacja programu PowerPoint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Przeprowadzenie  i rozliczenie  egzaminów zawodowych</dc:title>
  <dc:creator>Joanna Drwal</dc:creator>
  <cp:lastModifiedBy>Joanna Drwal</cp:lastModifiedBy>
  <cp:revision>48</cp:revision>
  <dcterms:created xsi:type="dcterms:W3CDTF">2026-03-19T14:18:31Z</dcterms:created>
  <dcterms:modified xsi:type="dcterms:W3CDTF">2026-04-27T11:35:18Z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