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07" r:id="rId3"/>
    <p:sldId id="779" r:id="rId4"/>
    <p:sldId id="782" r:id="rId5"/>
    <p:sldId id="781" r:id="rId6"/>
    <p:sldId id="648" r:id="rId7"/>
    <p:sldId id="775" r:id="rId8"/>
    <p:sldId id="776" r:id="rId9"/>
    <p:sldId id="777" r:id="rId10"/>
    <p:sldId id="790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FED75-B49A-4556-953B-13E914F166E8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682D-8114-4D05-9851-4C751C92B8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0116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Można również robić dłuższe przerwy między egzaminami. Wtedy zmian egzaminu w danym dniu będzie mniej.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9312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Zdający powinni zostać zgłoszeni do egzaminu „pod szkołą”, do której uczęszczają lub uczęszczali.  W przykładzie podano jako różne szkoły technikum i szkołę policealną. W jednej sali mogą również zdawać osoby, które kształciły się wg podstaw programowych 2012 i 2017. </a:t>
            </a:r>
            <a:r>
              <a:rPr lang="pl-PL" b="1" dirty="0"/>
              <a:t>Jedynym warunkiem jest ta sama godzina rozpoczęcia egzaminu oraz ten sam czas trwania egzaminu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8440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4698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Zdający powinni zostać zgłoszeni do egzaminu „pod szkołą”, zatem dla każdej szkoły należy sporządzić harmonogram egzaminów. Jeżeli tak jak w podanym przykładzie kształcą Państwo w danej kwalifikacji XX.01 w dwóch typach szkoły (np. technikum i szkole branżowej) to egzaminy trzeba oddzielnie zaplanować dla każdej szkoły. Warto zatem przygotować wewnętrzy harmonogram (przykład 1 i 2), aby zoptymalizować wykorzystanie pracowni/sali i uniknąć pomyłki. Po przygotowaniu takiego harmonogramu można planować egzaminy w SIOEPKZ.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/>
              <a:t>Jako dyrektor/pracownik w szkole branżowej planujemy 2 egzaminy (w dniu 26.06 na które przypisujemy po 6 zdających). Następnie należy przelogować się na technikum i „pod technikum” zaplanować 4 egzaminy (1 w dniu 26.06 i 3 w dniu 27.06 z odpowiednią liczbą zdających). Warto na końcu planować (o ile to możliwe) mniejszą liczbę zdających, aby można było zorganizować egzamin dla osoby, która z ważnych przyczyn nie mogła zgłosić się na egzamin w wyznaczonym dniu.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8865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Przedstawiamy bardziej skomplikowany przypadek, gdy w celu zminimalizowania liczby zmian, na jednej zmianie do egzaminu (zmiana 1 w dniu 27.06) będą przystępować zdający z różnych szkół. Wtedy mamy trzy rozwiązania, każde ma swoje plusy i minusy. To Państwo zadecydują, który sposób wybierają.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9840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Tutaj przedstawiamy pierwszy z nich. Egzaminy w SIOEPKZ są planowane dla każdej szkoły oddzielnie.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4881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Innym sposobem jest skierowanie uczniów np. technikum, zaplanowanych w dniu 27.06 na zmianie 1 do szkoły branżowej i „pod kodem szkoły branżowej” zaplanowanie dla nich egzaminu.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15653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Można również wszystkich uczniów z jednej szkoły skierować na egzamin do drugiej szkoły.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0829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Źle zaplanowane egzaminy </a:t>
            </a:r>
            <a:r>
              <a:rPr lang="pl-PL" b="1" dirty="0"/>
              <a:t>będą odrzucane </a:t>
            </a:r>
            <a:r>
              <a:rPr lang="pl-PL" dirty="0"/>
              <a:t>przez pracownika OKE.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975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26E9D1-F2B4-44DC-852C-4D3194819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6739C7A-B378-43C3-85F0-826E9CCFC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99C9B22-5C02-4252-85CE-8AB192F9B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5495A67-594F-45EE-AEF9-A38546B92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B3B68DD-51A8-4D50-B5B6-BC95670A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2193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663856-3EC4-4282-A2EF-2A8FEBAF3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CCA101F-6861-4AFD-9123-F79858E9C3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FFF48A2-3D4B-4925-930C-09F1ED27B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6B63D58-94CC-4F5E-8D76-2A095A8F3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2E9DB5-B69E-47AF-A2B8-AFABE97BA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531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5700235-0DDB-45F7-A994-F8A923A20C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1B397FE-90BB-4D12-8E47-AB9DAA878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710164B-519B-4E9F-BF7D-DFA19706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C6DF7F6-72A2-4767-ABA3-69A046DEF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A1F76DF-5B69-4A38-96EA-FF7A518AE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599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10756E-4791-40BA-8789-EC2FC48FD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BD6B37-AACE-4414-AB9B-580DBB34E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5C60BE0-B77F-47AF-A489-2A4EAE61D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866D8FE-0335-46C2-9B2A-C82C6F579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FE13B34-2C3D-4013-AF57-AD8424B3F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0942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4BDC98-21A9-466D-B06F-15EF51885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677C5C4-FDE8-47AA-B4CE-AE07A3E22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53A5F63-F98C-47E9-91BB-A87C6E21A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0525C89-50AA-427E-AFDB-BFA083672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8C7BEC-E2EC-4A01-82F2-14564EAA0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7913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96D227-FA3E-4620-AA8C-D64B410C8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8014FE-2A54-4D32-8488-2F06E15BD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5F3738B-6A16-4166-B2E1-558EBF116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4E89FD8-C772-4679-80E2-4DDFE09BD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1C45DF-B415-4DCD-B164-9D5E33BC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EE4AA96-A342-4EE2-9645-E5B2655D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0181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3373AE-5FDC-4D40-9D2B-40FF1550E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7AD4FA-B4C7-4A5A-9E7F-1C0CCF08A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7EF657-F01A-4910-B341-A9DEED6BA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72F5B07-BE21-4495-8502-8EA0AFFD84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4758231-4E9B-4DE7-8E5E-7BDF59F17F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E9DFA1D-9213-40F8-8CCD-929E907D0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6BE92841-F0DE-45B4-8EC0-2CB640B3A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501620A-1F99-4CF2-9887-F7234D27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457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1618C1-3CEB-4FD8-AEA8-878703A51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8047776-FEF8-4C20-BCB0-55CDB0405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C6C4E7E-22E1-4E59-B8B5-C39AD1E3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BB1A4C3-0504-4176-B71E-FE9EE873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008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22B35EE-DDF9-458F-8DBE-4659B737A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9C376F0-44E3-44C5-AB31-2BF5FA94F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D0C27E4-FCFC-494B-A24C-021177A93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794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F73C97-3A9B-4F92-8F87-836EAEF98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19AC7A-06F2-4295-821C-8F1ADEE7E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2FB68E6-4049-4038-A664-9C97C5743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05790D6-AD4B-42F1-AB5D-2E9C6B5CA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85611D0-B526-4158-87A6-20F0C6D1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CCD9E7C-9D8C-478C-854A-4715795BB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213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0FC43A-0D65-4E6A-B5A3-D8A7909BD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EF628F9-7AFC-44E5-B0E6-48F5391B55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99EC634-ADBA-4A09-92FD-EC5F14B0C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8AB339B-CC75-4961-B87C-726496DCE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074298A-FE85-4C26-A250-D83CF6AB8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F001366-B6FF-4DA7-A22A-DF2008630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767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F1DA190-F528-4161-9257-167B5E43F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DF491CD-C702-4255-A2E1-ABD6CF869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D19BA79-EB5D-493B-83BF-589E6551C7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7586B-3548-4AA8-A8CD-570D64A988F5}" type="datetimeFigureOut">
              <a:rPr lang="pl-PL" smtClean="0"/>
              <a:t>12.10.2022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D97800-053B-4755-8D33-16CEAA8AF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E45071C-221A-406B-99C9-3BF136FA5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D54A5-34DB-417A-81EC-C443B178FC4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10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064CD5-07B4-49C7-96CE-5BE92FCAC1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Przykłady planowania części pisemnej i praktycznej egzaminu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47D470C-C697-4CC6-9369-CC4C3FCBE3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7602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75A223-B1B8-447A-A3D1-55B6DCEEB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495"/>
          </a:xfrm>
        </p:spPr>
        <p:txBody>
          <a:bodyPr>
            <a:normAutofit/>
          </a:bodyPr>
          <a:lstStyle/>
          <a:p>
            <a:r>
              <a:rPr lang="pl-PL" sz="3600" dirty="0"/>
              <a:t>Przykłady planowania wykorzystania </a:t>
            </a:r>
            <a:r>
              <a:rPr lang="pl-PL" sz="3600" b="1" dirty="0"/>
              <a:t>zadań jawnych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C84855-F0A5-4880-B062-6D7F83B59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64025"/>
            <a:ext cx="11035553" cy="158675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w kwalifikacji XXY.01 jest 38 słuchaczy</a:t>
            </a:r>
          </a:p>
          <a:p>
            <a:pPr>
              <a:lnSpc>
                <a:spcPct val="120000"/>
              </a:lnSpc>
            </a:pPr>
            <a:r>
              <a:rPr lang="pl-PL" dirty="0"/>
              <a:t>ośrodek dysponuje 1 salą egzaminacyjną z 6 stanowiskami – będzie 7 zmian egzaminu</a:t>
            </a:r>
          </a:p>
          <a:p>
            <a:pPr>
              <a:lnSpc>
                <a:spcPct val="120000"/>
              </a:lnSpc>
            </a:pPr>
            <a:r>
              <a:rPr lang="pl-PL" dirty="0"/>
              <a:t>wskazane zostały 4 zadania jawne, które będą zastosowane w sesji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B2BF751-00B1-41A3-9816-AAC25DF5F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C6CF1F43-711B-4D86-A4F8-4D961273B6E0}"/>
              </a:ext>
            </a:extLst>
          </p:cNvPr>
          <p:cNvGraphicFramePr>
            <a:graphicFrameLocks noGrp="1"/>
          </p:cNvGraphicFramePr>
          <p:nvPr/>
        </p:nvGraphicFramePr>
        <p:xfrm>
          <a:off x="838199" y="2802233"/>
          <a:ext cx="10100505" cy="3786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695">
                  <a:extLst>
                    <a:ext uri="{9D8B030D-6E8A-4147-A177-3AD203B41FA5}">
                      <a16:colId xmlns:a16="http://schemas.microsoft.com/office/drawing/2014/main" val="3999162472"/>
                    </a:ext>
                  </a:extLst>
                </a:gridCol>
                <a:gridCol w="1680393">
                  <a:extLst>
                    <a:ext uri="{9D8B030D-6E8A-4147-A177-3AD203B41FA5}">
                      <a16:colId xmlns:a16="http://schemas.microsoft.com/office/drawing/2014/main" val="3631556129"/>
                    </a:ext>
                  </a:extLst>
                </a:gridCol>
                <a:gridCol w="771713">
                  <a:extLst>
                    <a:ext uri="{9D8B030D-6E8A-4147-A177-3AD203B41FA5}">
                      <a16:colId xmlns:a16="http://schemas.microsoft.com/office/drawing/2014/main" val="3851619869"/>
                    </a:ext>
                  </a:extLst>
                </a:gridCol>
                <a:gridCol w="771713">
                  <a:extLst>
                    <a:ext uri="{9D8B030D-6E8A-4147-A177-3AD203B41FA5}">
                      <a16:colId xmlns:a16="http://schemas.microsoft.com/office/drawing/2014/main" val="1129013135"/>
                    </a:ext>
                  </a:extLst>
                </a:gridCol>
                <a:gridCol w="771713">
                  <a:extLst>
                    <a:ext uri="{9D8B030D-6E8A-4147-A177-3AD203B41FA5}">
                      <a16:colId xmlns:a16="http://schemas.microsoft.com/office/drawing/2014/main" val="1752008550"/>
                    </a:ext>
                  </a:extLst>
                </a:gridCol>
                <a:gridCol w="771713">
                  <a:extLst>
                    <a:ext uri="{9D8B030D-6E8A-4147-A177-3AD203B41FA5}">
                      <a16:colId xmlns:a16="http://schemas.microsoft.com/office/drawing/2014/main" val="615378287"/>
                    </a:ext>
                  </a:extLst>
                </a:gridCol>
                <a:gridCol w="771713">
                  <a:extLst>
                    <a:ext uri="{9D8B030D-6E8A-4147-A177-3AD203B41FA5}">
                      <a16:colId xmlns:a16="http://schemas.microsoft.com/office/drawing/2014/main" val="214844006"/>
                    </a:ext>
                  </a:extLst>
                </a:gridCol>
                <a:gridCol w="771713">
                  <a:extLst>
                    <a:ext uri="{9D8B030D-6E8A-4147-A177-3AD203B41FA5}">
                      <a16:colId xmlns:a16="http://schemas.microsoft.com/office/drawing/2014/main" val="2740134159"/>
                    </a:ext>
                  </a:extLst>
                </a:gridCol>
                <a:gridCol w="771713">
                  <a:extLst>
                    <a:ext uri="{9D8B030D-6E8A-4147-A177-3AD203B41FA5}">
                      <a16:colId xmlns:a16="http://schemas.microsoft.com/office/drawing/2014/main" val="1918730360"/>
                    </a:ext>
                  </a:extLst>
                </a:gridCol>
                <a:gridCol w="771713">
                  <a:extLst>
                    <a:ext uri="{9D8B030D-6E8A-4147-A177-3AD203B41FA5}">
                      <a16:colId xmlns:a16="http://schemas.microsoft.com/office/drawing/2014/main" val="3883303478"/>
                    </a:ext>
                  </a:extLst>
                </a:gridCol>
                <a:gridCol w="771713">
                  <a:extLst>
                    <a:ext uri="{9D8B030D-6E8A-4147-A177-3AD203B41FA5}">
                      <a16:colId xmlns:a16="http://schemas.microsoft.com/office/drawing/2014/main" val="704993908"/>
                    </a:ext>
                  </a:extLst>
                </a:gridCol>
              </a:tblGrid>
              <a:tr h="516615">
                <a:tc rowSpan="2"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CCFF99"/>
                          </a:solidFill>
                        </a:rPr>
                        <a:t>Przykład</a:t>
                      </a:r>
                      <a:endParaRPr lang="pl-PL" sz="2800" b="0" dirty="0">
                        <a:solidFill>
                          <a:srgbClr val="CCFF9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dzień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pierwszy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drugi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trzeci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43601"/>
                  </a:ext>
                </a:extLst>
              </a:tr>
              <a:tr h="571179">
                <a:tc vMerge="1">
                  <a:txBody>
                    <a:bodyPr/>
                    <a:lstStyle/>
                    <a:p>
                      <a:pPr algn="ctr"/>
                      <a:endParaRPr lang="pl-PL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zmiana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164285"/>
                  </a:ext>
                </a:extLst>
              </a:tr>
              <a:tr h="51661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nr zadania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602463"/>
                  </a:ext>
                </a:extLst>
              </a:tr>
              <a:tr h="51661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nr zadania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013153"/>
                  </a:ext>
                </a:extLst>
              </a:tr>
              <a:tr h="51661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nr zadania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894051"/>
                  </a:ext>
                </a:extLst>
              </a:tr>
              <a:tr h="571179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nr zadania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7973628"/>
                  </a:ext>
                </a:extLst>
              </a:tr>
              <a:tr h="571179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nr zadania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357902"/>
                  </a:ext>
                </a:extLst>
              </a:tr>
            </a:tbl>
          </a:graphicData>
        </a:graphic>
      </p:graphicFrame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9E150537-7FA4-4952-A935-F1413B69D243}"/>
              </a:ext>
            </a:extLst>
          </p:cNvPr>
          <p:cNvCxnSpPr/>
          <p:nvPr/>
        </p:nvCxnSpPr>
        <p:spPr>
          <a:xfrm>
            <a:off x="5015753" y="6252882"/>
            <a:ext cx="610496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577CC5F-9BBC-4FF1-9A22-58F196B031C3}"/>
              </a:ext>
            </a:extLst>
          </p:cNvPr>
          <p:cNvSpPr txBox="1"/>
          <p:nvPr/>
        </p:nvSpPr>
        <p:spPr>
          <a:xfrm>
            <a:off x="11107749" y="6056405"/>
            <a:ext cx="632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FF0000"/>
                </a:solidFill>
              </a:rPr>
              <a:t>źle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FA3288E-24CB-49C7-A585-125B7AC5EC70}"/>
              </a:ext>
            </a:extLst>
          </p:cNvPr>
          <p:cNvSpPr txBox="1"/>
          <p:nvPr/>
        </p:nvSpPr>
        <p:spPr>
          <a:xfrm>
            <a:off x="11037794" y="4845443"/>
            <a:ext cx="632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FF0000"/>
                </a:solidFill>
              </a:rPr>
              <a:t>źle</a:t>
            </a:r>
          </a:p>
        </p:txBody>
      </p: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CC1409AE-9B1A-48BE-ADA9-5CF7965B541C}"/>
              </a:ext>
            </a:extLst>
          </p:cNvPr>
          <p:cNvCxnSpPr/>
          <p:nvPr/>
        </p:nvCxnSpPr>
        <p:spPr>
          <a:xfrm>
            <a:off x="4560770" y="5719251"/>
            <a:ext cx="610496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FD05B735-B7BF-448D-A4B8-7D59BE0FEAC5}"/>
              </a:ext>
            </a:extLst>
          </p:cNvPr>
          <p:cNvSpPr txBox="1"/>
          <p:nvPr/>
        </p:nvSpPr>
        <p:spPr>
          <a:xfrm>
            <a:off x="11090222" y="5466060"/>
            <a:ext cx="632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FF0000"/>
                </a:solidFill>
              </a:rPr>
              <a:t>źle</a:t>
            </a:r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EF4A5735-9AF8-42DB-8DDC-B91DF170D191}"/>
              </a:ext>
            </a:extLst>
          </p:cNvPr>
          <p:cNvCxnSpPr/>
          <p:nvPr/>
        </p:nvCxnSpPr>
        <p:spPr>
          <a:xfrm>
            <a:off x="4276565" y="5200268"/>
            <a:ext cx="610496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1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9500"/>
    </mc:Choice>
    <mc:Fallback xmlns="">
      <p:transition advTm="39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36429" y="2164688"/>
          <a:ext cx="10919142" cy="3396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</a:tblGrid>
              <a:tr h="674159">
                <a:tc gridSpan="26"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zmiany egzaminu</a:t>
                      </a:r>
                      <a:r>
                        <a:rPr lang="pl-PL" sz="1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 sali egzaminacyjnej nr KK w dniu </a:t>
                      </a:r>
                      <a:r>
                        <a:rPr lang="pl-PL" sz="18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YY.XX  </a:t>
                      </a:r>
                      <a:r>
                        <a:rPr lang="pl-PL" sz="1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dla 35 zdających</a:t>
                      </a:r>
                      <a:endParaRPr lang="pl-PL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841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3661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1 EGZAMIN 1</a:t>
                      </a:r>
                    </a:p>
                    <a:p>
                      <a:pPr 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8:30-9:30)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2 </a:t>
                      </a: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10:30-11:30)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3 </a:t>
                      </a: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14:00-15:00)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4 </a:t>
                      </a: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16:30-17:30)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5 </a:t>
                      </a: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19:30-20:30)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406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upa 4"/>
          <p:cNvGrpSpPr/>
          <p:nvPr/>
        </p:nvGrpSpPr>
        <p:grpSpPr>
          <a:xfrm>
            <a:off x="707462" y="1533824"/>
            <a:ext cx="5247861" cy="1472576"/>
            <a:chOff x="246948" y="658732"/>
            <a:chExt cx="5247861" cy="1472576"/>
          </a:xfrm>
        </p:grpSpPr>
        <p:sp>
          <p:nvSpPr>
            <p:cNvPr id="10" name="pole tekstowe 9"/>
            <p:cNvSpPr txBox="1"/>
            <p:nvPr/>
          </p:nvSpPr>
          <p:spPr>
            <a:xfrm>
              <a:off x="246948" y="658732"/>
              <a:ext cx="52478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Godzina rozpoczęcia zmiany egzaminu</a:t>
              </a:r>
            </a:p>
          </p:txBody>
        </p:sp>
        <p:cxnSp>
          <p:nvCxnSpPr>
            <p:cNvPr id="17" name="Łącznik prosty ze strzałką 16"/>
            <p:cNvCxnSpPr/>
            <p:nvPr/>
          </p:nvCxnSpPr>
          <p:spPr>
            <a:xfrm flipH="1">
              <a:off x="824948" y="1028064"/>
              <a:ext cx="934278" cy="110324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ze strzałką 18"/>
            <p:cNvCxnSpPr/>
            <p:nvPr/>
          </p:nvCxnSpPr>
          <p:spPr>
            <a:xfrm>
              <a:off x="1933161" y="1028064"/>
              <a:ext cx="616226" cy="110324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ytuł 1">
            <a:extLst>
              <a:ext uri="{FF2B5EF4-FFF2-40B4-BE49-F238E27FC236}">
                <a16:creationId xmlns:a16="http://schemas.microsoft.com/office/drawing/2014/main" id="{9239583F-DF12-4200-BA02-5583968DE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4739"/>
          </a:xfrm>
        </p:spPr>
        <p:txBody>
          <a:bodyPr/>
          <a:lstStyle/>
          <a:p>
            <a:r>
              <a:rPr lang="pl-PL" dirty="0"/>
              <a:t>Przykład planowania części pisemnej</a:t>
            </a:r>
          </a:p>
        </p:txBody>
      </p:sp>
    </p:spTree>
    <p:extLst>
      <p:ext uri="{BB962C8B-B14F-4D97-AF65-F5344CB8AC3E}">
        <p14:creationId xmlns:p14="http://schemas.microsoft.com/office/powerpoint/2010/main" val="402969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199" y="443812"/>
            <a:ext cx="10515600" cy="724087"/>
          </a:xfrm>
        </p:spPr>
        <p:txBody>
          <a:bodyPr>
            <a:normAutofit/>
          </a:bodyPr>
          <a:lstStyle/>
          <a:p>
            <a:r>
              <a:rPr lang="pl-PL" dirty="0"/>
              <a:t>Przykład - część praktyczna model d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ADD9CC0D-58BB-454C-AEE0-C4245EE89732}"/>
              </a:ext>
            </a:extLst>
          </p:cNvPr>
          <p:cNvGraphicFramePr>
            <a:graphicFrameLocks noGrp="1"/>
          </p:cNvGraphicFramePr>
          <p:nvPr/>
        </p:nvGraphicFramePr>
        <p:xfrm>
          <a:off x="905435" y="2887244"/>
          <a:ext cx="10134520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904">
                  <a:extLst>
                    <a:ext uri="{9D8B030D-6E8A-4147-A177-3AD203B41FA5}">
                      <a16:colId xmlns:a16="http://schemas.microsoft.com/office/drawing/2014/main" val="946744020"/>
                    </a:ext>
                  </a:extLst>
                </a:gridCol>
                <a:gridCol w="2026904">
                  <a:extLst>
                    <a:ext uri="{9D8B030D-6E8A-4147-A177-3AD203B41FA5}">
                      <a16:colId xmlns:a16="http://schemas.microsoft.com/office/drawing/2014/main" val="3120995023"/>
                    </a:ext>
                  </a:extLst>
                </a:gridCol>
                <a:gridCol w="2026904">
                  <a:extLst>
                    <a:ext uri="{9D8B030D-6E8A-4147-A177-3AD203B41FA5}">
                      <a16:colId xmlns:a16="http://schemas.microsoft.com/office/drawing/2014/main" val="2240581944"/>
                    </a:ext>
                  </a:extLst>
                </a:gridCol>
                <a:gridCol w="2026904">
                  <a:extLst>
                    <a:ext uri="{9D8B030D-6E8A-4147-A177-3AD203B41FA5}">
                      <a16:colId xmlns:a16="http://schemas.microsoft.com/office/drawing/2014/main" val="556153303"/>
                    </a:ext>
                  </a:extLst>
                </a:gridCol>
                <a:gridCol w="2026904">
                  <a:extLst>
                    <a:ext uri="{9D8B030D-6E8A-4147-A177-3AD203B41FA5}">
                      <a16:colId xmlns:a16="http://schemas.microsoft.com/office/drawing/2014/main" val="392706516"/>
                    </a:ext>
                  </a:extLst>
                </a:gridCol>
              </a:tblGrid>
              <a:tr h="693064"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/>
                        <a:t>szkoła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0" dirty="0"/>
                        <a:t>kwalifikacja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/>
                        <a:t>godz. egzaminu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/>
                        <a:t>liczba zdających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/>
                        <a:t>sala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15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/>
                        <a:t>Spol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WW.01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840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/>
                        <a:t>SPol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YY.01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422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Technikum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ZZ.01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737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Technikum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XX.01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37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Technikum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X.01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327305"/>
                  </a:ext>
                </a:extLst>
              </a:tr>
            </a:tbl>
          </a:graphicData>
        </a:graphic>
      </p:graphicFrame>
      <p:sp>
        <p:nvSpPr>
          <p:cNvPr id="18" name="pole tekstowe 17">
            <a:extLst>
              <a:ext uri="{FF2B5EF4-FFF2-40B4-BE49-F238E27FC236}">
                <a16:creationId xmlns:a16="http://schemas.microsoft.com/office/drawing/2014/main" id="{4A190CDD-82B1-4895-9CDC-1AE19C36C3DB}"/>
              </a:ext>
            </a:extLst>
          </p:cNvPr>
          <p:cNvSpPr txBox="1"/>
          <p:nvPr/>
        </p:nvSpPr>
        <p:spPr>
          <a:xfrm>
            <a:off x="941294" y="1264024"/>
            <a:ext cx="100315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dirty="0"/>
              <a:t>O  godzinie 13.00 planujemy przeprowadzenie egzaminu dla uczniów i absolwentów szkoły policealnej oraz uczniów </a:t>
            </a:r>
            <a:br>
              <a:rPr lang="pl-PL" sz="2800" dirty="0"/>
            </a:br>
            <a:r>
              <a:rPr lang="pl-PL" sz="2800" dirty="0"/>
              <a:t>i absolwentów technikum w dużej sali nr 10,  która ma 50 miejsc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638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866"/>
    </mc:Choice>
    <mc:Fallback xmlns="">
      <p:transition advTm="1486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018BAB-81C4-40A6-B89F-775510B9D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386" y="476376"/>
            <a:ext cx="10515600" cy="724087"/>
          </a:xfrm>
        </p:spPr>
        <p:txBody>
          <a:bodyPr>
            <a:normAutofit/>
          </a:bodyPr>
          <a:lstStyle/>
          <a:p>
            <a:r>
              <a:rPr lang="pl-PL" dirty="0"/>
              <a:t>rozwiązanie –  do zastosowania dla modelu d: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9E0A0A-0576-4205-905D-F92997174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362" y="1383026"/>
            <a:ext cx="11308976" cy="547497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l-PL" dirty="0"/>
              <a:t>W SIOEPKZ</a:t>
            </a:r>
          </a:p>
          <a:p>
            <a:pPr algn="just">
              <a:lnSpc>
                <a:spcPct val="120000"/>
              </a:lnSpc>
            </a:pPr>
            <a:r>
              <a:rPr lang="pl-PL" dirty="0"/>
              <a:t>dla każdej szkoły (czyli oddzielnie dla </a:t>
            </a:r>
            <a:r>
              <a:rPr lang="pl-PL" dirty="0" err="1"/>
              <a:t>SPol</a:t>
            </a:r>
            <a:r>
              <a:rPr lang="pl-PL" dirty="0"/>
              <a:t> i Technikum) planujemy salę nr 10 tyle razy ile jest kwalifikacji w danym typie szkoły (liczbę miejsc w sali możemy podzielić między </a:t>
            </a:r>
            <a:r>
              <a:rPr lang="pl-PL" dirty="0" err="1"/>
              <a:t>SPol</a:t>
            </a:r>
            <a:r>
              <a:rPr lang="pl-PL" dirty="0"/>
              <a:t> i Technikum, np. </a:t>
            </a:r>
            <a:r>
              <a:rPr lang="pl-PL" dirty="0" err="1"/>
              <a:t>SPol</a:t>
            </a:r>
            <a:r>
              <a:rPr lang="pl-PL" dirty="0"/>
              <a:t> – 26 miejsc (21 dla kwalifikacji WW.01 i 5 dla kwalifikacji YY.01)  i Technikum -24 miejsca (15 dla kwalifikacji ZZ.01 i 9 dla kwalifikacji XX.01),</a:t>
            </a:r>
          </a:p>
          <a:p>
            <a:pPr algn="just">
              <a:lnSpc>
                <a:spcPct val="120000"/>
              </a:lnSpc>
            </a:pPr>
            <a:r>
              <a:rPr lang="pl-PL" dirty="0"/>
              <a:t>powołujemy jeden zespół nadzorujący (1 PZN i liczba członków wynikająca z łącznej liczby zdających w tej sali),</a:t>
            </a:r>
          </a:p>
          <a:p>
            <a:pPr algn="just">
              <a:lnSpc>
                <a:spcPct val="120000"/>
              </a:lnSpc>
            </a:pPr>
            <a:r>
              <a:rPr lang="pl-PL" dirty="0"/>
              <a:t>pracując na koncie </a:t>
            </a:r>
            <a:r>
              <a:rPr lang="pl-PL" dirty="0" err="1"/>
              <a:t>SPol</a:t>
            </a:r>
            <a:r>
              <a:rPr lang="pl-PL" dirty="0"/>
              <a:t> planujemy egzaminy z poszczególnych kwalifikacji dla słuchaczy i absolwentów szkoły policealnej wpisując cały ZN,</a:t>
            </a:r>
          </a:p>
          <a:p>
            <a:pPr algn="just">
              <a:lnSpc>
                <a:spcPct val="120000"/>
              </a:lnSpc>
            </a:pPr>
            <a:r>
              <a:rPr lang="pl-PL" dirty="0" err="1"/>
              <a:t>przelogowujemy</a:t>
            </a:r>
            <a:r>
              <a:rPr lang="pl-PL" dirty="0"/>
              <a:t> się na kod technikum i tam planujemy egzaminy dla poszczególnych kwalifikacji dla zdających  </a:t>
            </a:r>
            <a:br>
              <a:rPr lang="pl-PL" dirty="0"/>
            </a:br>
            <a:r>
              <a:rPr lang="pl-PL" dirty="0"/>
              <a:t>z technikum i również do każdego egzaminu wpisujemy cały ZN.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dirty="0"/>
              <a:t>W SMOK – planujemy egzamin dla kwalifikacji 1-literowych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dirty="0"/>
              <a:t>Uwaga: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dirty="0"/>
              <a:t>Prowadzimy egzamin w jednej sali dla dwóch szkół i zdających z różnych kwalifikacji i różnych podstaw programowych, czyli ZN ma 5 wykazów zdających i musi wypełnić 5 protokołów przebiegu egzaminu (oddzielny dla szkoły policealnej dla 2 kwalifikacji, dla technikum dla 2 kwalifikacji i oddzielnie dla formuły 2012).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BC7ACB7-DD78-4AB6-98EE-74BABED0E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433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264024"/>
            <a:ext cx="10515600" cy="1671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Kwalifikacja XXX.01  </a:t>
            </a:r>
          </a:p>
          <a:p>
            <a:pPr marL="0" indent="0">
              <a:buNone/>
            </a:pPr>
            <a:r>
              <a:rPr lang="pl-PL" dirty="0"/>
              <a:t>czas egzaminu 120 min </a:t>
            </a:r>
            <a:r>
              <a:rPr lang="pl-PL" dirty="0">
                <a:sym typeface="Symbol" panose="05050102010706020507" pitchFamily="18" charset="2"/>
              </a:rPr>
              <a:t> 3 zmiany</a:t>
            </a:r>
          </a:p>
          <a:p>
            <a:pPr marL="0" indent="0">
              <a:buNone/>
            </a:pPr>
            <a:r>
              <a:rPr lang="pl-PL" dirty="0">
                <a:sym typeface="Symbol" panose="05050102010706020507" pitchFamily="18" charset="2"/>
              </a:rPr>
              <a:t>liczba stanowisk w OE   6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38199" y="4297055"/>
          <a:ext cx="9685418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706">
                  <a:extLst>
                    <a:ext uri="{9D8B030D-6E8A-4147-A177-3AD203B41FA5}">
                      <a16:colId xmlns:a16="http://schemas.microsoft.com/office/drawing/2014/main" val="363155612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5161986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129013135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75200855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615378287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14844006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74013415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91873036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83303478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704993908"/>
                    </a:ext>
                  </a:extLst>
                </a:gridCol>
              </a:tblGrid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dzień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26.06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27.06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28.06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43601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zmiana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164285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SB 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602463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Technikum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013153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838198" y="3110517"/>
            <a:ext cx="10515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/>
              <a:t>zdający:    SB I – 12 osób ,   Technikum – 21 osób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838199" y="3808549"/>
            <a:ext cx="3455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/>
              <a:t>Pracownia 1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2855496" y="5333375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6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789948" y="5333374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6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4700338" y="5784248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6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7296543" y="5790883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3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6416838" y="5790883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5558588" y="5790883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6</a:t>
            </a:r>
          </a:p>
        </p:txBody>
      </p:sp>
      <p:sp>
        <p:nvSpPr>
          <p:cNvPr id="16" name="Tytuł 1">
            <a:extLst>
              <a:ext uri="{FF2B5EF4-FFF2-40B4-BE49-F238E27FC236}">
                <a16:creationId xmlns:a16="http://schemas.microsoft.com/office/drawing/2014/main" id="{71B72B92-5B15-4263-9772-79F7B019757E}"/>
              </a:ext>
            </a:extLst>
          </p:cNvPr>
          <p:cNvSpPr txBox="1">
            <a:spLocks/>
          </p:cNvSpPr>
          <p:nvPr/>
        </p:nvSpPr>
        <p:spPr>
          <a:xfrm>
            <a:off x="640237" y="0"/>
            <a:ext cx="111432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dirty="0"/>
              <a:t>Przykład 1 planowania w SIOEPKZ- część praktyczna </a:t>
            </a:r>
            <a:br>
              <a:rPr lang="pl-PL" sz="4000" dirty="0"/>
            </a:br>
            <a:r>
              <a:rPr lang="pl-PL" sz="4000" dirty="0"/>
              <a:t>					   		</a:t>
            </a:r>
            <a:endParaRPr lang="pl-PL" sz="2600" dirty="0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451E0950-72BB-485C-8922-2E01FD5B9DE9}"/>
              </a:ext>
            </a:extLst>
          </p:cNvPr>
          <p:cNvSpPr txBox="1"/>
          <p:nvPr/>
        </p:nvSpPr>
        <p:spPr>
          <a:xfrm>
            <a:off x="8043213" y="523372"/>
            <a:ext cx="33166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/>
              <a:t>model w</a:t>
            </a:r>
            <a:r>
              <a:rPr lang="pl-PL" sz="2400" dirty="0"/>
              <a:t> lub </a:t>
            </a:r>
            <a:r>
              <a:rPr lang="pl-PL" sz="2400" b="1" dirty="0" err="1"/>
              <a:t>wk</a:t>
            </a:r>
            <a:r>
              <a:rPr lang="pl-PL" sz="2400" dirty="0"/>
              <a:t> lub </a:t>
            </a:r>
            <a:r>
              <a:rPr lang="pl-PL" sz="2400" b="1" dirty="0" err="1"/>
              <a:t>dk</a:t>
            </a:r>
            <a:endParaRPr lang="pl-PL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4966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3535"/>
    </mc:Choice>
    <mc:Fallback xmlns="">
      <p:transition advTm="535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264024"/>
            <a:ext cx="10515600" cy="1671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Kwalifikacja YYY.01  </a:t>
            </a:r>
          </a:p>
          <a:p>
            <a:pPr marL="0" indent="0">
              <a:buNone/>
            </a:pPr>
            <a:r>
              <a:rPr lang="pl-PL" dirty="0"/>
              <a:t>czas egzaminu 120 min </a:t>
            </a:r>
            <a:r>
              <a:rPr lang="pl-PL" dirty="0">
                <a:sym typeface="Symbol" panose="05050102010706020507" pitchFamily="18" charset="2"/>
              </a:rPr>
              <a:t> 3 zmiany</a:t>
            </a:r>
          </a:p>
          <a:p>
            <a:pPr marL="0" indent="0">
              <a:buNone/>
            </a:pPr>
            <a:r>
              <a:rPr lang="pl-PL" dirty="0">
                <a:sym typeface="Symbol" panose="05050102010706020507" pitchFamily="18" charset="2"/>
              </a:rPr>
              <a:t>liczba stanowisk w OE   6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38199" y="4297055"/>
          <a:ext cx="9685418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706">
                  <a:extLst>
                    <a:ext uri="{9D8B030D-6E8A-4147-A177-3AD203B41FA5}">
                      <a16:colId xmlns:a16="http://schemas.microsoft.com/office/drawing/2014/main" val="363155612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5161986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129013135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75200855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615378287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14844006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74013415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91873036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83303478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704993908"/>
                    </a:ext>
                  </a:extLst>
                </a:gridCol>
              </a:tblGrid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dzień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26.06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27.06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28.06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43601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zmiana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164285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SB1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602463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Technikum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013153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838198" y="3110517"/>
            <a:ext cx="10515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/>
              <a:t>zdający:    SB I – 20 osób ,   Technikum – 15 osób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838199" y="3808549"/>
            <a:ext cx="3455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/>
              <a:t>Pracownia 1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2859499" y="5295742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6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777917" y="5297130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6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4700339" y="5307925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6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5558588" y="5295743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2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7268476" y="5790883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5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6416838" y="5790883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5558588" y="5784249"/>
            <a:ext cx="417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/>
              <a:t>4</a:t>
            </a:r>
          </a:p>
        </p:txBody>
      </p:sp>
      <p:sp>
        <p:nvSpPr>
          <p:cNvPr id="18" name="Tytuł 1">
            <a:extLst>
              <a:ext uri="{FF2B5EF4-FFF2-40B4-BE49-F238E27FC236}">
                <a16:creationId xmlns:a16="http://schemas.microsoft.com/office/drawing/2014/main" id="{3008CBF5-CB81-42DC-B039-01C46534E16E}"/>
              </a:ext>
            </a:extLst>
          </p:cNvPr>
          <p:cNvSpPr txBox="1">
            <a:spLocks/>
          </p:cNvSpPr>
          <p:nvPr/>
        </p:nvSpPr>
        <p:spPr>
          <a:xfrm>
            <a:off x="640237" y="0"/>
            <a:ext cx="111432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dirty="0"/>
              <a:t>Przykład 2 planowania w SIOEPKZ- część praktyczna </a:t>
            </a:r>
            <a:br>
              <a:rPr lang="pl-PL" sz="4000" dirty="0"/>
            </a:br>
            <a:r>
              <a:rPr lang="pl-PL" sz="4000" dirty="0"/>
              <a:t>					   		</a:t>
            </a:r>
            <a:endParaRPr lang="pl-PL" sz="2600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DB0A4B84-6DD3-44B4-B548-CB158E7F2439}"/>
              </a:ext>
            </a:extLst>
          </p:cNvPr>
          <p:cNvSpPr txBox="1"/>
          <p:nvPr/>
        </p:nvSpPr>
        <p:spPr>
          <a:xfrm>
            <a:off x="8043213" y="523372"/>
            <a:ext cx="33166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/>
              <a:t>model w lub </a:t>
            </a:r>
            <a:r>
              <a:rPr lang="pl-PL" sz="2400" dirty="0" err="1"/>
              <a:t>wk</a:t>
            </a:r>
            <a:r>
              <a:rPr lang="pl-PL" sz="2400" dirty="0"/>
              <a:t> lub </a:t>
            </a:r>
            <a:r>
              <a:rPr lang="pl-PL" sz="2400" dirty="0" err="1"/>
              <a:t>dk</a:t>
            </a:r>
            <a:endParaRPr lang="pl-PL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946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159"/>
    </mc:Choice>
    <mc:Fallback xmlns="">
      <p:transition advTm="61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38200" y="1166222"/>
          <a:ext cx="9685418" cy="1766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706">
                  <a:extLst>
                    <a:ext uri="{9D8B030D-6E8A-4147-A177-3AD203B41FA5}">
                      <a16:colId xmlns:a16="http://schemas.microsoft.com/office/drawing/2014/main" val="363155612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5161986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129013135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75200855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615378287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14844006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74013415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91873036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83303478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704993908"/>
                    </a:ext>
                  </a:extLst>
                </a:gridCol>
              </a:tblGrid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dzień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26.06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27.06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28.06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43601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zmiana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164285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SB</a:t>
                      </a:r>
                      <a:r>
                        <a:rPr lang="pl-PL" sz="1800" b="1" baseline="0" dirty="0"/>
                        <a:t> I</a:t>
                      </a:r>
                      <a:endParaRPr lang="pl-PL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602463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Technikum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013153"/>
                  </a:ext>
                </a:extLst>
              </a:tr>
            </a:tbl>
          </a:graphicData>
        </a:graphic>
      </p:graphicFrame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0659" y="3044869"/>
            <a:ext cx="11510681" cy="337027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2000" b="1" dirty="0"/>
              <a:t>Sposób 1. 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None/>
            </a:pPr>
            <a:r>
              <a:rPr lang="pl-PL" sz="2000" dirty="0"/>
              <a:t>Jako dyrektor/pracownik w szkole branżowej planujemy 4 egzaminy (3 w dniu 26.06 na które przypisujemy po 6 zdających i 1 egzamin w dniu 27.06 na który przypisujemy 2 zdających). Następnie należy przelogować się na technikum i „pod technikum” zaplanować 3 egzaminy w dniu 27.06 z odpowiednią liczbą zdających.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2000" dirty="0"/>
              <a:t>Uwaga: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None/>
            </a:pPr>
            <a:r>
              <a:rPr lang="pl-PL" sz="2000" dirty="0"/>
              <a:t>W dniu 27.06 na pierwszej zmianie prowadzimy egzaminy dla dwóch szkół, czyli ZN na tej zmianie ma dwa wykazy zdających i musi wypełnić 2 protokoły przebiegu egzaminu (oddzielny dla szkoły branżowej i dla technikum), a egzaminator musi być przypisany do dwóch egzaminów (może to zrobić pracownik OKE – należy złożyć w SIOEPKZ </a:t>
            </a:r>
            <a:r>
              <a:rPr lang="pl-PL" sz="2000" dirty="0">
                <a:solidFill>
                  <a:srgbClr val="C00000"/>
                </a:solidFill>
              </a:rPr>
              <a:t>wniosek o przypisanie egzaminatora </a:t>
            </a:r>
            <a:r>
              <a:rPr lang="pl-PL" sz="2000" dirty="0"/>
              <a:t>podając w komentarzu informację o zaplanowanych egzaminach oraz imię i nazwisko egzaminatora – wnioski są udostępniane pod koniec planowania).</a:t>
            </a:r>
          </a:p>
          <a:p>
            <a:pPr marL="0" indent="0">
              <a:lnSpc>
                <a:spcPct val="120000"/>
              </a:lnSpc>
              <a:buNone/>
            </a:pPr>
            <a:endParaRPr lang="pl-PL" sz="2000" dirty="0"/>
          </a:p>
          <a:p>
            <a:pPr marL="0" indent="0">
              <a:lnSpc>
                <a:spcPct val="120000"/>
              </a:lnSpc>
              <a:buNone/>
            </a:pP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pole tekstowe 7"/>
          <p:cNvSpPr txBox="1"/>
          <p:nvPr/>
        </p:nvSpPr>
        <p:spPr>
          <a:xfrm>
            <a:off x="2855496" y="2064543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6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777918" y="2069244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6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4700340" y="2080039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6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5558589" y="2067857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2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7275088" y="2543689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5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6471626" y="2532972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5549851" y="2510578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4</a:t>
            </a:r>
          </a:p>
        </p:txBody>
      </p:sp>
      <p:sp>
        <p:nvSpPr>
          <p:cNvPr id="15" name="Owal 14">
            <a:extLst>
              <a:ext uri="{FF2B5EF4-FFF2-40B4-BE49-F238E27FC236}">
                <a16:creationId xmlns:a16="http://schemas.microsoft.com/office/drawing/2014/main" id="{FED8C421-89D8-4489-980B-6B8D38A0DC78}"/>
              </a:ext>
            </a:extLst>
          </p:cNvPr>
          <p:cNvSpPr/>
          <p:nvPr/>
        </p:nvSpPr>
        <p:spPr>
          <a:xfrm>
            <a:off x="5431538" y="2045011"/>
            <a:ext cx="653720" cy="999858"/>
          </a:xfrm>
          <a:prstGeom prst="ellipse">
            <a:avLst/>
          </a:prstGeom>
          <a:noFill/>
          <a:ln w="28575">
            <a:solidFill>
              <a:srgbClr val="D32C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Tytuł 1">
            <a:extLst>
              <a:ext uri="{FF2B5EF4-FFF2-40B4-BE49-F238E27FC236}">
                <a16:creationId xmlns:a16="http://schemas.microsoft.com/office/drawing/2014/main" id="{AF677B75-FF33-49D5-9930-8EC68D8F8A23}"/>
              </a:ext>
            </a:extLst>
          </p:cNvPr>
          <p:cNvSpPr txBox="1">
            <a:spLocks/>
          </p:cNvSpPr>
          <p:nvPr/>
        </p:nvSpPr>
        <p:spPr>
          <a:xfrm>
            <a:off x="640237" y="0"/>
            <a:ext cx="111432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dirty="0"/>
              <a:t>Przykład 2 planowania w SIOEPKZ- część praktyczna </a:t>
            </a:r>
            <a:br>
              <a:rPr lang="pl-PL" sz="4000" dirty="0"/>
            </a:br>
            <a:r>
              <a:rPr lang="pl-PL" sz="4000" dirty="0"/>
              <a:t>					   		</a:t>
            </a:r>
            <a:endParaRPr lang="pl-PL" sz="2600" dirty="0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2EA33EB0-ECB2-40B2-B71A-7FDD80F52FEA}"/>
              </a:ext>
            </a:extLst>
          </p:cNvPr>
          <p:cNvSpPr txBox="1"/>
          <p:nvPr/>
        </p:nvSpPr>
        <p:spPr>
          <a:xfrm>
            <a:off x="8043213" y="523372"/>
            <a:ext cx="33166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/>
              <a:t>model w lub </a:t>
            </a:r>
            <a:r>
              <a:rPr lang="pl-PL" sz="2400" dirty="0" err="1"/>
              <a:t>wk</a:t>
            </a:r>
            <a:r>
              <a:rPr lang="pl-PL" sz="2400" dirty="0"/>
              <a:t> lub </a:t>
            </a:r>
            <a:r>
              <a:rPr lang="pl-PL" sz="2400" dirty="0" err="1"/>
              <a:t>dk</a:t>
            </a:r>
            <a:endParaRPr lang="pl-PL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962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0159"/>
    </mc:Choice>
    <mc:Fallback xmlns="">
      <p:transition advTm="9015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93077" y="2743744"/>
            <a:ext cx="11723077" cy="398794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2000" b="1" dirty="0"/>
              <a:t>Sposób 2.</a:t>
            </a:r>
            <a:r>
              <a:rPr lang="pl-PL" sz="2000" dirty="0"/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 dirty="0"/>
              <a:t>Uczniów technikum, którzy mają zdawać egzamin w dniu 27.06 na zmianie 1 (4 osoby) przekierujemy na egzamin do szkoły branżowej (na wniosek szkoły robi to pracownik OKE). Wtedy jako dyrektor/pracownik </a:t>
            </a:r>
            <a:br>
              <a:rPr lang="pl-PL" sz="2000" dirty="0"/>
            </a:br>
            <a:r>
              <a:rPr lang="pl-PL" sz="2000" dirty="0"/>
              <a:t>w szkole branżowej planujemy 4 egzaminy (3 w dniu 26.06 na które przypisujemy po 6 zdających i 1 egzamin w dniu 27.06 na który przypisujemy również 6 zdających). Następnie należy przelogować się na technikum i „pod technikum” zaplanować 2 egzaminy w dniu 27.06 z odpowiednią liczbą zdających.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2000" dirty="0"/>
              <a:t>Uwaga: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 dirty="0"/>
              <a:t>Dla uczniów technikum, który zostali skierowani na egzamin do szkoły branżowej nie będzie możliwości zamiany terminu egzaminu z uczniami, którzy zostali zaplanowani w technikum. Należy odpowiednio wcześniej przesłać e-mailem do OKE wniosek (zał. 16 z imiennym wykazem zdających) o skierowanie uczniów technikum do szkoły branżowej. </a:t>
            </a:r>
          </a:p>
          <a:p>
            <a:pPr marL="0" indent="0">
              <a:lnSpc>
                <a:spcPct val="120000"/>
              </a:lnSpc>
              <a:buNone/>
            </a:pP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718856"/>
              </p:ext>
            </p:extLst>
          </p:nvPr>
        </p:nvGraphicFramePr>
        <p:xfrm>
          <a:off x="924427" y="985037"/>
          <a:ext cx="9685418" cy="1766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706">
                  <a:extLst>
                    <a:ext uri="{9D8B030D-6E8A-4147-A177-3AD203B41FA5}">
                      <a16:colId xmlns:a16="http://schemas.microsoft.com/office/drawing/2014/main" val="363155612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5161986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129013135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75200855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615378287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14844006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74013415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91873036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83303478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704993908"/>
                    </a:ext>
                  </a:extLst>
                </a:gridCol>
              </a:tblGrid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dzień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26.06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27.06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28.06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43601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zmiana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164285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SB</a:t>
                      </a:r>
                      <a:r>
                        <a:rPr lang="pl-PL" sz="1800" b="1" baseline="0" dirty="0"/>
                        <a:t> I</a:t>
                      </a:r>
                      <a:endParaRPr lang="pl-PL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602463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Technikum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013153"/>
                  </a:ext>
                </a:extLst>
              </a:tr>
            </a:tbl>
          </a:graphicData>
        </a:graphic>
      </p:graphicFrame>
      <p:sp>
        <p:nvSpPr>
          <p:cNvPr id="16" name="pole tekstowe 15">
            <a:extLst>
              <a:ext uri="{FF2B5EF4-FFF2-40B4-BE49-F238E27FC236}">
                <a16:creationId xmlns:a16="http://schemas.microsoft.com/office/drawing/2014/main" id="{D9CD5474-9081-42EF-8D7C-867FDFAC6865}"/>
              </a:ext>
            </a:extLst>
          </p:cNvPr>
          <p:cNvSpPr txBox="1"/>
          <p:nvPr/>
        </p:nvSpPr>
        <p:spPr>
          <a:xfrm>
            <a:off x="5440276" y="1800730"/>
            <a:ext cx="653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2+</a:t>
            </a:r>
            <a:r>
              <a:rPr lang="pl-PL" sz="2000" b="1" dirty="0">
                <a:solidFill>
                  <a:srgbClr val="C00000"/>
                </a:solidFill>
              </a:rPr>
              <a:t>4</a:t>
            </a:r>
          </a:p>
        </p:txBody>
      </p: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35C3DCDA-9898-4F55-A8BE-E1EA006A0D71}"/>
              </a:ext>
            </a:extLst>
          </p:cNvPr>
          <p:cNvCxnSpPr/>
          <p:nvPr/>
        </p:nvCxnSpPr>
        <p:spPr>
          <a:xfrm flipV="1">
            <a:off x="5974031" y="2069549"/>
            <a:ext cx="0" cy="262582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>
            <a:extLst>
              <a:ext uri="{FF2B5EF4-FFF2-40B4-BE49-F238E27FC236}">
                <a16:creationId xmlns:a16="http://schemas.microsoft.com/office/drawing/2014/main" id="{72BB7874-8EC1-4254-8A57-F47E8B349DF4}"/>
              </a:ext>
            </a:extLst>
          </p:cNvPr>
          <p:cNvSpPr txBox="1">
            <a:spLocks/>
          </p:cNvSpPr>
          <p:nvPr/>
        </p:nvSpPr>
        <p:spPr>
          <a:xfrm>
            <a:off x="640237" y="0"/>
            <a:ext cx="111432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dirty="0"/>
              <a:t>Przykład 2 planowania w SIOEPKZ- część praktyczna </a:t>
            </a:r>
            <a:br>
              <a:rPr lang="pl-PL" sz="4000" dirty="0"/>
            </a:br>
            <a:r>
              <a:rPr lang="pl-PL" sz="4000" dirty="0"/>
              <a:t>					   		</a:t>
            </a:r>
            <a:endParaRPr lang="pl-PL" sz="2600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DEAD3C9-100F-4A53-A738-36E5C38A3777}"/>
              </a:ext>
            </a:extLst>
          </p:cNvPr>
          <p:cNvSpPr txBox="1"/>
          <p:nvPr/>
        </p:nvSpPr>
        <p:spPr>
          <a:xfrm>
            <a:off x="8043213" y="523372"/>
            <a:ext cx="33166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/>
              <a:t>model w lub </a:t>
            </a:r>
            <a:r>
              <a:rPr lang="pl-PL" sz="2400" dirty="0" err="1"/>
              <a:t>wk</a:t>
            </a:r>
            <a:r>
              <a:rPr lang="pl-PL" sz="2400" dirty="0"/>
              <a:t> lub </a:t>
            </a:r>
            <a:r>
              <a:rPr lang="pl-PL" sz="2400" dirty="0" err="1"/>
              <a:t>dk</a:t>
            </a:r>
            <a:endParaRPr lang="pl-PL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807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47862"/>
    </mc:Choice>
    <mc:Fallback xmlns="">
      <p:transition advTm="4786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0659" y="3044868"/>
            <a:ext cx="11410617" cy="31829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000" dirty="0"/>
              <a:t>Sposób 3.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 dirty="0"/>
              <a:t>Wszystkich uczniów technikum przekierujemy na egzamin do szkoły branżowej (na wniosek szkoły robi to pracownik OKE). Wtedy jako dyrektor/pracownik w szkole branżowej planujemy 6 egzaminów (3 w dniu 26.06 na które przypisujemy po 6 zdających i 3 egzaminy w dniu 27.06 na który przypisujemy odpowiednio </a:t>
            </a:r>
            <a:br>
              <a:rPr lang="pl-PL" sz="2000" dirty="0"/>
            </a:br>
            <a:r>
              <a:rPr lang="pl-PL" sz="2000" dirty="0"/>
              <a:t>6-6-5 zdających).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 dirty="0"/>
              <a:t>Uwaga: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000" dirty="0"/>
              <a:t>Należy odpowiednio wcześniej przesłać do OKE wniosek (zał. 16) o skierowanie uczniów technikum do szkoły branżowej.  </a:t>
            </a:r>
          </a:p>
          <a:p>
            <a:pPr marL="0" indent="0">
              <a:lnSpc>
                <a:spcPct val="100000"/>
              </a:lnSpc>
              <a:buNone/>
            </a:pP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38200" y="1166222"/>
          <a:ext cx="9685418" cy="1808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706">
                  <a:extLst>
                    <a:ext uri="{9D8B030D-6E8A-4147-A177-3AD203B41FA5}">
                      <a16:colId xmlns:a16="http://schemas.microsoft.com/office/drawing/2014/main" val="363155612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5161986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129013135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75200855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615378287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14844006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2740134159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1918730360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3883303478"/>
                    </a:ext>
                  </a:extLst>
                </a:gridCol>
                <a:gridCol w="876968">
                  <a:extLst>
                    <a:ext uri="{9D8B030D-6E8A-4147-A177-3AD203B41FA5}">
                      <a16:colId xmlns:a16="http://schemas.microsoft.com/office/drawing/2014/main" val="704993908"/>
                    </a:ext>
                  </a:extLst>
                </a:gridCol>
              </a:tblGrid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dzień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26.06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27.06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28.06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43601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zmiana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164285"/>
                  </a:ext>
                </a:extLst>
              </a:tr>
              <a:tr h="441715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SB</a:t>
                      </a:r>
                      <a:r>
                        <a:rPr lang="pl-PL" sz="1800" b="1" baseline="0" dirty="0"/>
                        <a:t> I</a:t>
                      </a:r>
                      <a:endParaRPr lang="pl-PL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602463"/>
                  </a:ext>
                </a:extLst>
              </a:tr>
              <a:tr h="483187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Technikum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013153"/>
                  </a:ext>
                </a:extLst>
              </a:tr>
            </a:tbl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2890756" y="2057330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6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793961" y="2055114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6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4687399" y="2047725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6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5315767" y="2051101"/>
            <a:ext cx="653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2+</a:t>
            </a:r>
            <a:r>
              <a:rPr lang="pl-PL" sz="20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7275089" y="2543689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bg1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6416839" y="2562997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bg1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5558589" y="2556363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bg1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D191E48-FBDF-4A93-B915-46C167932784}"/>
              </a:ext>
            </a:extLst>
          </p:cNvPr>
          <p:cNvSpPr txBox="1"/>
          <p:nvPr/>
        </p:nvSpPr>
        <p:spPr>
          <a:xfrm>
            <a:off x="6362697" y="2051101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61701E61-C511-4431-B4A6-BA363F88F6DD}"/>
              </a:ext>
            </a:extLst>
          </p:cNvPr>
          <p:cNvSpPr txBox="1"/>
          <p:nvPr/>
        </p:nvSpPr>
        <p:spPr>
          <a:xfrm>
            <a:off x="7211508" y="2055114"/>
            <a:ext cx="417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C00000"/>
                </a:solidFill>
              </a:rPr>
              <a:t>5</a:t>
            </a:r>
          </a:p>
        </p:txBody>
      </p: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83BC7236-DF50-4F55-B6AD-D5AF027A3552}"/>
              </a:ext>
            </a:extLst>
          </p:cNvPr>
          <p:cNvCxnSpPr/>
          <p:nvPr/>
        </p:nvCxnSpPr>
        <p:spPr>
          <a:xfrm flipV="1">
            <a:off x="5785772" y="2366967"/>
            <a:ext cx="0" cy="262582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7C72E47D-3A1B-409D-8EA8-9E02F3E2B778}"/>
              </a:ext>
            </a:extLst>
          </p:cNvPr>
          <p:cNvCxnSpPr/>
          <p:nvPr/>
        </p:nvCxnSpPr>
        <p:spPr>
          <a:xfrm flipV="1">
            <a:off x="6549539" y="2353520"/>
            <a:ext cx="0" cy="262582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081E92A3-CC6C-48C1-9802-F2D972DFA65B}"/>
              </a:ext>
            </a:extLst>
          </p:cNvPr>
          <p:cNvCxnSpPr/>
          <p:nvPr/>
        </p:nvCxnSpPr>
        <p:spPr>
          <a:xfrm flipV="1">
            <a:off x="7471010" y="2340073"/>
            <a:ext cx="0" cy="262582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ytuł 1">
            <a:extLst>
              <a:ext uri="{FF2B5EF4-FFF2-40B4-BE49-F238E27FC236}">
                <a16:creationId xmlns:a16="http://schemas.microsoft.com/office/drawing/2014/main" id="{54705122-9348-429D-A92E-77F0D66D9361}"/>
              </a:ext>
            </a:extLst>
          </p:cNvPr>
          <p:cNvSpPr txBox="1">
            <a:spLocks/>
          </p:cNvSpPr>
          <p:nvPr/>
        </p:nvSpPr>
        <p:spPr>
          <a:xfrm>
            <a:off x="640237" y="0"/>
            <a:ext cx="111432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dirty="0"/>
              <a:t>Przykład 2 planowania w SIOEPKZ- część praktyczna </a:t>
            </a:r>
            <a:br>
              <a:rPr lang="pl-PL" sz="4000" dirty="0"/>
            </a:br>
            <a:r>
              <a:rPr lang="pl-PL" sz="4000" dirty="0"/>
              <a:t>					   		</a:t>
            </a:r>
            <a:endParaRPr lang="pl-PL" sz="2600" dirty="0"/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9CC26DA9-3048-4559-A0A4-9258DDB25784}"/>
              </a:ext>
            </a:extLst>
          </p:cNvPr>
          <p:cNvSpPr txBox="1"/>
          <p:nvPr/>
        </p:nvSpPr>
        <p:spPr>
          <a:xfrm>
            <a:off x="8043213" y="523372"/>
            <a:ext cx="33166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/>
              <a:t>model w lub </a:t>
            </a:r>
            <a:r>
              <a:rPr lang="pl-PL" sz="2400" dirty="0" err="1"/>
              <a:t>wk</a:t>
            </a:r>
            <a:r>
              <a:rPr lang="pl-PL" sz="2400" dirty="0"/>
              <a:t> lub </a:t>
            </a:r>
            <a:r>
              <a:rPr lang="pl-PL" sz="2400" dirty="0" err="1"/>
              <a:t>dk</a:t>
            </a:r>
            <a:endParaRPr lang="pl-PL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621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9937"/>
    </mc:Choice>
    <mc:Fallback xmlns="">
      <p:transition advTm="29937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.4|1.7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0.6|29.6|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0.6|2.4|0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.4|1.7|0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.4|1.7|0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.4|1.7|0.5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1568</Words>
  <Application>Microsoft Office PowerPoint</Application>
  <PresentationFormat>Panoramiczny</PresentationFormat>
  <Paragraphs>335</Paragraphs>
  <Slides>10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Motyw pakietu Office</vt:lpstr>
      <vt:lpstr>Przykłady planowania części pisemnej i praktycznej egzaminu</vt:lpstr>
      <vt:lpstr>Przykład planowania części pisemnej</vt:lpstr>
      <vt:lpstr>Przykład - część praktyczna model d</vt:lpstr>
      <vt:lpstr>rozwiązanie –  do zastosowania dla modelu d: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Przykłady planowania wykorzystania zadań jawnych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Przykłady planowania części praktycznej egzaminu</dc:title>
  <dc:creator>Elżbieta Araminowicz</dc:creator>
  <cp:lastModifiedBy>Joanna Drwal</cp:lastModifiedBy>
  <cp:revision>6</cp:revision>
  <dcterms:created xsi:type="dcterms:W3CDTF">2022-09-19T07:53:13Z</dcterms:created>
  <dcterms:modified xsi:type="dcterms:W3CDTF">2022-10-12T07:47:34Z</dcterms:modified>
</cp:coreProperties>
</file>